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Fira Sans Ultra-Bold" charset="1" panose="020B0903050000020004"/>
      <p:regular r:id="rId16"/>
    </p:embeddedFont>
    <p:embeddedFont>
      <p:font typeface="Fira Sans Bold" charset="1" panose="020B0803050000020004"/>
      <p:regular r:id="rId17"/>
    </p:embeddedFont>
    <p:embeddedFont>
      <p:font typeface="Fira Sans" charset="1" panose="020B0503050000020004"/>
      <p:regular r:id="rId18"/>
    </p:embeddedFont>
    <p:embeddedFont>
      <p:font typeface="Fira Sans Light" charset="1" panose="020B0403050000020004"/>
      <p:regular r:id="rId19"/>
    </p:embeddedFont>
    <p:embeddedFont>
      <p:font typeface="Fira Sans Semi-Bold" charset="1" panose="020B0603050000020004"/>
      <p:regular r:id="rId20"/>
    </p:embeddedFont>
    <p:embeddedFont>
      <p:font typeface="Fira Sans Medium" charset="1" panose="020B060305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6.png" Type="http://schemas.openxmlformats.org/officeDocument/2006/relationships/image"/><Relationship Id="rId17" Target="../media/image7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06841" y="-144637"/>
            <a:ext cx="10786223" cy="10576274"/>
            <a:chOff x="0" y="0"/>
            <a:chExt cx="14381630" cy="14101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7042815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0" y="0"/>
                  </a:moveTo>
                  <a:lnTo>
                    <a:pt x="12363028" y="0"/>
                  </a:lnTo>
                  <a:lnTo>
                    <a:pt x="12363028" y="7058883"/>
                  </a:lnTo>
                  <a:lnTo>
                    <a:pt x="0" y="7058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018602" y="0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0" y="0"/>
                  </a:moveTo>
                  <a:lnTo>
                    <a:pt x="12363028" y="0"/>
                  </a:lnTo>
                  <a:lnTo>
                    <a:pt x="12363028" y="7058883"/>
                  </a:lnTo>
                  <a:lnTo>
                    <a:pt x="0" y="7058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9401127" y="8773308"/>
            <a:ext cx="15293290" cy="3118829"/>
            <a:chOff x="0" y="0"/>
            <a:chExt cx="26342280" cy="5372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422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26342280">
                  <a:moveTo>
                    <a:pt x="2479161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4791611" y="5372100"/>
                  </a:lnTo>
                  <a:lnTo>
                    <a:pt x="26342280" y="2686050"/>
                  </a:lnTo>
                  <a:lnTo>
                    <a:pt x="24791611" y="0"/>
                  </a:lnTo>
                  <a:close/>
                </a:path>
              </a:pathLst>
            </a:custGeom>
            <a:solidFill>
              <a:srgbClr val="429445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82234" y="2300956"/>
            <a:ext cx="11524929" cy="345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4"/>
              </a:lnSpc>
            </a:pPr>
            <a:r>
              <a:rPr lang="en-US" b="true" sz="9373" spc="281">
                <a:solidFill>
                  <a:srgbClr val="86C7ED"/>
                </a:solidFill>
                <a:latin typeface="Fira Sans Ultra-Bold"/>
                <a:ea typeface="Fira Sans Ultra-Bold"/>
                <a:cs typeface="Fira Sans Ultra-Bold"/>
                <a:sym typeface="Fira Sans Ultra-Bold"/>
              </a:rPr>
              <a:t>DÉPLOIEMENT D'UNE APPLICATION SYMFONY DE GRH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0"/>
            <a:ext cx="3848953" cy="1479815"/>
          </a:xfrm>
          <a:custGeom>
            <a:avLst/>
            <a:gdLst/>
            <a:ahLst/>
            <a:cxnLst/>
            <a:rect r="r" b="b" t="t" l="l"/>
            <a:pathLst>
              <a:path h="1479815" w="3848953">
                <a:moveTo>
                  <a:pt x="0" y="0"/>
                </a:moveTo>
                <a:lnTo>
                  <a:pt x="3848953" y="0"/>
                </a:lnTo>
                <a:lnTo>
                  <a:pt x="3848953" y="1479815"/>
                </a:lnTo>
                <a:lnTo>
                  <a:pt x="0" y="1479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809" r="0" b="-1080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1622" y="9336188"/>
            <a:ext cx="5892163" cy="48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4"/>
              </a:lnSpc>
              <a:spcBef>
                <a:spcPct val="0"/>
              </a:spcBef>
            </a:pPr>
            <a:r>
              <a:rPr lang="en-US" sz="2824" b="true">
                <a:solidFill>
                  <a:srgbClr val="FFFFFF"/>
                </a:solidFill>
                <a:latin typeface="Fira Sans Ultra-Bold"/>
                <a:ea typeface="Fira Sans Ultra-Bold"/>
                <a:cs typeface="Fira Sans Ultra-Bold"/>
                <a:sym typeface="Fira Sans Ultra-Bold"/>
              </a:rPr>
              <a:t>Année universitaire: 2024/2025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374907"/>
            <a:ext cx="2741533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2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Réalisé par:</a:t>
            </a:r>
          </a:p>
          <a:p>
            <a:pPr algn="l">
              <a:lnSpc>
                <a:spcPts val="3499"/>
              </a:lnSpc>
            </a:pPr>
            <a:r>
              <a:rPr lang="en-US" sz="2499" spc="12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AIT LAHCEN Ach</a:t>
            </a:r>
            <a:r>
              <a:rPr lang="en-US" sz="2499" spc="12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raf</a:t>
            </a:r>
          </a:p>
          <a:p>
            <a:pPr algn="l">
              <a:lnSpc>
                <a:spcPts val="3499"/>
              </a:lnSpc>
            </a:pPr>
            <a:r>
              <a:rPr lang="en-US" sz="2499" spc="12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BOUICHNAD Hanae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167140" y="8939313"/>
            <a:ext cx="319634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2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Encadrant:</a:t>
            </a:r>
          </a:p>
          <a:p>
            <a:pPr algn="l">
              <a:lnSpc>
                <a:spcPts val="3499"/>
              </a:lnSpc>
            </a:pPr>
            <a:r>
              <a:rPr lang="en-US" sz="2499" spc="12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AZOUAOUI Ahmed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67140" y="7912883"/>
            <a:ext cx="65817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2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Jury: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94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59823" y="1992648"/>
            <a:ext cx="11148619" cy="672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16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Le projet valide la faisabilité d’une solution RH centralisée et automatisée, reposant sur :</a:t>
            </a:r>
          </a:p>
          <a:p>
            <a:pPr algn="l">
              <a:lnSpc>
                <a:spcPts val="4480"/>
              </a:lnSpc>
            </a:pPr>
            <a:r>
              <a:rPr lang="en-US" sz="3200" spc="1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         -&gt;</a:t>
            </a:r>
            <a:r>
              <a:rPr lang="en-US" sz="3200" spc="16" b="true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Symfony </a:t>
            </a:r>
            <a:r>
              <a:rPr lang="en-US" sz="3200" spc="1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pour sa robustesse et modularité</a:t>
            </a:r>
          </a:p>
          <a:p>
            <a:pPr algn="l">
              <a:lnSpc>
                <a:spcPts val="4480"/>
              </a:lnSpc>
            </a:pPr>
            <a:r>
              <a:rPr lang="en-US" sz="3200" spc="1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         -&gt;</a:t>
            </a:r>
            <a:r>
              <a:rPr lang="en-US" sz="3200" spc="1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Une infrastructure </a:t>
            </a:r>
            <a:r>
              <a:rPr lang="en-US" sz="3200" spc="16" b="true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Fedora</a:t>
            </a:r>
            <a:r>
              <a:rPr lang="en-US" sz="3200" spc="1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stable et sécurisée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16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L’application est :</a:t>
            </a:r>
          </a:p>
          <a:p>
            <a:pPr algn="l">
              <a:lnSpc>
                <a:spcPts val="4480"/>
              </a:lnSpc>
            </a:pPr>
            <a:r>
              <a:rPr lang="en-US" sz="3200" spc="1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        -&gt;</a:t>
            </a:r>
            <a:r>
              <a:rPr lang="en-US" sz="3200" spc="1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Modulaire, évolutive et sécurisée</a:t>
            </a:r>
          </a:p>
          <a:p>
            <a:pPr algn="l">
              <a:lnSpc>
                <a:spcPts val="4480"/>
              </a:lnSpc>
            </a:pPr>
            <a:r>
              <a:rPr lang="en-US" sz="3200" spc="1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        -&gt;Adaptée aux besoins réels des organisations RH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16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Le projet intègre également les bonnes pratiques d’administration réseau, garantissant une intégration fiable en entreprise</a:t>
            </a:r>
          </a:p>
          <a:p>
            <a:pPr algn="l">
              <a:lnSpc>
                <a:spcPts val="4480"/>
              </a:lnSpc>
            </a:pP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5288513" y="90634"/>
            <a:ext cx="11774707" cy="10196366"/>
            <a:chOff x="0" y="0"/>
            <a:chExt cx="4282440" cy="370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82440" cy="3708400"/>
            </a:xfrm>
            <a:custGeom>
              <a:avLst/>
              <a:gdLst/>
              <a:ahLst/>
              <a:cxnLst/>
              <a:rect r="r" b="b" t="t" l="l"/>
              <a:pathLst>
                <a:path h="3708400" w="428244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0" t="-6202" r="-37778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6255294" y="258763"/>
            <a:ext cx="10089960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 spc="-160">
                <a:solidFill>
                  <a:srgbClr val="86C7ED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111774" y="9515874"/>
            <a:ext cx="11496668" cy="1542251"/>
            <a:chOff x="0" y="0"/>
            <a:chExt cx="40046166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046166" cy="5372100"/>
            </a:xfrm>
            <a:custGeom>
              <a:avLst/>
              <a:gdLst/>
              <a:ahLst/>
              <a:cxnLst/>
              <a:rect r="r" b="b" t="t" l="l"/>
              <a:pathLst>
                <a:path h="5372100" w="40046166">
                  <a:moveTo>
                    <a:pt x="3849549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8495495" y="5372100"/>
                  </a:lnTo>
                  <a:lnTo>
                    <a:pt x="40046166" y="2686050"/>
                  </a:lnTo>
                  <a:lnTo>
                    <a:pt x="38495495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509942" y="287193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44883" y="3345361"/>
            <a:ext cx="7143192" cy="477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60"/>
              </a:lnSpc>
            </a:pPr>
            <a:r>
              <a:rPr lang="en-US" sz="3900" spc="1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I. Introduction</a:t>
            </a:r>
          </a:p>
          <a:p>
            <a:pPr algn="just">
              <a:lnSpc>
                <a:spcPts val="5460"/>
              </a:lnSpc>
            </a:pPr>
            <a:r>
              <a:rPr lang="en-US" sz="3900" spc="1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II. Problématique</a:t>
            </a:r>
          </a:p>
          <a:p>
            <a:pPr algn="just">
              <a:lnSpc>
                <a:spcPts val="5460"/>
              </a:lnSpc>
            </a:pPr>
            <a:r>
              <a:rPr lang="en-US" sz="3900" spc="1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III. Pourquoi Symfony ?</a:t>
            </a:r>
          </a:p>
          <a:p>
            <a:pPr algn="just">
              <a:lnSpc>
                <a:spcPts val="5460"/>
              </a:lnSpc>
            </a:pPr>
            <a:r>
              <a:rPr lang="en-US" sz="3900" spc="1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IV. Conception de l’Application</a:t>
            </a:r>
          </a:p>
          <a:p>
            <a:pPr algn="just">
              <a:lnSpc>
                <a:spcPts val="5460"/>
              </a:lnSpc>
            </a:pPr>
            <a:r>
              <a:rPr lang="en-US" sz="3900" spc="1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V. Aspects Techniques</a:t>
            </a:r>
          </a:p>
          <a:p>
            <a:pPr algn="just">
              <a:lnSpc>
                <a:spcPts val="5460"/>
              </a:lnSpc>
            </a:pPr>
            <a:r>
              <a:rPr lang="en-US" sz="3900" spc="1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VI. Démonstration</a:t>
            </a:r>
          </a:p>
          <a:p>
            <a:pPr algn="just" marL="0" indent="0" lvl="0">
              <a:lnSpc>
                <a:spcPts val="5460"/>
              </a:lnSpc>
              <a:spcBef>
                <a:spcPct val="0"/>
              </a:spcBef>
            </a:pPr>
            <a:r>
              <a:rPr lang="en-US" sz="3900" spc="19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VII. 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3848953" cy="1479815"/>
          </a:xfrm>
          <a:custGeom>
            <a:avLst/>
            <a:gdLst/>
            <a:ahLst/>
            <a:cxnLst/>
            <a:rect r="r" b="b" t="t" l="l"/>
            <a:pathLst>
              <a:path h="1479815" w="3848953">
                <a:moveTo>
                  <a:pt x="0" y="0"/>
                </a:moveTo>
                <a:lnTo>
                  <a:pt x="3848953" y="0"/>
                </a:lnTo>
                <a:lnTo>
                  <a:pt x="3848953" y="1479815"/>
                </a:lnTo>
                <a:lnTo>
                  <a:pt x="0" y="1479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09" r="0" b="-10809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66855" y="9515874"/>
            <a:ext cx="16240494" cy="1542251"/>
            <a:chOff x="0" y="0"/>
            <a:chExt cx="56570261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570259" cy="5372100"/>
            </a:xfrm>
            <a:custGeom>
              <a:avLst/>
              <a:gdLst/>
              <a:ahLst/>
              <a:cxnLst/>
              <a:rect r="r" b="b" t="t" l="l"/>
              <a:pathLst>
                <a:path h="5372100" w="56570259">
                  <a:moveTo>
                    <a:pt x="5501959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019594" y="5372100"/>
                  </a:lnTo>
                  <a:lnTo>
                    <a:pt x="56570259" y="2686050"/>
                  </a:lnTo>
                  <a:lnTo>
                    <a:pt x="55019594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430167" y="1546490"/>
            <a:ext cx="14113869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b="true" sz="8000">
                <a:solidFill>
                  <a:srgbClr val="86C7ED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Plan de la présentation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509942" y="287193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C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75242" y="-1157503"/>
            <a:ext cx="6280690" cy="12763931"/>
            <a:chOff x="0" y="0"/>
            <a:chExt cx="5001260" cy="10163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0993" cy="10163632"/>
            </a:xfrm>
            <a:custGeom>
              <a:avLst/>
              <a:gdLst/>
              <a:ahLst/>
              <a:cxnLst/>
              <a:rect r="r" b="b" t="t" l="l"/>
              <a:pathLst>
                <a:path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t="0" r="-45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38760" y="288798"/>
              <a:ext cx="4330776" cy="9398000"/>
            </a:xfrm>
            <a:custGeom>
              <a:avLst/>
              <a:gdLst/>
              <a:ahLst/>
              <a:cxnLst/>
              <a:rect r="r" b="b" t="t" l="l"/>
              <a:pathLst>
                <a:path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l="-22425" t="0" r="-22425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6874680" y="1770596"/>
            <a:ext cx="11413320" cy="841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16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Ce</a:t>
            </a:r>
            <a:r>
              <a:rPr lang="en-US" sz="3200" spc="16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projet de fin d’année consiste à déployer une application web de gestion des ressources humaines (RH) sur un serveur Fedora 41, avec un objectif de:</a:t>
            </a:r>
          </a:p>
          <a:p>
            <a:pPr algn="l">
              <a:lnSpc>
                <a:spcPts val="4480"/>
              </a:lnSpc>
            </a:pPr>
            <a:r>
              <a:rPr lang="en-US" sz="3200" spc="1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-&gt;</a:t>
            </a:r>
            <a:r>
              <a:rPr lang="en-US" sz="3200" spc="1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Centraliser et optimiser la gestion 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 spc="16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des employés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 spc="16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des contrats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 spc="16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des candidatures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 spc="16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des feuilles de temps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 spc="16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des demandes de congés</a:t>
            </a:r>
          </a:p>
          <a:p>
            <a:pPr algn="l">
              <a:lnSpc>
                <a:spcPts val="4480"/>
              </a:lnSpc>
            </a:pPr>
            <a:r>
              <a:rPr lang="en-US" sz="3200" spc="1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-&gt;Assurer </a:t>
            </a:r>
            <a:r>
              <a:rPr lang="en-US" sz="3200" spc="16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une infrastructure réseau robuste :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 spc="16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DHCP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 spc="16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DNS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 spc="16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Serveur HTTP</a:t>
            </a:r>
          </a:p>
          <a:p>
            <a:pPr algn="l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 spc="16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Base de données MariaDB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710050" y="266657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40591" y="104732"/>
            <a:ext cx="908479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 spc="-160">
                <a:solidFill>
                  <a:srgbClr val="86C7ED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99244" y="2857528"/>
            <a:ext cx="5735447" cy="583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7"/>
              </a:lnSpc>
              <a:spcBef>
                <a:spcPct val="0"/>
              </a:spcBef>
            </a:pPr>
            <a:r>
              <a:rPr lang="en-US" b="true" sz="3369" spc="-67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Processus manuels : </a:t>
            </a:r>
          </a:p>
        </p:txBody>
      </p:sp>
      <p:sp>
        <p:nvSpPr>
          <p:cNvPr name="AutoShape 3" id="3"/>
          <p:cNvSpPr/>
          <p:nvPr/>
        </p:nvSpPr>
        <p:spPr>
          <a:xfrm>
            <a:off x="5847625" y="2481414"/>
            <a:ext cx="0" cy="7805586"/>
          </a:xfrm>
          <a:prstGeom prst="line">
            <a:avLst/>
          </a:prstGeom>
          <a:ln cap="rnd" w="28575">
            <a:solidFill>
              <a:srgbClr val="86C7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813691" y="2481414"/>
            <a:ext cx="0" cy="7805586"/>
          </a:xfrm>
          <a:prstGeom prst="line">
            <a:avLst/>
          </a:prstGeom>
          <a:ln cap="rnd" w="28575">
            <a:solidFill>
              <a:srgbClr val="86C7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2601760" y="2857528"/>
            <a:ext cx="5610878" cy="581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7"/>
              </a:lnSpc>
              <a:spcBef>
                <a:spcPct val="0"/>
              </a:spcBef>
            </a:pPr>
            <a:r>
              <a:rPr lang="en-US" b="true" sz="3369" spc="-67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Pr</a:t>
            </a:r>
            <a:r>
              <a:rPr lang="en-US" b="true" sz="3369" spc="-67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oblèmes rencontrés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11090" y="2860017"/>
            <a:ext cx="5915784" cy="581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7"/>
              </a:lnSpc>
              <a:spcBef>
                <a:spcPct val="0"/>
              </a:spcBef>
            </a:pPr>
            <a:r>
              <a:rPr lang="en-US" b="true" sz="3369" spc="-67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Obj</a:t>
            </a:r>
            <a:r>
              <a:rPr lang="en-US" b="true" sz="3369" spc="-67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ectifs du projet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01601" y="438871"/>
            <a:ext cx="908479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 spc="-160">
                <a:solidFill>
                  <a:srgbClr val="86C7ED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Problémati</a:t>
            </a:r>
            <a:r>
              <a:rPr lang="en-US" b="true" sz="8000" spc="-160">
                <a:solidFill>
                  <a:srgbClr val="86C7ED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que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509942" y="287193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0687" y="4132328"/>
            <a:ext cx="5126474" cy="241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👥 Suivi des employés</a:t>
            </a:r>
          </a:p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📄 Gestion des contrats</a:t>
            </a:r>
          </a:p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📬 Traitement des candidatures</a:t>
            </a:r>
          </a:p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🏖️ Gestion des congés</a:t>
            </a:r>
          </a:p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⏱️ Suivi des Feuilles de temps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65621" y="4132328"/>
            <a:ext cx="4283155" cy="144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⚠️Erreurs fréquentes</a:t>
            </a:r>
          </a:p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⏳Lenteur des traitements</a:t>
            </a:r>
          </a:p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🔍Manque de traçabilité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40891" y="4097086"/>
            <a:ext cx="6406623" cy="387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💻 Mettre en place une solution numérique centralisée</a:t>
            </a:r>
          </a:p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🔐 Assurer la sécurité des données RH</a:t>
            </a:r>
          </a:p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🌐 Accès simple et rapide depuis n’importe quel poste</a:t>
            </a:r>
          </a:p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🤖 Automatiser les processus répétitifs</a:t>
            </a:r>
          </a:p>
          <a:p>
            <a:pPr algn="l">
              <a:lnSpc>
                <a:spcPts val="3884"/>
              </a:lnSpc>
              <a:spcBef>
                <a:spcPct val="0"/>
              </a:spcBef>
            </a:pPr>
            <a:r>
              <a:rPr lang="en-US" sz="2775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🖧 Intégration dans le réseau professionnel existant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66855" y="9515874"/>
            <a:ext cx="16240494" cy="1542251"/>
            <a:chOff x="0" y="0"/>
            <a:chExt cx="56570261" cy="5372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6570259" cy="5372100"/>
            </a:xfrm>
            <a:custGeom>
              <a:avLst/>
              <a:gdLst/>
              <a:ahLst/>
              <a:cxnLst/>
              <a:rect r="r" b="b" t="t" l="l"/>
              <a:pathLst>
                <a:path h="5372100" w="56570259">
                  <a:moveTo>
                    <a:pt x="5501959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019594" y="5372100"/>
                  </a:lnTo>
                  <a:lnTo>
                    <a:pt x="56570259" y="2686050"/>
                  </a:lnTo>
                  <a:lnTo>
                    <a:pt x="55019594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99244" y="2743039"/>
            <a:ext cx="5735447" cy="236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7"/>
              </a:lnSpc>
              <a:spcBef>
                <a:spcPct val="0"/>
              </a:spcBef>
            </a:pPr>
            <a:r>
              <a:rPr lang="en-US" b="true" sz="3369" spc="-67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Symf</a:t>
            </a:r>
            <a:r>
              <a:rPr lang="en-US" b="true" sz="3369" spc="-67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ony est un framework PHP open-source reconnu pour :</a:t>
            </a:r>
          </a:p>
          <a:p>
            <a:pPr algn="ctr">
              <a:lnSpc>
                <a:spcPts val="4717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96784" y="5423086"/>
            <a:ext cx="5960207" cy="457200"/>
            <a:chOff x="0" y="0"/>
            <a:chExt cx="7946942" cy="6096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017020" y="-57150"/>
              <a:ext cx="6929922" cy="610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sa modularité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429445"/>
              </a:solid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94227" y="6551109"/>
            <a:ext cx="5537238" cy="2358390"/>
            <a:chOff x="0" y="0"/>
            <a:chExt cx="7382985" cy="314452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944847" y="-57150"/>
              <a:ext cx="6438138" cy="3201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sa capacité à accélérer le développement d’applications web complexes.</a:t>
              </a:r>
            </a:p>
            <a:p>
              <a:pPr algn="l">
                <a:lnSpc>
                  <a:spcPts val="3884"/>
                </a:lnSpc>
              </a:pPr>
            </a:p>
          </p:txBody>
        </p:sp>
        <p:grpSp>
          <p:nvGrpSpPr>
            <p:cNvPr name="Group 9" id="9"/>
            <p:cNvGrpSpPr/>
            <p:nvPr/>
          </p:nvGrpSpPr>
          <p:grpSpPr>
            <a:xfrm rot="-10800000">
              <a:off x="0" y="107772"/>
              <a:ext cx="422694" cy="394057"/>
              <a:chOff x="0" y="0"/>
              <a:chExt cx="5762505" cy="53721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762504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5762504">
                    <a:moveTo>
                      <a:pt x="421183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211834" y="5372100"/>
                    </a:lnTo>
                    <a:lnTo>
                      <a:pt x="5762504" y="2686050"/>
                    </a:lnTo>
                    <a:lnTo>
                      <a:pt x="4211834" y="0"/>
                    </a:lnTo>
                    <a:close/>
                  </a:path>
                </a:pathLst>
              </a:custGeom>
              <a:solidFill>
                <a:srgbClr val="429445"/>
              </a:solidFill>
            </p:spPr>
          </p:sp>
        </p:grpSp>
      </p:grpSp>
      <p:grpSp>
        <p:nvGrpSpPr>
          <p:cNvPr name="Group 11" id="11"/>
          <p:cNvGrpSpPr/>
          <p:nvPr/>
        </p:nvGrpSpPr>
        <p:grpSpPr>
          <a:xfrm rot="0">
            <a:off x="194227" y="8786812"/>
            <a:ext cx="5960207" cy="942975"/>
            <a:chOff x="0" y="0"/>
            <a:chExt cx="7946942" cy="12573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017020" y="-57150"/>
              <a:ext cx="6929922" cy="1258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sa robustesse</a:t>
              </a:r>
            </a:p>
            <a:p>
              <a:pPr algn="l">
                <a:lnSpc>
                  <a:spcPts val="3884"/>
                </a:lnSpc>
              </a:pPr>
            </a:p>
          </p:txBody>
        </p:sp>
        <p:grpSp>
          <p:nvGrpSpPr>
            <p:cNvPr name="Group 13" id="13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429445"/>
              </a:solidFill>
            </p:spPr>
          </p:sp>
        </p:grpSp>
      </p:grpSp>
      <p:grpSp>
        <p:nvGrpSpPr>
          <p:cNvPr name="Group 15" id="15"/>
          <p:cNvGrpSpPr/>
          <p:nvPr/>
        </p:nvGrpSpPr>
        <p:grpSpPr>
          <a:xfrm rot="0">
            <a:off x="5750234" y="5368673"/>
            <a:ext cx="5960207" cy="942975"/>
            <a:chOff x="0" y="0"/>
            <a:chExt cx="7946942" cy="125730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1017020" y="-57150"/>
              <a:ext cx="6929922" cy="1258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la </a:t>
              </a: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séparation des responsabilités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429445"/>
              </a:solidFill>
            </p:spPr>
          </p:sp>
        </p:grpSp>
      </p:grpSp>
      <p:grpSp>
        <p:nvGrpSpPr>
          <p:cNvPr name="Group 19" id="19"/>
          <p:cNvGrpSpPr/>
          <p:nvPr/>
        </p:nvGrpSpPr>
        <p:grpSpPr>
          <a:xfrm rot="0">
            <a:off x="5750234" y="6980676"/>
            <a:ext cx="5960207" cy="457200"/>
            <a:chOff x="0" y="0"/>
            <a:chExt cx="7946942" cy="609600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1017020" y="-57150"/>
              <a:ext cx="6929922" cy="610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la maintenabilité du code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429445"/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5731466" y="8438001"/>
            <a:ext cx="5960207" cy="942975"/>
            <a:chOff x="0" y="0"/>
            <a:chExt cx="7946942" cy="1257300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1017020" y="-57150"/>
              <a:ext cx="6929922" cy="1258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la </a:t>
              </a: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clarté et l’organisation de la structure du projet</a:t>
              </a:r>
            </a:p>
          </p:txBody>
        </p:sp>
        <p:grpSp>
          <p:nvGrpSpPr>
            <p:cNvPr name="Group 25" id="25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429445"/>
              </a:solidFill>
            </p:spPr>
          </p:sp>
        </p:grpSp>
      </p:grpSp>
      <p:sp>
        <p:nvSpPr>
          <p:cNvPr name="AutoShape 27" id="27"/>
          <p:cNvSpPr/>
          <p:nvPr/>
        </p:nvSpPr>
        <p:spPr>
          <a:xfrm>
            <a:off x="5536203" y="2481414"/>
            <a:ext cx="0" cy="7805586"/>
          </a:xfrm>
          <a:prstGeom prst="line">
            <a:avLst/>
          </a:prstGeom>
          <a:ln cap="rnd" w="28575">
            <a:solidFill>
              <a:srgbClr val="86C7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11905703" y="2648316"/>
            <a:ext cx="0" cy="7805586"/>
          </a:xfrm>
          <a:prstGeom prst="line">
            <a:avLst/>
          </a:prstGeom>
          <a:ln cap="rnd" w="28575">
            <a:solidFill>
              <a:srgbClr val="86C7E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12120015" y="5180198"/>
            <a:ext cx="5960207" cy="942975"/>
            <a:chOff x="0" y="0"/>
            <a:chExt cx="7946942" cy="1257300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1017020" y="-57150"/>
              <a:ext cx="6929922" cy="1258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bé</a:t>
              </a: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néficier d’une communauté très active</a:t>
              </a:r>
            </a:p>
          </p:txBody>
        </p:sp>
        <p:grpSp>
          <p:nvGrpSpPr>
            <p:cNvPr name="Group 31" id="31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429445"/>
              </a:solidFill>
            </p:spPr>
          </p:sp>
        </p:grpSp>
      </p:grpSp>
      <p:grpSp>
        <p:nvGrpSpPr>
          <p:cNvPr name="Group 33" id="33"/>
          <p:cNvGrpSpPr/>
          <p:nvPr/>
        </p:nvGrpSpPr>
        <p:grpSpPr>
          <a:xfrm rot="0">
            <a:off x="12120015" y="6859232"/>
            <a:ext cx="5960207" cy="457200"/>
            <a:chOff x="0" y="0"/>
            <a:chExt cx="7946942" cy="609600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1017020" y="-57150"/>
              <a:ext cx="6929922" cy="610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des applications à fort trafic</a:t>
              </a:r>
            </a:p>
          </p:txBody>
        </p:sp>
        <p:grpSp>
          <p:nvGrpSpPr>
            <p:cNvPr name="Group 35" id="35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429445"/>
              </a:solidFill>
            </p:spPr>
          </p:sp>
        </p:grpSp>
      </p:grpSp>
      <p:grpSp>
        <p:nvGrpSpPr>
          <p:cNvPr name="Group 37" id="37"/>
          <p:cNvGrpSpPr/>
          <p:nvPr/>
        </p:nvGrpSpPr>
        <p:grpSpPr>
          <a:xfrm rot="0">
            <a:off x="12120015" y="8538266"/>
            <a:ext cx="5960207" cy="942975"/>
            <a:chOff x="0" y="0"/>
            <a:chExt cx="7946942" cy="1257300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1017020" y="-57150"/>
              <a:ext cx="6929922" cy="1258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garantir</a:t>
              </a: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la maintenabilité des projets sur le long terme</a:t>
              </a:r>
            </a:p>
          </p:txBody>
        </p:sp>
        <p:grpSp>
          <p:nvGrpSpPr>
            <p:cNvPr name="Group 39" id="39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429445"/>
              </a:solidFill>
            </p:spPr>
          </p:sp>
        </p:grpSp>
      </p:grpSp>
      <p:sp>
        <p:nvSpPr>
          <p:cNvPr name="Freeform 41" id="41"/>
          <p:cNvSpPr/>
          <p:nvPr/>
        </p:nvSpPr>
        <p:spPr>
          <a:xfrm flipH="false" flipV="false" rot="0">
            <a:off x="1238086" y="420688"/>
            <a:ext cx="2159578" cy="2040702"/>
          </a:xfrm>
          <a:custGeom>
            <a:avLst/>
            <a:gdLst/>
            <a:ahLst/>
            <a:cxnLst/>
            <a:rect r="r" b="b" t="t" l="l"/>
            <a:pathLst>
              <a:path h="2040702" w="2159578">
                <a:moveTo>
                  <a:pt x="0" y="0"/>
                </a:moveTo>
                <a:lnTo>
                  <a:pt x="2159578" y="0"/>
                </a:lnTo>
                <a:lnTo>
                  <a:pt x="2159578" y="2040702"/>
                </a:lnTo>
                <a:lnTo>
                  <a:pt x="0" y="2040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5924898" y="2606296"/>
            <a:ext cx="5610878" cy="176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7"/>
              </a:lnSpc>
              <a:spcBef>
                <a:spcPct val="0"/>
              </a:spcBef>
            </a:pPr>
            <a:r>
              <a:rPr lang="en-US" b="true" sz="3369" spc="-67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Il rep</a:t>
            </a:r>
            <a:r>
              <a:rPr lang="en-US" b="true" sz="3369" spc="-67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ose sur une architecture MVC (Modèle-Vue-Contrôleur) qui facilite :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100965" y="2745611"/>
            <a:ext cx="5915784" cy="117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7"/>
              </a:lnSpc>
              <a:spcBef>
                <a:spcPct val="0"/>
              </a:spcBef>
            </a:pPr>
            <a:r>
              <a:rPr lang="en-US" b="true" sz="3369" spc="-67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Il</a:t>
            </a:r>
            <a:r>
              <a:rPr lang="en-US" b="true" sz="3369" spc="-67">
                <a:solidFill>
                  <a:srgbClr val="A066CB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est largement utilisé dans l’industrie pour :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246171" y="370040"/>
            <a:ext cx="908479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b="true" sz="8000" spc="-160">
                <a:solidFill>
                  <a:srgbClr val="86C7ED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Pou</a:t>
            </a:r>
            <a:r>
              <a:rPr lang="en-US" b="true" sz="8000" spc="-160">
                <a:solidFill>
                  <a:srgbClr val="86C7ED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rquoi Symfony ?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16509942" y="287193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36836" y="3111393"/>
            <a:ext cx="8348401" cy="2070100"/>
            <a:chOff x="0" y="0"/>
            <a:chExt cx="11131201" cy="27601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825679" y="1044575"/>
              <a:ext cx="9305522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spc="12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création, modification, suppression, consultation (nom, prénom, poste, date d’embauche, etc.)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825679" y="-9525"/>
              <a:ext cx="9305522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A066CB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Gestion des employés : 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7765" cy="887765"/>
            </a:xfrm>
            <a:custGeom>
              <a:avLst/>
              <a:gdLst/>
              <a:ahLst/>
              <a:cxnLst/>
              <a:rect r="r" b="b" t="t" l="l"/>
              <a:pathLst>
                <a:path h="887765" w="887765">
                  <a:moveTo>
                    <a:pt x="0" y="0"/>
                  </a:moveTo>
                  <a:lnTo>
                    <a:pt x="887765" y="0"/>
                  </a:lnTo>
                  <a:lnTo>
                    <a:pt x="887765" y="887765"/>
                  </a:lnTo>
                  <a:lnTo>
                    <a:pt x="0" y="887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436836" y="5772043"/>
            <a:ext cx="8210681" cy="1617680"/>
            <a:chOff x="0" y="0"/>
            <a:chExt cx="10947574" cy="21569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804158" y="1025548"/>
              <a:ext cx="9143416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spc="12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sa</a:t>
              </a:r>
              <a:r>
                <a:rPr lang="en-US" sz="2499" spc="12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isie des heures travaillées (heures normales et heures supplémentaires)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804158" y="-9525"/>
              <a:ext cx="9143416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A066CB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Gestion des feuilles de temps : 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92865" cy="892865"/>
            </a:xfrm>
            <a:custGeom>
              <a:avLst/>
              <a:gdLst/>
              <a:ahLst/>
              <a:cxnLst/>
              <a:rect r="r" b="b" t="t" l="l"/>
              <a:pathLst>
                <a:path h="892865" w="892865">
                  <a:moveTo>
                    <a:pt x="0" y="0"/>
                  </a:moveTo>
                  <a:lnTo>
                    <a:pt x="892865" y="0"/>
                  </a:lnTo>
                  <a:lnTo>
                    <a:pt x="892865" y="892865"/>
                  </a:lnTo>
                  <a:lnTo>
                    <a:pt x="0" y="892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91335" y="5772043"/>
            <a:ext cx="739960" cy="591968"/>
          </a:xfrm>
          <a:custGeom>
            <a:avLst/>
            <a:gdLst/>
            <a:ahLst/>
            <a:cxnLst/>
            <a:rect r="r" b="b" t="t" l="l"/>
            <a:pathLst>
              <a:path h="591968" w="739960">
                <a:moveTo>
                  <a:pt x="0" y="0"/>
                </a:moveTo>
                <a:lnTo>
                  <a:pt x="739961" y="0"/>
                </a:lnTo>
                <a:lnTo>
                  <a:pt x="739961" y="591969"/>
                </a:lnTo>
                <a:lnTo>
                  <a:pt x="0" y="5919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30991" y="8033746"/>
            <a:ext cx="595418" cy="744273"/>
          </a:xfrm>
          <a:custGeom>
            <a:avLst/>
            <a:gdLst/>
            <a:ahLst/>
            <a:cxnLst/>
            <a:rect r="r" b="b" t="t" l="l"/>
            <a:pathLst>
              <a:path h="744273" w="595418">
                <a:moveTo>
                  <a:pt x="0" y="0"/>
                </a:moveTo>
                <a:lnTo>
                  <a:pt x="595418" y="0"/>
                </a:lnTo>
                <a:lnTo>
                  <a:pt x="595418" y="744273"/>
                </a:lnTo>
                <a:lnTo>
                  <a:pt x="0" y="744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436836" y="8394255"/>
            <a:ext cx="674541" cy="674541"/>
          </a:xfrm>
          <a:custGeom>
            <a:avLst/>
            <a:gdLst/>
            <a:ahLst/>
            <a:cxnLst/>
            <a:rect r="r" b="b" t="t" l="l"/>
            <a:pathLst>
              <a:path h="674541" w="674541">
                <a:moveTo>
                  <a:pt x="0" y="0"/>
                </a:moveTo>
                <a:lnTo>
                  <a:pt x="674542" y="0"/>
                </a:lnTo>
                <a:lnTo>
                  <a:pt x="674542" y="674541"/>
                </a:lnTo>
                <a:lnTo>
                  <a:pt x="0" y="6745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91335" y="3189194"/>
            <a:ext cx="963731" cy="551955"/>
          </a:xfrm>
          <a:custGeom>
            <a:avLst/>
            <a:gdLst/>
            <a:ahLst/>
            <a:cxnLst/>
            <a:rect r="r" b="b" t="t" l="l"/>
            <a:pathLst>
              <a:path h="551955" w="963731">
                <a:moveTo>
                  <a:pt x="0" y="0"/>
                </a:moveTo>
                <a:lnTo>
                  <a:pt x="963731" y="0"/>
                </a:lnTo>
                <a:lnTo>
                  <a:pt x="963731" y="551955"/>
                </a:lnTo>
                <a:lnTo>
                  <a:pt x="0" y="5519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0991" y="3903166"/>
            <a:ext cx="577161" cy="755806"/>
          </a:xfrm>
          <a:custGeom>
            <a:avLst/>
            <a:gdLst/>
            <a:ahLst/>
            <a:cxnLst/>
            <a:rect r="r" b="b" t="t" l="l"/>
            <a:pathLst>
              <a:path h="755806" w="577161">
                <a:moveTo>
                  <a:pt x="0" y="0"/>
                </a:moveTo>
                <a:lnTo>
                  <a:pt x="577160" y="0"/>
                </a:lnTo>
                <a:lnTo>
                  <a:pt x="577160" y="755806"/>
                </a:lnTo>
                <a:lnTo>
                  <a:pt x="0" y="75580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55595" y="847618"/>
            <a:ext cx="15236083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true">
                <a:solidFill>
                  <a:srgbClr val="86C7ED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F</a:t>
            </a:r>
            <a:r>
              <a:rPr lang="en-US" b="true" sz="8000">
                <a:solidFill>
                  <a:srgbClr val="86C7ED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onctionnalités de l’Application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894495" y="5530384"/>
            <a:ext cx="6979141" cy="1631950"/>
            <a:chOff x="0" y="0"/>
            <a:chExt cx="9305522" cy="217593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044575"/>
              <a:ext cx="9305522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spc="12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suivi des postes, candidats, statuts</a:t>
              </a:r>
            </a:p>
            <a:p>
              <a:pPr algn="l">
                <a:lnSpc>
                  <a:spcPts val="3499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9305522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A066CB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Gestion des candidatures :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45036" y="8033746"/>
            <a:ext cx="6979141" cy="2070100"/>
            <a:chOff x="0" y="0"/>
            <a:chExt cx="9305522" cy="2760133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044575"/>
              <a:ext cx="9305522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spc="12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su</a:t>
              </a:r>
              <a:r>
                <a:rPr lang="en-US" sz="2499" spc="12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ivi des types de contrats, dates, salaires, rattachement aux employés</a:t>
              </a:r>
            </a:p>
            <a:p>
              <a:pPr algn="l">
                <a:lnSpc>
                  <a:spcPts val="3499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9305522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A066CB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Gestion des contrats : 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030955" y="3465171"/>
            <a:ext cx="6979141" cy="1193800"/>
            <a:chOff x="0" y="0"/>
            <a:chExt cx="9305522" cy="1591733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1044575"/>
              <a:ext cx="930552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-9525"/>
              <a:ext cx="9305522" cy="143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A066CB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Auth</a:t>
              </a:r>
              <a:r>
                <a:rPr lang="en-US" sz="3500" spc="105" b="true">
                  <a:solidFill>
                    <a:srgbClr val="A066CB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entification et sécurité </a:t>
              </a:r>
            </a:p>
            <a:p>
              <a:pPr algn="l">
                <a:lnSpc>
                  <a:spcPts val="420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792350" y="7982063"/>
            <a:ext cx="6466950" cy="2181434"/>
            <a:chOff x="0" y="0"/>
            <a:chExt cx="8622601" cy="2908578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1777220"/>
              <a:ext cx="8622601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spc="12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soumission, validation, suivi des soldes de congés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-9525"/>
              <a:ext cx="8622601" cy="1431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A066CB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Gestion des demandes de congés : 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6509942" y="287193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60800" y="480015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8"/>
                </a:lnTo>
                <a:lnTo>
                  <a:pt x="0" y="627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86183" y="136816"/>
            <a:ext cx="13278924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 spc="-160">
                <a:solidFill>
                  <a:srgbClr val="86C7ED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Conception de l’Application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16731" y="3368675"/>
            <a:ext cx="5096752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b="true" sz="2499" spc="12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🎯 Objectif : </a:t>
            </a:r>
          </a:p>
          <a:p>
            <a:pPr algn="l">
              <a:lnSpc>
                <a:spcPts val="3499"/>
              </a:lnSpc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interface intuitive et responsive.</a:t>
            </a:r>
          </a:p>
          <a:p>
            <a:pPr algn="l">
              <a:lnSpc>
                <a:spcPts val="3499"/>
              </a:lnSpc>
            </a:pPr>
            <a:r>
              <a:rPr lang="en-US" b="true" sz="2499" spc="12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🔧 Technologies utilisées 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🌐 HTML 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🎨 CSS 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⚙️ JavaScript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🧩 Bootstrap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971026" y="2168525"/>
            <a:ext cx="428827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Interface uti</a:t>
            </a: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lisateur (UI)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51280" y="3155950"/>
            <a:ext cx="5185439" cy="655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b="true" sz="2499" spc="12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🧠Model :</a:t>
            </a:r>
          </a:p>
          <a:p>
            <a:pPr algn="l">
              <a:lnSpc>
                <a:spcPts val="3499"/>
              </a:lnSpc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contient la logique métier et la gestion des données.</a:t>
            </a:r>
          </a:p>
          <a:p>
            <a:pPr algn="l">
              <a:lnSpc>
                <a:spcPts val="3499"/>
              </a:lnSpc>
            </a:pPr>
            <a:r>
              <a:rPr lang="en-US" b="true" sz="2499" spc="12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👁️View : </a:t>
            </a:r>
          </a:p>
          <a:p>
            <a:pPr algn="l">
              <a:lnSpc>
                <a:spcPts val="3499"/>
              </a:lnSpc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gère la présentation des données à l’utilisateur.</a:t>
            </a:r>
          </a:p>
          <a:p>
            <a:pPr algn="l">
              <a:lnSpc>
                <a:spcPts val="3499"/>
              </a:lnSpc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🕹️</a:t>
            </a:r>
            <a:r>
              <a:rPr lang="en-US" b="true" sz="2499" spc="12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Controller :</a:t>
            </a:r>
          </a:p>
          <a:p>
            <a:pPr algn="l">
              <a:lnSpc>
                <a:spcPts val="3499"/>
              </a:lnSpc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traite les interactions utilisateur et les relie au modèle et à la vue.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✔️Cette architecture permet une meilleure maintenance et modularité de l'application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924850" y="2105990"/>
            <a:ext cx="594694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Architec</a:t>
            </a: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ture techn</a:t>
            </a: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ique – Modèle MVC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130425"/>
            <a:ext cx="569425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Stru</a:t>
            </a: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cture de la base de données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0899" y="3368675"/>
            <a:ext cx="5645851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L'a</a:t>
            </a: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pplication repose sur 5 tables principales 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👤 Employés 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📃 Contrats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📨 Candidatures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⏳ Feuilles de temps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📆 Demandes de congés 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AutoShape 10" id="10"/>
          <p:cNvSpPr/>
          <p:nvPr/>
        </p:nvSpPr>
        <p:spPr>
          <a:xfrm flipV="true">
            <a:off x="12294264" y="2443308"/>
            <a:ext cx="0" cy="8048335"/>
          </a:xfrm>
          <a:prstGeom prst="line">
            <a:avLst/>
          </a:prstGeom>
          <a:ln cap="rnd" w="76200">
            <a:solidFill>
              <a:srgbClr val="86C7E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5722829" y="2452833"/>
            <a:ext cx="0" cy="8048335"/>
          </a:xfrm>
          <a:prstGeom prst="line">
            <a:avLst/>
          </a:prstGeom>
          <a:ln cap="rnd" w="76200">
            <a:solidFill>
              <a:srgbClr val="86C7ED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2038446" y="2067503"/>
            <a:ext cx="0" cy="8219497"/>
          </a:xfrm>
          <a:prstGeom prst="line">
            <a:avLst/>
          </a:prstGeom>
          <a:ln cap="rnd" w="76200">
            <a:solidFill>
              <a:srgbClr val="86C7E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5722681" y="2246474"/>
            <a:ext cx="0" cy="8040526"/>
          </a:xfrm>
          <a:prstGeom prst="line">
            <a:avLst/>
          </a:prstGeom>
          <a:ln cap="rnd" w="76200">
            <a:solidFill>
              <a:srgbClr val="86C7E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160800" y="480015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8"/>
                </a:lnTo>
                <a:lnTo>
                  <a:pt x="0" y="627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16966" y="4164294"/>
            <a:ext cx="2938031" cy="2938031"/>
          </a:xfrm>
          <a:custGeom>
            <a:avLst/>
            <a:gdLst/>
            <a:ahLst/>
            <a:cxnLst/>
            <a:rect r="r" b="b" t="t" l="l"/>
            <a:pathLst>
              <a:path h="2938031" w="2938031">
                <a:moveTo>
                  <a:pt x="0" y="0"/>
                </a:moveTo>
                <a:lnTo>
                  <a:pt x="2938031" y="0"/>
                </a:lnTo>
                <a:lnTo>
                  <a:pt x="2938031" y="2938031"/>
                </a:lnTo>
                <a:lnTo>
                  <a:pt x="0" y="2938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46341" y="23682"/>
            <a:ext cx="923284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 spc="-160">
                <a:solidFill>
                  <a:srgbClr val="86C7ED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Aspects Techniques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83568" y="2416175"/>
            <a:ext cx="4204765" cy="655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Installation et configuration des services réseau (DHCP, DNS)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Déploiement de l’application Symfony sur Apache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Connexion sécurisée à la base de données MariaDB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Sécurisation de l’accès à l’application et gestion des sessions utilisateurs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811101" y="1901825"/>
            <a:ext cx="234969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Déploiement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85956" y="3082925"/>
            <a:ext cx="420476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</a:t>
            </a:r>
            <a:r>
              <a:rPr lang="en-US" sz="2499" spc="12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edora </a:t>
            </a:r>
            <a:r>
              <a:rPr lang="en-US" sz="2499" spc="12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41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13579" y="1939925"/>
            <a:ext cx="41339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Système d’ex</a:t>
            </a: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ploitation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8805" y="1863725"/>
            <a:ext cx="314753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Serv</a:t>
            </a:r>
            <a:r>
              <a:rPr lang="en-US" b="true" sz="3000" spc="15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ices installés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70191" y="2378075"/>
            <a:ext cx="4204765" cy="787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httpd (Apache) : hébergement de l’application Symfony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dhcpd : attribution dynamique des adresses IP aux clients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bind : gestion du DNS interne pour la résolution des noms de domaine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mariadb : stockage des données RH (schéma grh)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composer &amp; symfony : gestion des dépendances et du framework PHP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C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4569" y="-82549"/>
            <a:ext cx="10089960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 spc="-160">
                <a:solidFill>
                  <a:srgbClr val="86C7ED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Démonstration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509942" y="287193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66855" y="9515874"/>
            <a:ext cx="16240494" cy="1542251"/>
            <a:chOff x="0" y="0"/>
            <a:chExt cx="56570261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570259" cy="5372100"/>
            </a:xfrm>
            <a:custGeom>
              <a:avLst/>
              <a:gdLst/>
              <a:ahLst/>
              <a:cxnLst/>
              <a:rect r="r" b="b" t="t" l="l"/>
              <a:pathLst>
                <a:path h="5372100" w="56570259">
                  <a:moveTo>
                    <a:pt x="5501959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019594" y="5372100"/>
                  </a:lnTo>
                  <a:lnTo>
                    <a:pt x="56570259" y="2686050"/>
                  </a:lnTo>
                  <a:lnTo>
                    <a:pt x="55019594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DAGmlbHebIg</dc:identifier>
  <dcterms:modified xsi:type="dcterms:W3CDTF">2011-08-01T06:04:30Z</dcterms:modified>
  <cp:revision>1</cp:revision>
  <dc:title>Présentation d'Argumentaire de Vente Décontracté Société Application Développement Startup en Bleu et Violet </dc:title>
</cp:coreProperties>
</file>