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64" r:id="rId13"/>
    <p:sldId id="278" r:id="rId14"/>
    <p:sldId id="281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84" r:id="rId25"/>
    <p:sldId id="285" r:id="rId26"/>
    <p:sldId id="286" r:id="rId27"/>
    <p:sldId id="276" r:id="rId28"/>
    <p:sldId id="277" r:id="rId2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1280" autoAdjust="0"/>
  </p:normalViewPr>
  <p:slideViewPr>
    <p:cSldViewPr snapToGrid="0" snapToObjects="1" showGuides="1">
      <p:cViewPr>
        <p:scale>
          <a:sx n="60" d="100"/>
          <a:sy n="60" d="100"/>
        </p:scale>
        <p:origin x="9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Feuil1!$A$2:$A$14</c:f>
              <c:strCache>
                <c:ptCount val="13"/>
                <c:pt idx="0">
                  <c:v>Philadelphia</c:v>
                </c:pt>
                <c:pt idx="1">
                  <c:v>Austin</c:v>
                </c:pt>
                <c:pt idx="2">
                  <c:v>San Francisco</c:v>
                </c:pt>
                <c:pt idx="3">
                  <c:v>Los Angeles</c:v>
                </c:pt>
                <c:pt idx="4">
                  <c:v>New Orleans</c:v>
                </c:pt>
                <c:pt idx="5">
                  <c:v>Dallas</c:v>
                </c:pt>
                <c:pt idx="6">
                  <c:v>Baltimore</c:v>
                </c:pt>
                <c:pt idx="7">
                  <c:v>Boston</c:v>
                </c:pt>
                <c:pt idx="8">
                  <c:v>New York</c:v>
                </c:pt>
                <c:pt idx="9">
                  <c:v>Houston</c:v>
                </c:pt>
                <c:pt idx="10">
                  <c:v>Seattle</c:v>
                </c:pt>
                <c:pt idx="11">
                  <c:v>Detroit</c:v>
                </c:pt>
                <c:pt idx="12">
                  <c:v>Washington DC</c:v>
                </c:pt>
              </c:strCache>
            </c:strRef>
          </c:cat>
          <c:val>
            <c:numRef>
              <c:f>Feuil1!$B$2:$B$14</c:f>
              <c:numCache>
                <c:formatCode>General</c:formatCode>
                <c:ptCount val="13"/>
                <c:pt idx="0">
                  <c:v>41</c:v>
                </c:pt>
                <c:pt idx="1">
                  <c:v>434</c:v>
                </c:pt>
                <c:pt idx="2">
                  <c:v>435</c:v>
                </c:pt>
                <c:pt idx="3">
                  <c:v>640</c:v>
                </c:pt>
                <c:pt idx="4">
                  <c:v>817</c:v>
                </c:pt>
                <c:pt idx="5">
                  <c:v>1208</c:v>
                </c:pt>
                <c:pt idx="6">
                  <c:v>1263</c:v>
                </c:pt>
                <c:pt idx="7">
                  <c:v>2966</c:v>
                </c:pt>
                <c:pt idx="8">
                  <c:v>3226</c:v>
                </c:pt>
                <c:pt idx="9">
                  <c:v>3339</c:v>
                </c:pt>
                <c:pt idx="10">
                  <c:v>3375</c:v>
                </c:pt>
                <c:pt idx="11">
                  <c:v>3945</c:v>
                </c:pt>
                <c:pt idx="12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9-417F-9A7A-46EE54306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7068160"/>
        <c:axId val="1798610080"/>
      </c:barChart>
      <c:catAx>
        <c:axId val="191706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8610080"/>
        <c:crosses val="autoZero"/>
        <c:auto val="1"/>
        <c:lblAlgn val="ctr"/>
        <c:lblOffset val="100"/>
        <c:noMultiLvlLbl val="0"/>
      </c:catAx>
      <c:valAx>
        <c:axId val="1798610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170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Average Annual Salary (in US dollars)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84.727000000000004</c:v>
                </c:pt>
                <c:pt idx="1">
                  <c:v>84.793000000000006</c:v>
                </c:pt>
                <c:pt idx="2">
                  <c:v>88.725999999999999</c:v>
                </c:pt>
                <c:pt idx="3">
                  <c:v>92.037000000000006</c:v>
                </c:pt>
                <c:pt idx="4">
                  <c:v>94.081999999999994</c:v>
                </c:pt>
                <c:pt idx="5">
                  <c:v>101.01300000000001</c:v>
                </c:pt>
                <c:pt idx="6">
                  <c:v>110.98099999999999</c:v>
                </c:pt>
                <c:pt idx="7">
                  <c:v>113.86499999999999</c:v>
                </c:pt>
                <c:pt idx="8">
                  <c:v>114.383</c:v>
                </c:pt>
                <c:pt idx="9">
                  <c:v>130.80099999999999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B-4318-B467-4EC79C49F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49106528"/>
        <c:axId val="1805211984"/>
      </c:barChart>
      <c:catAx>
        <c:axId val="174910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5211984"/>
        <c:crosses val="autoZero"/>
        <c:auto val="1"/>
        <c:lblAlgn val="ctr"/>
        <c:lblOffset val="100"/>
        <c:noMultiLvlLbl val="0"/>
      </c:catAx>
      <c:valAx>
        <c:axId val="180521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910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03250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Trends and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Anna </a:t>
            </a:r>
            <a:r>
              <a:rPr lang="en-US" dirty="0" err="1"/>
              <a:t>Baniakina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September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1837" y="175115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949279-5973-4787-35AC-2F8E474EB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" y="2554653"/>
            <a:ext cx="11894900" cy="31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6747" y="172370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7F4E4-120A-F803-281D-236B0EA6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" y="2533724"/>
            <a:ext cx="12007195" cy="32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in-demand</a:t>
            </a:r>
          </a:p>
          <a:p>
            <a:r>
              <a:rPr lang="en-US" dirty="0"/>
              <a:t>Document oriented</a:t>
            </a:r>
          </a:p>
          <a:p>
            <a:r>
              <a:rPr lang="en-US" dirty="0"/>
              <a:t>Indexation and Search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Cybersecurity</a:t>
            </a:r>
          </a:p>
          <a:p>
            <a:r>
              <a:rPr lang="en-US" dirty="0"/>
              <a:t>Indexation and data storage</a:t>
            </a:r>
          </a:p>
          <a:p>
            <a:r>
              <a:rPr lang="en-US" dirty="0"/>
              <a:t>Learn Java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Stack Overflow Annual Developer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2671" y="4212485"/>
            <a:ext cx="7068725" cy="200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https://eu-de.dataplatform.cloud.ibm.com/dashboards/e3c3798d-a613-4a98-a62a-6a17de9ae9b4/view/4f11e11831ec2cc95fead0e4079e24037e3e705bb6bbd200d6d37b495d677997f0691bc4c829480c8c115364f4b91b0a98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0356D8-EC44-A3DC-3462-E7CF04F3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490027"/>
            <a:ext cx="7811281" cy="27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3FAB8-BD44-038C-3E98-23D00D29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882"/>
            <a:ext cx="9915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C6CE091-9CB5-5771-AB62-D1CC655D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810"/>
            <a:ext cx="9925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454715-937F-1650-B458-289F5B31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762"/>
            <a:ext cx="9963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– ENHANCE SECURITY MEASURES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cyber security</a:t>
            </a:r>
          </a:p>
          <a:p>
            <a:r>
              <a:rPr lang="en-US" dirty="0"/>
              <a:t>off-site Data storage</a:t>
            </a:r>
          </a:p>
          <a:p>
            <a:r>
              <a:rPr lang="en-US" dirty="0"/>
              <a:t>compliance with laws and regulations</a:t>
            </a:r>
          </a:p>
          <a:p>
            <a:r>
              <a:rPr lang="en-US" dirty="0"/>
              <a:t>Ethics using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54746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Moving towards </a:t>
            </a:r>
            <a:r>
              <a:rPr lang="en-US" b="1" dirty="0"/>
              <a:t>Object-Oriented Programming</a:t>
            </a:r>
          </a:p>
          <a:p>
            <a:r>
              <a:rPr lang="en-US" b="1" dirty="0"/>
              <a:t>Web development </a:t>
            </a:r>
            <a:r>
              <a:rPr lang="en-US" dirty="0"/>
              <a:t>in progress</a:t>
            </a:r>
          </a:p>
          <a:p>
            <a:r>
              <a:rPr lang="en-US" b="1" dirty="0"/>
              <a:t>Disparity</a:t>
            </a:r>
            <a:r>
              <a:rPr lang="en-US" dirty="0"/>
              <a:t> in Gender and Education level of respondents</a:t>
            </a:r>
          </a:p>
          <a:p>
            <a:r>
              <a:rPr lang="en-US" b="1" dirty="0" err="1"/>
              <a:t>Biaised</a:t>
            </a:r>
            <a:r>
              <a:rPr lang="en-US" b="1" dirty="0"/>
              <a:t> survey </a:t>
            </a:r>
            <a:r>
              <a:rPr lang="en-US" dirty="0"/>
              <a:t>due to 83% being hobbyist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3000"/>
              </a:spcAft>
            </a:pPr>
            <a:r>
              <a:rPr lang="en-US" b="1" dirty="0"/>
              <a:t>Data storage</a:t>
            </a:r>
            <a:r>
              <a:rPr lang="en-US" dirty="0"/>
              <a:t>, Learning</a:t>
            </a:r>
          </a:p>
          <a:p>
            <a:pPr>
              <a:spcAft>
                <a:spcPts val="600"/>
              </a:spcAft>
            </a:pPr>
            <a:r>
              <a:rPr lang="en-US" b="1" dirty="0"/>
              <a:t>Cybersecurity </a:t>
            </a:r>
            <a:r>
              <a:rPr lang="en-US" dirty="0"/>
              <a:t>measures</a:t>
            </a:r>
          </a:p>
          <a:p>
            <a:pPr>
              <a:spcAft>
                <a:spcPts val="1800"/>
              </a:spcAft>
            </a:pPr>
            <a:r>
              <a:rPr lang="en-US" dirty="0"/>
              <a:t>Demographics and </a:t>
            </a:r>
            <a:r>
              <a:rPr lang="en-US" b="1" dirty="0"/>
              <a:t>economy</a:t>
            </a:r>
          </a:p>
          <a:p>
            <a:r>
              <a:rPr lang="en-US" dirty="0"/>
              <a:t>Need to do an additional </a:t>
            </a:r>
            <a:r>
              <a:rPr lang="en-US" b="1" dirty="0"/>
              <a:t>survey on stakeholders demand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Object-oriented programming in-demand</a:t>
            </a:r>
          </a:p>
          <a:p>
            <a:r>
              <a:rPr lang="en-US" dirty="0"/>
              <a:t>Front-end in-demand</a:t>
            </a:r>
          </a:p>
          <a:p>
            <a:r>
              <a:rPr lang="en-US" dirty="0"/>
              <a:t>Handling document indexation</a:t>
            </a:r>
          </a:p>
          <a:p>
            <a:r>
              <a:rPr lang="en-US" dirty="0"/>
              <a:t>Disparity in Gender and Education level</a:t>
            </a:r>
          </a:p>
          <a:p>
            <a:r>
              <a:rPr lang="en-US" dirty="0"/>
              <a:t>Data storage and cybersecurity issues</a:t>
            </a:r>
          </a:p>
          <a:p>
            <a:r>
              <a:rPr lang="en-US" dirty="0"/>
              <a:t>Need to do an additional survey on stakeholders demand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EF28DD4-7223-11CF-980F-EF9467885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8"/>
          <a:stretch/>
        </p:blipFill>
        <p:spPr>
          <a:xfrm>
            <a:off x="4056329" y="2518611"/>
            <a:ext cx="7770470" cy="23320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18E81-342B-02D7-98F3-F26E2EB4CAA5}"/>
              </a:ext>
            </a:extLst>
          </p:cNvPr>
          <p:cNvSpPr txBox="1">
            <a:spLocks/>
          </p:cNvSpPr>
          <p:nvPr/>
        </p:nvSpPr>
        <p:spPr>
          <a:xfrm>
            <a:off x="7102322" y="1598853"/>
            <a:ext cx="22286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18E81-342B-02D7-98F3-F26E2EB4CAA5}"/>
              </a:ext>
            </a:extLst>
          </p:cNvPr>
          <p:cNvSpPr txBox="1">
            <a:spLocks/>
          </p:cNvSpPr>
          <p:nvPr/>
        </p:nvSpPr>
        <p:spPr>
          <a:xfrm>
            <a:off x="7102322" y="1598853"/>
            <a:ext cx="22286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Any hobbyist?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51BC85-DCFA-74BE-519B-54B4BD03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2" y="2844119"/>
            <a:ext cx="7921291" cy="24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18E81-342B-02D7-98F3-F26E2EB4CAA5}"/>
              </a:ext>
            </a:extLst>
          </p:cNvPr>
          <p:cNvSpPr txBox="1">
            <a:spLocks/>
          </p:cNvSpPr>
          <p:nvPr/>
        </p:nvSpPr>
        <p:spPr>
          <a:xfrm>
            <a:off x="7102322" y="1598853"/>
            <a:ext cx="22286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Job Seeker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FCD8FC-7774-DCBC-9F0D-915C7960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187780"/>
            <a:ext cx="7970921" cy="22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3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18E81-342B-02D7-98F3-F26E2EB4CAA5}"/>
              </a:ext>
            </a:extLst>
          </p:cNvPr>
          <p:cNvSpPr txBox="1">
            <a:spLocks/>
          </p:cNvSpPr>
          <p:nvPr/>
        </p:nvSpPr>
        <p:spPr>
          <a:xfrm>
            <a:off x="7102321" y="1598853"/>
            <a:ext cx="2506899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Job Satisfaction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C90D18-6BF5-B38B-D327-CC68E278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39" y="2949063"/>
            <a:ext cx="8010061" cy="23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61AB78A4-306B-5ADE-1699-C028C720A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50179"/>
              </p:ext>
            </p:extLst>
          </p:nvPr>
        </p:nvGraphicFramePr>
        <p:xfrm>
          <a:off x="2032000" y="1708614"/>
          <a:ext cx="8128000" cy="4429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BD91BB-8629-A16B-F2D1-3D38C45F5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685756"/>
              </p:ext>
            </p:extLst>
          </p:nvPr>
        </p:nvGraphicFramePr>
        <p:xfrm>
          <a:off x="694944" y="1708614"/>
          <a:ext cx="10625328" cy="4429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Trends</a:t>
            </a:r>
          </a:p>
          <a:p>
            <a:r>
              <a:rPr lang="en-US" sz="2200" dirty="0"/>
              <a:t>Future Skills in-Demand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 err="1"/>
              <a:t>WebFrames</a:t>
            </a:r>
            <a:endParaRPr lang="en-US" sz="1800" dirty="0"/>
          </a:p>
          <a:p>
            <a:r>
              <a:rPr lang="en-US" sz="2200" dirty="0"/>
              <a:t>Findings and Implications</a:t>
            </a:r>
          </a:p>
          <a:p>
            <a:r>
              <a:rPr lang="en-US" sz="2200" dirty="0"/>
              <a:t>Learning and Career Development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Annual Developer Survey</a:t>
            </a:r>
          </a:p>
          <a:p>
            <a:r>
              <a:rPr lang="en-US" sz="2200" dirty="0"/>
              <a:t>For current and future developers</a:t>
            </a:r>
          </a:p>
          <a:p>
            <a:r>
              <a:rPr lang="en-US" sz="2200" dirty="0"/>
              <a:t>Work prospective</a:t>
            </a:r>
          </a:p>
          <a:p>
            <a:r>
              <a:rPr lang="en-US" sz="2200" dirty="0"/>
              <a:t>Decision making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 err="1"/>
              <a:t>WebFrames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 : https://insights.stackoverflow.com/survey</a:t>
            </a:r>
          </a:p>
          <a:p>
            <a:r>
              <a:rPr lang="en-US" sz="2200" dirty="0"/>
              <a:t>All respondents of the survey</a:t>
            </a:r>
          </a:p>
          <a:p>
            <a:r>
              <a:rPr lang="en-US" sz="2200" dirty="0"/>
              <a:t>Comparison Current vs Next Year</a:t>
            </a:r>
          </a:p>
          <a:p>
            <a:r>
              <a:rPr lang="en-US" sz="2200" dirty="0"/>
              <a:t>Identify any </a:t>
            </a:r>
            <a:r>
              <a:rPr lang="en-US" sz="2200" dirty="0" err="1"/>
              <a:t>biaised</a:t>
            </a:r>
            <a:r>
              <a:rPr lang="en-US" sz="2200" dirty="0"/>
              <a:t> response in the analysis</a:t>
            </a:r>
          </a:p>
          <a:p>
            <a:r>
              <a:rPr lang="en-US" sz="2200" dirty="0"/>
              <a:t>For demographics, filter applied by Gender (Men or Women)</a:t>
            </a:r>
          </a:p>
          <a:p>
            <a:pPr lvl="1"/>
            <a:r>
              <a:rPr lang="en-US" sz="1800" dirty="0"/>
              <a:t>Countries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216190-1952-DEB0-C86E-C34217C819AE}"/>
              </a:ext>
            </a:extLst>
          </p:cNvPr>
          <p:cNvSpPr txBox="1">
            <a:spLocks/>
          </p:cNvSpPr>
          <p:nvPr/>
        </p:nvSpPr>
        <p:spPr>
          <a:xfrm>
            <a:off x="838200" y="17195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Top 3 in-demand</a:t>
            </a:r>
          </a:p>
          <a:p>
            <a:r>
              <a:rPr lang="en-US" sz="3200" dirty="0"/>
              <a:t>Languages : JavaScript, HTML/CSS, TypeScript</a:t>
            </a:r>
          </a:p>
          <a:p>
            <a:r>
              <a:rPr lang="en-US" sz="3200" dirty="0"/>
              <a:t>Databases : PostgreSQL, MongoDB, Elasticsearch</a:t>
            </a:r>
          </a:p>
          <a:p>
            <a:r>
              <a:rPr lang="en-US" sz="3200" dirty="0"/>
              <a:t>Platforms : AWS, Android, Docker</a:t>
            </a:r>
          </a:p>
          <a:p>
            <a:r>
              <a:rPr lang="en-US" sz="3200" dirty="0" err="1"/>
              <a:t>WebFrames</a:t>
            </a:r>
            <a:r>
              <a:rPr lang="en-US" sz="3200" dirty="0"/>
              <a:t> : </a:t>
            </a:r>
            <a:r>
              <a:rPr lang="en-US" sz="3200" dirty="0" err="1"/>
              <a:t>Github</a:t>
            </a:r>
            <a:r>
              <a:rPr lang="en-US" sz="3200" dirty="0"/>
              <a:t>, Confluence, Jira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Analysis to be completed with a survey on stakeholders demand since 83% of respondents are hobbyist.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4342" y="182349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E8B7967-163A-8B7E-F11D-27B609A6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458239"/>
            <a:ext cx="11896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4663" y="1820319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B6EED2-2197-E57B-C608-CC17C4EB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068"/>
            <a:ext cx="12172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Dynamic interactions in-demand</a:t>
            </a:r>
          </a:p>
          <a:p>
            <a:r>
              <a:rPr lang="en-US" dirty="0"/>
              <a:t>Frontend in-demand</a:t>
            </a:r>
          </a:p>
          <a:p>
            <a:r>
              <a:rPr lang="en-US" dirty="0"/>
              <a:t>TypeScript in-demand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Debugging : HTML, C#</a:t>
            </a:r>
          </a:p>
          <a:p>
            <a:r>
              <a:rPr lang="en-US" dirty="0"/>
              <a:t>Data storage and cybersecurity </a:t>
            </a:r>
          </a:p>
          <a:p>
            <a:r>
              <a:rPr lang="en-US" dirty="0"/>
              <a:t>Learn JavaScript, handle red wavy lines and compilation errors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383</Words>
  <Application>Microsoft Office PowerPoint</Application>
  <PresentationFormat>Grand écran</PresentationFormat>
  <Paragraphs>124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Helv</vt:lpstr>
      <vt:lpstr>IBM Plex Mono SemiBold</vt:lpstr>
      <vt:lpstr>IBM Plex Mono Text</vt:lpstr>
      <vt:lpstr>Arial</vt:lpstr>
      <vt:lpstr>Calibri</vt:lpstr>
      <vt:lpstr>SLIDE_TEMPLATE_skill_network</vt:lpstr>
      <vt:lpstr>Technology Trends and Forecast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PROGRAMMING LANGUAGE TRENDS - FINDINGS &amp; IMPLICATIONS</vt:lpstr>
      <vt:lpstr>DATABASE TRENDS</vt:lpstr>
      <vt:lpstr>DATABASE TRENDS</vt:lpstr>
      <vt:lpstr>DATABASE TRENDS - FINDINGS &amp; IMPLICATIONS</vt:lpstr>
      <vt:lpstr>Stack Overflow Annual Developer Survey</vt:lpstr>
      <vt:lpstr>Current Technology Usage</vt:lpstr>
      <vt:lpstr>Future Technology Trend</vt:lpstr>
      <vt:lpstr>Demographics</vt:lpstr>
      <vt:lpstr>DISCUSSION – ENHANCE SECURITY MEASURES</vt:lpstr>
      <vt:lpstr>OVERALL FINDINGS &amp; IMPLICATIONS</vt:lpstr>
      <vt:lpstr>CONCLUSION</vt:lpstr>
      <vt:lpstr>APPENDIX</vt:lpstr>
      <vt:lpstr>APPENDIX</vt:lpstr>
      <vt:lpstr>APPENDIX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Anna-Sélina BANIAKINA</cp:lastModifiedBy>
  <cp:revision>53</cp:revision>
  <dcterms:created xsi:type="dcterms:W3CDTF">2020-10-28T18:29:43Z</dcterms:created>
  <dcterms:modified xsi:type="dcterms:W3CDTF">2023-09-03T20:40:45Z</dcterms:modified>
</cp:coreProperties>
</file>