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3" r:id="rId3"/>
    <p:sldId id="275" r:id="rId4"/>
    <p:sldId id="274" r:id="rId5"/>
    <p:sldId id="256" r:id="rId6"/>
    <p:sldId id="276" r:id="rId7"/>
    <p:sldId id="277" r:id="rId8"/>
    <p:sldId id="278" r:id="rId9"/>
    <p:sldId id="280" r:id="rId10"/>
    <p:sldId id="279" r:id="rId11"/>
    <p:sldId id="282" r:id="rId12"/>
    <p:sldId id="281" r:id="rId13"/>
    <p:sldId id="284" r:id="rId14"/>
    <p:sldId id="286" r:id="rId15"/>
    <p:sldId id="289" r:id="rId16"/>
    <p:sldId id="295" r:id="rId17"/>
    <p:sldId id="287" r:id="rId18"/>
    <p:sldId id="285" r:id="rId19"/>
    <p:sldId id="288" r:id="rId20"/>
    <p:sldId id="290" r:id="rId21"/>
    <p:sldId id="291" r:id="rId22"/>
    <p:sldId id="292"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A95FE-7169-4C79-BAAB-C09EA9E4651D}" type="datetimeFigureOut">
              <a:rPr lang="en-MY" smtClean="0"/>
              <a:t>7/10/2024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97814-B19C-4A08-81E4-8CBC6B9FA1EA}" type="slidenum">
              <a:rPr lang="en-MY" smtClean="0"/>
              <a:t>‹#›</a:t>
            </a:fld>
            <a:endParaRPr lang="en-MY"/>
          </a:p>
        </p:txBody>
      </p:sp>
    </p:spTree>
    <p:extLst>
      <p:ext uri="{BB962C8B-B14F-4D97-AF65-F5344CB8AC3E}">
        <p14:creationId xmlns:p14="http://schemas.microsoft.com/office/powerpoint/2010/main" val="79313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DE012-9E2E-4477-8B5C-4E7D4E9BCB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19</a:t>
            </a:fld>
            <a:endParaRPr lang="en-MY"/>
          </a:p>
        </p:txBody>
      </p:sp>
    </p:spTree>
    <p:extLst>
      <p:ext uri="{BB962C8B-B14F-4D97-AF65-F5344CB8AC3E}">
        <p14:creationId xmlns:p14="http://schemas.microsoft.com/office/powerpoint/2010/main" val="334736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21</a:t>
            </a:fld>
            <a:endParaRPr lang="en-MY"/>
          </a:p>
        </p:txBody>
      </p:sp>
    </p:spTree>
    <p:extLst>
      <p:ext uri="{BB962C8B-B14F-4D97-AF65-F5344CB8AC3E}">
        <p14:creationId xmlns:p14="http://schemas.microsoft.com/office/powerpoint/2010/main" val="59393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22</a:t>
            </a:fld>
            <a:endParaRPr lang="en-MY"/>
          </a:p>
        </p:txBody>
      </p:sp>
    </p:spTree>
    <p:extLst>
      <p:ext uri="{BB962C8B-B14F-4D97-AF65-F5344CB8AC3E}">
        <p14:creationId xmlns:p14="http://schemas.microsoft.com/office/powerpoint/2010/main" val="265340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DE012-9E2E-4477-8B5C-4E7D4E9BCB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11</a:t>
            </a:fld>
            <a:endParaRPr lang="en-MY"/>
          </a:p>
        </p:txBody>
      </p:sp>
    </p:spTree>
    <p:extLst>
      <p:ext uri="{BB962C8B-B14F-4D97-AF65-F5344CB8AC3E}">
        <p14:creationId xmlns:p14="http://schemas.microsoft.com/office/powerpoint/2010/main" val="4875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12</a:t>
            </a:fld>
            <a:endParaRPr lang="en-MY"/>
          </a:p>
        </p:txBody>
      </p:sp>
    </p:spTree>
    <p:extLst>
      <p:ext uri="{BB962C8B-B14F-4D97-AF65-F5344CB8AC3E}">
        <p14:creationId xmlns:p14="http://schemas.microsoft.com/office/powerpoint/2010/main" val="7454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13</a:t>
            </a:fld>
            <a:endParaRPr lang="en-MY"/>
          </a:p>
        </p:txBody>
      </p:sp>
    </p:spTree>
    <p:extLst>
      <p:ext uri="{BB962C8B-B14F-4D97-AF65-F5344CB8AC3E}">
        <p14:creationId xmlns:p14="http://schemas.microsoft.com/office/powerpoint/2010/main" val="10088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14</a:t>
            </a:fld>
            <a:endParaRPr lang="en-MY"/>
          </a:p>
        </p:txBody>
      </p:sp>
    </p:spTree>
    <p:extLst>
      <p:ext uri="{BB962C8B-B14F-4D97-AF65-F5344CB8AC3E}">
        <p14:creationId xmlns:p14="http://schemas.microsoft.com/office/powerpoint/2010/main" val="434471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15</a:t>
            </a:fld>
            <a:endParaRPr lang="en-MY"/>
          </a:p>
        </p:txBody>
      </p:sp>
    </p:spTree>
    <p:extLst>
      <p:ext uri="{BB962C8B-B14F-4D97-AF65-F5344CB8AC3E}">
        <p14:creationId xmlns:p14="http://schemas.microsoft.com/office/powerpoint/2010/main" val="26470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17</a:t>
            </a:fld>
            <a:endParaRPr lang="en-MY"/>
          </a:p>
        </p:txBody>
      </p:sp>
    </p:spTree>
    <p:extLst>
      <p:ext uri="{BB962C8B-B14F-4D97-AF65-F5344CB8AC3E}">
        <p14:creationId xmlns:p14="http://schemas.microsoft.com/office/powerpoint/2010/main" val="262793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C997814-B19C-4A08-81E4-8CBC6B9FA1EA}" type="slidenum">
              <a:rPr lang="en-MY" smtClean="0"/>
              <a:t>18</a:t>
            </a:fld>
            <a:endParaRPr lang="en-MY"/>
          </a:p>
        </p:txBody>
      </p:sp>
    </p:spTree>
    <p:extLst>
      <p:ext uri="{BB962C8B-B14F-4D97-AF65-F5344CB8AC3E}">
        <p14:creationId xmlns:p14="http://schemas.microsoft.com/office/powerpoint/2010/main" val="1111609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B00-0485-1D8D-F002-A9C2D70ED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B7979EF-0028-05F0-5B24-A4AE7D19B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A784794E-1FA0-9A7C-BABB-E1166E6C843F}"/>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8CAC4A91-9577-5D06-5965-EFF216D7E98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D9882CA-2B2E-C223-84B0-45508E589EC2}"/>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184767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55F3-4C5C-094A-8835-7218107D523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C426F95-D9F2-CDC7-73FB-CB504FB09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E28F2C-C64A-747A-7B74-9A9DF5B9DDB2}"/>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9B4A0824-0DEB-1825-C675-425F981F093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B6CA3E4-870D-6E1B-5D3D-8633701E3928}"/>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15106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9F564-656F-38F8-B9E8-6759DC650B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A5368BF-9C6F-7FF0-0C35-F14492ABE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729B80-739D-B213-0BA5-3CB8DFFB976A}"/>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3D60219C-926F-D9BF-A94D-FD47D194B3A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51F9A69-CCFE-32FA-E3A2-1B72FF0A927A}"/>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87050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716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603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6569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4441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286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127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81128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62962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EEF5-9C92-00E4-397B-0679E8323D1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7E069C7-4835-B351-25B0-B76C9C13F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B3AA532-B07D-230B-C91E-4417C3CBEB27}"/>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CBEAB1C7-0783-42E3-D393-FF4B045E74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3BD2220-471E-FDA5-F31A-DC7F4F8BB9BD}"/>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4285694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8869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451574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1656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96429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2778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3806123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3664196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41259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ECCB-166F-F4CE-5606-11AB31DFC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3754DF9-7A20-1E35-D72B-5528F6DDF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DF1E9-1069-026A-5A9F-A1A6BF2BD03A}"/>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CABE4DF4-1188-8B13-2D10-37F20E9E5AD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9E9E965-40A6-B4A2-BBCE-2139F67CC732}"/>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15482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3AE-1CB0-B9E0-F155-42A9FCFE1E9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FBCFE5C-CF77-DE6B-6CF4-8C6B00DB4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245EDAF-DECE-ACF1-0ACF-09B4BA6171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E976575-E70C-A734-649F-85EC5BC57531}"/>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6" name="Footer Placeholder 5">
            <a:extLst>
              <a:ext uri="{FF2B5EF4-FFF2-40B4-BE49-F238E27FC236}">
                <a16:creationId xmlns:a16="http://schemas.microsoft.com/office/drawing/2014/main" id="{3C46B791-062C-0C0B-1E3E-8C627F5E49E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571321A-66B8-B1E0-861F-05C5F0F82209}"/>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22510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A856-3507-38A5-5038-320F79D3C58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3068BED-AD45-9330-52AE-F0A87BF50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8AED4-A177-F5EB-AB94-9411F6A25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2A7DA0BD-F076-F63C-DDF2-1D8D26D2B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C96C04-35A4-979F-8414-343BA9829D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91D6746-7E9A-9DF5-F747-3D3F39EEED5A}"/>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8" name="Footer Placeholder 7">
            <a:extLst>
              <a:ext uri="{FF2B5EF4-FFF2-40B4-BE49-F238E27FC236}">
                <a16:creationId xmlns:a16="http://schemas.microsoft.com/office/drawing/2014/main" id="{F78B9BFD-096A-BE59-BF48-2AA7608D590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52703F8A-78AD-7C1E-3ADF-2F77685052E5}"/>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100812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06A-9F9C-495B-8743-CDD83517ACCD}"/>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C1BE3A2-8B0D-A6D4-098B-B683EDE03DAB}"/>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4" name="Footer Placeholder 3">
            <a:extLst>
              <a:ext uri="{FF2B5EF4-FFF2-40B4-BE49-F238E27FC236}">
                <a16:creationId xmlns:a16="http://schemas.microsoft.com/office/drawing/2014/main" id="{10A76507-505C-4606-C92B-9A8ACC13667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DBE3258-969A-80C6-F25A-BDC377239B1C}"/>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228147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DA8F0-B366-2178-38BE-D7F456015ACD}"/>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3" name="Footer Placeholder 2">
            <a:extLst>
              <a:ext uri="{FF2B5EF4-FFF2-40B4-BE49-F238E27FC236}">
                <a16:creationId xmlns:a16="http://schemas.microsoft.com/office/drawing/2014/main" id="{1E837288-1EAE-1D11-B143-01DB7D67476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6297C473-7AE5-150D-693F-4E5234EC2B7E}"/>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100627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B6B7-5AD5-A2A9-3028-008BF49FA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4D8DCD3-B8F3-6E55-E8D7-03CBC35F2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1160A91-48BC-6E0F-1FED-3E3DB8F84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DF0A5-15D1-BBC5-DEF1-05A14565D6CD}"/>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6" name="Footer Placeholder 5">
            <a:extLst>
              <a:ext uri="{FF2B5EF4-FFF2-40B4-BE49-F238E27FC236}">
                <a16:creationId xmlns:a16="http://schemas.microsoft.com/office/drawing/2014/main" id="{FFE62A7E-8A08-F3FF-7792-A7F7A68EC12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ABBBC69-5D13-560F-1191-D99D872EC6C3}"/>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60697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7A8A-7758-1D69-03A4-40764A3A0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E2A7F77-FA11-04DB-0315-8D8E0CD2F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DC5C701-C1E6-8C6E-AE88-7E9A97F49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14AD1-E98A-1148-C8A6-85ACBA10F237}"/>
              </a:ext>
            </a:extLst>
          </p:cNvPr>
          <p:cNvSpPr>
            <a:spLocks noGrp="1"/>
          </p:cNvSpPr>
          <p:nvPr>
            <p:ph type="dt" sz="half" idx="10"/>
          </p:nvPr>
        </p:nvSpPr>
        <p:spPr/>
        <p:txBody>
          <a:bodyPr/>
          <a:lstStyle/>
          <a:p>
            <a:fld id="{AFE54CF2-3EDF-460E-BA71-615595FC2630}" type="datetimeFigureOut">
              <a:rPr lang="en-MY" smtClean="0"/>
              <a:t>7/10/2024</a:t>
            </a:fld>
            <a:endParaRPr lang="en-MY"/>
          </a:p>
        </p:txBody>
      </p:sp>
      <p:sp>
        <p:nvSpPr>
          <p:cNvPr id="6" name="Footer Placeholder 5">
            <a:extLst>
              <a:ext uri="{FF2B5EF4-FFF2-40B4-BE49-F238E27FC236}">
                <a16:creationId xmlns:a16="http://schemas.microsoft.com/office/drawing/2014/main" id="{316EF55C-AC27-4FB2-7F41-519D1F640B5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DE61548-A71E-FD1E-A4B5-728F150F05EC}"/>
              </a:ext>
            </a:extLst>
          </p:cNvPr>
          <p:cNvSpPr>
            <a:spLocks noGrp="1"/>
          </p:cNvSpPr>
          <p:nvPr>
            <p:ph type="sldNum" sz="quarter" idx="12"/>
          </p:nvPr>
        </p:nvSpPr>
        <p:spPr/>
        <p:txBody>
          <a:bodyPr/>
          <a:lstStyle/>
          <a:p>
            <a:fld id="{3B4C20C0-CFC0-41AA-97B2-3A018EBDE165}" type="slidenum">
              <a:rPr lang="en-MY" smtClean="0"/>
              <a:t>‹#›</a:t>
            </a:fld>
            <a:endParaRPr lang="en-MY"/>
          </a:p>
        </p:txBody>
      </p:sp>
    </p:spTree>
    <p:extLst>
      <p:ext uri="{BB962C8B-B14F-4D97-AF65-F5344CB8AC3E}">
        <p14:creationId xmlns:p14="http://schemas.microsoft.com/office/powerpoint/2010/main" val="253823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AC359-41BA-F47F-2C95-65FEB19B1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E0E81D1-8F96-B5A3-099C-869F7D3E35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EAAD996-FA7E-F61E-B6A2-FD543DA60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54CF2-3EDF-460E-BA71-615595FC2630}" type="datetimeFigureOut">
              <a:rPr lang="en-MY" smtClean="0"/>
              <a:t>7/10/2024</a:t>
            </a:fld>
            <a:endParaRPr lang="en-MY"/>
          </a:p>
        </p:txBody>
      </p:sp>
      <p:sp>
        <p:nvSpPr>
          <p:cNvPr id="5" name="Footer Placeholder 4">
            <a:extLst>
              <a:ext uri="{FF2B5EF4-FFF2-40B4-BE49-F238E27FC236}">
                <a16:creationId xmlns:a16="http://schemas.microsoft.com/office/drawing/2014/main" id="{96139536-FC78-E6FA-3E58-B512C6840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A580363F-0BA5-99D8-106D-2B4994AA1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C20C0-CFC0-41AA-97B2-3A018EBDE165}" type="slidenum">
              <a:rPr lang="en-MY" smtClean="0"/>
              <a:t>‹#›</a:t>
            </a:fld>
            <a:endParaRPr lang="en-MY"/>
          </a:p>
        </p:txBody>
      </p:sp>
    </p:spTree>
    <p:extLst>
      <p:ext uri="{BB962C8B-B14F-4D97-AF65-F5344CB8AC3E}">
        <p14:creationId xmlns:p14="http://schemas.microsoft.com/office/powerpoint/2010/main" val="403654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51352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1" y="1408176"/>
            <a:ext cx="9705213" cy="2387600"/>
          </a:xfrm>
        </p:spPr>
        <p:txBody>
          <a:bodyPr>
            <a:noAutofit/>
          </a:bodyPr>
          <a:lstStyle/>
          <a:p>
            <a:r>
              <a:rPr lang="en-US" sz="5400" dirty="0"/>
              <a:t>EDA Report for credit card defaulters analysis</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Muhammad Hanafi Bin Mohd Sani</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6F47A23-E749-8D90-F32D-B7548F3D5F23}"/>
              </a:ext>
            </a:extLst>
          </p:cNvPr>
          <p:cNvSpPr>
            <a:spLocks noGrp="1"/>
          </p:cNvSpPr>
          <p:nvPr>
            <p:ph type="title"/>
          </p:nvPr>
        </p:nvSpPr>
        <p:spPr>
          <a:xfrm>
            <a:off x="758020" y="479479"/>
            <a:ext cx="5337980" cy="785118"/>
          </a:xfrm>
        </p:spPr>
        <p:txBody>
          <a:bodyPr>
            <a:normAutofit fontScale="90000"/>
          </a:bodyPr>
          <a:lstStyle/>
          <a:p>
            <a:r>
              <a:rPr lang="en-US" sz="3200" b="1" dirty="0">
                <a:latin typeface="Arial" panose="020B0604020202020204" pitchFamily="34" charset="0"/>
                <a:cs typeface="Arial" panose="020B0604020202020204" pitchFamily="34" charset="0"/>
              </a:rPr>
              <a:t>Age Groups vs. Target Variable</a:t>
            </a:r>
            <a:endParaRPr lang="en-MY" sz="3200" b="1" dirty="0">
              <a:latin typeface="Arial" panose="020B060402020202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id="{73413EE7-7017-1674-0D1E-DBDC44A0FCEB}"/>
              </a:ext>
            </a:extLst>
          </p:cNvPr>
          <p:cNvGraphicFramePr>
            <a:graphicFrameLocks noGrp="1"/>
          </p:cNvGraphicFramePr>
          <p:nvPr>
            <p:extLst>
              <p:ext uri="{D42A27DB-BD31-4B8C-83A1-F6EECF244321}">
                <p14:modId xmlns:p14="http://schemas.microsoft.com/office/powerpoint/2010/main" val="3089127072"/>
              </p:ext>
            </p:extLst>
          </p:nvPr>
        </p:nvGraphicFramePr>
        <p:xfrm>
          <a:off x="758020" y="1873507"/>
          <a:ext cx="5337980" cy="3110986"/>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40874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702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Arial" panose="020B0604020202020204" pitchFamily="34" charset="0"/>
                        <a:buChar char="•"/>
                      </a:pPr>
                      <a:r>
                        <a:rPr lang="en-MY" dirty="0"/>
                        <a:t>people that are in their 20s and 30s shows higher % in the default graph compared to other age groups. This shows that this group are likely to become a defaulter.</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pic>
        <p:nvPicPr>
          <p:cNvPr id="6" name="Picture 5">
            <a:extLst>
              <a:ext uri="{FF2B5EF4-FFF2-40B4-BE49-F238E27FC236}">
                <a16:creationId xmlns:a16="http://schemas.microsoft.com/office/drawing/2014/main" id="{607434FF-FE1A-BFB0-E100-E859E4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283" y="1989000"/>
            <a:ext cx="5834717" cy="2880000"/>
          </a:xfrm>
          <a:prstGeom prst="rect">
            <a:avLst/>
          </a:prstGeom>
        </p:spPr>
      </p:pic>
    </p:spTree>
    <p:extLst>
      <p:ext uri="{BB962C8B-B14F-4D97-AF65-F5344CB8AC3E}">
        <p14:creationId xmlns:p14="http://schemas.microsoft.com/office/powerpoint/2010/main" val="221066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AFA26E-C1EA-4696-D2A4-D3F8EEA0D9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5518" y="3670915"/>
            <a:ext cx="5499602" cy="2627157"/>
          </a:xfrm>
        </p:spPr>
      </p:pic>
      <p:pic>
        <p:nvPicPr>
          <p:cNvPr id="7" name="Picture 6">
            <a:extLst>
              <a:ext uri="{FF2B5EF4-FFF2-40B4-BE49-F238E27FC236}">
                <a16:creationId xmlns:a16="http://schemas.microsoft.com/office/drawing/2014/main" id="{30E13E47-7C3E-A7FC-3B24-75C430842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9928"/>
            <a:ext cx="5719120" cy="2627157"/>
          </a:xfrm>
          <a:prstGeom prst="rect">
            <a:avLst/>
          </a:prstGeom>
        </p:spPr>
      </p:pic>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1573733858"/>
              </p:ext>
            </p:extLst>
          </p:nvPr>
        </p:nvGraphicFramePr>
        <p:xfrm>
          <a:off x="758020" y="1212026"/>
          <a:ext cx="5337980" cy="4723105"/>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51686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341704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As you can see from the 2 top pie charts it’s clear that major % of loans and its defaulters falls in the Very Low Income Group followed by Moderate.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In the 2 bottom pie charts, moderate and very low loan group almost shares majority %, while a different case in default, where Low loan group have the majority % followed by Moderate.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Note: The groups are divided as follows: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Very Low: Bottom 25%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Low: 25th - 50th percentile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Moderate: 50th - 75th percentile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High: 75th - 95th percentile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Very High: Top 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
        <p:nvSpPr>
          <p:cNvPr id="10" name="TextBox 9">
            <a:extLst>
              <a:ext uri="{FF2B5EF4-FFF2-40B4-BE49-F238E27FC236}">
                <a16:creationId xmlns:a16="http://schemas.microsoft.com/office/drawing/2014/main" id="{507D1B9F-41D4-9603-8C3E-110604294DB2}"/>
              </a:ext>
            </a:extLst>
          </p:cNvPr>
          <p:cNvSpPr txBox="1"/>
          <p:nvPr/>
        </p:nvSpPr>
        <p:spPr>
          <a:xfrm>
            <a:off x="680199" y="257919"/>
            <a:ext cx="6094378" cy="95410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Income and Loan Groups vs. Target Variable</a:t>
            </a:r>
            <a:endParaRPr lang="en-MY" sz="2800" dirty="0"/>
          </a:p>
        </p:txBody>
      </p:sp>
    </p:spTree>
    <p:extLst>
      <p:ext uri="{BB962C8B-B14F-4D97-AF65-F5344CB8AC3E}">
        <p14:creationId xmlns:p14="http://schemas.microsoft.com/office/powerpoint/2010/main" val="411544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3360549605"/>
              </p:ext>
            </p:extLst>
          </p:nvPr>
        </p:nvGraphicFramePr>
        <p:xfrm>
          <a:off x="758020" y="2009260"/>
          <a:ext cx="5337980" cy="2554664"/>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Top Bar charts: Working people dominates the chart of amount of Loans and defaults: Working people are at the most risk to default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From bottom bar charts: Laborers are the majority of the loaners and also the most who are defaulted.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pic>
        <p:nvPicPr>
          <p:cNvPr id="3" name="Picture 2">
            <a:extLst>
              <a:ext uri="{FF2B5EF4-FFF2-40B4-BE49-F238E27FC236}">
                <a16:creationId xmlns:a16="http://schemas.microsoft.com/office/drawing/2014/main" id="{8126E707-18A3-26E6-F126-B7D5535CA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578" y="3750013"/>
            <a:ext cx="5305585" cy="2628000"/>
          </a:xfrm>
          <a:prstGeom prst="rect">
            <a:avLst/>
          </a:prstGeom>
        </p:spPr>
      </p:pic>
      <p:pic>
        <p:nvPicPr>
          <p:cNvPr id="5" name="Picture 4">
            <a:extLst>
              <a:ext uri="{FF2B5EF4-FFF2-40B4-BE49-F238E27FC236}">
                <a16:creationId xmlns:a16="http://schemas.microsoft.com/office/drawing/2014/main" id="{6B717E3F-9389-FB99-4360-FF0B501C4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579" y="658592"/>
            <a:ext cx="5305585" cy="2628000"/>
          </a:xfrm>
          <a:prstGeom prst="rect">
            <a:avLst/>
          </a:prstGeom>
        </p:spPr>
      </p:pic>
      <p:sp>
        <p:nvSpPr>
          <p:cNvPr id="9" name="TextBox 8">
            <a:extLst>
              <a:ext uri="{FF2B5EF4-FFF2-40B4-BE49-F238E27FC236}">
                <a16:creationId xmlns:a16="http://schemas.microsoft.com/office/drawing/2014/main" id="{3F9D2494-F0B1-3983-DD0F-209DE825DDE4}"/>
              </a:ext>
            </a:extLst>
          </p:cNvPr>
          <p:cNvSpPr txBox="1"/>
          <p:nvPr/>
        </p:nvSpPr>
        <p:spPr>
          <a:xfrm>
            <a:off x="582922" y="658592"/>
            <a:ext cx="6094378" cy="95410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Income and Occupation vs. Target Variable</a:t>
            </a:r>
            <a:endParaRPr lang="en-MY" sz="2800" dirty="0"/>
          </a:p>
        </p:txBody>
      </p:sp>
    </p:spTree>
    <p:extLst>
      <p:ext uri="{BB962C8B-B14F-4D97-AF65-F5344CB8AC3E}">
        <p14:creationId xmlns:p14="http://schemas.microsoft.com/office/powerpoint/2010/main" val="364269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925301611"/>
              </p:ext>
            </p:extLst>
          </p:nvPr>
        </p:nvGraphicFramePr>
        <p:xfrm>
          <a:off x="758020" y="2009260"/>
          <a:ext cx="5337980" cy="2651760"/>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Organisations</a:t>
                      </a:r>
                      <a:r>
                        <a:rPr lang="en-US" dirty="0"/>
                        <a:t> with the highest % of Defaulters are Transport: Type3 (16%), Industry: Type 13(13.5%) and Industry: Type 8(12.5%).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Business Entity: Type 3, Trade: type 4 and Industry Type: 12 are the most reliable to be given loan to, as they have a relatively low default compared to loans or low % of loan defaults</a:t>
                      </a: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pic>
        <p:nvPicPr>
          <p:cNvPr id="7" name="Picture 6">
            <a:extLst>
              <a:ext uri="{FF2B5EF4-FFF2-40B4-BE49-F238E27FC236}">
                <a16:creationId xmlns:a16="http://schemas.microsoft.com/office/drawing/2014/main" id="{BB87136E-D9E6-6E3A-5FED-8BC5A68B3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910" y="3438000"/>
            <a:ext cx="5366156" cy="3420000"/>
          </a:xfrm>
          <a:prstGeom prst="rect">
            <a:avLst/>
          </a:prstGeom>
        </p:spPr>
      </p:pic>
      <p:sp>
        <p:nvSpPr>
          <p:cNvPr id="10" name="TextBox 9">
            <a:extLst>
              <a:ext uri="{FF2B5EF4-FFF2-40B4-BE49-F238E27FC236}">
                <a16:creationId xmlns:a16="http://schemas.microsoft.com/office/drawing/2014/main" id="{45425820-F25B-BFC6-74D9-34B71E54FE2C}"/>
              </a:ext>
            </a:extLst>
          </p:cNvPr>
          <p:cNvSpPr txBox="1"/>
          <p:nvPr/>
        </p:nvSpPr>
        <p:spPr>
          <a:xfrm>
            <a:off x="758020" y="647049"/>
            <a:ext cx="6094378" cy="954107"/>
          </a:xfrm>
          <a:prstGeom prst="rect">
            <a:avLst/>
          </a:prstGeom>
          <a:noFill/>
        </p:spPr>
        <p:txBody>
          <a:bodyPr wrap="square">
            <a:spAutoFit/>
          </a:bodyPr>
          <a:lstStyle/>
          <a:p>
            <a:r>
              <a:rPr lang="en-US" sz="2800" b="1" dirty="0" err="1">
                <a:latin typeface="Arial" panose="020B0604020202020204" pitchFamily="34" charset="0"/>
                <a:cs typeface="Arial" panose="020B0604020202020204" pitchFamily="34" charset="0"/>
              </a:rPr>
              <a:t>Organisation</a:t>
            </a:r>
            <a:r>
              <a:rPr lang="en-US" sz="2800" b="1" dirty="0">
                <a:latin typeface="Arial" panose="020B0604020202020204" pitchFamily="34" charset="0"/>
                <a:cs typeface="Arial" panose="020B0604020202020204" pitchFamily="34" charset="0"/>
              </a:rPr>
              <a:t>  Type vs. Target Variable</a:t>
            </a:r>
            <a:endParaRPr lang="en-MY" sz="2800" dirty="0"/>
          </a:p>
        </p:txBody>
      </p:sp>
      <p:pic>
        <p:nvPicPr>
          <p:cNvPr id="2050" name="Picture 2">
            <a:extLst>
              <a:ext uri="{FF2B5EF4-FFF2-40B4-BE49-F238E27FC236}">
                <a16:creationId xmlns:a16="http://schemas.microsoft.com/office/drawing/2014/main" id="{B9CB23B8-CF81-7E0E-6AF0-B43DB2665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004" y="62273"/>
            <a:ext cx="5479967" cy="34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31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3504143194"/>
              </p:ext>
            </p:extLst>
          </p:nvPr>
        </p:nvGraphicFramePr>
        <p:xfrm>
          <a:off x="538672" y="3841032"/>
          <a:ext cx="5337980" cy="2554664"/>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City rating category 2 take the most loan and also have the most default.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The default % of rating category 3 is higher than In the all loans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Category 3 City area rating are risky.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Y"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
        <p:nvSpPr>
          <p:cNvPr id="10" name="TextBox 9">
            <a:extLst>
              <a:ext uri="{FF2B5EF4-FFF2-40B4-BE49-F238E27FC236}">
                <a16:creationId xmlns:a16="http://schemas.microsoft.com/office/drawing/2014/main" id="{45425820-F25B-BFC6-74D9-34B71E54FE2C}"/>
              </a:ext>
            </a:extLst>
          </p:cNvPr>
          <p:cNvSpPr txBox="1"/>
          <p:nvPr/>
        </p:nvSpPr>
        <p:spPr>
          <a:xfrm>
            <a:off x="407110" y="108877"/>
            <a:ext cx="6225940" cy="523220"/>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Area Rating vs. Target Variable</a:t>
            </a:r>
            <a:endParaRPr lang="en-MY" sz="2800" dirty="0"/>
          </a:p>
        </p:txBody>
      </p:sp>
      <p:pic>
        <p:nvPicPr>
          <p:cNvPr id="3" name="Picture 2">
            <a:extLst>
              <a:ext uri="{FF2B5EF4-FFF2-40B4-BE49-F238E27FC236}">
                <a16:creationId xmlns:a16="http://schemas.microsoft.com/office/drawing/2014/main" id="{1800046B-49AD-6F30-3980-8A378FAB7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10" y="732793"/>
            <a:ext cx="5601103" cy="2880000"/>
          </a:xfrm>
          <a:prstGeom prst="rect">
            <a:avLst/>
          </a:prstGeom>
        </p:spPr>
      </p:pic>
      <p:pic>
        <p:nvPicPr>
          <p:cNvPr id="5" name="Picture 4">
            <a:extLst>
              <a:ext uri="{FF2B5EF4-FFF2-40B4-BE49-F238E27FC236}">
                <a16:creationId xmlns:a16="http://schemas.microsoft.com/office/drawing/2014/main" id="{B0CBA5BF-C690-34D9-6CEA-332F7F476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8214" y="732793"/>
            <a:ext cx="5601104" cy="2880000"/>
          </a:xfrm>
          <a:prstGeom prst="rect">
            <a:avLst/>
          </a:prstGeom>
        </p:spPr>
      </p:pic>
      <p:graphicFrame>
        <p:nvGraphicFramePr>
          <p:cNvPr id="6" name="Table 5">
            <a:extLst>
              <a:ext uri="{FF2B5EF4-FFF2-40B4-BE49-F238E27FC236}">
                <a16:creationId xmlns:a16="http://schemas.microsoft.com/office/drawing/2014/main" id="{0B8FA5B3-6EF7-79C5-E081-08861C44990C}"/>
              </a:ext>
            </a:extLst>
          </p:cNvPr>
          <p:cNvGraphicFramePr>
            <a:graphicFrameLocks noGrp="1"/>
          </p:cNvGraphicFramePr>
          <p:nvPr>
            <p:extLst>
              <p:ext uri="{D42A27DB-BD31-4B8C-83A1-F6EECF244321}">
                <p14:modId xmlns:p14="http://schemas.microsoft.com/office/powerpoint/2010/main" val="1343429658"/>
              </p:ext>
            </p:extLst>
          </p:nvPr>
        </p:nvGraphicFramePr>
        <p:xfrm>
          <a:off x="6271338" y="3841032"/>
          <a:ext cx="5337980" cy="2554664"/>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Living are rating  category  2 take the most loan and also have the most default, the default % of rating category 3 is higher than In the all loans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Category 3 living area rating are risky.</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Tree>
    <p:extLst>
      <p:ext uri="{BB962C8B-B14F-4D97-AF65-F5344CB8AC3E}">
        <p14:creationId xmlns:p14="http://schemas.microsoft.com/office/powerpoint/2010/main" val="75977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1350868800"/>
              </p:ext>
            </p:extLst>
          </p:nvPr>
        </p:nvGraphicFramePr>
        <p:xfrm>
          <a:off x="631561" y="3784008"/>
          <a:ext cx="11236184" cy="2554664"/>
        </p:xfrm>
        <a:graphic>
          <a:graphicData uri="http://schemas.openxmlformats.org/drawingml/2006/table">
            <a:tbl>
              <a:tblPr firstRow="1" bandRow="1"/>
              <a:tblGrid>
                <a:gridCol w="11236184">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clients with a secondary education contribute the most to default (10%)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
        <p:nvSpPr>
          <p:cNvPr id="10" name="TextBox 9">
            <a:extLst>
              <a:ext uri="{FF2B5EF4-FFF2-40B4-BE49-F238E27FC236}">
                <a16:creationId xmlns:a16="http://schemas.microsoft.com/office/drawing/2014/main" id="{45425820-F25B-BFC6-74D9-34B71E54FE2C}"/>
              </a:ext>
            </a:extLst>
          </p:cNvPr>
          <p:cNvSpPr txBox="1"/>
          <p:nvPr/>
        </p:nvSpPr>
        <p:spPr>
          <a:xfrm>
            <a:off x="803786" y="519328"/>
            <a:ext cx="3097006" cy="95410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Education vs. Target Variables</a:t>
            </a:r>
          </a:p>
        </p:txBody>
      </p:sp>
      <p:pic>
        <p:nvPicPr>
          <p:cNvPr id="4" name="Picture 3">
            <a:extLst>
              <a:ext uri="{FF2B5EF4-FFF2-40B4-BE49-F238E27FC236}">
                <a16:creationId xmlns:a16="http://schemas.microsoft.com/office/drawing/2014/main" id="{A2EC294F-BB1C-F99F-D633-9F3BCA40AB67}"/>
              </a:ext>
            </a:extLst>
          </p:cNvPr>
          <p:cNvPicPr>
            <a:picLocks noChangeAspect="1"/>
          </p:cNvPicPr>
          <p:nvPr/>
        </p:nvPicPr>
        <p:blipFill>
          <a:blip r:embed="rId3"/>
          <a:stretch>
            <a:fillRect/>
          </a:stretch>
        </p:blipFill>
        <p:spPr>
          <a:xfrm>
            <a:off x="3900792" y="0"/>
            <a:ext cx="7923511" cy="3800417"/>
          </a:xfrm>
          <a:prstGeom prst="rect">
            <a:avLst/>
          </a:prstGeom>
        </p:spPr>
      </p:pic>
    </p:spTree>
    <p:extLst>
      <p:ext uri="{BB962C8B-B14F-4D97-AF65-F5344CB8AC3E}">
        <p14:creationId xmlns:p14="http://schemas.microsoft.com/office/powerpoint/2010/main" val="40796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652016" y="2465832"/>
            <a:ext cx="8887968" cy="1926336"/>
          </a:xfrm>
        </p:spPr>
        <p:txBody>
          <a:bodyPr/>
          <a:lstStyle/>
          <a:p>
            <a:r>
              <a:rPr lang="en-US" dirty="0"/>
              <a:t>NUMERICAL ANALYSIS</a:t>
            </a:r>
          </a:p>
        </p:txBody>
      </p:sp>
    </p:spTree>
    <p:extLst>
      <p:ext uri="{BB962C8B-B14F-4D97-AF65-F5344CB8AC3E}">
        <p14:creationId xmlns:p14="http://schemas.microsoft.com/office/powerpoint/2010/main" val="35846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764355890"/>
              </p:ext>
            </p:extLst>
          </p:nvPr>
        </p:nvGraphicFramePr>
        <p:xfrm>
          <a:off x="758020" y="1435328"/>
          <a:ext cx="5337980" cy="2554664"/>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Married clients are take the most loans, Civil marriage have the most defaults (10%), followed by single clients (almost 10%)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sz="1800" b="0" i="0" kern="1200" dirty="0">
                          <a:solidFill>
                            <a:schemeClr val="dk1"/>
                          </a:solidFill>
                          <a:effectLst/>
                          <a:latin typeface="Arial"/>
                          <a:ea typeface="+mn-ea"/>
                          <a:cs typeface="+mn-cs"/>
                        </a:rPr>
                        <a:t>Clients with no or few child will likely to pay their loan on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sz="1800" b="0" i="0" kern="1200" dirty="0">
                          <a:solidFill>
                            <a:schemeClr val="dk1"/>
                          </a:solidFill>
                          <a:effectLst/>
                          <a:latin typeface="Arial"/>
                          <a:ea typeface="+mn-ea"/>
                          <a:cs typeface="+mn-cs"/>
                        </a:rPr>
                        <a:t>Clients with higher number of children/total family members are riskier.</a:t>
                      </a: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
        <p:nvSpPr>
          <p:cNvPr id="10" name="TextBox 9">
            <a:extLst>
              <a:ext uri="{FF2B5EF4-FFF2-40B4-BE49-F238E27FC236}">
                <a16:creationId xmlns:a16="http://schemas.microsoft.com/office/drawing/2014/main" id="{45425820-F25B-BFC6-74D9-34B71E54FE2C}"/>
              </a:ext>
            </a:extLst>
          </p:cNvPr>
          <p:cNvSpPr txBox="1"/>
          <p:nvPr/>
        </p:nvSpPr>
        <p:spPr>
          <a:xfrm>
            <a:off x="758020" y="647049"/>
            <a:ext cx="6094378" cy="523220"/>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Family Features</a:t>
            </a:r>
          </a:p>
        </p:txBody>
      </p:sp>
      <p:pic>
        <p:nvPicPr>
          <p:cNvPr id="16" name="Picture 15">
            <a:extLst>
              <a:ext uri="{FF2B5EF4-FFF2-40B4-BE49-F238E27FC236}">
                <a16:creationId xmlns:a16="http://schemas.microsoft.com/office/drawing/2014/main" id="{790E2D23-5108-62AC-2561-545608822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041" y="647049"/>
            <a:ext cx="5540095" cy="2700000"/>
          </a:xfrm>
          <a:prstGeom prst="rect">
            <a:avLst/>
          </a:prstGeom>
        </p:spPr>
      </p:pic>
      <p:pic>
        <p:nvPicPr>
          <p:cNvPr id="18" name="Picture 17">
            <a:extLst>
              <a:ext uri="{FF2B5EF4-FFF2-40B4-BE49-F238E27FC236}">
                <a16:creationId xmlns:a16="http://schemas.microsoft.com/office/drawing/2014/main" id="{D1C45DB4-B066-CAF6-28C0-074A0D6BC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836" y="3510952"/>
            <a:ext cx="5578300" cy="2700000"/>
          </a:xfrm>
          <a:prstGeom prst="rect">
            <a:avLst/>
          </a:prstGeom>
        </p:spPr>
      </p:pic>
      <p:pic>
        <p:nvPicPr>
          <p:cNvPr id="20" name="Picture 19">
            <a:extLst>
              <a:ext uri="{FF2B5EF4-FFF2-40B4-BE49-F238E27FC236}">
                <a16:creationId xmlns:a16="http://schemas.microsoft.com/office/drawing/2014/main" id="{DFC69D62-619E-5719-5058-45ED18172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020" y="4194000"/>
            <a:ext cx="5635866" cy="2664000"/>
          </a:xfrm>
          <a:prstGeom prst="rect">
            <a:avLst/>
          </a:prstGeom>
        </p:spPr>
      </p:pic>
    </p:spTree>
    <p:extLst>
      <p:ext uri="{BB962C8B-B14F-4D97-AF65-F5344CB8AC3E}">
        <p14:creationId xmlns:p14="http://schemas.microsoft.com/office/powerpoint/2010/main" val="227801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CE20D45-7FAD-72A5-7E46-B512963C06B1}"/>
              </a:ext>
            </a:extLst>
          </p:cNvPr>
          <p:cNvGraphicFramePr>
            <a:graphicFrameLocks noGrp="1"/>
          </p:cNvGraphicFramePr>
          <p:nvPr>
            <p:extLst>
              <p:ext uri="{D42A27DB-BD31-4B8C-83A1-F6EECF244321}">
                <p14:modId xmlns:p14="http://schemas.microsoft.com/office/powerpoint/2010/main" val="3064423451"/>
              </p:ext>
            </p:extLst>
          </p:nvPr>
        </p:nvGraphicFramePr>
        <p:xfrm>
          <a:off x="1049849" y="3719504"/>
          <a:ext cx="10302329" cy="2926080"/>
        </p:xfrm>
        <a:graphic>
          <a:graphicData uri="http://schemas.openxmlformats.org/drawingml/2006/table">
            <a:tbl>
              <a:tblPr firstRow="1" bandRow="1"/>
              <a:tblGrid>
                <a:gridCol w="10302329">
                  <a:extLst>
                    <a:ext uri="{9D8B030D-6E8A-4147-A177-3AD203B41FA5}">
                      <a16:colId xmlns:a16="http://schemas.microsoft.com/office/drawing/2014/main" val="4293257579"/>
                    </a:ext>
                  </a:extLst>
                </a:gridCol>
              </a:tblGrid>
              <a:tr h="34037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38263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Age distribution: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As you can see, as the clients are getting older, the clients are often pay they loan on time more often.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Younger client are less likely to pay on time than older clients.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MY" dirty="0"/>
                        <a:t>Age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Consistent with our analysis before, where younger age group have higher amount of defaults than older people.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Maybe is the difference in financial knowledge, guidance for younger people in financing may be required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pic>
        <p:nvPicPr>
          <p:cNvPr id="13" name="Picture 12">
            <a:extLst>
              <a:ext uri="{FF2B5EF4-FFF2-40B4-BE49-F238E27FC236}">
                <a16:creationId xmlns:a16="http://schemas.microsoft.com/office/drawing/2014/main" id="{A0FECCAE-346B-2167-24C0-DFB7B850E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284" y="46080"/>
            <a:ext cx="6829669" cy="3382920"/>
          </a:xfrm>
          <a:prstGeom prst="rect">
            <a:avLst/>
          </a:prstGeom>
        </p:spPr>
      </p:pic>
    </p:spTree>
    <p:extLst>
      <p:ext uri="{BB962C8B-B14F-4D97-AF65-F5344CB8AC3E}">
        <p14:creationId xmlns:p14="http://schemas.microsoft.com/office/powerpoint/2010/main" val="309559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5E7847-C8A0-8B94-16FB-48CA764392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586668"/>
            <a:ext cx="4360755" cy="2160000"/>
          </a:xfrm>
        </p:spPr>
      </p:pic>
      <p:pic>
        <p:nvPicPr>
          <p:cNvPr id="7" name="Picture 6">
            <a:extLst>
              <a:ext uri="{FF2B5EF4-FFF2-40B4-BE49-F238E27FC236}">
                <a16:creationId xmlns:a16="http://schemas.microsoft.com/office/drawing/2014/main" id="{C6D1D98D-4E34-8EE1-E013-20B8F394D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26668"/>
            <a:ext cx="4360755" cy="2160000"/>
          </a:xfrm>
          <a:prstGeom prst="rect">
            <a:avLst/>
          </a:prstGeom>
        </p:spPr>
      </p:pic>
      <p:pic>
        <p:nvPicPr>
          <p:cNvPr id="9" name="Picture 8">
            <a:extLst>
              <a:ext uri="{FF2B5EF4-FFF2-40B4-BE49-F238E27FC236}">
                <a16:creationId xmlns:a16="http://schemas.microsoft.com/office/drawing/2014/main" id="{50A71D04-B95E-1EFB-CE48-8625E5FFD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1332"/>
            <a:ext cx="4360755" cy="2160000"/>
          </a:xfrm>
          <a:prstGeom prst="rect">
            <a:avLst/>
          </a:prstGeom>
        </p:spPr>
      </p:pic>
      <p:graphicFrame>
        <p:nvGraphicFramePr>
          <p:cNvPr id="10" name="Table 9">
            <a:extLst>
              <a:ext uri="{FF2B5EF4-FFF2-40B4-BE49-F238E27FC236}">
                <a16:creationId xmlns:a16="http://schemas.microsoft.com/office/drawing/2014/main" id="{204C27FA-6C1B-A633-8C87-D7A8F65A3F59}"/>
              </a:ext>
            </a:extLst>
          </p:cNvPr>
          <p:cNvGraphicFramePr>
            <a:graphicFrameLocks noGrp="1"/>
          </p:cNvGraphicFramePr>
          <p:nvPr>
            <p:extLst>
              <p:ext uri="{D42A27DB-BD31-4B8C-83A1-F6EECF244321}">
                <p14:modId xmlns:p14="http://schemas.microsoft.com/office/powerpoint/2010/main" val="2785102684"/>
              </p:ext>
            </p:extLst>
          </p:nvPr>
        </p:nvGraphicFramePr>
        <p:xfrm>
          <a:off x="6555705" y="326374"/>
          <a:ext cx="5337980" cy="5840961"/>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83627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500469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Clients that change their registration closer to the application are more likely to default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Clients that change their registration ID closer to the application are less reliable than of those who changed it in advance.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The more prepared clients, has a higher success in paying back the loan on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Tree>
    <p:extLst>
      <p:ext uri="{BB962C8B-B14F-4D97-AF65-F5344CB8AC3E}">
        <p14:creationId xmlns:p14="http://schemas.microsoft.com/office/powerpoint/2010/main" val="174974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2295144" y="1463040"/>
            <a:ext cx="9500616" cy="704088"/>
          </a:xfrm>
        </p:spPr>
        <p:txBody>
          <a:bodyPr>
            <a:normAutofit fontScale="90000"/>
          </a:bodyPr>
          <a:lstStyle/>
          <a:p>
            <a:r>
              <a:rPr lang="en-US" sz="4400" dirty="0"/>
              <a:t>BUSINESS Understanding &amp; overview</a:t>
            </a:r>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r>
              <a:rPr lang="en-US" dirty="0"/>
              <a:t>Understanding the cause of behind the loan defaults</a:t>
            </a:r>
          </a:p>
          <a:p>
            <a:r>
              <a:rPr lang="en-US" dirty="0"/>
              <a:t>By performing the EDA, we can pinpoint the cause based on the insight generated from the analysis</a:t>
            </a:r>
          </a:p>
          <a:p>
            <a:endParaRPr lang="en-US" dirty="0"/>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B96DD8-1157-BBFD-9A97-E1E0A318E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091"/>
            <a:ext cx="6210659" cy="3076308"/>
          </a:xfrm>
        </p:spPr>
      </p:pic>
      <p:pic>
        <p:nvPicPr>
          <p:cNvPr id="7" name="Picture 6">
            <a:extLst>
              <a:ext uri="{FF2B5EF4-FFF2-40B4-BE49-F238E27FC236}">
                <a16:creationId xmlns:a16="http://schemas.microsoft.com/office/drawing/2014/main" id="{16725C18-3BF4-5737-F957-5C64AC331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518" y="1759524"/>
            <a:ext cx="3258859" cy="2997302"/>
          </a:xfrm>
          <a:prstGeom prst="rect">
            <a:avLst/>
          </a:prstGeom>
        </p:spPr>
      </p:pic>
      <p:pic>
        <p:nvPicPr>
          <p:cNvPr id="9" name="Picture 8">
            <a:extLst>
              <a:ext uri="{FF2B5EF4-FFF2-40B4-BE49-F238E27FC236}">
                <a16:creationId xmlns:a16="http://schemas.microsoft.com/office/drawing/2014/main" id="{AB763B39-C958-E239-DC62-7EC0BD9B4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659" y="17091"/>
            <a:ext cx="3396766" cy="3158397"/>
          </a:xfrm>
          <a:prstGeom prst="rect">
            <a:avLst/>
          </a:prstGeom>
        </p:spPr>
      </p:pic>
      <p:pic>
        <p:nvPicPr>
          <p:cNvPr id="11" name="Picture 10">
            <a:extLst>
              <a:ext uri="{FF2B5EF4-FFF2-40B4-BE49-F238E27FC236}">
                <a16:creationId xmlns:a16="http://schemas.microsoft.com/office/drawing/2014/main" id="{096D9CE5-3985-B08A-E532-76062C049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331" y="3399227"/>
            <a:ext cx="2747217" cy="2715198"/>
          </a:xfrm>
          <a:prstGeom prst="rect">
            <a:avLst/>
          </a:prstGeom>
        </p:spPr>
      </p:pic>
      <p:graphicFrame>
        <p:nvGraphicFramePr>
          <p:cNvPr id="12" name="Table 11">
            <a:extLst>
              <a:ext uri="{FF2B5EF4-FFF2-40B4-BE49-F238E27FC236}">
                <a16:creationId xmlns:a16="http://schemas.microsoft.com/office/drawing/2014/main" id="{6BD9582B-D0C9-79A2-3169-81D4BFB76704}"/>
              </a:ext>
            </a:extLst>
          </p:cNvPr>
          <p:cNvGraphicFramePr>
            <a:graphicFrameLocks noGrp="1"/>
          </p:cNvGraphicFramePr>
          <p:nvPr>
            <p:extLst>
              <p:ext uri="{D42A27DB-BD31-4B8C-83A1-F6EECF244321}">
                <p14:modId xmlns:p14="http://schemas.microsoft.com/office/powerpoint/2010/main" val="3319824085"/>
              </p:ext>
            </p:extLst>
          </p:nvPr>
        </p:nvGraphicFramePr>
        <p:xfrm>
          <a:off x="758020" y="3764602"/>
          <a:ext cx="5337980" cy="2926080"/>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Most of the previous loans are approved.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Most of the previous loan application are Cash Loans followed by Consumer Loans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Most of the loans are from Repeaters (those who had been loaned before). Only 18.06% are new.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Consumer loans are most approved and rarely cancel, they are the most reliable types.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Tree>
    <p:extLst>
      <p:ext uri="{BB962C8B-B14F-4D97-AF65-F5344CB8AC3E}">
        <p14:creationId xmlns:p14="http://schemas.microsoft.com/office/powerpoint/2010/main" val="107007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03DEDE-40A4-EFB8-2AC2-00A178C284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4958" y="0"/>
            <a:ext cx="5907042" cy="2880000"/>
          </a:xfrm>
        </p:spPr>
      </p:pic>
      <p:pic>
        <p:nvPicPr>
          <p:cNvPr id="7" name="Picture 6">
            <a:extLst>
              <a:ext uri="{FF2B5EF4-FFF2-40B4-BE49-F238E27FC236}">
                <a16:creationId xmlns:a16="http://schemas.microsoft.com/office/drawing/2014/main" id="{A57A010A-2A32-DA32-B6DD-22A6F41659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729578" cy="2880000"/>
          </a:xfrm>
          <a:prstGeom prst="rect">
            <a:avLst/>
          </a:prstGeom>
        </p:spPr>
      </p:pic>
      <p:pic>
        <p:nvPicPr>
          <p:cNvPr id="9" name="Picture 8">
            <a:extLst>
              <a:ext uri="{FF2B5EF4-FFF2-40B4-BE49-F238E27FC236}">
                <a16:creationId xmlns:a16="http://schemas.microsoft.com/office/drawing/2014/main" id="{EE97D234-746E-43F1-985D-08E739033F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958" y="3429000"/>
            <a:ext cx="5907042" cy="2880000"/>
          </a:xfrm>
          <a:prstGeom prst="rect">
            <a:avLst/>
          </a:prstGeom>
        </p:spPr>
      </p:pic>
      <p:graphicFrame>
        <p:nvGraphicFramePr>
          <p:cNvPr id="10" name="Table 9">
            <a:extLst>
              <a:ext uri="{FF2B5EF4-FFF2-40B4-BE49-F238E27FC236}">
                <a16:creationId xmlns:a16="http://schemas.microsoft.com/office/drawing/2014/main" id="{33CB2259-EFC7-05A5-06D0-E6E7B801A43B}"/>
              </a:ext>
            </a:extLst>
          </p:cNvPr>
          <p:cNvGraphicFramePr>
            <a:graphicFrameLocks noGrp="1"/>
          </p:cNvGraphicFramePr>
          <p:nvPr>
            <p:extLst>
              <p:ext uri="{D42A27DB-BD31-4B8C-83A1-F6EECF244321}">
                <p14:modId xmlns:p14="http://schemas.microsoft.com/office/powerpoint/2010/main" val="906137514"/>
              </p:ext>
            </p:extLst>
          </p:nvPr>
        </p:nvGraphicFramePr>
        <p:xfrm>
          <a:off x="140800" y="3261682"/>
          <a:ext cx="5337980" cy="2926080"/>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33109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188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As you can see the Median Income for those who are defaulted are lower than those wo are non-defaults.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The % of Annuity/Income median are higher across Age for defaulters than non-defaulters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Y" dirty="0"/>
                        <a:t>Median Credit Loan of Very low income group of defaulters is high in all age segment as compared to the Non-Default Loans.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Y"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spTree>
    <p:extLst>
      <p:ext uri="{BB962C8B-B14F-4D97-AF65-F5344CB8AC3E}">
        <p14:creationId xmlns:p14="http://schemas.microsoft.com/office/powerpoint/2010/main" val="126224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dirty="0"/>
              <a:t>Conclusion</a:t>
            </a:r>
            <a:endParaRPr lang="en-PK" dirty="0"/>
          </a:p>
        </p:txBody>
      </p:sp>
      <p:sp>
        <p:nvSpPr>
          <p:cNvPr id="11" name="TextBox 10">
            <a:extLst>
              <a:ext uri="{FF2B5EF4-FFF2-40B4-BE49-F238E27FC236}">
                <a16:creationId xmlns:a16="http://schemas.microsoft.com/office/drawing/2014/main" id="{2E4498AD-F2C7-6DA4-68D2-98C40EE84905}"/>
              </a:ext>
            </a:extLst>
          </p:cNvPr>
          <p:cNvSpPr txBox="1"/>
          <p:nvPr/>
        </p:nvSpPr>
        <p:spPr>
          <a:xfrm>
            <a:off x="2240280" y="2828835"/>
            <a:ext cx="8375515" cy="3693319"/>
          </a:xfrm>
          <a:prstGeom prst="rect">
            <a:avLst/>
          </a:prstGeom>
          <a:noFill/>
        </p:spPr>
        <p:txBody>
          <a:bodyPr wrap="square" rtlCol="0">
            <a:spAutoFit/>
          </a:bodyPr>
          <a:lstStyle/>
          <a:p>
            <a:pPr marL="285750" indent="-285750" algn="just">
              <a:buFont typeface="Arial" panose="020B0604020202020204" pitchFamily="34" charset="0"/>
              <a:buChar char="•"/>
            </a:pPr>
            <a:r>
              <a:rPr lang="en-MY" dirty="0"/>
              <a:t>Most defaulters are from very low and low income range.</a:t>
            </a:r>
          </a:p>
          <a:p>
            <a:pPr marL="285750" indent="-285750" algn="just">
              <a:buFont typeface="Arial" panose="020B0604020202020204" pitchFamily="34" charset="0"/>
              <a:buChar char="•"/>
            </a:pPr>
            <a:r>
              <a:rPr lang="en-MY" dirty="0"/>
              <a:t>Younger People are more tend to default.</a:t>
            </a:r>
          </a:p>
          <a:p>
            <a:pPr marL="285750" indent="-285750" algn="just">
              <a:buFont typeface="Arial" panose="020B0604020202020204" pitchFamily="34" charset="0"/>
              <a:buChar char="•"/>
            </a:pPr>
            <a:r>
              <a:rPr lang="en-MY" dirty="0"/>
              <a:t>Focus more on having client from category 1 &amp; 2 city and living rating area.</a:t>
            </a:r>
          </a:p>
          <a:p>
            <a:pPr marL="285750" indent="-285750" algn="just">
              <a:buFont typeface="Arial" panose="020B0604020202020204" pitchFamily="34" charset="0"/>
              <a:buChar char="•"/>
            </a:pPr>
            <a:r>
              <a:rPr lang="en-MY" dirty="0"/>
              <a:t>Laborers, Sales Staff, and Drivers are most defaulters.</a:t>
            </a:r>
          </a:p>
          <a:p>
            <a:pPr marL="285750" indent="-285750" algn="just">
              <a:buFont typeface="Arial" panose="020B0604020202020204" pitchFamily="34" charset="0"/>
              <a:buChar char="•"/>
            </a:pPr>
            <a:r>
              <a:rPr lang="en-MY" dirty="0"/>
              <a:t>Focus less on clients who has Working Income types.</a:t>
            </a:r>
          </a:p>
          <a:p>
            <a:pPr marL="285750" indent="-285750" algn="just">
              <a:buFont typeface="Arial" panose="020B0604020202020204" pitchFamily="34" charset="0"/>
              <a:buChar char="•"/>
            </a:pPr>
            <a:r>
              <a:rPr lang="en-MY" dirty="0"/>
              <a:t>Attract more repeating clients.</a:t>
            </a:r>
          </a:p>
          <a:p>
            <a:pPr marL="285750" indent="-285750" algn="just">
              <a:buFont typeface="Arial" panose="020B0604020202020204" pitchFamily="34" charset="0"/>
              <a:buChar char="•"/>
            </a:pPr>
            <a:r>
              <a:rPr lang="en-MY" dirty="0"/>
              <a:t>Approve loan to more prepared clients.</a:t>
            </a:r>
          </a:p>
          <a:p>
            <a:pPr marL="285750" indent="-285750" algn="just">
              <a:buFont typeface="Arial" panose="020B0604020202020204" pitchFamily="34" charset="0"/>
              <a:buChar char="•"/>
            </a:pPr>
            <a:r>
              <a:rPr lang="en-MY" dirty="0"/>
              <a:t>Clients with more children/family members are likely to default</a:t>
            </a:r>
          </a:p>
          <a:p>
            <a:pPr marL="285750" indent="-285750" algn="just">
              <a:buFont typeface="Arial" panose="020B0604020202020204" pitchFamily="34" charset="0"/>
              <a:buChar char="•"/>
            </a:pPr>
            <a:endParaRPr lang="en-MY" dirty="0"/>
          </a:p>
          <a:p>
            <a:pPr marL="285750" indent="-285750" algn="just">
              <a:buFont typeface="Arial" panose="020B0604020202020204" pitchFamily="34" charset="0"/>
              <a:buChar char="•"/>
            </a:pPr>
            <a:endParaRPr lang="en-MY" dirty="0"/>
          </a:p>
          <a:p>
            <a:pPr marL="285750" indent="-285750" algn="just">
              <a:buFont typeface="Arial" panose="020B0604020202020204" pitchFamily="34" charset="0"/>
              <a:buChar char="•"/>
            </a:pPr>
            <a:endParaRPr lang="en-MY" dirty="0"/>
          </a:p>
          <a:p>
            <a:pPr marL="285750" indent="-285750" algn="just">
              <a:buFont typeface="Arial" panose="020B0604020202020204" pitchFamily="34" charset="0"/>
              <a:buChar char="•"/>
            </a:pPr>
            <a:endParaRPr lang="en-MY" dirty="0"/>
          </a:p>
          <a:p>
            <a:pPr marL="285750" indent="-285750">
              <a:buFont typeface="Arial" panose="020B0604020202020204" pitchFamily="34" charset="0"/>
              <a:buChar char="•"/>
            </a:pPr>
            <a:endParaRPr lang="en-MY" dirty="0"/>
          </a:p>
        </p:txBody>
      </p:sp>
    </p:spTree>
    <p:extLst>
      <p:ext uri="{BB962C8B-B14F-4D97-AF65-F5344CB8AC3E}">
        <p14:creationId xmlns:p14="http://schemas.microsoft.com/office/powerpoint/2010/main" val="112505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652016" y="2465832"/>
            <a:ext cx="8887968" cy="1926336"/>
          </a:xfrm>
        </p:spPr>
        <p:txBody>
          <a:bodyPr/>
          <a:lstStyle/>
          <a:p>
            <a:r>
              <a:rPr lang="en-US" dirty="0"/>
              <a:t>UNDERSTANDING THE DATA</a:t>
            </a:r>
          </a:p>
        </p:txBody>
      </p:sp>
    </p:spTree>
    <p:extLst>
      <p:ext uri="{BB962C8B-B14F-4D97-AF65-F5344CB8AC3E}">
        <p14:creationId xmlns:p14="http://schemas.microsoft.com/office/powerpoint/2010/main" val="22623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1E32-BFF6-F614-EE56-02FA36EC15A2}"/>
              </a:ext>
            </a:extLst>
          </p:cNvPr>
          <p:cNvSpPr>
            <a:spLocks noGrp="1"/>
          </p:cNvSpPr>
          <p:nvPr>
            <p:ph type="ctrTitle"/>
          </p:nvPr>
        </p:nvSpPr>
        <p:spPr>
          <a:xfrm>
            <a:off x="1134895" y="1927617"/>
            <a:ext cx="4186135" cy="718125"/>
          </a:xfrm>
        </p:spPr>
        <p:txBody>
          <a:bodyPr>
            <a:normAutofit/>
          </a:bodyPr>
          <a:lstStyle/>
          <a:p>
            <a:pPr algn="l"/>
            <a:r>
              <a:rPr lang="en-US" sz="2800" b="1" dirty="0"/>
              <a:t>TARGET VARIABLE:FINDINGS</a:t>
            </a:r>
            <a:endParaRPr lang="en-US" sz="4400" b="1" dirty="0"/>
          </a:p>
        </p:txBody>
      </p:sp>
      <p:pic>
        <p:nvPicPr>
          <p:cNvPr id="6" name="Picture 5">
            <a:extLst>
              <a:ext uri="{FF2B5EF4-FFF2-40B4-BE49-F238E27FC236}">
                <a16:creationId xmlns:a16="http://schemas.microsoft.com/office/drawing/2014/main" id="{6AD62193-7AFA-55C1-3108-BACF08FF6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888" y="1683566"/>
            <a:ext cx="3814458" cy="3490867"/>
          </a:xfrm>
          <a:prstGeom prst="rect">
            <a:avLst/>
          </a:prstGeom>
        </p:spPr>
      </p:pic>
      <p:sp>
        <p:nvSpPr>
          <p:cNvPr id="8" name="TextBox 7">
            <a:extLst>
              <a:ext uri="{FF2B5EF4-FFF2-40B4-BE49-F238E27FC236}">
                <a16:creationId xmlns:a16="http://schemas.microsoft.com/office/drawing/2014/main" id="{F299B727-A516-814A-C268-86EA1C504B35}"/>
              </a:ext>
            </a:extLst>
          </p:cNvPr>
          <p:cNvSpPr txBox="1"/>
          <p:nvPr/>
        </p:nvSpPr>
        <p:spPr>
          <a:xfrm>
            <a:off x="914400" y="2791837"/>
            <a:ext cx="44066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Target variables are highly unbalanced: Only 8.07% for Default and a whopping 91.93% for non-Defaults.</a:t>
            </a:r>
          </a:p>
          <a:p>
            <a:pPr marL="285750" indent="-285750">
              <a:buFont typeface="Arial" panose="020B0604020202020204" pitchFamily="34" charset="0"/>
              <a:buChar char="•"/>
            </a:pPr>
            <a:r>
              <a:rPr lang="en-US" dirty="0"/>
              <a:t>Meaning, most of the loans are paid on time (non-default)</a:t>
            </a:r>
          </a:p>
          <a:p>
            <a:pPr marL="285750" indent="-285750">
              <a:buFont typeface="Arial" panose="020B0604020202020204" pitchFamily="34" charset="0"/>
              <a:buChar char="•"/>
            </a:pPr>
            <a:r>
              <a:rPr lang="en-US" dirty="0"/>
              <a:t>Further analysis required</a:t>
            </a:r>
          </a:p>
          <a:p>
            <a:endParaRPr lang="en-US" dirty="0"/>
          </a:p>
        </p:txBody>
      </p:sp>
    </p:spTree>
    <p:extLst>
      <p:ext uri="{BB962C8B-B14F-4D97-AF65-F5344CB8AC3E}">
        <p14:creationId xmlns:p14="http://schemas.microsoft.com/office/powerpoint/2010/main" val="8093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7ADC-A914-F420-8310-3878ABD6EC24}"/>
              </a:ext>
            </a:extLst>
          </p:cNvPr>
          <p:cNvSpPr>
            <a:spLocks noGrp="1"/>
          </p:cNvSpPr>
          <p:nvPr>
            <p:ph type="title"/>
          </p:nvPr>
        </p:nvSpPr>
        <p:spPr>
          <a:xfrm>
            <a:off x="838200" y="365125"/>
            <a:ext cx="4356370" cy="1325563"/>
          </a:xfrm>
        </p:spPr>
        <p:txBody>
          <a:bodyPr/>
          <a:lstStyle/>
          <a:p>
            <a:r>
              <a:rPr lang="en-US" b="1" dirty="0">
                <a:latin typeface="Arial" panose="020B0604020202020204" pitchFamily="34" charset="0"/>
                <a:cs typeface="Arial" panose="020B0604020202020204" pitchFamily="34" charset="0"/>
              </a:rPr>
              <a:t>Initial Analysis From The Data</a:t>
            </a:r>
            <a:endParaRPr lang="en-MY"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E9C0916-F1DB-03BD-5712-5267B667C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7532" y="365125"/>
            <a:ext cx="5746268" cy="2900814"/>
          </a:xfrm>
        </p:spPr>
      </p:pic>
      <p:sp>
        <p:nvSpPr>
          <p:cNvPr id="6" name="TextBox 5">
            <a:extLst>
              <a:ext uri="{FF2B5EF4-FFF2-40B4-BE49-F238E27FC236}">
                <a16:creationId xmlns:a16="http://schemas.microsoft.com/office/drawing/2014/main" id="{5940E2B0-699C-D170-9651-822314A76C38}"/>
              </a:ext>
            </a:extLst>
          </p:cNvPr>
          <p:cNvSpPr txBox="1"/>
          <p:nvPr/>
        </p:nvSpPr>
        <p:spPr>
          <a:xfrm>
            <a:off x="994421" y="2120628"/>
            <a:ext cx="440663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Total Columns with &gt;40% null values:64</a:t>
            </a:r>
          </a:p>
          <a:p>
            <a:pPr marL="285750" indent="-285750">
              <a:buFont typeface="Arial" panose="020B0604020202020204" pitchFamily="34" charset="0"/>
              <a:buChar char="•"/>
            </a:pPr>
            <a:r>
              <a:rPr lang="en-US" dirty="0"/>
              <a:t>There is no thumb rule for dropping any column with 40% of data, but for example we can use the where the most column description are Normalized and its description are not clear. Hence we remove the columns.</a:t>
            </a:r>
          </a:p>
          <a:p>
            <a:pPr marL="285750" indent="-285750">
              <a:buFont typeface="Arial" panose="020B0604020202020204" pitchFamily="34" charset="0"/>
              <a:buChar char="•"/>
            </a:pPr>
            <a:r>
              <a:rPr lang="en-US" dirty="0"/>
              <a:t>Most of the column doesn’t have any null data</a:t>
            </a:r>
          </a:p>
          <a:p>
            <a:endParaRPr lang="en-US" dirty="0"/>
          </a:p>
        </p:txBody>
      </p:sp>
      <p:sp>
        <p:nvSpPr>
          <p:cNvPr id="7" name="TextBox 6">
            <a:extLst>
              <a:ext uri="{FF2B5EF4-FFF2-40B4-BE49-F238E27FC236}">
                <a16:creationId xmlns:a16="http://schemas.microsoft.com/office/drawing/2014/main" id="{F1D609C3-57F7-23FB-4DBE-B1B28E61AE3C}"/>
              </a:ext>
            </a:extLst>
          </p:cNvPr>
          <p:cNvSpPr txBox="1"/>
          <p:nvPr/>
        </p:nvSpPr>
        <p:spPr>
          <a:xfrm>
            <a:off x="994421" y="4674226"/>
            <a:ext cx="10192387" cy="1200329"/>
          </a:xfrm>
          <a:prstGeom prst="rect">
            <a:avLst/>
          </a:prstGeom>
          <a:noFill/>
        </p:spPr>
        <p:txBody>
          <a:bodyPr wrap="square" rtlCol="0">
            <a:spAutoFit/>
          </a:bodyPr>
          <a:lstStyle/>
          <a:p>
            <a:pPr marL="285750" indent="-285750">
              <a:buFont typeface="Arial" panose="020B0604020202020204" pitchFamily="34" charset="0"/>
              <a:buChar char="•"/>
            </a:pPr>
            <a:r>
              <a:rPr lang="en-MY" dirty="0"/>
              <a:t>The REGION_RATING_CLIENT_W_CITYREGION_RATING_CLIENT are probably useful for data analysis as it shows the location rating(as in how many people paid their loan at that place) of the client in determining loanability (refer columns description for confirmation)</a:t>
            </a:r>
          </a:p>
          <a:p>
            <a:pPr marL="285750" indent="-285750">
              <a:buFont typeface="Arial" panose="020B0604020202020204" pitchFamily="34" charset="0"/>
              <a:buChar char="•"/>
            </a:pPr>
            <a:r>
              <a:rPr lang="en-MY" dirty="0"/>
              <a:t>CAR_AGE does not have any relation to the loanability</a:t>
            </a:r>
          </a:p>
        </p:txBody>
      </p:sp>
      <p:sp>
        <p:nvSpPr>
          <p:cNvPr id="8" name="TextBox 7">
            <a:extLst>
              <a:ext uri="{FF2B5EF4-FFF2-40B4-BE49-F238E27FC236}">
                <a16:creationId xmlns:a16="http://schemas.microsoft.com/office/drawing/2014/main" id="{B23CE19E-1466-18FC-8AA9-0BC21312FA55}"/>
              </a:ext>
            </a:extLst>
          </p:cNvPr>
          <p:cNvSpPr txBox="1"/>
          <p:nvPr/>
        </p:nvSpPr>
        <p:spPr>
          <a:xfrm>
            <a:off x="838200" y="1566153"/>
            <a:ext cx="3531140" cy="461665"/>
          </a:xfrm>
          <a:prstGeom prst="rect">
            <a:avLst/>
          </a:prstGeom>
          <a:noFill/>
        </p:spPr>
        <p:txBody>
          <a:bodyPr wrap="square" rtlCol="0">
            <a:spAutoFit/>
          </a:bodyPr>
          <a:lstStyle/>
          <a:p>
            <a:r>
              <a:rPr lang="en-US" sz="2400" dirty="0"/>
              <a:t>Missing Data</a:t>
            </a:r>
            <a:endParaRPr lang="en-MY" sz="2400" dirty="0"/>
          </a:p>
        </p:txBody>
      </p:sp>
    </p:spTree>
    <p:extLst>
      <p:ext uri="{BB962C8B-B14F-4D97-AF65-F5344CB8AC3E}">
        <p14:creationId xmlns:p14="http://schemas.microsoft.com/office/powerpoint/2010/main" val="157628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7ADC-A914-F420-8310-3878ABD6EC24}"/>
              </a:ext>
            </a:extLst>
          </p:cNvPr>
          <p:cNvSpPr>
            <a:spLocks noGrp="1"/>
          </p:cNvSpPr>
          <p:nvPr>
            <p:ph type="title"/>
          </p:nvPr>
        </p:nvSpPr>
        <p:spPr>
          <a:xfrm>
            <a:off x="838200" y="365125"/>
            <a:ext cx="4356370" cy="1818649"/>
          </a:xfrm>
        </p:spPr>
        <p:txBody>
          <a:bodyPr>
            <a:normAutofit fontScale="90000"/>
          </a:bodyPr>
          <a:lstStyle/>
          <a:p>
            <a:r>
              <a:rPr lang="en-US" b="1" dirty="0">
                <a:latin typeface="Arial" panose="020B0604020202020204" pitchFamily="34" charset="0"/>
                <a:cs typeface="Arial" panose="020B0604020202020204" pitchFamily="34" charset="0"/>
              </a:rPr>
              <a:t>Initial Analysis From The Data</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(Cont.)</a:t>
            </a:r>
            <a:endParaRPr lang="en-MY"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E9C0916-F1DB-03BD-5712-5267B667C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7532" y="365125"/>
            <a:ext cx="5746268" cy="2900814"/>
          </a:xfrm>
        </p:spPr>
      </p:pic>
      <p:sp>
        <p:nvSpPr>
          <p:cNvPr id="7" name="TextBox 6">
            <a:extLst>
              <a:ext uri="{FF2B5EF4-FFF2-40B4-BE49-F238E27FC236}">
                <a16:creationId xmlns:a16="http://schemas.microsoft.com/office/drawing/2014/main" id="{F1D609C3-57F7-23FB-4DBE-B1B28E61AE3C}"/>
              </a:ext>
            </a:extLst>
          </p:cNvPr>
          <p:cNvSpPr txBox="1"/>
          <p:nvPr/>
        </p:nvSpPr>
        <p:spPr>
          <a:xfrm>
            <a:off x="906293" y="3429000"/>
            <a:ext cx="10192387" cy="2585323"/>
          </a:xfrm>
          <a:prstGeom prst="rect">
            <a:avLst/>
          </a:prstGeom>
          <a:noFill/>
        </p:spPr>
        <p:txBody>
          <a:bodyPr wrap="square" rtlCol="0">
            <a:spAutoFit/>
          </a:bodyPr>
          <a:lstStyle/>
          <a:p>
            <a:pPr marL="285750" indent="-285750">
              <a:buFont typeface="Arial" panose="020B0604020202020204" pitchFamily="34" charset="0"/>
              <a:buChar char="•"/>
            </a:pPr>
            <a:r>
              <a:rPr lang="en-MY" dirty="0"/>
              <a:t>Resulting columns left after removal:</a:t>
            </a:r>
          </a:p>
          <a:p>
            <a:pPr lvl="1"/>
            <a:r>
              <a:rPr lang="en-MY" dirty="0"/>
              <a:t>'SK_ID_CURR', 'TARGET', 'NAME_CONTRACT_TYPE’, 'CODE_GENDER','FLAG_OWN_REALTY','FLAG_OWN_CAR','CNT_CHILDREN', 'AMT_INCOME_TOTAL’, 'AMT_CREDIT', 'AMT_ANNUITY', 'AMT_GOODS_PRICE', 'NAME_INCOME_TYPE', 'NAME_EDUCATION_TYPE’, 'NAME_FAMILY_STATUS','NAME_HOUSING_TYPE', 'DAYS_BIRTH', 'DAYS_EMPLOYED', 'DAYS_REGISTRATION’, 'DAYS_ID_PUBLISH', 'FLAG_MOBIL', 'FLAG_EMP_PHONE', 'FLAG_CONT_MOBILE’, 'FLAG_PHONE','FLAG_EMAIL', 'OCCUPATION_TYPE', 'ORGANIZATION_TYPE’, 'CNT_FAM_MEMBERS','REGION_RATING_CLIENT_W_CITY', 'REGION_RATING_CLIENT’</a:t>
            </a:r>
          </a:p>
          <a:p>
            <a:pPr marL="285750" indent="-285750">
              <a:buFont typeface="Arial" panose="020B0604020202020204" pitchFamily="34" charset="0"/>
              <a:buChar char="•"/>
            </a:pPr>
            <a:r>
              <a:rPr lang="en-MY" dirty="0"/>
              <a:t>FLAG_WORK_PHONE is a duplicate of FLAG_PHONE </a:t>
            </a:r>
            <a:endParaRPr lang="en-US" dirty="0"/>
          </a:p>
        </p:txBody>
      </p:sp>
    </p:spTree>
    <p:extLst>
      <p:ext uri="{BB962C8B-B14F-4D97-AF65-F5344CB8AC3E}">
        <p14:creationId xmlns:p14="http://schemas.microsoft.com/office/powerpoint/2010/main" val="265025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7ADC-A914-F420-8310-3878ABD6EC24}"/>
              </a:ext>
            </a:extLst>
          </p:cNvPr>
          <p:cNvSpPr>
            <a:spLocks noGrp="1"/>
          </p:cNvSpPr>
          <p:nvPr>
            <p:ph type="title"/>
          </p:nvPr>
        </p:nvSpPr>
        <p:spPr>
          <a:xfrm>
            <a:off x="814933" y="112206"/>
            <a:ext cx="4356370" cy="1818649"/>
          </a:xfrm>
        </p:spPr>
        <p:txBody>
          <a:bodyPr>
            <a:normAutofit/>
          </a:bodyPr>
          <a:lstStyle/>
          <a:p>
            <a:r>
              <a:rPr lang="en-US" b="1" dirty="0">
                <a:latin typeface="Arial" panose="020B0604020202020204" pitchFamily="34" charset="0"/>
                <a:cs typeface="Arial" panose="020B0604020202020204" pitchFamily="34" charset="0"/>
              </a:rPr>
              <a:t>Incorrect Data</a:t>
            </a:r>
            <a:endParaRPr lang="en-MY" b="1"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099D976E-E708-BB77-D440-9F3651B1D6E5}"/>
              </a:ext>
            </a:extLst>
          </p:cNvPr>
          <p:cNvPicPr>
            <a:picLocks noGrp="1" noChangeAspect="1"/>
          </p:cNvPicPr>
          <p:nvPr>
            <p:ph idx="1"/>
          </p:nvPr>
        </p:nvPicPr>
        <p:blipFill>
          <a:blip r:embed="rId2"/>
          <a:stretch>
            <a:fillRect/>
          </a:stretch>
        </p:blipFill>
        <p:spPr>
          <a:xfrm>
            <a:off x="5270637" y="1274448"/>
            <a:ext cx="3453590" cy="1950889"/>
          </a:xfrm>
        </p:spPr>
      </p:pic>
      <p:sp>
        <p:nvSpPr>
          <p:cNvPr id="11" name="TextBox 10">
            <a:extLst>
              <a:ext uri="{FF2B5EF4-FFF2-40B4-BE49-F238E27FC236}">
                <a16:creationId xmlns:a16="http://schemas.microsoft.com/office/drawing/2014/main" id="{654C7703-697C-1037-1B2F-66729B2845A0}"/>
              </a:ext>
            </a:extLst>
          </p:cNvPr>
          <p:cNvSpPr txBox="1"/>
          <p:nvPr/>
        </p:nvSpPr>
        <p:spPr>
          <a:xfrm>
            <a:off x="564203" y="1410511"/>
            <a:ext cx="485782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Some data like ORGANIZATION_TYPE has “XNA” in it instead of NULL VALUES. To fix this: we will remove the row or convert the XNA into mean, median or mode in the columns depending on the situation.</a:t>
            </a:r>
          </a:p>
          <a:p>
            <a:pPr marL="285750" indent="-285750">
              <a:buFont typeface="Arial" panose="020B0604020202020204" pitchFamily="34" charset="0"/>
              <a:buChar char="•"/>
            </a:pPr>
            <a:r>
              <a:rPr lang="en-MY" dirty="0"/>
              <a:t>Data that should such as DAYS_EMPLOYED and DAYS_REGISTRATION are in negative values and should be positive.</a:t>
            </a:r>
          </a:p>
          <a:p>
            <a:pPr marL="285750" indent="-285750">
              <a:buFont typeface="Arial" panose="020B0604020202020204" pitchFamily="34" charset="0"/>
              <a:buChar char="•"/>
            </a:pPr>
            <a:r>
              <a:rPr lang="en-MY" dirty="0"/>
              <a:t>Some of data such as AMT_INCOME_TOTAL  and have such an extreme value that caused skewedness in analysis. To fix: remove them. Removal of the extreme data does not affected the analysis.</a:t>
            </a:r>
          </a:p>
          <a:p>
            <a:pPr marL="285750" indent="-285750">
              <a:buFont typeface="Arial" panose="020B0604020202020204" pitchFamily="34" charset="0"/>
              <a:buChar char="•"/>
            </a:pPr>
            <a:r>
              <a:rPr lang="en-MY" dirty="0"/>
              <a:t>Data such as ['AMT_ANNUITY' , 'AMT_APPLICATION' , 'AMT_CREDIT', 'AMT_GOODS_PRICE’] are converted into thousands.</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MY" dirty="0"/>
          </a:p>
        </p:txBody>
      </p:sp>
      <p:pic>
        <p:nvPicPr>
          <p:cNvPr id="13" name="Picture 12">
            <a:extLst>
              <a:ext uri="{FF2B5EF4-FFF2-40B4-BE49-F238E27FC236}">
                <a16:creationId xmlns:a16="http://schemas.microsoft.com/office/drawing/2014/main" id="{8E1DA31A-8E9B-57FA-654E-E7695214DB1A}"/>
              </a:ext>
            </a:extLst>
          </p:cNvPr>
          <p:cNvPicPr>
            <a:picLocks noChangeAspect="1"/>
          </p:cNvPicPr>
          <p:nvPr/>
        </p:nvPicPr>
        <p:blipFill>
          <a:blip r:embed="rId3"/>
          <a:stretch>
            <a:fillRect/>
          </a:stretch>
        </p:blipFill>
        <p:spPr>
          <a:xfrm>
            <a:off x="8985119" y="1274448"/>
            <a:ext cx="3010161" cy="2530059"/>
          </a:xfrm>
          <a:prstGeom prst="rect">
            <a:avLst/>
          </a:prstGeom>
        </p:spPr>
      </p:pic>
      <p:pic>
        <p:nvPicPr>
          <p:cNvPr id="15" name="Picture 14">
            <a:extLst>
              <a:ext uri="{FF2B5EF4-FFF2-40B4-BE49-F238E27FC236}">
                <a16:creationId xmlns:a16="http://schemas.microsoft.com/office/drawing/2014/main" id="{3D6EC78F-339F-4532-8F9B-78B929BC48E3}"/>
              </a:ext>
            </a:extLst>
          </p:cNvPr>
          <p:cNvPicPr>
            <a:picLocks noChangeAspect="1"/>
          </p:cNvPicPr>
          <p:nvPr/>
        </p:nvPicPr>
        <p:blipFill>
          <a:blip r:embed="rId4"/>
          <a:stretch>
            <a:fillRect/>
          </a:stretch>
        </p:blipFill>
        <p:spPr>
          <a:xfrm>
            <a:off x="5986238" y="3900784"/>
            <a:ext cx="3779848" cy="2530059"/>
          </a:xfrm>
          <a:prstGeom prst="rect">
            <a:avLst/>
          </a:prstGeom>
        </p:spPr>
      </p:pic>
    </p:spTree>
    <p:extLst>
      <p:ext uri="{BB962C8B-B14F-4D97-AF65-F5344CB8AC3E}">
        <p14:creationId xmlns:p14="http://schemas.microsoft.com/office/powerpoint/2010/main" val="293589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1652016" y="2465832"/>
            <a:ext cx="8887968" cy="1926336"/>
          </a:xfrm>
        </p:spPr>
        <p:txBody>
          <a:bodyPr/>
          <a:lstStyle/>
          <a:p>
            <a:r>
              <a:rPr lang="en-US" dirty="0"/>
              <a:t>CATEGORICAL ANALYSIS</a:t>
            </a:r>
          </a:p>
        </p:txBody>
      </p:sp>
    </p:spTree>
    <p:extLst>
      <p:ext uri="{BB962C8B-B14F-4D97-AF65-F5344CB8AC3E}">
        <p14:creationId xmlns:p14="http://schemas.microsoft.com/office/powerpoint/2010/main" val="360725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6F47A23-E749-8D90-F32D-B7548F3D5F23}"/>
              </a:ext>
            </a:extLst>
          </p:cNvPr>
          <p:cNvSpPr>
            <a:spLocks noGrp="1"/>
          </p:cNvSpPr>
          <p:nvPr>
            <p:ph type="title"/>
          </p:nvPr>
        </p:nvSpPr>
        <p:spPr>
          <a:xfrm>
            <a:off x="758020" y="479479"/>
            <a:ext cx="5337980" cy="785118"/>
          </a:xfrm>
        </p:spPr>
        <p:txBody>
          <a:bodyPr>
            <a:normAutofit fontScale="90000"/>
          </a:bodyPr>
          <a:lstStyle/>
          <a:p>
            <a:r>
              <a:rPr lang="en-US" sz="3200" b="1" dirty="0">
                <a:latin typeface="Arial" panose="020B0604020202020204" pitchFamily="34" charset="0"/>
                <a:cs typeface="Arial" panose="020B0604020202020204" pitchFamily="34" charset="0"/>
              </a:rPr>
              <a:t>Loan Type, Gender vs. Target Variable</a:t>
            </a:r>
            <a:endParaRPr lang="en-MY" sz="3200" b="1" dirty="0">
              <a:latin typeface="Arial" panose="020B060402020202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id="{73413EE7-7017-1674-0D1E-DBDC44A0FCEB}"/>
              </a:ext>
            </a:extLst>
          </p:cNvPr>
          <p:cNvGraphicFramePr>
            <a:graphicFrameLocks noGrp="1"/>
          </p:cNvGraphicFramePr>
          <p:nvPr>
            <p:extLst>
              <p:ext uri="{D42A27DB-BD31-4B8C-83A1-F6EECF244321}">
                <p14:modId xmlns:p14="http://schemas.microsoft.com/office/powerpoint/2010/main" val="3879193678"/>
              </p:ext>
            </p:extLst>
          </p:nvPr>
        </p:nvGraphicFramePr>
        <p:xfrm>
          <a:off x="758020" y="1873507"/>
          <a:ext cx="5337980" cy="3110986"/>
        </p:xfrm>
        <a:graphic>
          <a:graphicData uri="http://schemas.openxmlformats.org/drawingml/2006/table">
            <a:tbl>
              <a:tblPr firstRow="1" bandRow="1"/>
              <a:tblGrid>
                <a:gridCol w="5337980">
                  <a:extLst>
                    <a:ext uri="{9D8B030D-6E8A-4147-A177-3AD203B41FA5}">
                      <a16:colId xmlns:a16="http://schemas.microsoft.com/office/drawing/2014/main" val="4293257579"/>
                    </a:ext>
                  </a:extLst>
                </a:gridCol>
              </a:tblGrid>
              <a:tr h="40874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a:t>Findings</a:t>
                      </a:r>
                      <a:endParaRPr lang="en-MY"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37376"/>
                    </a:solidFill>
                  </a:tcPr>
                </a:tc>
                <a:extLst>
                  <a:ext uri="{0D108BD9-81ED-4DB2-BD59-A6C34878D82A}">
                    <a16:rowId xmlns:a16="http://schemas.microsoft.com/office/drawing/2014/main" val="942808249"/>
                  </a:ext>
                </a:extLst>
              </a:tr>
              <a:tr h="27022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Arial" panose="020B0604020202020204" pitchFamily="34" charset="0"/>
                        <a:buChar char="•"/>
                      </a:pPr>
                      <a:r>
                        <a:rPr lang="en-MY" dirty="0"/>
                        <a:t>Cash Loan are the majority for both loans type and contributors to defaults.</a:t>
                      </a:r>
                    </a:p>
                    <a:p>
                      <a:pPr marL="285750" indent="-285750">
                        <a:buFont typeface="Arial" panose="020B0604020202020204" pitchFamily="34" charset="0"/>
                        <a:buChar char="•"/>
                      </a:pPr>
                      <a:r>
                        <a:rPr lang="en-MY" dirty="0"/>
                        <a:t>We can see that % of loan non-default of males are low but the defaulted % for Males are higher, this shows that males generally have higher chance of becoming a defaulter than females.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37376">
                        <a:tint val="40000"/>
                      </a:srgbClr>
                    </a:solidFill>
                  </a:tcPr>
                </a:tc>
                <a:extLst>
                  <a:ext uri="{0D108BD9-81ED-4DB2-BD59-A6C34878D82A}">
                    <a16:rowId xmlns:a16="http://schemas.microsoft.com/office/drawing/2014/main" val="4043330638"/>
                  </a:ext>
                </a:extLst>
              </a:tr>
            </a:tbl>
          </a:graphicData>
        </a:graphic>
      </p:graphicFrame>
      <p:pic>
        <p:nvPicPr>
          <p:cNvPr id="3" name="Picture 2">
            <a:extLst>
              <a:ext uri="{FF2B5EF4-FFF2-40B4-BE49-F238E27FC236}">
                <a16:creationId xmlns:a16="http://schemas.microsoft.com/office/drawing/2014/main" id="{44B183AE-E64C-DC20-DF12-9DA7AA8A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936" y="433507"/>
            <a:ext cx="5827925" cy="2880000"/>
          </a:xfrm>
          <a:prstGeom prst="rect">
            <a:avLst/>
          </a:prstGeom>
        </p:spPr>
      </p:pic>
      <p:pic>
        <p:nvPicPr>
          <p:cNvPr id="5" name="Picture 4">
            <a:extLst>
              <a:ext uri="{FF2B5EF4-FFF2-40B4-BE49-F238E27FC236}">
                <a16:creationId xmlns:a16="http://schemas.microsoft.com/office/drawing/2014/main" id="{570C3D30-E860-2043-90E8-F459D6C1F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524" y="3429000"/>
            <a:ext cx="5814337" cy="2880000"/>
          </a:xfrm>
          <a:prstGeom prst="rect">
            <a:avLst/>
          </a:prstGeom>
        </p:spPr>
      </p:pic>
    </p:spTree>
    <p:extLst>
      <p:ext uri="{BB962C8B-B14F-4D97-AF65-F5344CB8AC3E}">
        <p14:creationId xmlns:p14="http://schemas.microsoft.com/office/powerpoint/2010/main" val="1640023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TotalTime>
  <Words>1373</Words>
  <Application>Microsoft Office PowerPoint</Application>
  <PresentationFormat>Widescreen</PresentationFormat>
  <Paragraphs>118</Paragraphs>
  <Slides>22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Calibri Light</vt:lpstr>
      <vt:lpstr>Office Theme</vt:lpstr>
      <vt:lpstr>1_Office Theme</vt:lpstr>
      <vt:lpstr>EDA Report for credit card defaulters analysis</vt:lpstr>
      <vt:lpstr>BUSINESS Understanding &amp; overview</vt:lpstr>
      <vt:lpstr>UNDERSTANDING THE DATA</vt:lpstr>
      <vt:lpstr>TARGET VARIABLE:FINDINGS</vt:lpstr>
      <vt:lpstr>Initial Analysis From The Data</vt:lpstr>
      <vt:lpstr>Initial Analysis From The Data (Cont.)</vt:lpstr>
      <vt:lpstr>Incorrect Data</vt:lpstr>
      <vt:lpstr>CATEGORICAL ANALYSIS</vt:lpstr>
      <vt:lpstr>Loan Type, Gender vs. Target Variable</vt:lpstr>
      <vt:lpstr>Age Groups vs. Target Variable</vt:lpstr>
      <vt:lpstr>PowerPoint Presentation</vt:lpstr>
      <vt:lpstr>PowerPoint Presentation</vt:lpstr>
      <vt:lpstr>PowerPoint Presentation</vt:lpstr>
      <vt:lpstr>PowerPoint Presentation</vt:lpstr>
      <vt:lpstr>PowerPoint Presentation</vt:lpstr>
      <vt:lpstr>NUMERICAL ANALYSIS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Hanafi Sani</dc:creator>
  <cp:lastModifiedBy>Hanafi Sani</cp:lastModifiedBy>
  <cp:revision>12</cp:revision>
  <dcterms:created xsi:type="dcterms:W3CDTF">2024-09-23T08:11:38Z</dcterms:created>
  <dcterms:modified xsi:type="dcterms:W3CDTF">2024-10-07T10:12:53Z</dcterms:modified>
</cp:coreProperties>
</file>