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058400" cx="7772400"/>
  <p:notesSz cx="6858000" cy="9144000"/>
  <p:embeddedFontLst>
    <p:embeddedFont>
      <p:font typeface="Source Code Pro"/>
      <p:regular r:id="rId29"/>
      <p:bold r:id="rId30"/>
      <p:italic r:id="rId31"/>
      <p:boldItalic r:id="rId32"/>
    </p:embeddedFont>
    <p:embeddedFont>
      <p:font typeface="Helvetica Neue"/>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Mh0B1pUzNNk71rn1qpGD8DVDe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OpenSans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OpenSansLight-italic.fntdata"/><Relationship Id="rId16" Type="http://schemas.openxmlformats.org/officeDocument/2006/relationships/slide" Target="slides/slide10.xml"/><Relationship Id="rId38" Type="http://schemas.openxmlformats.org/officeDocument/2006/relationships/font" Target="fonts/OpenSans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edb6c650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edb6c650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sp>
      <p:sp>
        <p:nvSpPr>
          <p:cNvPr id="112" name="Google Shape;112;p65"/>
          <p:cNvSpPr/>
          <p:nvPr>
            <p:ph idx="3" type="pic"/>
          </p:nvPr>
        </p:nvSpPr>
        <p:spPr>
          <a:xfrm>
            <a:off x="3985763" y="916781"/>
            <a:ext cx="2391000" cy="3889500"/>
          </a:xfrm>
          <a:prstGeom prst="rect">
            <a:avLst/>
          </a:prstGeom>
          <a:noFill/>
          <a:ln>
            <a:noFill/>
          </a:ln>
        </p:spPr>
      </p:sp>
      <p:sp>
        <p:nvSpPr>
          <p:cNvPr id="113" name="Google Shape;113;p65"/>
          <p:cNvSpPr/>
          <p:nvPr>
            <p:ph idx="4" type="pic"/>
          </p:nvPr>
        </p:nvSpPr>
        <p:spPr>
          <a:xfrm>
            <a:off x="1398501" y="916781"/>
            <a:ext cx="2391000" cy="8225100"/>
          </a:xfrm>
          <a:prstGeom prst="rect">
            <a:avLst/>
          </a:prstGeom>
          <a:noFill/>
          <a:ln>
            <a:noFill/>
          </a:ln>
        </p:spPr>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33" name="Google Shape;133;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34" name="Google Shape;134;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35" name="Google Shape;135;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2500">
                <a:solidFill>
                  <a:srgbClr val="FFFFFF"/>
                </a:solidFill>
              </a:rPr>
              <a:t>[Mohamed Hanafy &amp; 17th of September 2022]</a:t>
            </a:r>
            <a:endParaRPr sz="2500">
              <a:solidFill>
                <a:srgbClr val="FFFFFF"/>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191" name="Google Shape;191;p14"/>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t/>
            </a:r>
            <a:endParaRPr sz="15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192" name="Google Shape;192;p14"/>
          <p:cNvPicPr preferRelativeResize="0"/>
          <p:nvPr/>
        </p:nvPicPr>
        <p:blipFill>
          <a:blip r:embed="rId3">
            <a:alphaModFix/>
          </a:blip>
          <a:stretch>
            <a:fillRect/>
          </a:stretch>
        </p:blipFill>
        <p:spPr>
          <a:xfrm>
            <a:off x="0" y="2920270"/>
            <a:ext cx="7772399" cy="42178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6" name="Shape 196"/>
        <p:cNvGrpSpPr/>
        <p:nvPr/>
      </p:nvGrpSpPr>
      <p:grpSpPr>
        <a:xfrm>
          <a:off x="0" y="0"/>
          <a:ext cx="0" cy="0"/>
          <a:chOff x="0" y="0"/>
          <a:chExt cx="0" cy="0"/>
        </a:xfrm>
      </p:grpSpPr>
      <p:sp>
        <p:nvSpPr>
          <p:cNvPr id="197" name="Google Shape;197;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198" name="Google Shape;198;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DDL</a:t>
            </a:r>
            <a:endParaRPr/>
          </a:p>
        </p:txBody>
      </p:sp>
      <p:sp>
        <p:nvSpPr>
          <p:cNvPr id="204" name="Google Shape;204;p1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000"/>
              <a:t>Create a DDL SQL script capable of building the database you designed in Step 2</a:t>
            </a:r>
            <a:endParaRPr sz="1000"/>
          </a:p>
          <a:p>
            <a:pPr indent="0" lvl="0" marL="0" rtl="0" algn="l">
              <a:lnSpc>
                <a:spcPct val="115000"/>
              </a:lnSpc>
              <a:spcBef>
                <a:spcPts val="0"/>
              </a:spcBef>
              <a:spcAft>
                <a:spcPts val="0"/>
              </a:spcAft>
              <a:buSzPts val="3000"/>
              <a:buNone/>
            </a:pPr>
            <a:r>
              <a:rPr b="1" lang="en" sz="650">
                <a:solidFill>
                  <a:srgbClr val="2E3D49"/>
                </a:solidFill>
                <a:highlight>
                  <a:srgbClr val="FFFFFF"/>
                </a:highlight>
                <a:latin typeface="Open Sans"/>
                <a:ea typeface="Open Sans"/>
                <a:cs typeface="Open Sans"/>
                <a:sym typeface="Open Sans"/>
              </a:rPr>
              <a:t>Hints</a:t>
            </a:r>
            <a:endParaRPr b="1" sz="650">
              <a:solidFill>
                <a:srgbClr val="2E3D49"/>
              </a:solidFill>
              <a:highlight>
                <a:srgbClr val="FFFFFF"/>
              </a:highlight>
              <a:latin typeface="Open Sans"/>
              <a:ea typeface="Open Sans"/>
              <a:cs typeface="Open Sans"/>
              <a:sym typeface="Open Sans"/>
            </a:endParaRPr>
          </a:p>
          <a:p>
            <a:pPr indent="0" lvl="0" marL="0" marR="241300" rtl="0" algn="l">
              <a:lnSpc>
                <a:spcPct val="100000"/>
              </a:lnSpc>
              <a:spcBef>
                <a:spcPts val="0"/>
              </a:spcBef>
              <a:spcAft>
                <a:spcPts val="0"/>
              </a:spcAft>
              <a:buClr>
                <a:schemeClr val="dk1"/>
              </a:buClr>
              <a:buSzPts val="1100"/>
              <a:buFont typeface="Arial"/>
              <a:buNone/>
            </a:pPr>
            <a:r>
              <a:rPr lang="en" sz="6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6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6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rPr lang="en" sz="6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650">
              <a:solidFill>
                <a:srgbClr val="525C65"/>
              </a:solidFill>
              <a:highlight>
                <a:srgbClr val="FFFFFF"/>
              </a:highlight>
              <a:latin typeface="Open Sans"/>
              <a:ea typeface="Open Sans"/>
              <a:cs typeface="Open Sans"/>
              <a:sym typeface="Open Sans"/>
            </a:endParaRPr>
          </a:p>
          <a:p>
            <a:pPr indent="0" lvl="0" marL="0" marR="241300" rtl="0" algn="l">
              <a:lnSpc>
                <a:spcPct val="100000"/>
              </a:lnSpc>
              <a:spcBef>
                <a:spcPts val="0"/>
              </a:spcBef>
              <a:spcAft>
                <a:spcPts val="0"/>
              </a:spcAft>
              <a:buClr>
                <a:schemeClr val="dk1"/>
              </a:buClr>
              <a:buSzPts val="1100"/>
              <a:buFont typeface="Arial"/>
              <a:buNone/>
            </a:pPr>
            <a:r>
              <a:rPr lang="en" sz="5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550">
              <a:solidFill>
                <a:srgbClr val="FF0000"/>
              </a:solidFill>
              <a:highlight>
                <a:srgbClr val="FFFFFF"/>
              </a:highlight>
              <a:latin typeface="Open Sans"/>
              <a:ea typeface="Open Sans"/>
              <a:cs typeface="Open Sans"/>
              <a:sym typeface="Open Sans"/>
            </a:endParaRPr>
          </a:p>
          <a:p>
            <a:pPr indent="0" lvl="0" marL="0" marR="241300" rtl="0" algn="l">
              <a:lnSpc>
                <a:spcPct val="100000"/>
              </a:lnSpc>
              <a:spcBef>
                <a:spcPts val="0"/>
              </a:spcBef>
              <a:spcAft>
                <a:spcPts val="0"/>
              </a:spcAft>
              <a:buClr>
                <a:schemeClr val="dk1"/>
              </a:buClr>
              <a:buSzPts val="1100"/>
              <a:buFont typeface="Arial"/>
              <a:buNone/>
            </a:pPr>
            <a:r>
              <a:t/>
            </a:r>
            <a:endParaRPr sz="550">
              <a:solidFill>
                <a:srgbClr val="FF000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05" name="Google Shape;205;p17"/>
          <p:cNvPicPr preferRelativeResize="0"/>
          <p:nvPr/>
        </p:nvPicPr>
        <p:blipFill>
          <a:blip r:embed="rId3">
            <a:alphaModFix/>
          </a:blip>
          <a:stretch>
            <a:fillRect/>
          </a:stretch>
        </p:blipFill>
        <p:spPr>
          <a:xfrm>
            <a:off x="0" y="2844272"/>
            <a:ext cx="7772400" cy="721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11" name="Google Shape;211;p18"/>
          <p:cNvSpPr txBox="1"/>
          <p:nvPr>
            <p:ph idx="1" type="body"/>
          </p:nvPr>
        </p:nvSpPr>
        <p:spPr>
          <a:xfrm>
            <a:off x="264950" y="21568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292100" lvl="0" marL="457200" rtl="0" algn="l">
              <a:lnSpc>
                <a:spcPct val="115000"/>
              </a:lnSpc>
              <a:spcBef>
                <a:spcPts val="1600"/>
              </a:spcBef>
              <a:spcAft>
                <a:spcPts val="0"/>
              </a:spcAft>
              <a:buSzPts val="1000"/>
              <a:buFont typeface="Open Sans"/>
              <a:buChar char="●"/>
            </a:pPr>
            <a:r>
              <a:rPr b="1" lang="en" sz="1000">
                <a:latin typeface="Open Sans"/>
                <a:ea typeface="Open Sans"/>
                <a:cs typeface="Open Sans"/>
                <a:sym typeface="Open Sans"/>
              </a:rPr>
              <a:t>Question 1: Return a list of employees with Job Titles and Department Names</a:t>
            </a:r>
            <a:endParaRPr b="1" sz="10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6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3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3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12" name="Google Shape;212;p18"/>
          <p:cNvPicPr preferRelativeResize="0"/>
          <p:nvPr/>
        </p:nvPicPr>
        <p:blipFill>
          <a:blip r:embed="rId3">
            <a:alphaModFix/>
          </a:blip>
          <a:stretch>
            <a:fillRect/>
          </a:stretch>
        </p:blipFill>
        <p:spPr>
          <a:xfrm>
            <a:off x="50" y="3370364"/>
            <a:ext cx="7772400" cy="4536871"/>
          </a:xfrm>
          <a:prstGeom prst="rect">
            <a:avLst/>
          </a:prstGeom>
          <a:noFill/>
          <a:ln>
            <a:noFill/>
          </a:ln>
        </p:spPr>
      </p:pic>
      <p:pic>
        <p:nvPicPr>
          <p:cNvPr id="213" name="Google Shape;213;p18"/>
          <p:cNvPicPr preferRelativeResize="0"/>
          <p:nvPr/>
        </p:nvPicPr>
        <p:blipFill>
          <a:blip r:embed="rId4">
            <a:alphaModFix/>
          </a:blip>
          <a:stretch>
            <a:fillRect/>
          </a:stretch>
        </p:blipFill>
        <p:spPr>
          <a:xfrm>
            <a:off x="50" y="7210425"/>
            <a:ext cx="7772400" cy="284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19" name="Google Shape;219;p19"/>
          <p:cNvSpPr txBox="1"/>
          <p:nvPr>
            <p:ph idx="1" type="body"/>
          </p:nvPr>
        </p:nvSpPr>
        <p:spPr>
          <a:xfrm>
            <a:off x="264950" y="1752600"/>
            <a:ext cx="7242600" cy="80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100">
                <a:latin typeface="Open Sans"/>
                <a:ea typeface="Open Sans"/>
                <a:cs typeface="Open Sans"/>
                <a:sym typeface="Open Sans"/>
              </a:rPr>
              <a:t>Question 2: Insert Web Programmer as a new job title</a:t>
            </a:r>
            <a:endParaRPr b="1" sz="1100">
              <a:latin typeface="Open Sans"/>
              <a:ea typeface="Open Sans"/>
              <a:cs typeface="Open Sans"/>
              <a:sym typeface="Open Sans"/>
            </a:endParaRPr>
          </a:p>
          <a:p>
            <a:pPr indent="0" lvl="0" marL="457200" rtl="0" algn="l">
              <a:lnSpc>
                <a:spcPct val="115000"/>
              </a:lnSpc>
              <a:spcBef>
                <a:spcPts val="1600"/>
              </a:spcBef>
              <a:spcAft>
                <a:spcPts val="0"/>
              </a:spcAft>
              <a:buNone/>
            </a:pPr>
            <a:r>
              <a:rPr b="1" lang="en" sz="1600">
                <a:latin typeface="Open Sans"/>
                <a:ea typeface="Open Sans"/>
                <a:cs typeface="Open Sans"/>
                <a:sym typeface="Open Sans"/>
              </a:rPr>
              <a:t> </a:t>
            </a:r>
            <a:r>
              <a:rPr lang="en" sz="9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6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20" name="Google Shape;220;p19"/>
          <p:cNvPicPr preferRelativeResize="0"/>
          <p:nvPr/>
        </p:nvPicPr>
        <p:blipFill>
          <a:blip r:embed="rId3">
            <a:alphaModFix/>
          </a:blip>
          <a:stretch>
            <a:fillRect/>
          </a:stretch>
        </p:blipFill>
        <p:spPr>
          <a:xfrm>
            <a:off x="142875" y="3248025"/>
            <a:ext cx="7629525" cy="3562350"/>
          </a:xfrm>
          <a:prstGeom prst="rect">
            <a:avLst/>
          </a:prstGeom>
          <a:noFill/>
          <a:ln>
            <a:noFill/>
          </a:ln>
        </p:spPr>
      </p:pic>
      <p:pic>
        <p:nvPicPr>
          <p:cNvPr id="221" name="Google Shape;221;p19"/>
          <p:cNvPicPr preferRelativeResize="0"/>
          <p:nvPr/>
        </p:nvPicPr>
        <p:blipFill>
          <a:blip r:embed="rId4">
            <a:alphaModFix/>
          </a:blip>
          <a:stretch>
            <a:fillRect/>
          </a:stretch>
        </p:blipFill>
        <p:spPr>
          <a:xfrm>
            <a:off x="142875" y="6276975"/>
            <a:ext cx="7629525"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27" name="Google Shape;227;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600"/>
              </a:spcBef>
              <a:spcAft>
                <a:spcPts val="0"/>
              </a:spcAft>
              <a:buSzPts val="1300"/>
              <a:buFont typeface="Open Sans"/>
              <a:buChar char="●"/>
            </a:pPr>
            <a:r>
              <a:rPr b="1" lang="en" sz="1300">
                <a:latin typeface="Open Sans"/>
                <a:ea typeface="Open Sans"/>
                <a:cs typeface="Open Sans"/>
                <a:sym typeface="Open Sans"/>
              </a:rPr>
              <a:t>Question 3: Correct the job title from web programmer to web developer</a:t>
            </a:r>
            <a:endParaRPr b="1" sz="13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600">
                <a:solidFill>
                  <a:srgbClr val="525C65"/>
                </a:solidFill>
                <a:highlight>
                  <a:schemeClr val="lt1"/>
                </a:highlight>
                <a:latin typeface="Open Sans"/>
                <a:ea typeface="Open Sans"/>
                <a:cs typeface="Open Sans"/>
                <a:sym typeface="Open Sans"/>
              </a:rPr>
              <a:t>     </a:t>
            </a:r>
            <a:r>
              <a:rPr lang="en" sz="8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5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28" name="Google Shape;228;p20"/>
          <p:cNvPicPr preferRelativeResize="0"/>
          <p:nvPr/>
        </p:nvPicPr>
        <p:blipFill>
          <a:blip r:embed="rId3">
            <a:alphaModFix/>
          </a:blip>
          <a:stretch>
            <a:fillRect/>
          </a:stretch>
        </p:blipFill>
        <p:spPr>
          <a:xfrm>
            <a:off x="50" y="2817647"/>
            <a:ext cx="7772400" cy="2822906"/>
          </a:xfrm>
          <a:prstGeom prst="rect">
            <a:avLst/>
          </a:prstGeom>
          <a:noFill/>
          <a:ln>
            <a:noFill/>
          </a:ln>
        </p:spPr>
      </p:pic>
      <p:pic>
        <p:nvPicPr>
          <p:cNvPr id="229" name="Google Shape;229;p20"/>
          <p:cNvPicPr preferRelativeResize="0"/>
          <p:nvPr/>
        </p:nvPicPr>
        <p:blipFill>
          <a:blip r:embed="rId4">
            <a:alphaModFix/>
          </a:blip>
          <a:stretch>
            <a:fillRect/>
          </a:stretch>
        </p:blipFill>
        <p:spPr>
          <a:xfrm>
            <a:off x="0" y="5543550"/>
            <a:ext cx="7772400" cy="444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35" name="Google Shape;235;p21"/>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600"/>
              </a:spcBef>
              <a:spcAft>
                <a:spcPts val="0"/>
              </a:spcAft>
              <a:buSzPts val="1200"/>
              <a:buFont typeface="Open Sans"/>
              <a:buChar char="●"/>
            </a:pPr>
            <a:r>
              <a:rPr b="1" lang="en" sz="1200">
                <a:latin typeface="Open Sans"/>
                <a:ea typeface="Open Sans"/>
                <a:cs typeface="Open Sans"/>
                <a:sym typeface="Open Sans"/>
              </a:rPr>
              <a:t>Question 4: Delete the job title Web Developer from the database</a:t>
            </a:r>
            <a:endParaRPr b="1" sz="12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500">
                <a:solidFill>
                  <a:srgbClr val="525C65"/>
                </a:solidFill>
                <a:highlight>
                  <a:schemeClr val="lt1"/>
                </a:highlight>
                <a:latin typeface="Open Sans"/>
                <a:ea typeface="Open Sans"/>
                <a:cs typeface="Open Sans"/>
                <a:sym typeface="Open Sans"/>
              </a:rPr>
              <a:t>       </a:t>
            </a:r>
            <a:r>
              <a:rPr lang="en" sz="6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3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6" name="Google Shape;236;p21"/>
          <p:cNvPicPr preferRelativeResize="0"/>
          <p:nvPr/>
        </p:nvPicPr>
        <p:blipFill>
          <a:blip r:embed="rId3">
            <a:alphaModFix/>
          </a:blip>
          <a:stretch>
            <a:fillRect/>
          </a:stretch>
        </p:blipFill>
        <p:spPr>
          <a:xfrm>
            <a:off x="0" y="2744931"/>
            <a:ext cx="7772400" cy="2682588"/>
          </a:xfrm>
          <a:prstGeom prst="rect">
            <a:avLst/>
          </a:prstGeom>
          <a:noFill/>
          <a:ln>
            <a:noFill/>
          </a:ln>
        </p:spPr>
      </p:pic>
      <p:pic>
        <p:nvPicPr>
          <p:cNvPr id="237" name="Google Shape;237;p21"/>
          <p:cNvPicPr preferRelativeResize="0"/>
          <p:nvPr/>
        </p:nvPicPr>
        <p:blipFill>
          <a:blip r:embed="rId4">
            <a:alphaModFix/>
          </a:blip>
          <a:stretch>
            <a:fillRect/>
          </a:stretch>
        </p:blipFill>
        <p:spPr>
          <a:xfrm>
            <a:off x="0" y="5427525"/>
            <a:ext cx="7772400" cy="401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43" name="Google Shape;243;p22"/>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11150" lvl="0" marL="457200" rtl="0" algn="l">
              <a:lnSpc>
                <a:spcPct val="115000"/>
              </a:lnSpc>
              <a:spcBef>
                <a:spcPts val="1600"/>
              </a:spcBef>
              <a:spcAft>
                <a:spcPts val="0"/>
              </a:spcAft>
              <a:buSzPts val="1300"/>
              <a:buFont typeface="Open Sans"/>
              <a:buChar char="●"/>
            </a:pPr>
            <a:r>
              <a:rPr b="1" lang="en" sz="1300">
                <a:latin typeface="Open Sans"/>
                <a:ea typeface="Open Sans"/>
                <a:cs typeface="Open Sans"/>
                <a:sym typeface="Open Sans"/>
              </a:rPr>
              <a:t>Question 5: How many employees are in each department?</a:t>
            </a:r>
            <a:endParaRPr b="1" sz="1300">
              <a:latin typeface="Open Sans"/>
              <a:ea typeface="Open Sans"/>
              <a:cs typeface="Open Sans"/>
              <a:sym typeface="Open Sans"/>
            </a:endParaRPr>
          </a:p>
          <a:p>
            <a:pPr indent="0" lvl="0" marL="0" rtl="0" algn="l">
              <a:lnSpc>
                <a:spcPct val="115000"/>
              </a:lnSpc>
              <a:spcBef>
                <a:spcPts val="1600"/>
              </a:spcBef>
              <a:spcAft>
                <a:spcPts val="0"/>
              </a:spcAft>
              <a:buNone/>
            </a:pPr>
            <a:r>
              <a:rPr b="1" lang="en" sz="1300">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r>
              <a:rPr lang="en" sz="800">
                <a:solidFill>
                  <a:srgbClr val="525C65"/>
                </a:solidFill>
                <a:highlight>
                  <a:schemeClr val="lt1"/>
                </a:highlight>
                <a:latin typeface="Open Sans"/>
                <a:ea typeface="Open Sans"/>
                <a:cs typeface="Open Sans"/>
                <a:sym typeface="Open Sans"/>
              </a:rPr>
              <a:t> </a:t>
            </a:r>
            <a:r>
              <a:rPr lang="en" sz="8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5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44" name="Google Shape;244;p22"/>
          <p:cNvPicPr preferRelativeResize="0"/>
          <p:nvPr/>
        </p:nvPicPr>
        <p:blipFill>
          <a:blip r:embed="rId3">
            <a:alphaModFix/>
          </a:blip>
          <a:stretch>
            <a:fillRect/>
          </a:stretch>
        </p:blipFill>
        <p:spPr>
          <a:xfrm>
            <a:off x="0" y="3100400"/>
            <a:ext cx="7772400" cy="2847975"/>
          </a:xfrm>
          <a:prstGeom prst="rect">
            <a:avLst/>
          </a:prstGeom>
          <a:noFill/>
          <a:ln>
            <a:noFill/>
          </a:ln>
        </p:spPr>
      </p:pic>
      <p:pic>
        <p:nvPicPr>
          <p:cNvPr id="245" name="Google Shape;245;p22"/>
          <p:cNvPicPr preferRelativeResize="0"/>
          <p:nvPr/>
        </p:nvPicPr>
        <p:blipFill>
          <a:blip r:embed="rId4">
            <a:alphaModFix/>
          </a:blip>
          <a:stretch>
            <a:fillRect/>
          </a:stretch>
        </p:blipFill>
        <p:spPr>
          <a:xfrm>
            <a:off x="0" y="5948375"/>
            <a:ext cx="7772400" cy="22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51" name="Google Shape;251;p23"/>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285750" lvl="0" marL="457200" rtl="0" algn="l">
              <a:lnSpc>
                <a:spcPct val="115000"/>
              </a:lnSpc>
              <a:spcBef>
                <a:spcPts val="1600"/>
              </a:spcBef>
              <a:spcAft>
                <a:spcPts val="0"/>
              </a:spcAft>
              <a:buSzPts val="900"/>
              <a:buFont typeface="Open Sans"/>
              <a:buChar char="●"/>
            </a:pPr>
            <a:r>
              <a:rPr b="1" lang="en" sz="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r>
              <a:rPr lang="en" sz="500">
                <a:solidFill>
                  <a:srgbClr val="525C65"/>
                </a:solidFill>
                <a:highlight>
                  <a:schemeClr val="lt1"/>
                </a:highlight>
                <a:latin typeface="Open Sans"/>
                <a:ea typeface="Open Sans"/>
                <a:cs typeface="Open Sans"/>
                <a:sym typeface="Open Sans"/>
              </a:rPr>
              <a:t> </a:t>
            </a:r>
            <a:r>
              <a:rPr lang="en" sz="5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2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2" name="Google Shape;252;p23"/>
          <p:cNvPicPr preferRelativeResize="0"/>
          <p:nvPr/>
        </p:nvPicPr>
        <p:blipFill>
          <a:blip r:embed="rId3">
            <a:alphaModFix/>
          </a:blip>
          <a:stretch>
            <a:fillRect/>
          </a:stretch>
        </p:blipFill>
        <p:spPr>
          <a:xfrm>
            <a:off x="0" y="3637851"/>
            <a:ext cx="7772400" cy="3191575"/>
          </a:xfrm>
          <a:prstGeom prst="rect">
            <a:avLst/>
          </a:prstGeom>
          <a:noFill/>
          <a:ln>
            <a:noFill/>
          </a:ln>
        </p:spPr>
      </p:pic>
      <p:pic>
        <p:nvPicPr>
          <p:cNvPr id="253" name="Google Shape;253;p23"/>
          <p:cNvPicPr preferRelativeResize="0"/>
          <p:nvPr/>
        </p:nvPicPr>
        <p:blipFill>
          <a:blip r:embed="rId4">
            <a:alphaModFix/>
          </a:blip>
          <a:stretch>
            <a:fillRect/>
          </a:stretch>
        </p:blipFill>
        <p:spPr>
          <a:xfrm>
            <a:off x="0" y="6829425"/>
            <a:ext cx="7772400" cy="238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59" name="Google Shape;259;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solidFill>
                <a:srgbClr val="FF0000"/>
              </a:solidFill>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b="1" lang="en" sz="1900">
                <a:solidFill>
                  <a:srgbClr val="0000FF"/>
                </a:solidFill>
                <a:latin typeface="Open Sans"/>
                <a:ea typeface="Open Sans"/>
                <a:cs typeface="Open Sans"/>
                <a:sym typeface="Open Sans"/>
              </a:rPr>
              <a:t>I will  revoke the employees who do not belong to HR or Management departments from salary table and grant them read only access to the rest of the database while HR &amp; Management (10%) will be granted full control of the whole database read/write</a:t>
            </a:r>
            <a:endParaRPr b="1" sz="1900">
              <a:solidFill>
                <a:srgbClr val="0000FF"/>
              </a:solidFill>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ABC Corp. Business Requirement Proposal</a:t>
            </a:r>
            <a:endParaRPr/>
          </a:p>
        </p:txBody>
      </p:sp>
      <p:sp>
        <p:nvSpPr>
          <p:cNvPr id="141" name="Google Shape;141;p5"/>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1</a:t>
            </a:r>
            <a:endParaRPr/>
          </a:p>
        </p:txBody>
      </p:sp>
      <p:sp>
        <p:nvSpPr>
          <p:cNvPr id="265" name="Google Shape;265;p2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1000">
                <a:latin typeface="Open Sans"/>
                <a:ea typeface="Open Sans"/>
                <a:cs typeface="Open Sans"/>
                <a:sym typeface="Open Sans"/>
              </a:rPr>
              <a:t>Create a view that returns all employee attributes; results should resemble initial Excel file</a:t>
            </a:r>
            <a:endParaRPr b="1" sz="1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500">
                <a:solidFill>
                  <a:srgbClr val="FF0000"/>
                </a:solidFill>
              </a:rPr>
              <a:t>** return a screenshot of the view create code, along with the results of a select all on the view </a:t>
            </a:r>
            <a:endParaRPr sz="5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66" name="Google Shape;266;p27"/>
          <p:cNvPicPr preferRelativeResize="0"/>
          <p:nvPr/>
        </p:nvPicPr>
        <p:blipFill>
          <a:blip r:embed="rId3">
            <a:alphaModFix/>
          </a:blip>
          <a:stretch>
            <a:fillRect/>
          </a:stretch>
        </p:blipFill>
        <p:spPr>
          <a:xfrm>
            <a:off x="0" y="2834268"/>
            <a:ext cx="7772399" cy="3723114"/>
          </a:xfrm>
          <a:prstGeom prst="rect">
            <a:avLst/>
          </a:prstGeom>
          <a:noFill/>
          <a:ln>
            <a:noFill/>
          </a:ln>
        </p:spPr>
      </p:pic>
      <p:pic>
        <p:nvPicPr>
          <p:cNvPr id="267" name="Google Shape;267;p27"/>
          <p:cNvPicPr preferRelativeResize="0"/>
          <p:nvPr/>
        </p:nvPicPr>
        <p:blipFill>
          <a:blip r:embed="rId4">
            <a:alphaModFix/>
          </a:blip>
          <a:stretch>
            <a:fillRect/>
          </a:stretch>
        </p:blipFill>
        <p:spPr>
          <a:xfrm>
            <a:off x="0" y="6296025"/>
            <a:ext cx="7772400" cy="3762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2</a:t>
            </a:r>
            <a:endParaRPr/>
          </a:p>
        </p:txBody>
      </p:sp>
      <p:sp>
        <p:nvSpPr>
          <p:cNvPr id="273" name="Google Shape;273;p2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1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1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000">
                <a:solidFill>
                  <a:srgbClr val="FF0000"/>
                </a:solidFill>
              </a:rPr>
              <a:t>** submit screenshot of stored procedure creation code, along with a screenshot of the stored procedure executed using Toni Lembeck as the parameter value</a:t>
            </a:r>
            <a:endParaRPr sz="10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74" name="Google Shape;274;p28"/>
          <p:cNvPicPr preferRelativeResize="0"/>
          <p:nvPr/>
        </p:nvPicPr>
        <p:blipFill>
          <a:blip r:embed="rId3">
            <a:alphaModFix/>
          </a:blip>
          <a:stretch>
            <a:fillRect/>
          </a:stretch>
        </p:blipFill>
        <p:spPr>
          <a:xfrm>
            <a:off x="50" y="3305173"/>
            <a:ext cx="7772400" cy="2536900"/>
          </a:xfrm>
          <a:prstGeom prst="rect">
            <a:avLst/>
          </a:prstGeom>
          <a:noFill/>
          <a:ln>
            <a:noFill/>
          </a:ln>
        </p:spPr>
      </p:pic>
      <p:pic>
        <p:nvPicPr>
          <p:cNvPr id="275" name="Google Shape;275;p28"/>
          <p:cNvPicPr preferRelativeResize="0"/>
          <p:nvPr/>
        </p:nvPicPr>
        <p:blipFill>
          <a:blip r:embed="rId4">
            <a:alphaModFix/>
          </a:blip>
          <a:stretch>
            <a:fillRect/>
          </a:stretch>
        </p:blipFill>
        <p:spPr>
          <a:xfrm>
            <a:off x="209550" y="5975425"/>
            <a:ext cx="7353300" cy="321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3</a:t>
            </a:r>
            <a:endParaRPr/>
          </a:p>
        </p:txBody>
      </p:sp>
      <p:sp>
        <p:nvSpPr>
          <p:cNvPr id="281" name="Google Shape;281;p2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lnSpc>
                <a:spcPct val="115000"/>
              </a:lnSpc>
              <a:spcBef>
                <a:spcPts val="1600"/>
              </a:spcBef>
              <a:spcAft>
                <a:spcPts val="0"/>
              </a:spcAft>
              <a:buSzPts val="3000"/>
              <a:buNone/>
            </a:pPr>
            <a:r>
              <a:rPr lang="en" sz="1900">
                <a:solidFill>
                  <a:srgbClr val="FF0000"/>
                </a:solidFill>
              </a:rPr>
              <a:t>Submit screenshot of code</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pic>
        <p:nvPicPr>
          <p:cNvPr id="282" name="Google Shape;282;p29"/>
          <p:cNvPicPr preferRelativeResize="0"/>
          <p:nvPr/>
        </p:nvPicPr>
        <p:blipFill>
          <a:blip r:embed="rId3">
            <a:alphaModFix/>
          </a:blip>
          <a:stretch>
            <a:fillRect/>
          </a:stretch>
        </p:blipFill>
        <p:spPr>
          <a:xfrm>
            <a:off x="219075" y="4881425"/>
            <a:ext cx="6791326" cy="327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47" name="Google Shape;147;p6"/>
          <p:cNvSpPr txBox="1"/>
          <p:nvPr>
            <p:ph idx="1" type="body"/>
          </p:nvPr>
        </p:nvSpPr>
        <p:spPr>
          <a:xfrm>
            <a:off x="264950" y="2253724"/>
            <a:ext cx="7040700" cy="13659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Accommodate</a:t>
            </a:r>
            <a:r>
              <a:rPr lang="en" sz="1700"/>
              <a:t> for new ABC Corp. growth as the company has grown from 10 employees to 200 in only 6 months and it expanded from </a:t>
            </a:r>
            <a:r>
              <a:rPr b="1" lang="en" sz="1700">
                <a:latin typeface="Open Sans"/>
                <a:ea typeface="Open Sans"/>
                <a:cs typeface="Open Sans"/>
                <a:sym typeface="Open Sans"/>
              </a:rPr>
              <a:t>1</a:t>
            </a:r>
            <a:r>
              <a:rPr lang="en" sz="1700"/>
              <a:t> location to other more </a:t>
            </a:r>
            <a:r>
              <a:rPr b="1" lang="en" sz="1700">
                <a:latin typeface="Open Sans"/>
                <a:ea typeface="Open Sans"/>
                <a:cs typeface="Open Sans"/>
                <a:sym typeface="Open Sans"/>
              </a:rPr>
              <a:t>4</a:t>
            </a:r>
            <a:r>
              <a:rPr lang="en" sz="1700"/>
              <a:t> different locations </a:t>
            </a:r>
            <a:endParaRPr sz="1700"/>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C</a:t>
            </a:r>
            <a:r>
              <a:rPr b="1" lang="en" sz="1900">
                <a:latin typeface="Open Sans"/>
                <a:ea typeface="Open Sans"/>
                <a:cs typeface="Open Sans"/>
                <a:sym typeface="Open Sans"/>
              </a:rPr>
              <a:t>urrent data management solution:</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rPr lang="en" sz="1700"/>
              <a:t>Microsoft Excel </a:t>
            </a:r>
            <a:endParaRPr sz="1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Description of current data:</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900">
                <a:latin typeface="Open Sans"/>
                <a:ea typeface="Open Sans"/>
                <a:cs typeface="Open Sans"/>
                <a:sym typeface="Open Sans"/>
              </a:rPr>
              <a:t>	</a:t>
            </a:r>
            <a:r>
              <a:rPr lang="en" sz="1700"/>
              <a:t>A shared spreadsheet</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The payroll department's system will need a direct data feed in the near future</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336550" lvl="0" marL="457200" rtl="0" algn="l">
              <a:lnSpc>
                <a:spcPct val="100000"/>
              </a:lnSpc>
              <a:spcBef>
                <a:spcPts val="0"/>
              </a:spcBef>
              <a:spcAft>
                <a:spcPts val="0"/>
              </a:spcAft>
              <a:buSzPts val="1700"/>
              <a:buChar char="-"/>
            </a:pPr>
            <a:r>
              <a:rPr lang="en" sz="1700"/>
              <a:t>  HR employees and Management (10%)</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All Employees will have access to data with domain login but only HR &amp; Management departments will have access to salaries </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53" name="Google Shape;153;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Approximately 2000  rows with 20% annual increase</a:t>
            </a:r>
            <a:endParaRPr sz="1700"/>
          </a:p>
          <a:p>
            <a:pPr indent="0" lvl="0" marL="457200" rtl="0" algn="l">
              <a:lnSpc>
                <a:spcPct val="100000"/>
              </a:lnSpc>
              <a:spcBef>
                <a:spcPts val="1600"/>
              </a:spcBef>
              <a:spcAft>
                <a:spcPts val="0"/>
              </a:spcAft>
              <a:buSzPts val="3000"/>
              <a:buNone/>
            </a:pPr>
            <a:r>
              <a:rPr lang="en" sz="1700"/>
              <a:t>It will not exceed 5k rows after 5 years  </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ABC Corp. projecting a 20% growth a year for the next 5 years</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Salary data is restricted for employees except from Management or HR departments</a:t>
            </a:r>
            <a:endParaRPr sz="19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59" name="Google Shape;159;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300"/>
              <a:t>1- According to expected record growth after 5 years it will be easier to  consider the database option for storing the data</a:t>
            </a:r>
            <a:endParaRPr sz="1300"/>
          </a:p>
          <a:p>
            <a:pPr indent="0" lvl="0" marL="457200" rtl="0" algn="l">
              <a:lnSpc>
                <a:spcPct val="100000"/>
              </a:lnSpc>
              <a:spcBef>
                <a:spcPts val="1600"/>
              </a:spcBef>
              <a:spcAft>
                <a:spcPts val="0"/>
              </a:spcAft>
              <a:buSzPts val="3000"/>
              <a:buNone/>
            </a:pPr>
            <a:r>
              <a:rPr lang="en" sz="1300"/>
              <a:t>2- All </a:t>
            </a:r>
            <a:r>
              <a:rPr lang="en" sz="1300"/>
              <a:t>employees</a:t>
            </a:r>
            <a:r>
              <a:rPr lang="en" sz="1300"/>
              <a:t> will need domain login for the data and spreadsheets won’t </a:t>
            </a:r>
            <a:r>
              <a:rPr lang="en" sz="1300"/>
              <a:t>be able to </a:t>
            </a:r>
            <a:r>
              <a:rPr lang="en" sz="1300"/>
              <a:t>support this option efficiently </a:t>
            </a:r>
            <a:endParaRPr sz="1300"/>
          </a:p>
          <a:p>
            <a:pPr indent="0" lvl="0" marL="457200" rtl="0" algn="l">
              <a:lnSpc>
                <a:spcPct val="100000"/>
              </a:lnSpc>
              <a:spcBef>
                <a:spcPts val="1600"/>
              </a:spcBef>
              <a:spcAft>
                <a:spcPts val="0"/>
              </a:spcAft>
              <a:buSzPts val="3000"/>
              <a:buNone/>
            </a:pPr>
            <a:r>
              <a:rPr lang="en" sz="1300"/>
              <a:t>3- Salary data should be accessible and </a:t>
            </a:r>
            <a:r>
              <a:rPr lang="en" sz="1300"/>
              <a:t>manageable</a:t>
            </a:r>
            <a:r>
              <a:rPr lang="en" sz="1300"/>
              <a:t> by only HR &amp; </a:t>
            </a:r>
            <a:r>
              <a:rPr lang="en" sz="1300"/>
              <a:t>management</a:t>
            </a:r>
            <a:r>
              <a:rPr lang="en" sz="1300"/>
              <a:t> employees, which will need restricting the other 90% of the ACB Corp. </a:t>
            </a:r>
            <a:r>
              <a:rPr lang="en" sz="1300"/>
              <a:t>employees</a:t>
            </a:r>
            <a:r>
              <a:rPr lang="en" sz="1300"/>
              <a:t> and we can not have this option using spreadsheets</a:t>
            </a:r>
            <a:endParaRPr sz="13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0" rtl="0" algn="l">
              <a:lnSpc>
                <a:spcPct val="100000"/>
              </a:lnSpc>
              <a:spcBef>
                <a:spcPts val="0"/>
              </a:spcBef>
              <a:spcAft>
                <a:spcPts val="0"/>
              </a:spcAft>
              <a:buSzPts val="3000"/>
              <a:buNone/>
            </a:pPr>
            <a:r>
              <a:rPr lang="en" sz="2100"/>
              <a:t> </a:t>
            </a:r>
            <a:r>
              <a:rPr lang="en" sz="1500"/>
              <a:t>      </a:t>
            </a:r>
            <a:r>
              <a:rPr b="1" lang="en" sz="1500">
                <a:latin typeface="Open Sans"/>
                <a:ea typeface="Open Sans"/>
                <a:cs typeface="Open Sans"/>
                <a:sym typeface="Open Sans"/>
              </a:rPr>
              <a:t> Tables: </a:t>
            </a:r>
            <a:r>
              <a:rPr lang="en" sz="1500"/>
              <a:t>(job, job_title, employee, employee_email, education, department, address, location, salary,manager)</a:t>
            </a:r>
            <a:endParaRPr sz="1500"/>
          </a:p>
          <a:p>
            <a:pPr indent="0" lvl="0" marL="0" rtl="0" algn="l">
              <a:lnSpc>
                <a:spcPct val="100000"/>
              </a:lnSpc>
              <a:spcBef>
                <a:spcPts val="0"/>
              </a:spcBef>
              <a:spcAft>
                <a:spcPts val="0"/>
              </a:spcAft>
              <a:buSzPts val="3000"/>
              <a:buNone/>
            </a:pPr>
            <a:r>
              <a:rPr lang="en" sz="1500"/>
              <a:t>         </a:t>
            </a:r>
            <a:r>
              <a:rPr b="1" lang="en" sz="1500">
                <a:latin typeface="Open Sans"/>
                <a:ea typeface="Open Sans"/>
                <a:cs typeface="Open Sans"/>
                <a:sym typeface="Open Sans"/>
              </a:rPr>
              <a:t>Tuples: </a:t>
            </a:r>
            <a:r>
              <a:rPr lang="en" sz="1500"/>
              <a:t>-job(job_id, emp_id, job_title_id, salary_id, department_id, Manager_id, start_dt, end_dt, location_id, education_id)</a:t>
            </a:r>
            <a:endParaRPr sz="1500"/>
          </a:p>
          <a:p>
            <a:pPr indent="0" lvl="0" marL="0" rtl="0" algn="l">
              <a:lnSpc>
                <a:spcPct val="100000"/>
              </a:lnSpc>
              <a:spcBef>
                <a:spcPts val="0"/>
              </a:spcBef>
              <a:spcAft>
                <a:spcPts val="0"/>
              </a:spcAft>
              <a:buSzPts val="3000"/>
              <a:buNone/>
            </a:pPr>
            <a:r>
              <a:rPr lang="en" sz="2100"/>
              <a:t>              </a:t>
            </a:r>
            <a:r>
              <a:rPr lang="en" sz="1600"/>
              <a:t>-employee(emp_id, emp_nm)  </a:t>
            </a:r>
            <a:endParaRPr sz="1600"/>
          </a:p>
          <a:p>
            <a:pPr indent="0" lvl="0" marL="0" rtl="0" algn="l">
              <a:lnSpc>
                <a:spcPct val="100000"/>
              </a:lnSpc>
              <a:spcBef>
                <a:spcPts val="0"/>
              </a:spcBef>
              <a:spcAft>
                <a:spcPts val="0"/>
              </a:spcAft>
              <a:buSzPts val="3000"/>
              <a:buNone/>
            </a:pPr>
            <a:r>
              <a:rPr lang="en" sz="1600"/>
              <a:t>                    -employee_email(emp_id, email) </a:t>
            </a:r>
            <a:endParaRPr sz="1600"/>
          </a:p>
          <a:p>
            <a:pPr indent="0" lvl="0" marL="0" rtl="0" algn="l">
              <a:lnSpc>
                <a:spcPct val="100000"/>
              </a:lnSpc>
              <a:spcBef>
                <a:spcPts val="0"/>
              </a:spcBef>
              <a:spcAft>
                <a:spcPts val="0"/>
              </a:spcAft>
              <a:buSzPts val="3000"/>
              <a:buNone/>
            </a:pPr>
            <a:r>
              <a:rPr lang="en" sz="1600"/>
              <a:t>                    -job_title(</a:t>
            </a:r>
            <a:r>
              <a:rPr lang="en" sz="1600"/>
              <a:t>job_title_id, job_title)</a:t>
            </a:r>
            <a:endParaRPr sz="1600"/>
          </a:p>
          <a:p>
            <a:pPr indent="0" lvl="0" marL="0" rtl="0" algn="l">
              <a:lnSpc>
                <a:spcPct val="100000"/>
              </a:lnSpc>
              <a:spcBef>
                <a:spcPts val="0"/>
              </a:spcBef>
              <a:spcAft>
                <a:spcPts val="0"/>
              </a:spcAft>
              <a:buSzPts val="3000"/>
              <a:buNone/>
            </a:pPr>
            <a:r>
              <a:rPr lang="en" sz="1600"/>
              <a:t>                    -education(education_id, education)</a:t>
            </a:r>
            <a:endParaRPr sz="1600"/>
          </a:p>
          <a:p>
            <a:pPr indent="0" lvl="0" marL="0" rtl="0" algn="l">
              <a:lnSpc>
                <a:spcPct val="100000"/>
              </a:lnSpc>
              <a:spcBef>
                <a:spcPts val="0"/>
              </a:spcBef>
              <a:spcAft>
                <a:spcPts val="0"/>
              </a:spcAft>
              <a:buSzPts val="3000"/>
              <a:buNone/>
            </a:pPr>
            <a:r>
              <a:rPr lang="en" sz="1600"/>
              <a:t>                    -department(department_id, department)</a:t>
            </a:r>
            <a:endParaRPr sz="1600"/>
          </a:p>
          <a:p>
            <a:pPr indent="0" lvl="0" marL="0" rtl="0" algn="l">
              <a:lnSpc>
                <a:spcPct val="100000"/>
              </a:lnSpc>
              <a:spcBef>
                <a:spcPts val="0"/>
              </a:spcBef>
              <a:spcAft>
                <a:spcPts val="0"/>
              </a:spcAft>
              <a:buSzPts val="3000"/>
              <a:buNone/>
            </a:pPr>
            <a:r>
              <a:rPr lang="en" sz="1600"/>
              <a:t>                    -address(location_id, full_address)</a:t>
            </a:r>
            <a:endParaRPr sz="1600"/>
          </a:p>
          <a:p>
            <a:pPr indent="0" lvl="0" marL="0" rtl="0" algn="l">
              <a:lnSpc>
                <a:spcPct val="100000"/>
              </a:lnSpc>
              <a:spcBef>
                <a:spcPts val="0"/>
              </a:spcBef>
              <a:spcAft>
                <a:spcPts val="0"/>
              </a:spcAft>
              <a:buSzPts val="3000"/>
              <a:buNone/>
            </a:pPr>
            <a:r>
              <a:rPr lang="en" sz="1600"/>
              <a:t>                    -location(location_id, location)</a:t>
            </a:r>
            <a:endParaRPr sz="1600"/>
          </a:p>
          <a:p>
            <a:pPr indent="0" lvl="0" marL="0" rtl="0" algn="l">
              <a:lnSpc>
                <a:spcPct val="100000"/>
              </a:lnSpc>
              <a:spcBef>
                <a:spcPts val="0"/>
              </a:spcBef>
              <a:spcAft>
                <a:spcPts val="0"/>
              </a:spcAft>
              <a:buSzPts val="3000"/>
              <a:buNone/>
            </a:pPr>
            <a:r>
              <a:rPr lang="en" sz="1600"/>
              <a:t>                    -manager(manager_id, manager)</a:t>
            </a:r>
            <a:endParaRPr sz="1600"/>
          </a:p>
          <a:p>
            <a:pPr indent="0" lvl="0" marL="0" rtl="0" algn="l">
              <a:lnSpc>
                <a:spcPct val="100000"/>
              </a:lnSpc>
              <a:spcBef>
                <a:spcPts val="0"/>
              </a:spcBef>
              <a:spcAft>
                <a:spcPts val="0"/>
              </a:spcAft>
              <a:buSzPts val="3000"/>
              <a:buNone/>
            </a:pPr>
            <a:r>
              <a:rPr lang="en" sz="1600"/>
              <a:t>                    -salary(salary_id, salary)</a:t>
            </a:r>
            <a:endParaRPr sz="1600"/>
          </a:p>
          <a:p>
            <a:pPr indent="0" lvl="0" marL="0" rtl="0" algn="l">
              <a:lnSpc>
                <a:spcPct val="100000"/>
              </a:lnSpc>
              <a:spcBef>
                <a:spcPts val="0"/>
              </a:spcBef>
              <a:spcAft>
                <a:spcPts val="0"/>
              </a:spcAft>
              <a:buSzPts val="3000"/>
              <a:buNone/>
            </a:pPr>
            <a:r>
              <a:t/>
            </a:r>
            <a:endParaRPr sz="16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 (ETL)</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600"/>
              <a:t>data will be extracted from a flat file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65" name="Google Shape;165;p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Ownership: </a:t>
            </a:r>
            <a:r>
              <a:rPr lang="en" sz="1700"/>
              <a:t>Management &amp; HR department </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User Access: </a:t>
            </a:r>
            <a:r>
              <a:rPr lang="en" sz="1700"/>
              <a:t>all will have access to read data except salary data </a:t>
            </a:r>
            <a:endParaRPr sz="1700"/>
          </a:p>
          <a:p>
            <a:pPr indent="0" lvl="0" marL="457200" rtl="0" algn="l">
              <a:lnSpc>
                <a:spcPct val="100000"/>
              </a:lnSpc>
              <a:spcBef>
                <a:spcPts val="0"/>
              </a:spcBef>
              <a:spcAft>
                <a:spcPts val="0"/>
              </a:spcAft>
              <a:buSzPts val="3000"/>
              <a:buNone/>
            </a:pPr>
            <a:r>
              <a:rPr lang="en" sz="1700"/>
              <a:t>And only management and HR department will be able to read and write without any exceptions </a:t>
            </a:r>
            <a:endParaRPr sz="1700"/>
          </a:p>
          <a:p>
            <a:pPr indent="0" lvl="0" marL="457200" rtl="0" algn="l">
              <a:lnSpc>
                <a:spcPct val="100000"/>
              </a:lnSpc>
              <a:spcBef>
                <a:spcPts val="0"/>
              </a:spcBef>
              <a:spcAft>
                <a:spcPts val="0"/>
              </a:spcAft>
              <a:buSzPts val="3000"/>
              <a:buNone/>
            </a:pPr>
            <a:r>
              <a:rPr lang="en" sz="1700"/>
              <a:t>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Scalability  </a:t>
            </a:r>
            <a:r>
              <a:rPr lang="en" sz="1700"/>
              <a:t>options for scalability not needed at the moment</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Flexibility</a:t>
            </a:r>
            <a:r>
              <a:rPr lang="en" sz="1900"/>
              <a:t> </a:t>
            </a:r>
            <a:r>
              <a:rPr lang="en" sz="1500"/>
              <a:t>The payroll department's system will need a direct data feed in the near future</a:t>
            </a:r>
            <a:r>
              <a:rPr lang="en" sz="1700"/>
              <a:t>,</a:t>
            </a:r>
            <a:r>
              <a:rPr lang="en" sz="1500"/>
              <a:t> so a functional username created by IT security is needed to avoid data flow errors </a:t>
            </a:r>
            <a:endParaRPr sz="15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Storage &amp; retention  </a:t>
            </a:r>
            <a:r>
              <a:rPr lang="en" sz="1900"/>
              <a:t>will need standard partition (data will not exceed 5K rows in the next five years)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Storage (disk or in-memory): </a:t>
            </a:r>
            <a:r>
              <a:rPr lang="en" sz="1700"/>
              <a:t> standard </a:t>
            </a:r>
            <a:r>
              <a:rPr lang="en" sz="1700"/>
              <a:t>partition</a:t>
            </a:r>
            <a:r>
              <a:rPr lang="en" sz="1700"/>
              <a:t> ‘SSD’</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Retention: </a:t>
            </a:r>
            <a:r>
              <a:rPr lang="en" sz="1700"/>
              <a:t>seven years</a:t>
            </a:r>
            <a:endParaRPr sz="1700"/>
          </a:p>
          <a:p>
            <a:pPr indent="0" lvl="0" marL="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Backup</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700"/>
              <a:t>  </a:t>
            </a:r>
            <a:r>
              <a:rPr lang="en" sz="1500"/>
              <a:t>Critical : backup </a:t>
            </a:r>
            <a:r>
              <a:rPr lang="en" sz="1500"/>
              <a:t>schedule</a:t>
            </a:r>
            <a:r>
              <a:rPr lang="en" sz="1500"/>
              <a:t> is full backup 1x per week, incremental backup daily</a:t>
            </a:r>
            <a:endParaRPr sz="1500"/>
          </a:p>
          <a:p>
            <a:pPr indent="0" lvl="0" marL="457200" rtl="0" algn="l">
              <a:lnSpc>
                <a:spcPct val="100000"/>
              </a:lnSpc>
              <a:spcBef>
                <a:spcPts val="1600"/>
              </a:spcBef>
              <a:spcAft>
                <a:spcPts val="0"/>
              </a:spcAft>
              <a:buSzPts val="3000"/>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69" name="Shape 169"/>
        <p:cNvGrpSpPr/>
        <p:nvPr/>
      </p:nvGrpSpPr>
      <p:grpSpPr>
        <a:xfrm>
          <a:off x="0" y="0"/>
          <a:ext cx="0" cy="0"/>
          <a:chOff x="0" y="0"/>
          <a:chExt cx="0" cy="0"/>
        </a:xfrm>
      </p:grpSpPr>
      <p:sp>
        <p:nvSpPr>
          <p:cNvPr id="170" name="Google Shape;170;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171" name="Google Shape;171;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177" name="Google Shape;177;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178" name="Google Shape;178;p12"/>
          <p:cNvPicPr preferRelativeResize="0"/>
          <p:nvPr/>
        </p:nvPicPr>
        <p:blipFill>
          <a:blip r:embed="rId3">
            <a:alphaModFix/>
          </a:blip>
          <a:stretch>
            <a:fillRect/>
          </a:stretch>
        </p:blipFill>
        <p:spPr>
          <a:xfrm>
            <a:off x="71438" y="2657475"/>
            <a:ext cx="7629525" cy="474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fedb6c650f_0_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184" name="Google Shape;184;gfedb6c650f_0_3"/>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185" name="Google Shape;185;gfedb6c650f_0_3"/>
          <p:cNvPicPr preferRelativeResize="0"/>
          <p:nvPr/>
        </p:nvPicPr>
        <p:blipFill>
          <a:blip r:embed="rId3">
            <a:alphaModFix/>
          </a:blip>
          <a:stretch>
            <a:fillRect/>
          </a:stretch>
        </p:blipFill>
        <p:spPr>
          <a:xfrm>
            <a:off x="0" y="2910507"/>
            <a:ext cx="7772401" cy="4237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