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Poppins Heavy" charset="1" panose="00000A00000000000000"/>
      <p:regular r:id="rId7"/>
    </p:embeddedFont>
    <p:embeddedFont>
      <p:font typeface="Poppins" charset="1" panose="00000500000000000000"/>
      <p:regular r:id="rId8"/>
    </p:embeddedFont>
    <p:embeddedFont>
      <p:font typeface="Poppins Ultra-Bold" charset="1" panose="00000900000000000000"/>
      <p:regular r:id="rId9"/>
    </p:embeddedFont>
    <p:embeddedFont>
      <p:font typeface="Glacial Indifference Bold" charset="1" panose="00000800000000000000"/>
      <p:regular r:id="rId10"/>
    </p:embeddedFont>
    <p:embeddedFont>
      <p:font typeface="Glacial Indifference" charset="1" panose="000000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24" Target="../media/image23.png" Type="http://schemas.openxmlformats.org/officeDocument/2006/relationships/image"/><Relationship Id="rId25" Target="../media/image24.png" Type="http://schemas.openxmlformats.org/officeDocument/2006/relationships/image"/><Relationship Id="rId26" Target="../media/image25.png" Type="http://schemas.openxmlformats.org/officeDocument/2006/relationships/image"/><Relationship Id="rId27" Target="../media/image26.png" Type="http://schemas.openxmlformats.org/officeDocument/2006/relationships/image"/><Relationship Id="rId28" Target="../media/image27.png" Type="http://schemas.openxmlformats.org/officeDocument/2006/relationships/image"/><Relationship Id="rId29" Target="../media/image28.jpeg" Type="http://schemas.openxmlformats.org/officeDocument/2006/relationships/image"/><Relationship Id="rId3" Target="../media/image2.jpeg" Type="http://schemas.openxmlformats.org/officeDocument/2006/relationships/image"/><Relationship Id="rId30" Target="../media/image29.jpeg" Type="http://schemas.openxmlformats.org/officeDocument/2006/relationships/image"/><Relationship Id="rId31" Target="../media/image30.jpeg" Type="http://schemas.openxmlformats.org/officeDocument/2006/relationships/image"/><Relationship Id="rId32" Target="../media/image31.jpe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626360" cy="10287000"/>
            <a:chOff x="0" y="0"/>
            <a:chExt cx="2168481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43902" t="0" r="35005" b="0"/>
            <a:stretch>
              <a:fillRect/>
            </a:stretch>
          </p:blipFill>
          <p:spPr>
            <a:xfrm flipH="false" flipV="false">
              <a:off x="0" y="0"/>
              <a:ext cx="2168481" cy="137160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5096302" y="8005467"/>
            <a:ext cx="6383396" cy="6383396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31877" y="31877"/>
              <a:ext cx="6286246" cy="6286246"/>
            </a:xfrm>
            <a:custGeom>
              <a:avLst/>
              <a:gdLst/>
              <a:ahLst/>
              <a:cxnLst/>
              <a:rect r="r" b="b" t="t" l="l"/>
              <a:pathLst>
                <a:path h="6286246" w="6286246">
                  <a:moveTo>
                    <a:pt x="3143123" y="0"/>
                  </a:moveTo>
                  <a:cubicBezTo>
                    <a:pt x="1407287" y="0"/>
                    <a:pt x="0" y="1407287"/>
                    <a:pt x="0" y="3143123"/>
                  </a:cubicBezTo>
                  <a:cubicBezTo>
                    <a:pt x="0" y="4878959"/>
                    <a:pt x="1407287" y="6286246"/>
                    <a:pt x="3143123" y="6286246"/>
                  </a:cubicBezTo>
                  <a:cubicBezTo>
                    <a:pt x="4878959" y="6286246"/>
                    <a:pt x="6286246" y="4878959"/>
                    <a:pt x="6286246" y="3143123"/>
                  </a:cubicBezTo>
                  <a:cubicBezTo>
                    <a:pt x="6286246" y="1407287"/>
                    <a:pt x="4878959" y="0"/>
                    <a:pt x="3143123" y="0"/>
                  </a:cubicBezTo>
                  <a:close/>
                  <a:moveTo>
                    <a:pt x="3143123" y="4701413"/>
                  </a:moveTo>
                  <a:cubicBezTo>
                    <a:pt x="2282444" y="4701413"/>
                    <a:pt x="1584833" y="4003675"/>
                    <a:pt x="1584833" y="3143123"/>
                  </a:cubicBezTo>
                  <a:cubicBezTo>
                    <a:pt x="1584833" y="2282571"/>
                    <a:pt x="2282444" y="1584833"/>
                    <a:pt x="3143123" y="1584833"/>
                  </a:cubicBezTo>
                  <a:cubicBezTo>
                    <a:pt x="4003802" y="1584833"/>
                    <a:pt x="4701413" y="2282444"/>
                    <a:pt x="4701413" y="3143123"/>
                  </a:cubicBezTo>
                  <a:cubicBezTo>
                    <a:pt x="4701413" y="4003802"/>
                    <a:pt x="4003802" y="4701413"/>
                    <a:pt x="3143123" y="4701413"/>
                  </a:cubicBezTo>
                  <a:close/>
                </a:path>
              </a:pathLst>
            </a:custGeom>
            <a:blipFill>
              <a:blip r:embed="rId3"/>
              <a:stretch>
                <a:fillRect l="-68569" t="0" r="-23123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886575" y="175906"/>
            <a:ext cx="845147" cy="845147"/>
          </a:xfrm>
          <a:custGeom>
            <a:avLst/>
            <a:gdLst/>
            <a:ahLst/>
            <a:cxnLst/>
            <a:rect r="r" b="b" t="t" l="l"/>
            <a:pathLst>
              <a:path h="845147" w="845147">
                <a:moveTo>
                  <a:pt x="0" y="0"/>
                </a:moveTo>
                <a:lnTo>
                  <a:pt x="845146" y="0"/>
                </a:lnTo>
                <a:lnTo>
                  <a:pt x="845146" y="845147"/>
                </a:lnTo>
                <a:lnTo>
                  <a:pt x="0" y="8451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673107" y="5806696"/>
            <a:ext cx="4809376" cy="1885058"/>
            <a:chOff x="0" y="0"/>
            <a:chExt cx="6412501" cy="251341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56425" y="1389531"/>
              <a:ext cx="1015933" cy="980376"/>
            </a:xfrm>
            <a:custGeom>
              <a:avLst/>
              <a:gdLst/>
              <a:ahLst/>
              <a:cxnLst/>
              <a:rect r="r" b="b" t="t" l="l"/>
              <a:pathLst>
                <a:path h="980376" w="1015933">
                  <a:moveTo>
                    <a:pt x="0" y="0"/>
                  </a:moveTo>
                  <a:lnTo>
                    <a:pt x="1015933" y="0"/>
                  </a:lnTo>
                  <a:lnTo>
                    <a:pt x="1015933" y="980376"/>
                  </a:lnTo>
                  <a:lnTo>
                    <a:pt x="0" y="9803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6046" cy="1046046"/>
            </a:xfrm>
            <a:custGeom>
              <a:avLst/>
              <a:gdLst/>
              <a:ahLst/>
              <a:cxnLst/>
              <a:rect r="r" b="b" t="t" l="l"/>
              <a:pathLst>
                <a:path h="1046046" w="1046046">
                  <a:moveTo>
                    <a:pt x="0" y="0"/>
                  </a:moveTo>
                  <a:lnTo>
                    <a:pt x="1046046" y="0"/>
                  </a:lnTo>
                  <a:lnTo>
                    <a:pt x="1046046" y="1046046"/>
                  </a:lnTo>
                  <a:lnTo>
                    <a:pt x="0" y="10460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234852" y="0"/>
              <a:ext cx="946672" cy="1046046"/>
            </a:xfrm>
            <a:custGeom>
              <a:avLst/>
              <a:gdLst/>
              <a:ahLst/>
              <a:cxnLst/>
              <a:rect r="r" b="b" t="t" l="l"/>
              <a:pathLst>
                <a:path h="1046046" w="946672">
                  <a:moveTo>
                    <a:pt x="0" y="0"/>
                  </a:moveTo>
                  <a:lnTo>
                    <a:pt x="946672" y="0"/>
                  </a:lnTo>
                  <a:lnTo>
                    <a:pt x="946672" y="1046046"/>
                  </a:lnTo>
                  <a:lnTo>
                    <a:pt x="0" y="10460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510121" y="294759"/>
              <a:ext cx="1021162" cy="467182"/>
            </a:xfrm>
            <a:custGeom>
              <a:avLst/>
              <a:gdLst/>
              <a:ahLst/>
              <a:cxnLst/>
              <a:rect r="r" b="b" t="t" l="l"/>
              <a:pathLst>
                <a:path h="467182" w="1021162">
                  <a:moveTo>
                    <a:pt x="0" y="0"/>
                  </a:moveTo>
                  <a:lnTo>
                    <a:pt x="1021162" y="0"/>
                  </a:lnTo>
                  <a:lnTo>
                    <a:pt x="1021162" y="467181"/>
                  </a:lnTo>
                  <a:lnTo>
                    <a:pt x="0" y="4671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358393" y="1413499"/>
              <a:ext cx="699591" cy="1099912"/>
            </a:xfrm>
            <a:custGeom>
              <a:avLst/>
              <a:gdLst/>
              <a:ahLst/>
              <a:cxnLst/>
              <a:rect r="r" b="b" t="t" l="l"/>
              <a:pathLst>
                <a:path h="1099912" w="699591">
                  <a:moveTo>
                    <a:pt x="0" y="0"/>
                  </a:moveTo>
                  <a:lnTo>
                    <a:pt x="699590" y="0"/>
                  </a:lnTo>
                  <a:lnTo>
                    <a:pt x="699590" y="1099912"/>
                  </a:lnTo>
                  <a:lnTo>
                    <a:pt x="0" y="10999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270324" y="1554261"/>
              <a:ext cx="579154" cy="485283"/>
            </a:xfrm>
            <a:custGeom>
              <a:avLst/>
              <a:gdLst/>
              <a:ahLst/>
              <a:cxnLst/>
              <a:rect r="r" b="b" t="t" l="l"/>
              <a:pathLst>
                <a:path h="485283" w="579154">
                  <a:moveTo>
                    <a:pt x="0" y="0"/>
                  </a:moveTo>
                  <a:lnTo>
                    <a:pt x="579154" y="0"/>
                  </a:lnTo>
                  <a:lnTo>
                    <a:pt x="579154" y="485283"/>
                  </a:lnTo>
                  <a:lnTo>
                    <a:pt x="0" y="4852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3020702" y="1624429"/>
              <a:ext cx="510581" cy="510581"/>
            </a:xfrm>
            <a:custGeom>
              <a:avLst/>
              <a:gdLst/>
              <a:ahLst/>
              <a:cxnLst/>
              <a:rect r="r" b="b" t="t" l="l"/>
              <a:pathLst>
                <a:path h="510581" w="510581">
                  <a:moveTo>
                    <a:pt x="0" y="0"/>
                  </a:moveTo>
                  <a:lnTo>
                    <a:pt x="510581" y="0"/>
                  </a:lnTo>
                  <a:lnTo>
                    <a:pt x="510581" y="510581"/>
                  </a:lnTo>
                  <a:lnTo>
                    <a:pt x="0" y="5105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3931170" y="26865"/>
              <a:ext cx="964201" cy="964201"/>
            </a:xfrm>
            <a:custGeom>
              <a:avLst/>
              <a:gdLst/>
              <a:ahLst/>
              <a:cxnLst/>
              <a:rect r="r" b="b" t="t" l="l"/>
              <a:pathLst>
                <a:path h="964201" w="964201">
                  <a:moveTo>
                    <a:pt x="0" y="0"/>
                  </a:moveTo>
                  <a:lnTo>
                    <a:pt x="964201" y="0"/>
                  </a:lnTo>
                  <a:lnTo>
                    <a:pt x="964201" y="964201"/>
                  </a:lnTo>
                  <a:lnTo>
                    <a:pt x="0" y="9642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931170" y="1422866"/>
              <a:ext cx="1132409" cy="870508"/>
            </a:xfrm>
            <a:custGeom>
              <a:avLst/>
              <a:gdLst/>
              <a:ahLst/>
              <a:cxnLst/>
              <a:rect r="r" b="b" t="t" l="l"/>
              <a:pathLst>
                <a:path h="870508" w="1132409">
                  <a:moveTo>
                    <a:pt x="0" y="0"/>
                  </a:moveTo>
                  <a:lnTo>
                    <a:pt x="1132409" y="0"/>
                  </a:lnTo>
                  <a:lnTo>
                    <a:pt x="1132409" y="870508"/>
                  </a:lnTo>
                  <a:lnTo>
                    <a:pt x="0" y="8705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-38816" t="0" r="-41719" b="-1035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5486400" y="84697"/>
              <a:ext cx="926101" cy="926101"/>
            </a:xfrm>
            <a:custGeom>
              <a:avLst/>
              <a:gdLst/>
              <a:ahLst/>
              <a:cxnLst/>
              <a:rect r="r" b="b" t="t" l="l"/>
              <a:pathLst>
                <a:path h="926101" w="926101">
                  <a:moveTo>
                    <a:pt x="0" y="0"/>
                  </a:moveTo>
                  <a:lnTo>
                    <a:pt x="926101" y="0"/>
                  </a:lnTo>
                  <a:lnTo>
                    <a:pt x="926101" y="926101"/>
                  </a:lnTo>
                  <a:lnTo>
                    <a:pt x="0" y="926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0" r="0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886575" y="1363953"/>
            <a:ext cx="7451594" cy="910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8"/>
              </a:lnSpc>
            </a:pPr>
            <a:r>
              <a:rPr lang="en-US" sz="6919">
                <a:solidFill>
                  <a:srgbClr val="1295ED"/>
                </a:solidFill>
                <a:latin typeface="Poppins Heavy"/>
              </a:rPr>
              <a:t>NUMLPay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86575" y="2797906"/>
            <a:ext cx="9327154" cy="22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69"/>
              </a:lnSpc>
            </a:pPr>
            <a:r>
              <a:rPr lang="en-US" sz="2100" spc="168">
                <a:solidFill>
                  <a:srgbClr val="000000"/>
                </a:solidFill>
                <a:latin typeface="Poppins"/>
              </a:rPr>
              <a:t>We, along with our fellow students, have faced the inconvenience of waiting in long queues at the bank to pay fees. NUMLPay was developed to streamline this process, offering a quick, easy, and efficient online payment system to save time and reduce hassle for everyone.</a:t>
            </a:r>
            <a:r>
              <a:rPr lang="en-US" sz="2100" spc="168">
                <a:solidFill>
                  <a:srgbClr val="000000"/>
                </a:solidFill>
                <a:latin typeface="Poppins"/>
              </a:rPr>
              <a:t>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972886" y="477199"/>
            <a:ext cx="3431313" cy="411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6"/>
              </a:lnSpc>
            </a:pPr>
            <a:r>
              <a:rPr lang="en-US" sz="2936">
                <a:solidFill>
                  <a:srgbClr val="081477"/>
                </a:solidFill>
                <a:latin typeface="Poppins Ultra-Bold"/>
              </a:rPr>
              <a:t>Open House 2024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886575" y="2159731"/>
            <a:ext cx="411480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2100" spc="168">
                <a:solidFill>
                  <a:srgbClr val="081477"/>
                </a:solidFill>
                <a:latin typeface="Poppins"/>
              </a:rPr>
              <a:t>One Click Solution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86575" y="5156623"/>
            <a:ext cx="8429146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81477"/>
                </a:solidFill>
                <a:latin typeface="Glacial Indifference Bold"/>
              </a:rPr>
              <a:t>Benefits &amp; Features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886575" y="5757333"/>
            <a:ext cx="10052042" cy="185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 spc="172">
                <a:solidFill>
                  <a:srgbClr val="000000"/>
                </a:solidFill>
                <a:latin typeface="Glacial Indifference"/>
              </a:rPr>
              <a:t>Online Payment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 spc="172">
                <a:solidFill>
                  <a:srgbClr val="000000"/>
                </a:solidFill>
                <a:latin typeface="Glacial Indifference"/>
              </a:rPr>
              <a:t>Big Data Tool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 spc="172">
                <a:solidFill>
                  <a:srgbClr val="000000"/>
                </a:solidFill>
                <a:latin typeface="Glacial Indifference"/>
              </a:rPr>
              <a:t>Simplyfing all fee payments online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 spc="172">
                <a:solidFill>
                  <a:srgbClr val="000000"/>
                </a:solidFill>
                <a:latin typeface="Glacial Indifference"/>
              </a:rPr>
              <a:t>Handle all Campuses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 spc="172">
                <a:solidFill>
                  <a:srgbClr val="000000"/>
                </a:solidFill>
                <a:latin typeface="Glacial Indifference"/>
              </a:rPr>
              <a:t>Handle all type of Students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673107" y="5251873"/>
            <a:ext cx="5285227" cy="354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5"/>
              </a:lnSpc>
            </a:pPr>
            <a:r>
              <a:rPr lang="en-US" sz="2603">
                <a:solidFill>
                  <a:srgbClr val="081477"/>
                </a:solidFill>
                <a:latin typeface="Glacial Indifference Bold"/>
              </a:rPr>
              <a:t>Tech Stack &amp; Tools of NUMLPay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3405776" y="301877"/>
            <a:ext cx="4614160" cy="2680308"/>
            <a:chOff x="0" y="0"/>
            <a:chExt cx="6152214" cy="357374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2174599" y="0"/>
              <a:ext cx="1801076" cy="3573744"/>
            </a:xfrm>
            <a:custGeom>
              <a:avLst/>
              <a:gdLst/>
              <a:ahLst/>
              <a:cxnLst/>
              <a:rect r="r" b="b" t="t" l="l"/>
              <a:pathLst>
                <a:path h="3573744" w="1801076">
                  <a:moveTo>
                    <a:pt x="0" y="0"/>
                  </a:moveTo>
                  <a:lnTo>
                    <a:pt x="1801076" y="0"/>
                  </a:lnTo>
                  <a:lnTo>
                    <a:pt x="1801076" y="3573744"/>
                  </a:lnTo>
                  <a:lnTo>
                    <a:pt x="0" y="35737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799136" cy="3569894"/>
            </a:xfrm>
            <a:custGeom>
              <a:avLst/>
              <a:gdLst/>
              <a:ahLst/>
              <a:cxnLst/>
              <a:rect r="r" b="b" t="t" l="l"/>
              <a:pathLst>
                <a:path h="3569894" w="1799136">
                  <a:moveTo>
                    <a:pt x="0" y="0"/>
                  </a:moveTo>
                  <a:lnTo>
                    <a:pt x="1799136" y="0"/>
                  </a:lnTo>
                  <a:lnTo>
                    <a:pt x="1799136" y="3569894"/>
                  </a:lnTo>
                  <a:lnTo>
                    <a:pt x="0" y="35698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/>
              <a:stretch>
                <a:fillRect l="0" t="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4351138" y="0"/>
              <a:ext cx="1801076" cy="3573744"/>
            </a:xfrm>
            <a:custGeom>
              <a:avLst/>
              <a:gdLst/>
              <a:ahLst/>
              <a:cxnLst/>
              <a:rect r="r" b="b" t="t" l="l"/>
              <a:pathLst>
                <a:path h="3573744" w="1801076">
                  <a:moveTo>
                    <a:pt x="0" y="0"/>
                  </a:moveTo>
                  <a:lnTo>
                    <a:pt x="1801076" y="0"/>
                  </a:lnTo>
                  <a:lnTo>
                    <a:pt x="1801076" y="3573744"/>
                  </a:lnTo>
                  <a:lnTo>
                    <a:pt x="0" y="35737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5"/>
              <a:stretch>
                <a:fillRect l="0" t="0" r="0" b="0"/>
              </a:stretch>
            </a:blip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3405776" y="3126388"/>
            <a:ext cx="4614160" cy="2680308"/>
            <a:chOff x="0" y="0"/>
            <a:chExt cx="6152214" cy="357374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3850"/>
              <a:ext cx="1929674" cy="3569894"/>
            </a:xfrm>
            <a:custGeom>
              <a:avLst/>
              <a:gdLst/>
              <a:ahLst/>
              <a:cxnLst/>
              <a:rect r="r" b="b" t="t" l="l"/>
              <a:pathLst>
                <a:path h="3569894" w="1929674">
                  <a:moveTo>
                    <a:pt x="0" y="0"/>
                  </a:moveTo>
                  <a:lnTo>
                    <a:pt x="1929674" y="0"/>
                  </a:lnTo>
                  <a:lnTo>
                    <a:pt x="1929674" y="3569894"/>
                  </a:lnTo>
                  <a:lnTo>
                    <a:pt x="0" y="35698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0" t="-3372" r="0" b="-3372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2116581" y="3850"/>
              <a:ext cx="1929674" cy="3569894"/>
            </a:xfrm>
            <a:custGeom>
              <a:avLst/>
              <a:gdLst/>
              <a:ahLst/>
              <a:cxnLst/>
              <a:rect r="r" b="b" t="t" l="l"/>
              <a:pathLst>
                <a:path h="3569894" w="1929674">
                  <a:moveTo>
                    <a:pt x="0" y="0"/>
                  </a:moveTo>
                  <a:lnTo>
                    <a:pt x="1929674" y="0"/>
                  </a:lnTo>
                  <a:lnTo>
                    <a:pt x="1929674" y="3569894"/>
                  </a:lnTo>
                  <a:lnTo>
                    <a:pt x="0" y="35698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7"/>
              <a:stretch>
                <a:fillRect l="0" t="-3372" r="0" b="-3372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4222540" y="0"/>
              <a:ext cx="1929674" cy="3569894"/>
            </a:xfrm>
            <a:custGeom>
              <a:avLst/>
              <a:gdLst/>
              <a:ahLst/>
              <a:cxnLst/>
              <a:rect r="r" b="b" t="t" l="l"/>
              <a:pathLst>
                <a:path h="3569894" w="1929674">
                  <a:moveTo>
                    <a:pt x="0" y="0"/>
                  </a:moveTo>
                  <a:lnTo>
                    <a:pt x="1929674" y="0"/>
                  </a:lnTo>
                  <a:lnTo>
                    <a:pt x="1929674" y="3569894"/>
                  </a:lnTo>
                  <a:lnTo>
                    <a:pt x="0" y="35698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 l="0" t="-3372" r="0" b="-3372"/>
              </a:stretch>
            </a:blip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2056864" y="8005467"/>
            <a:ext cx="9277909" cy="2344632"/>
            <a:chOff x="0" y="0"/>
            <a:chExt cx="12370545" cy="3126176"/>
          </a:xfrm>
        </p:grpSpPr>
        <p:sp>
          <p:nvSpPr>
            <p:cNvPr name="TextBox 34" id="34"/>
            <p:cNvSpPr txBox="true"/>
            <p:nvPr/>
          </p:nvSpPr>
          <p:spPr>
            <a:xfrm rot="0">
              <a:off x="0" y="1992532"/>
              <a:ext cx="2776541" cy="11336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00"/>
                </a:lnSpc>
              </a:pPr>
              <a:r>
                <a:rPr lang="en-US" sz="1691" spc="1">
                  <a:solidFill>
                    <a:srgbClr val="1295ED"/>
                  </a:solidFill>
                  <a:latin typeface="Glacial Indifference"/>
                </a:rPr>
                <a:t>Mr. Mohsin Abbas</a:t>
              </a:r>
            </a:p>
            <a:p>
              <a:pPr algn="l">
                <a:lnSpc>
                  <a:spcPts val="2300"/>
                </a:lnSpc>
              </a:pPr>
              <a:r>
                <a:rPr lang="en-US" sz="1691" spc="1">
                  <a:solidFill>
                    <a:srgbClr val="1295ED"/>
                  </a:solidFill>
                  <a:latin typeface="Glacial Indifference"/>
                </a:rPr>
                <a:t>Lecturer @ NUML</a:t>
              </a:r>
            </a:p>
            <a:p>
              <a:pPr algn="l" marL="0" indent="0" lvl="0">
                <a:lnSpc>
                  <a:spcPts val="2300"/>
                </a:lnSpc>
                <a:spcBef>
                  <a:spcPct val="0"/>
                </a:spcBef>
              </a:pPr>
              <a:r>
                <a:rPr lang="en-US" sz="1691" spc="1">
                  <a:solidFill>
                    <a:srgbClr val="1295ED"/>
                  </a:solidFill>
                  <a:latin typeface="Glacial Indifference"/>
                </a:rPr>
                <a:t>Supervisor</a:t>
              </a:r>
            </a:p>
          </p:txBody>
        </p:sp>
        <p:grpSp>
          <p:nvGrpSpPr>
            <p:cNvPr name="Group 35" id="35"/>
            <p:cNvGrpSpPr/>
            <p:nvPr/>
          </p:nvGrpSpPr>
          <p:grpSpPr>
            <a:xfrm rot="0">
              <a:off x="0" y="0"/>
              <a:ext cx="1787748" cy="1787748"/>
              <a:chOff x="0" y="0"/>
              <a:chExt cx="812800" cy="8128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9"/>
                <a:stretch>
                  <a:fillRect l="0" t="-4763" r="0" b="-109905"/>
                </a:stretch>
              </a:blipFill>
            </p:spPr>
          </p:sp>
        </p:grpSp>
        <p:sp>
          <p:nvSpPr>
            <p:cNvPr name="TextBox 37" id="37"/>
            <p:cNvSpPr txBox="true"/>
            <p:nvPr/>
          </p:nvSpPr>
          <p:spPr>
            <a:xfrm rot="0">
              <a:off x="2776541" y="1992532"/>
              <a:ext cx="3671327" cy="11336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00"/>
                </a:lnSpc>
              </a:pPr>
              <a:r>
                <a:rPr lang="en-US" sz="1691" spc="1">
                  <a:solidFill>
                    <a:srgbClr val="1295ED"/>
                  </a:solidFill>
                  <a:latin typeface="Glacial Indifference"/>
                </a:rPr>
                <a:t>Abdul Hanan Nawaz</a:t>
              </a:r>
            </a:p>
            <a:p>
              <a:pPr algn="l">
                <a:lnSpc>
                  <a:spcPts val="2300"/>
                </a:lnSpc>
              </a:pPr>
              <a:r>
                <a:rPr lang="en-US" sz="1691" spc="1">
                  <a:solidFill>
                    <a:srgbClr val="1295ED"/>
                  </a:solidFill>
                  <a:latin typeface="Glacial Indifference"/>
                </a:rPr>
                <a:t>Data Software Engineer</a:t>
              </a:r>
            </a:p>
            <a:p>
              <a:pPr algn="l" marL="0" indent="0" lvl="0">
                <a:lnSpc>
                  <a:spcPts val="2300"/>
                </a:lnSpc>
                <a:spcBef>
                  <a:spcPct val="0"/>
                </a:spcBef>
              </a:pPr>
              <a:r>
                <a:rPr lang="en-US" sz="1691" spc="1">
                  <a:solidFill>
                    <a:srgbClr val="1295ED"/>
                  </a:solidFill>
                  <a:latin typeface="Glacial Indifference"/>
                </a:rPr>
                <a:t>Team Lead</a:t>
              </a:r>
            </a:p>
          </p:txBody>
        </p:sp>
        <p:grpSp>
          <p:nvGrpSpPr>
            <p:cNvPr name="Group 38" id="38"/>
            <p:cNvGrpSpPr/>
            <p:nvPr/>
          </p:nvGrpSpPr>
          <p:grpSpPr>
            <a:xfrm rot="0">
              <a:off x="3284571" y="84132"/>
              <a:ext cx="1787748" cy="1787748"/>
              <a:chOff x="0" y="0"/>
              <a:chExt cx="812800" cy="812800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30"/>
                <a:stretch>
                  <a:fillRect l="0" t="0" r="0" b="-13828"/>
                </a:stretch>
              </a:blipFill>
            </p:spPr>
          </p:sp>
        </p:grpSp>
        <p:sp>
          <p:nvSpPr>
            <p:cNvPr name="TextBox 40" id="40"/>
            <p:cNvSpPr txBox="true"/>
            <p:nvPr/>
          </p:nvSpPr>
          <p:spPr>
            <a:xfrm rot="0">
              <a:off x="6188400" y="2111588"/>
              <a:ext cx="3126162" cy="7500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00"/>
                </a:lnSpc>
              </a:pPr>
              <a:r>
                <a:rPr lang="en-US" sz="1691" spc="1">
                  <a:solidFill>
                    <a:srgbClr val="1295ED"/>
                  </a:solidFill>
                  <a:latin typeface="Glacial Indifference"/>
                </a:rPr>
                <a:t>Muhammad Hamza</a:t>
              </a:r>
            </a:p>
            <a:p>
              <a:pPr algn="l" marL="0" indent="0" lvl="0">
                <a:lnSpc>
                  <a:spcPts val="2300"/>
                </a:lnSpc>
                <a:spcBef>
                  <a:spcPct val="0"/>
                </a:spcBef>
              </a:pPr>
              <a:r>
                <a:rPr lang="en-US" sz="1691" spc="1">
                  <a:solidFill>
                    <a:srgbClr val="1295ED"/>
                  </a:solidFill>
                  <a:latin typeface="Glacial Indifference"/>
                </a:rPr>
                <a:t>Front-End Engineer</a:t>
              </a:r>
            </a:p>
          </p:txBody>
        </p:sp>
        <p:grpSp>
          <p:nvGrpSpPr>
            <p:cNvPr name="Group 41" id="41"/>
            <p:cNvGrpSpPr/>
            <p:nvPr/>
          </p:nvGrpSpPr>
          <p:grpSpPr>
            <a:xfrm rot="0">
              <a:off x="6610930" y="197127"/>
              <a:ext cx="1787748" cy="1787748"/>
              <a:chOff x="0" y="0"/>
              <a:chExt cx="812800" cy="812800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31"/>
                <a:stretch>
                  <a:fillRect l="0" t="-14529" r="0" b="-14529"/>
                </a:stretch>
              </a:blipFill>
            </p:spPr>
          </p:sp>
        </p:grpSp>
        <p:sp>
          <p:nvSpPr>
            <p:cNvPr name="TextBox 43" id="43"/>
            <p:cNvSpPr txBox="true"/>
            <p:nvPr/>
          </p:nvSpPr>
          <p:spPr>
            <a:xfrm rot="0">
              <a:off x="9140061" y="2111588"/>
              <a:ext cx="3230484" cy="7500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00"/>
                </a:lnSpc>
              </a:pPr>
              <a:r>
                <a:rPr lang="en-US" sz="1691" spc="1">
                  <a:solidFill>
                    <a:srgbClr val="1295ED"/>
                  </a:solidFill>
                  <a:latin typeface="Glacial Indifference"/>
                </a:rPr>
                <a:t>Muhammad Bakht Jamal</a:t>
              </a:r>
            </a:p>
            <a:p>
              <a:pPr algn="l" marL="0" indent="0" lvl="0">
                <a:lnSpc>
                  <a:spcPts val="2300"/>
                </a:lnSpc>
                <a:spcBef>
                  <a:spcPct val="0"/>
                </a:spcBef>
              </a:pPr>
              <a:r>
                <a:rPr lang="en-US" sz="1691" spc="1">
                  <a:solidFill>
                    <a:srgbClr val="1295ED"/>
                  </a:solidFill>
                  <a:latin typeface="Glacial Indifference"/>
                </a:rPr>
                <a:t>Front-End Engineer</a:t>
              </a:r>
            </a:p>
          </p:txBody>
        </p:sp>
        <p:grpSp>
          <p:nvGrpSpPr>
            <p:cNvPr name="Group 44" id="44"/>
            <p:cNvGrpSpPr/>
            <p:nvPr/>
          </p:nvGrpSpPr>
          <p:grpSpPr>
            <a:xfrm rot="0">
              <a:off x="9842627" y="84132"/>
              <a:ext cx="1787748" cy="1787748"/>
              <a:chOff x="0" y="0"/>
              <a:chExt cx="812800" cy="812800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32"/>
                <a:stretch>
                  <a:fillRect l="0" t="0" r="0" b="-33333"/>
                </a:stretch>
              </a:blipFill>
            </p:spPr>
          </p:sp>
        </p:grpSp>
      </p:grpSp>
      <p:sp>
        <p:nvSpPr>
          <p:cNvPr name="TextBox 46" id="46"/>
          <p:cNvSpPr txBox="true"/>
          <p:nvPr/>
        </p:nvSpPr>
        <p:spPr>
          <a:xfrm rot="0">
            <a:off x="12151845" y="6184586"/>
            <a:ext cx="7122023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1295ED"/>
                </a:solidFill>
                <a:latin typeface="Glacial Indifference"/>
              </a:rPr>
              <a:t>Department of Software Engineering,</a:t>
            </a:r>
          </a:p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1295ED"/>
                </a:solidFill>
                <a:latin typeface="Glacial Indifference"/>
              </a:rPr>
              <a:t>Faculty of Engineering and Computing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1295ED"/>
                </a:solidFill>
                <a:latin typeface="Glacial Indifference Bold"/>
              </a:rPr>
              <a:t>NUML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DAGGCj4zXJs</dc:identifier>
  <dcterms:modified xsi:type="dcterms:W3CDTF">2011-08-01T06:04:30Z</dcterms:modified>
  <cp:revision>1</cp:revision>
  <dc:title>NUMLPay</dc:title>
</cp:coreProperties>
</file>