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62" r:id="rId2"/>
    <p:sldId id="265" r:id="rId3"/>
    <p:sldId id="297" r:id="rId4"/>
    <p:sldId id="263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lory" panose="020B060402020202020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rat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96375-3F88-4F4A-BA5D-9C620CCE9345}">
  <a:tblStyle styleId="{11F96375-3F88-4F4A-BA5D-9C620CCE9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-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126a3bec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126a3bec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126a3bec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126a3bec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>
          <a:extLst>
            <a:ext uri="{FF2B5EF4-FFF2-40B4-BE49-F238E27FC236}">
              <a16:creationId xmlns:a16="http://schemas.microsoft.com/office/drawing/2014/main" id="{29C1D0EA-7A23-7A2C-6A8C-3F758408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126a3bec9_0_132:notes">
            <a:extLst>
              <a:ext uri="{FF2B5EF4-FFF2-40B4-BE49-F238E27FC236}">
                <a16:creationId xmlns:a16="http://schemas.microsoft.com/office/drawing/2014/main" id="{641EEE0B-6C96-2C72-0423-64F429638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126a3bec9_0_132:notes">
            <a:extLst>
              <a:ext uri="{FF2B5EF4-FFF2-40B4-BE49-F238E27FC236}">
                <a16:creationId xmlns:a16="http://schemas.microsoft.com/office/drawing/2014/main" id="{CDA7C423-D912-EB6C-AD79-75AF09539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57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26a3be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26a3be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55" name="Google Shape;55;p5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7317614" y="651238"/>
            <a:ext cx="2181340" cy="4963926"/>
            <a:chOff x="7317614" y="651238"/>
            <a:chExt cx="2181340" cy="4963926"/>
          </a:xfrm>
        </p:grpSpPr>
        <p:grpSp>
          <p:nvGrpSpPr>
            <p:cNvPr id="58" name="Google Shape;58;p5"/>
            <p:cNvGrpSpPr/>
            <p:nvPr/>
          </p:nvGrpSpPr>
          <p:grpSpPr>
            <a:xfrm rot="5400000">
              <a:off x="8784134" y="651238"/>
              <a:ext cx="714820" cy="714820"/>
              <a:chOff x="771846" y="524889"/>
              <a:chExt cx="1566900" cy="1566900"/>
            </a:xfrm>
          </p:grpSpPr>
          <p:sp>
            <p:nvSpPr>
              <p:cNvPr id="59" name="Google Shape;59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 rot="-5400000">
              <a:off x="7317614" y="4755364"/>
              <a:ext cx="859800" cy="859800"/>
              <a:chOff x="1125364" y="878389"/>
              <a:chExt cx="859800" cy="859800"/>
            </a:xfrm>
          </p:grpSpPr>
          <p:sp>
            <p:nvSpPr>
              <p:cNvPr id="62" name="Google Shape;62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388100" y="1721550"/>
            <a:ext cx="6367800" cy="17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715101" y="436550"/>
            <a:ext cx="7580740" cy="5498801"/>
            <a:chOff x="715101" y="436550"/>
            <a:chExt cx="7580740" cy="5498801"/>
          </a:xfrm>
        </p:grpSpPr>
        <p:grpSp>
          <p:nvGrpSpPr>
            <p:cNvPr id="91" name="Google Shape;91;p8"/>
            <p:cNvGrpSpPr/>
            <p:nvPr/>
          </p:nvGrpSpPr>
          <p:grpSpPr>
            <a:xfrm>
              <a:off x="2358301" y="4234925"/>
              <a:ext cx="1700426" cy="1700426"/>
              <a:chOff x="1125364" y="878389"/>
              <a:chExt cx="859800" cy="859800"/>
            </a:xfrm>
          </p:grpSpPr>
          <p:sp>
            <p:nvSpPr>
              <p:cNvPr id="92" name="Google Shape;92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oogle Shape;94;p8"/>
            <p:cNvGrpSpPr/>
            <p:nvPr/>
          </p:nvGrpSpPr>
          <p:grpSpPr>
            <a:xfrm rot="-5400000">
              <a:off x="715101" y="924614"/>
              <a:ext cx="859800" cy="859800"/>
              <a:chOff x="1125364" y="878389"/>
              <a:chExt cx="859800" cy="859800"/>
            </a:xfrm>
          </p:grpSpPr>
          <p:sp>
            <p:nvSpPr>
              <p:cNvPr id="95" name="Google Shape;95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5400000">
              <a:off x="7581022" y="436550"/>
              <a:ext cx="714820" cy="714820"/>
              <a:chOff x="771846" y="524889"/>
              <a:chExt cx="1566900" cy="1566900"/>
            </a:xfrm>
          </p:grpSpPr>
          <p:sp>
            <p:nvSpPr>
              <p:cNvPr id="98" name="Google Shape;98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00" name="Google Shape;100;p8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01" name="Google Shape;101;p8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-10950" y="0"/>
            <a:ext cx="9165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39850"/>
            <a:ext cx="6576000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1284000" y="3179850"/>
            <a:ext cx="6576000" cy="46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-333516" y="-636987"/>
            <a:ext cx="8372180" cy="4691257"/>
            <a:chOff x="-333516" y="-636987"/>
            <a:chExt cx="8372180" cy="4691257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1250076" y="-636987"/>
              <a:ext cx="1700426" cy="1700426"/>
              <a:chOff x="1125364" y="878389"/>
              <a:chExt cx="859800" cy="859800"/>
            </a:xfrm>
          </p:grpSpPr>
          <p:sp>
            <p:nvSpPr>
              <p:cNvPr id="124" name="Google Shape;124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-333516" y="3339450"/>
              <a:ext cx="714820" cy="714820"/>
              <a:chOff x="771846" y="524889"/>
              <a:chExt cx="1566900" cy="1566900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 rot="-5400000">
              <a:off x="7178864" y="1063439"/>
              <a:ext cx="859800" cy="859800"/>
              <a:chOff x="1125364" y="878389"/>
              <a:chExt cx="859800" cy="859800"/>
            </a:xfrm>
          </p:grpSpPr>
          <p:sp>
            <p:nvSpPr>
              <p:cNvPr id="130" name="Google Shape;130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2" name="Google Shape;132;p11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33" name="Google Shape;133;p11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15100" y="2747325"/>
            <a:ext cx="4999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715100" y="535000"/>
            <a:ext cx="4999800" cy="2022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Glory"/>
                <a:ea typeface="Glory"/>
                <a:cs typeface="Glory"/>
                <a:sym typeface="Glor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>
            <a:off x="2168726" y="-324811"/>
            <a:ext cx="6337413" cy="6321338"/>
            <a:chOff x="2168726" y="-324811"/>
            <a:chExt cx="6337413" cy="6321338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7646339" y="-324811"/>
              <a:ext cx="859800" cy="859800"/>
              <a:chOff x="1125364" y="878389"/>
              <a:chExt cx="859800" cy="859800"/>
            </a:xfrm>
          </p:grpSpPr>
          <p:sp>
            <p:nvSpPr>
              <p:cNvPr id="141" name="Google Shape;141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>
              <a:off x="2168726" y="4296100"/>
              <a:ext cx="1700426" cy="1700426"/>
              <a:chOff x="1125364" y="878389"/>
              <a:chExt cx="859800" cy="859800"/>
            </a:xfrm>
          </p:grpSpPr>
          <p:sp>
            <p:nvSpPr>
              <p:cNvPr id="144" name="Google Shape;144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46" name="Google Shape;146;p1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47" name="Google Shape;147;p1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274" name="Google Shape;274;p20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-444411" y="534989"/>
            <a:ext cx="1874328" cy="4962319"/>
            <a:chOff x="-444411" y="534989"/>
            <a:chExt cx="1874328" cy="4962319"/>
          </a:xfrm>
        </p:grpSpPr>
        <p:grpSp>
          <p:nvGrpSpPr>
            <p:cNvPr id="277" name="Google Shape;277;p20"/>
            <p:cNvGrpSpPr/>
            <p:nvPr/>
          </p:nvGrpSpPr>
          <p:grpSpPr>
            <a:xfrm rot="10800000">
              <a:off x="715097" y="4782488"/>
              <a:ext cx="714820" cy="714820"/>
              <a:chOff x="2897065" y="524889"/>
              <a:chExt cx="1566900" cy="1566900"/>
            </a:xfrm>
          </p:grpSpPr>
          <p:sp>
            <p:nvSpPr>
              <p:cNvPr id="278" name="Google Shape;278;p20"/>
              <p:cNvSpPr/>
              <p:nvPr/>
            </p:nvSpPr>
            <p:spPr>
              <a:xfrm rot="5400000">
                <a:off x="3333369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2897065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 rot="-5400000">
              <a:off x="-444411" y="534989"/>
              <a:ext cx="859800" cy="859800"/>
              <a:chOff x="1125364" y="878389"/>
              <a:chExt cx="859800" cy="859800"/>
            </a:xfrm>
          </p:grpSpPr>
          <p:sp>
            <p:nvSpPr>
              <p:cNvPr id="281" name="Google Shape;281;p20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307" name="Google Shape;307;p2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>
            <a:off x="-385991" y="-435011"/>
            <a:ext cx="7821230" cy="3006169"/>
            <a:chOff x="-385991" y="-324811"/>
            <a:chExt cx="7821230" cy="3006169"/>
          </a:xfrm>
        </p:grpSpPr>
        <p:grpSp>
          <p:nvGrpSpPr>
            <p:cNvPr id="310" name="Google Shape;310;p23"/>
            <p:cNvGrpSpPr/>
            <p:nvPr/>
          </p:nvGrpSpPr>
          <p:grpSpPr>
            <a:xfrm rot="5400000">
              <a:off x="-385991" y="1966538"/>
              <a:ext cx="714820" cy="714820"/>
              <a:chOff x="771846" y="524889"/>
              <a:chExt cx="1566900" cy="1566900"/>
            </a:xfrm>
          </p:grpSpPr>
          <p:sp>
            <p:nvSpPr>
              <p:cNvPr id="311" name="Google Shape;311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6575439" y="-324811"/>
              <a:ext cx="859800" cy="859800"/>
              <a:chOff x="1125364" y="878389"/>
              <a:chExt cx="859800" cy="859800"/>
            </a:xfrm>
          </p:grpSpPr>
          <p:sp>
            <p:nvSpPr>
              <p:cNvPr id="314" name="Google Shape;314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4"/>
          <p:cNvGrpSpPr/>
          <p:nvPr/>
        </p:nvGrpSpPr>
        <p:grpSpPr>
          <a:xfrm>
            <a:off x="-382524" y="605550"/>
            <a:ext cx="8340340" cy="5271001"/>
            <a:chOff x="-382524" y="605550"/>
            <a:chExt cx="8340340" cy="5271001"/>
          </a:xfrm>
        </p:grpSpPr>
        <p:grpSp>
          <p:nvGrpSpPr>
            <p:cNvPr id="318" name="Google Shape;318;p24"/>
            <p:cNvGrpSpPr/>
            <p:nvPr/>
          </p:nvGrpSpPr>
          <p:grpSpPr>
            <a:xfrm>
              <a:off x="1594176" y="4176125"/>
              <a:ext cx="1700426" cy="1700426"/>
              <a:chOff x="1125364" y="878389"/>
              <a:chExt cx="859800" cy="859800"/>
            </a:xfrm>
          </p:grpSpPr>
          <p:sp>
            <p:nvSpPr>
              <p:cNvPr id="319" name="Google Shape;319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24"/>
            <p:cNvGrpSpPr/>
            <p:nvPr/>
          </p:nvGrpSpPr>
          <p:grpSpPr>
            <a:xfrm rot="-5400000">
              <a:off x="-382524" y="1967989"/>
              <a:ext cx="859800" cy="859800"/>
              <a:chOff x="1125364" y="878389"/>
              <a:chExt cx="859800" cy="859800"/>
            </a:xfrm>
          </p:grpSpPr>
          <p:sp>
            <p:nvSpPr>
              <p:cNvPr id="322" name="Google Shape;322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 rot="5400000">
              <a:off x="7242997" y="605550"/>
              <a:ext cx="714820" cy="714820"/>
              <a:chOff x="771846" y="524889"/>
              <a:chExt cx="1566900" cy="1566900"/>
            </a:xfrm>
          </p:grpSpPr>
          <p:sp>
            <p:nvSpPr>
              <p:cNvPr id="325" name="Google Shape;325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7" name="Google Shape;327;p24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328" name="Google Shape;328;p24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6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974398" y="588294"/>
            <a:ext cx="6603610" cy="136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Required steps for project completion:</a:t>
            </a:r>
          </a:p>
        </p:txBody>
      </p:sp>
      <p:cxnSp>
        <p:nvCxnSpPr>
          <p:cNvPr id="430" name="Google Shape;430;p34"/>
          <p:cNvCxnSpPr>
            <a:cxnSpLocks/>
          </p:cNvCxnSpPr>
          <p:nvPr/>
        </p:nvCxnSpPr>
        <p:spPr>
          <a:xfrm>
            <a:off x="8664257" y="874645"/>
            <a:ext cx="0" cy="303866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0;p30">
            <a:extLst>
              <a:ext uri="{FF2B5EF4-FFF2-40B4-BE49-F238E27FC236}">
                <a16:creationId xmlns:a16="http://schemas.microsoft.com/office/drawing/2014/main" id="{EACF7470-6310-29EE-ADB0-285C12C77510}"/>
              </a:ext>
            </a:extLst>
          </p:cNvPr>
          <p:cNvSpPr txBox="1">
            <a:spLocks/>
          </p:cNvSpPr>
          <p:nvPr/>
        </p:nvSpPr>
        <p:spPr>
          <a:xfrm>
            <a:off x="974398" y="2087051"/>
            <a:ext cx="6505320" cy="2645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2000" dirty="0"/>
              <a:t>1. Data Inspection</a:t>
            </a:r>
          </a:p>
          <a:p>
            <a:pPr marL="0" indent="0"/>
            <a:r>
              <a:rPr lang="en-US" sz="2000" dirty="0"/>
              <a:t>2. Data Cleaning and Preprocessing</a:t>
            </a:r>
          </a:p>
          <a:p>
            <a:pPr marL="0" indent="0"/>
            <a:r>
              <a:rPr lang="en-US" sz="2000" dirty="0"/>
              <a:t>3. Exploratory Data Analysis (EDA)</a:t>
            </a:r>
          </a:p>
          <a:p>
            <a:pPr marL="0" indent="0"/>
            <a:r>
              <a:rPr lang="en-US" sz="2000" dirty="0"/>
              <a:t>4. Feature Engineering (in progress)</a:t>
            </a:r>
          </a:p>
          <a:p>
            <a:pPr marL="0" indent="0"/>
            <a:r>
              <a:rPr lang="en-US" sz="2000" dirty="0"/>
              <a:t>5. Text Vectorization</a:t>
            </a:r>
          </a:p>
          <a:p>
            <a:pPr marL="0" indent="0"/>
            <a:r>
              <a:rPr lang="en-US" sz="2000" dirty="0"/>
              <a:t>6. Selection and Training</a:t>
            </a:r>
          </a:p>
          <a:p>
            <a:pPr marL="0" indent="0"/>
            <a:r>
              <a:rPr lang="en-US" sz="2000" dirty="0"/>
              <a:t>7. Evaluation</a:t>
            </a:r>
          </a:p>
          <a:p>
            <a:pPr marL="0" indent="0"/>
            <a:r>
              <a:rPr lang="en-US" sz="2000" dirty="0"/>
              <a:t>8. Hyperparameter Tuning (optional)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CC1801-A20D-C310-0339-26E6D87EA766}"/>
              </a:ext>
            </a:extLst>
          </p:cNvPr>
          <p:cNvSpPr/>
          <p:nvPr/>
        </p:nvSpPr>
        <p:spPr>
          <a:xfrm>
            <a:off x="-424195" y="0"/>
            <a:ext cx="974398" cy="405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We Completed 4 Steps So Far:</a:t>
            </a:r>
            <a:endParaRPr sz="4000" dirty="0"/>
          </a:p>
        </p:txBody>
      </p:sp>
      <p:sp>
        <p:nvSpPr>
          <p:cNvPr id="454" name="Google Shape;454;p37"/>
          <p:cNvSpPr txBox="1">
            <a:spLocks noGrp="1"/>
          </p:cNvSpPr>
          <p:nvPr>
            <p:ph type="subTitle" idx="4294967295"/>
          </p:nvPr>
        </p:nvSpPr>
        <p:spPr>
          <a:xfrm>
            <a:off x="719999" y="1265902"/>
            <a:ext cx="2549411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1. Data Inspection:</a:t>
            </a:r>
            <a:endParaRPr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56" name="Google Shape;456;p37"/>
          <p:cNvSpPr txBox="1">
            <a:spLocks noGrp="1"/>
          </p:cNvSpPr>
          <p:nvPr>
            <p:ph type="subTitle" idx="4294967295"/>
          </p:nvPr>
        </p:nvSpPr>
        <p:spPr>
          <a:xfrm>
            <a:off x="719999" y="2004886"/>
            <a:ext cx="2962150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2.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Data Cleaning &amp;</a:t>
            </a:r>
            <a:endParaRPr lang="en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subTitle" idx="4294967295"/>
          </p:nvPr>
        </p:nvSpPr>
        <p:spPr>
          <a:xfrm>
            <a:off x="719999" y="2992047"/>
            <a:ext cx="2677250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3.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Exploratory Data</a:t>
            </a:r>
            <a:endParaRPr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60" name="Google Shape;460;p37"/>
          <p:cNvSpPr txBox="1">
            <a:spLocks noGrp="1"/>
          </p:cNvSpPr>
          <p:nvPr>
            <p:ph type="subTitle" idx="4294967295"/>
          </p:nvPr>
        </p:nvSpPr>
        <p:spPr>
          <a:xfrm>
            <a:off x="719999" y="3979208"/>
            <a:ext cx="2962149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4.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Feature Engineering: </a:t>
            </a:r>
            <a:endParaRPr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" name="Google Shape;456;p37">
            <a:extLst>
              <a:ext uri="{FF2B5EF4-FFF2-40B4-BE49-F238E27FC236}">
                <a16:creationId xmlns:a16="http://schemas.microsoft.com/office/drawing/2014/main" id="{428B72EA-A1DC-2A89-4953-368829F386E9}"/>
              </a:ext>
            </a:extLst>
          </p:cNvPr>
          <p:cNvSpPr txBox="1">
            <a:spLocks/>
          </p:cNvSpPr>
          <p:nvPr/>
        </p:nvSpPr>
        <p:spPr>
          <a:xfrm>
            <a:off x="978545" y="2309675"/>
            <a:ext cx="1915203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>
              <a:buFont typeface="Glory"/>
              <a:buNone/>
            </a:pP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Preprocessing:</a:t>
            </a:r>
            <a:endParaRPr lang="en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3" name="Google Shape;456;p37">
            <a:extLst>
              <a:ext uri="{FF2B5EF4-FFF2-40B4-BE49-F238E27FC236}">
                <a16:creationId xmlns:a16="http://schemas.microsoft.com/office/drawing/2014/main" id="{551A162F-F946-678B-DB53-EFB6A7F7EAC8}"/>
              </a:ext>
            </a:extLst>
          </p:cNvPr>
          <p:cNvSpPr txBox="1">
            <a:spLocks/>
          </p:cNvSpPr>
          <p:nvPr/>
        </p:nvSpPr>
        <p:spPr>
          <a:xfrm>
            <a:off x="978545" y="3296836"/>
            <a:ext cx="2528214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>
              <a:buFont typeface="Glory"/>
              <a:buNone/>
            </a:pPr>
            <a:endParaRPr lang="en-US" sz="1900" dirty="0">
              <a:latin typeface="Prata"/>
              <a:ea typeface="Prata"/>
              <a:cs typeface="Prata"/>
              <a:sym typeface="Prata"/>
            </a:endParaRPr>
          </a:p>
          <a:p>
            <a:pPr marL="0" indent="0">
              <a:buFont typeface="Glory"/>
              <a:buNone/>
            </a:pP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Analysis (EDA):</a:t>
            </a:r>
          </a:p>
          <a:p>
            <a:pPr marL="0" indent="0">
              <a:buFont typeface="Glory"/>
              <a:buNone/>
            </a:pPr>
            <a:endParaRPr lang="en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E59CE8-FCA3-5706-2D93-C156F2360F19}"/>
              </a:ext>
            </a:extLst>
          </p:cNvPr>
          <p:cNvSpPr/>
          <p:nvPr/>
        </p:nvSpPr>
        <p:spPr>
          <a:xfrm flipH="1">
            <a:off x="-129273" y="2004886"/>
            <a:ext cx="258546" cy="180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sp>
        <p:nvSpPr>
          <p:cNvPr id="12" name="Google Shape;360;p30">
            <a:extLst>
              <a:ext uri="{FF2B5EF4-FFF2-40B4-BE49-F238E27FC236}">
                <a16:creationId xmlns:a16="http://schemas.microsoft.com/office/drawing/2014/main" id="{A1A8ED16-FB17-2311-354A-AD8D0788FE9D}"/>
              </a:ext>
            </a:extLst>
          </p:cNvPr>
          <p:cNvSpPr txBox="1">
            <a:spLocks/>
          </p:cNvSpPr>
          <p:nvPr/>
        </p:nvSpPr>
        <p:spPr>
          <a:xfrm>
            <a:off x="3832459" y="1265902"/>
            <a:ext cx="480148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dirty="0"/>
              <a:t>Loading data to check for columns, data types, and the general structure.</a:t>
            </a:r>
          </a:p>
        </p:txBody>
      </p:sp>
      <p:sp>
        <p:nvSpPr>
          <p:cNvPr id="13" name="Google Shape;360;p30">
            <a:extLst>
              <a:ext uri="{FF2B5EF4-FFF2-40B4-BE49-F238E27FC236}">
                <a16:creationId xmlns:a16="http://schemas.microsoft.com/office/drawing/2014/main" id="{EF931D34-06CE-7750-7FDD-A388B8116CAB}"/>
              </a:ext>
            </a:extLst>
          </p:cNvPr>
          <p:cNvSpPr txBox="1">
            <a:spLocks/>
          </p:cNvSpPr>
          <p:nvPr/>
        </p:nvSpPr>
        <p:spPr>
          <a:xfrm>
            <a:off x="3832459" y="1974076"/>
            <a:ext cx="4801480" cy="746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dirty="0"/>
              <a:t>Remove duplicates, Ensure there are no missing values., Clean the text in the Title and Description columns: Convert to lowercase, Remove special characters, numbers, and extra spaces.</a:t>
            </a:r>
          </a:p>
        </p:txBody>
      </p:sp>
      <p:sp>
        <p:nvSpPr>
          <p:cNvPr id="14" name="Google Shape;360;p30">
            <a:extLst>
              <a:ext uri="{FF2B5EF4-FFF2-40B4-BE49-F238E27FC236}">
                <a16:creationId xmlns:a16="http://schemas.microsoft.com/office/drawing/2014/main" id="{3E7DB0F1-DAEF-227B-0CD1-3E5A07BBF7A0}"/>
              </a:ext>
            </a:extLst>
          </p:cNvPr>
          <p:cNvSpPr txBox="1">
            <a:spLocks/>
          </p:cNvSpPr>
          <p:nvPr/>
        </p:nvSpPr>
        <p:spPr>
          <a:xfrm>
            <a:off x="3832459" y="2923374"/>
            <a:ext cx="4801480" cy="746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lory"/>
                <a:ea typeface="Glory"/>
                <a:cs typeface="Glory"/>
                <a:sym typeface="Glory"/>
              </a:rPr>
              <a:t>Analyze the distribution of classes in the Class_     Index column. Calculate text length statistics for the Title and Description columns. Visualize the class distribution and text lengths.</a:t>
            </a:r>
          </a:p>
        </p:txBody>
      </p:sp>
      <p:sp>
        <p:nvSpPr>
          <p:cNvPr id="17" name="Google Shape;360;p30">
            <a:extLst>
              <a:ext uri="{FF2B5EF4-FFF2-40B4-BE49-F238E27FC236}">
                <a16:creationId xmlns:a16="http://schemas.microsoft.com/office/drawing/2014/main" id="{DF908814-D19F-5F25-5F0F-C2492936650B}"/>
              </a:ext>
            </a:extLst>
          </p:cNvPr>
          <p:cNvSpPr txBox="1">
            <a:spLocks/>
          </p:cNvSpPr>
          <p:nvPr/>
        </p:nvSpPr>
        <p:spPr>
          <a:xfrm>
            <a:off x="3832459" y="3872672"/>
            <a:ext cx="4801480" cy="746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lory"/>
                <a:ea typeface="Glory"/>
                <a:cs typeface="Glory"/>
                <a:sym typeface="Glory"/>
              </a:rPr>
              <a:t>Combine Title and Description into a single feature named Text for easier processing. Add new features: Word count for Title, Description, and Text. Character count for Text.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>
          <a:extLst>
            <a:ext uri="{FF2B5EF4-FFF2-40B4-BE49-F238E27FC236}">
              <a16:creationId xmlns:a16="http://schemas.microsoft.com/office/drawing/2014/main" id="{914ADD37-4345-6E8D-056E-AEC1F6890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40;p49">
            <a:extLst>
              <a:ext uri="{FF2B5EF4-FFF2-40B4-BE49-F238E27FC236}">
                <a16:creationId xmlns:a16="http://schemas.microsoft.com/office/drawing/2014/main" id="{F3C7E28E-D53C-DB31-82D3-5B6C8E150CE3}"/>
              </a:ext>
            </a:extLst>
          </p:cNvPr>
          <p:cNvSpPr/>
          <p:nvPr/>
        </p:nvSpPr>
        <p:spPr>
          <a:xfrm>
            <a:off x="7645894" y="786891"/>
            <a:ext cx="1245407" cy="1248723"/>
          </a:xfrm>
          <a:custGeom>
            <a:avLst/>
            <a:gdLst/>
            <a:ahLst/>
            <a:cxnLst/>
            <a:rect l="l" t="t" r="r" b="b"/>
            <a:pathLst>
              <a:path w="475" h="476" extrusionOk="0">
                <a:moveTo>
                  <a:pt x="238" y="476"/>
                </a:moveTo>
                <a:cubicBezTo>
                  <a:pt x="106" y="476"/>
                  <a:pt x="0" y="369"/>
                  <a:pt x="0" y="238"/>
                </a:cubicBezTo>
                <a:cubicBezTo>
                  <a:pt x="4" y="238"/>
                  <a:pt x="4" y="238"/>
                  <a:pt x="4" y="238"/>
                </a:cubicBezTo>
                <a:cubicBezTo>
                  <a:pt x="4" y="367"/>
                  <a:pt x="109" y="472"/>
                  <a:pt x="238" y="472"/>
                </a:cubicBezTo>
                <a:cubicBezTo>
                  <a:pt x="367" y="472"/>
                  <a:pt x="471" y="367"/>
                  <a:pt x="471" y="238"/>
                </a:cubicBezTo>
                <a:cubicBezTo>
                  <a:pt x="471" y="109"/>
                  <a:pt x="367" y="4"/>
                  <a:pt x="238" y="4"/>
                </a:cubicBezTo>
                <a:cubicBezTo>
                  <a:pt x="238" y="0"/>
                  <a:pt x="238" y="0"/>
                  <a:pt x="238" y="0"/>
                </a:cubicBezTo>
                <a:cubicBezTo>
                  <a:pt x="369" y="0"/>
                  <a:pt x="475" y="107"/>
                  <a:pt x="475" y="238"/>
                </a:cubicBezTo>
                <a:cubicBezTo>
                  <a:pt x="475" y="369"/>
                  <a:pt x="369" y="476"/>
                  <a:pt x="238" y="4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51;p49">
            <a:extLst>
              <a:ext uri="{FF2B5EF4-FFF2-40B4-BE49-F238E27FC236}">
                <a16:creationId xmlns:a16="http://schemas.microsoft.com/office/drawing/2014/main" id="{53507107-2E6F-8091-FA05-988AC513EC26}"/>
              </a:ext>
            </a:extLst>
          </p:cNvPr>
          <p:cNvSpPr/>
          <p:nvPr/>
        </p:nvSpPr>
        <p:spPr>
          <a:xfrm>
            <a:off x="8120650" y="1272689"/>
            <a:ext cx="293700" cy="29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>
            <a:extLst>
              <a:ext uri="{FF2B5EF4-FFF2-40B4-BE49-F238E27FC236}">
                <a16:creationId xmlns:a16="http://schemas.microsoft.com/office/drawing/2014/main" id="{4FDA51AC-AE23-528E-BC74-9CE832F7B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Remaining Steps:</a:t>
            </a:r>
            <a:endParaRPr sz="4000" dirty="0"/>
          </a:p>
        </p:txBody>
      </p:sp>
      <p:sp>
        <p:nvSpPr>
          <p:cNvPr id="454" name="Google Shape;454;p37">
            <a:extLst>
              <a:ext uri="{FF2B5EF4-FFF2-40B4-BE49-F238E27FC236}">
                <a16:creationId xmlns:a16="http://schemas.microsoft.com/office/drawing/2014/main" id="{9F4504FA-86E0-5B7E-1B56-43CC6B94A4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1358265"/>
            <a:ext cx="2855099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Prata"/>
              <a:ea typeface="Prata"/>
              <a:cs typeface="Prata"/>
              <a:sym typeface="Pr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5. Text Vectorization: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A14D7187-1E28-CD70-C5FA-5CFF7FC3D8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2056723"/>
            <a:ext cx="2962150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6.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Model Selection &amp;</a:t>
            </a:r>
            <a:endParaRPr lang="en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F2B56262-28A7-1E2F-9567-47AF168FF2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3064131"/>
            <a:ext cx="2677250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7.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Evaluation:</a:t>
            </a:r>
            <a:endParaRPr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460" name="Google Shape;460;p37">
            <a:extLst>
              <a:ext uri="{FF2B5EF4-FFF2-40B4-BE49-F238E27FC236}">
                <a16:creationId xmlns:a16="http://schemas.microsoft.com/office/drawing/2014/main" id="{7FD4BFE2-4D03-195B-CE83-0B4298020D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3766750"/>
            <a:ext cx="2962149" cy="5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Prata"/>
                <a:ea typeface="Prata"/>
                <a:cs typeface="Prata"/>
                <a:sym typeface="Prata"/>
              </a:rPr>
              <a:t>8. </a:t>
            </a: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Hyperparameter:</a:t>
            </a:r>
            <a:endParaRPr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2" name="Google Shape;456;p37">
            <a:extLst>
              <a:ext uri="{FF2B5EF4-FFF2-40B4-BE49-F238E27FC236}">
                <a16:creationId xmlns:a16="http://schemas.microsoft.com/office/drawing/2014/main" id="{544AFF3B-0C17-00DE-2E1E-D83CDFFF7FB0}"/>
              </a:ext>
            </a:extLst>
          </p:cNvPr>
          <p:cNvSpPr txBox="1">
            <a:spLocks/>
          </p:cNvSpPr>
          <p:nvPr/>
        </p:nvSpPr>
        <p:spPr>
          <a:xfrm>
            <a:off x="978546" y="2361512"/>
            <a:ext cx="1915203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>
              <a:buFont typeface="Glory"/>
              <a:buNone/>
            </a:pPr>
            <a:r>
              <a:rPr lang="en-US" sz="1900" dirty="0">
                <a:latin typeface="Prata"/>
                <a:ea typeface="Prata"/>
                <a:cs typeface="Prata"/>
                <a:sym typeface="Prata"/>
              </a:rPr>
              <a:t>Training:</a:t>
            </a:r>
            <a:endParaRPr lang="en" sz="1900" dirty="0"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12" name="Google Shape;360;p30">
            <a:extLst>
              <a:ext uri="{FF2B5EF4-FFF2-40B4-BE49-F238E27FC236}">
                <a16:creationId xmlns:a16="http://schemas.microsoft.com/office/drawing/2014/main" id="{0610DC5D-333B-B467-9C56-D87A050A26AC}"/>
              </a:ext>
            </a:extLst>
          </p:cNvPr>
          <p:cNvSpPr txBox="1">
            <a:spLocks/>
          </p:cNvSpPr>
          <p:nvPr/>
        </p:nvSpPr>
        <p:spPr>
          <a:xfrm>
            <a:off x="3832460" y="1400935"/>
            <a:ext cx="480148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dirty="0"/>
              <a:t>Convert the textual data into numerical representations (e.g., TF-IDF or word embeddings).</a:t>
            </a:r>
          </a:p>
        </p:txBody>
      </p:sp>
      <p:sp>
        <p:nvSpPr>
          <p:cNvPr id="13" name="Google Shape;360;p30">
            <a:extLst>
              <a:ext uri="{FF2B5EF4-FFF2-40B4-BE49-F238E27FC236}">
                <a16:creationId xmlns:a16="http://schemas.microsoft.com/office/drawing/2014/main" id="{52A4E7CB-CA80-7BF7-87D5-7B36F082710A}"/>
              </a:ext>
            </a:extLst>
          </p:cNvPr>
          <p:cNvSpPr txBox="1">
            <a:spLocks/>
          </p:cNvSpPr>
          <p:nvPr/>
        </p:nvSpPr>
        <p:spPr>
          <a:xfrm>
            <a:off x="3832460" y="2149994"/>
            <a:ext cx="4801480" cy="4960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dirty="0"/>
              <a:t>Train a classification model using the processed features.</a:t>
            </a:r>
          </a:p>
        </p:txBody>
      </p:sp>
      <p:sp>
        <p:nvSpPr>
          <p:cNvPr id="14" name="Google Shape;360;p30">
            <a:extLst>
              <a:ext uri="{FF2B5EF4-FFF2-40B4-BE49-F238E27FC236}">
                <a16:creationId xmlns:a16="http://schemas.microsoft.com/office/drawing/2014/main" id="{B34900C9-D18F-391C-AA8D-8DA33E554F48}"/>
              </a:ext>
            </a:extLst>
          </p:cNvPr>
          <p:cNvSpPr txBox="1">
            <a:spLocks/>
          </p:cNvSpPr>
          <p:nvPr/>
        </p:nvSpPr>
        <p:spPr>
          <a:xfrm>
            <a:off x="3832460" y="2948334"/>
            <a:ext cx="4801480" cy="541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lory"/>
                <a:ea typeface="Glory"/>
                <a:cs typeface="Glory"/>
                <a:sym typeface="Glory"/>
              </a:rPr>
              <a:t>Evaluate the model’s performance using appropriate metrics (e.g., accuracy, precision, recall).</a:t>
            </a:r>
          </a:p>
        </p:txBody>
      </p:sp>
      <p:sp>
        <p:nvSpPr>
          <p:cNvPr id="17" name="Google Shape;360;p30">
            <a:extLst>
              <a:ext uri="{FF2B5EF4-FFF2-40B4-BE49-F238E27FC236}">
                <a16:creationId xmlns:a16="http://schemas.microsoft.com/office/drawing/2014/main" id="{AA6C8526-7F79-98B7-1AF9-C62E19AC49A5}"/>
              </a:ext>
            </a:extLst>
          </p:cNvPr>
          <p:cNvSpPr txBox="1">
            <a:spLocks/>
          </p:cNvSpPr>
          <p:nvPr/>
        </p:nvSpPr>
        <p:spPr>
          <a:xfrm>
            <a:off x="3832460" y="3766750"/>
            <a:ext cx="480148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lory"/>
                <a:ea typeface="Glory"/>
                <a:cs typeface="Glory"/>
                <a:sym typeface="Glory"/>
              </a:rPr>
              <a:t>Optimize the model for better performance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16F72-F5D9-8FBA-0DA5-D49D77A1DCBA}"/>
              </a:ext>
            </a:extLst>
          </p:cNvPr>
          <p:cNvSpPr/>
          <p:nvPr/>
        </p:nvSpPr>
        <p:spPr>
          <a:xfrm>
            <a:off x="2312070" y="5045082"/>
            <a:ext cx="273918" cy="196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823025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720002" y="1352834"/>
            <a:ext cx="7735842" cy="83495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TF (Term Frequency): Measures how frequently a word appears in a document.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TF= No. of times the term appears in the document / Total no. of terms in the document</a:t>
            </a:r>
          </a:p>
        </p:txBody>
      </p:sp>
      <p:sp>
        <p:nvSpPr>
          <p:cNvPr id="435" name="Google Shape;43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393678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TF-IDF Works?</a:t>
            </a:r>
            <a:endParaRPr sz="40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384645" y="1133833"/>
            <a:ext cx="1396710" cy="2388787"/>
            <a:chOff x="6437809" y="1306609"/>
            <a:chExt cx="1396710" cy="2388787"/>
          </a:xfrm>
        </p:grpSpPr>
        <p:grpSp>
          <p:nvGrpSpPr>
            <p:cNvPr id="438" name="Google Shape;438;p35"/>
            <p:cNvGrpSpPr/>
            <p:nvPr/>
          </p:nvGrpSpPr>
          <p:grpSpPr>
            <a:xfrm rot="5400000">
              <a:off x="6437809" y="2980575"/>
              <a:ext cx="714820" cy="714820"/>
              <a:chOff x="771846" y="524889"/>
              <a:chExt cx="1566900" cy="1566900"/>
            </a:xfrm>
          </p:grpSpPr>
          <p:sp>
            <p:nvSpPr>
              <p:cNvPr id="439" name="Google Shape;439;p3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1" name="Google Shape;441;p35"/>
            <p:cNvSpPr/>
            <p:nvPr/>
          </p:nvSpPr>
          <p:spPr>
            <a:xfrm rot="2700000">
              <a:off x="7647166" y="1339105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436;p35">
            <a:extLst>
              <a:ext uri="{FF2B5EF4-FFF2-40B4-BE49-F238E27FC236}">
                <a16:creationId xmlns:a16="http://schemas.microsoft.com/office/drawing/2014/main" id="{E9A46066-882B-CC24-E613-58FAF18D4B41}"/>
              </a:ext>
            </a:extLst>
          </p:cNvPr>
          <p:cNvSpPr txBox="1">
            <a:spLocks/>
          </p:cNvSpPr>
          <p:nvPr/>
        </p:nvSpPr>
        <p:spPr>
          <a:xfrm>
            <a:off x="720000" y="2447678"/>
            <a:ext cx="7735843" cy="834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30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1600" dirty="0"/>
              <a:t>IDF (Inverse Document Frequency): Measures how important a word is across the entire corpus.</a:t>
            </a:r>
          </a:p>
          <a:p>
            <a:pPr marL="0" indent="0"/>
            <a:r>
              <a:rPr lang="en-US" sz="1600" dirty="0"/>
              <a:t>IDF= log (no. of documents in the corpus / no. of documents containing the term +1)</a:t>
            </a:r>
          </a:p>
        </p:txBody>
      </p:sp>
      <p:sp>
        <p:nvSpPr>
          <p:cNvPr id="5" name="Google Shape;436;p35">
            <a:extLst>
              <a:ext uri="{FF2B5EF4-FFF2-40B4-BE49-F238E27FC236}">
                <a16:creationId xmlns:a16="http://schemas.microsoft.com/office/drawing/2014/main" id="{1D01FD3A-38A5-840C-4C23-C266ED587A1C}"/>
              </a:ext>
            </a:extLst>
          </p:cNvPr>
          <p:cNvSpPr txBox="1">
            <a:spLocks/>
          </p:cNvSpPr>
          <p:nvPr/>
        </p:nvSpPr>
        <p:spPr>
          <a:xfrm>
            <a:off x="720000" y="3542523"/>
            <a:ext cx="7735843" cy="834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30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1600" dirty="0"/>
              <a:t>TF-IDF Value: Combines TF and IDF to give more weight to words that are important to a document but not too common in the corpus.</a:t>
            </a:r>
          </a:p>
          <a:p>
            <a:pPr marL="0" indent="0"/>
            <a:r>
              <a:rPr lang="en-US" sz="1600" dirty="0"/>
              <a:t>TF-IDF= TF × IDF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Conference Style Presentation by Slidesgo">
  <a:themeElements>
    <a:clrScheme name="Simple Light">
      <a:dk1>
        <a:srgbClr val="424953"/>
      </a:dk1>
      <a:lt1>
        <a:srgbClr val="F4F5F0"/>
      </a:lt1>
      <a:dk2>
        <a:srgbClr val="A2958C"/>
      </a:dk2>
      <a:lt2>
        <a:srgbClr val="D9CCC3"/>
      </a:lt2>
      <a:accent1>
        <a:srgbClr val="E6DFD7"/>
      </a:accent1>
      <a:accent2>
        <a:srgbClr val="8D9BA4"/>
      </a:accent2>
      <a:accent3>
        <a:srgbClr val="C4C9CD"/>
      </a:accent3>
      <a:accent4>
        <a:srgbClr val="DBE0E4"/>
      </a:accent4>
      <a:accent5>
        <a:srgbClr val="FFFFFF"/>
      </a:accent5>
      <a:accent6>
        <a:srgbClr val="FFFFFF"/>
      </a:accent6>
      <a:hlink>
        <a:srgbClr val="424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380</Words>
  <Application>Microsoft Office PowerPoint</Application>
  <PresentationFormat>On-screen Show (16:9)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Prata</vt:lpstr>
      <vt:lpstr>Glory</vt:lpstr>
      <vt:lpstr>Arial</vt:lpstr>
      <vt:lpstr>Open Sans</vt:lpstr>
      <vt:lpstr>Calibri</vt:lpstr>
      <vt:lpstr>Simple Conference Style Presentation by Slidesgo</vt:lpstr>
      <vt:lpstr>Required steps for project completion:</vt:lpstr>
      <vt:lpstr>We Completed 4 Steps So Far:</vt:lpstr>
      <vt:lpstr>Remaining Steps:</vt:lpstr>
      <vt:lpstr>How TF-IDF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Required steps for project completion:</dc:title>
  <dc:creator>Kato .</dc:creator>
  <cp:lastModifiedBy>tosha _yako</cp:lastModifiedBy>
  <cp:revision>5</cp:revision>
  <dcterms:modified xsi:type="dcterms:W3CDTF">2024-11-24T08:52:58Z</dcterms:modified>
</cp:coreProperties>
</file>