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7"/>
  </p:notesMasterIdLst>
  <p:sldIdLst>
    <p:sldId id="256" r:id="rId2"/>
    <p:sldId id="258" r:id="rId3"/>
    <p:sldId id="262" r:id="rId4"/>
    <p:sldId id="263" r:id="rId5"/>
    <p:sldId id="275" r:id="rId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Glory" panose="020B0604020202020204" charset="0"/>
      <p:regular r:id="rId12"/>
      <p:bold r:id="rId13"/>
      <p:italic r:id="rId14"/>
      <p:boldItalic r:id="rId15"/>
    </p:embeddedFont>
    <p:embeddedFont>
      <p:font typeface="Open Sans" panose="020B0606030504020204" pitchFamily="34" charset="0"/>
      <p:regular r:id="rId16"/>
      <p:bold r:id="rId17"/>
      <p:italic r:id="rId18"/>
      <p:boldItalic r:id="rId19"/>
    </p:embeddedFont>
    <p:embeddedFont>
      <p:font typeface="Prata" panose="020B0604020202020204" charset="0"/>
      <p:regular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5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F96375-3F88-4F4A-BA5D-9C620CCE9345}">
  <a:tblStyle styleId="{11F96375-3F88-4F4A-BA5D-9C620CCE93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1" d="100"/>
          <a:sy n="61" d="100"/>
        </p:scale>
        <p:origin x="547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heme" Target="theme/theme1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1fba705b9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1fba705b9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12126a3bec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12126a3bec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2126a3bec9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2126a3bec9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1350b88ff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1350b88ff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74400" y="1071525"/>
            <a:ext cx="5605200" cy="19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74400" y="3199675"/>
            <a:ext cx="56052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375945" y="272047"/>
            <a:ext cx="8271949" cy="4598349"/>
            <a:chOff x="375945" y="272047"/>
            <a:chExt cx="8271949" cy="4598349"/>
          </a:xfrm>
        </p:grpSpPr>
        <p:sp>
          <p:nvSpPr>
            <p:cNvPr id="12" name="Google Shape;12;p2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2700000">
              <a:off x="8460541" y="159023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4989447" y="2630913"/>
            <a:ext cx="4288206" cy="3742965"/>
            <a:chOff x="4989447" y="2630913"/>
            <a:chExt cx="4288206" cy="3742965"/>
          </a:xfrm>
        </p:grpSpPr>
        <p:grpSp>
          <p:nvGrpSpPr>
            <p:cNvPr id="16" name="Google Shape;16;p2"/>
            <p:cNvGrpSpPr/>
            <p:nvPr/>
          </p:nvGrpSpPr>
          <p:grpSpPr>
            <a:xfrm rot="5400000">
              <a:off x="8562834" y="2630913"/>
              <a:ext cx="714820" cy="714820"/>
              <a:chOff x="771846" y="524889"/>
              <a:chExt cx="1566900" cy="1566900"/>
            </a:xfrm>
          </p:grpSpPr>
          <p:sp>
            <p:nvSpPr>
              <p:cNvPr id="17" name="Google Shape;17;p2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4989447" y="3937463"/>
              <a:ext cx="2436415" cy="2436415"/>
              <a:chOff x="1125364" y="878389"/>
              <a:chExt cx="859800" cy="859800"/>
            </a:xfrm>
          </p:grpSpPr>
          <p:sp>
            <p:nvSpPr>
              <p:cNvPr id="20" name="Google Shape;20;p2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>
            <a:spLocks noGrp="1"/>
          </p:cNvSpPr>
          <p:nvPr>
            <p:ph type="title"/>
          </p:nvPr>
        </p:nvSpPr>
        <p:spPr>
          <a:xfrm>
            <a:off x="2347950" y="933300"/>
            <a:ext cx="44481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900"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subTitle" idx="1"/>
          </p:nvPr>
        </p:nvSpPr>
        <p:spPr>
          <a:xfrm>
            <a:off x="2347900" y="1731155"/>
            <a:ext cx="4448100" cy="10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Glory"/>
                <a:ea typeface="Glory"/>
                <a:cs typeface="Glory"/>
                <a:sym typeface="Glor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CREDITS: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rPr>
              <a:t> </a:t>
            </a:r>
            <a:endParaRPr sz="1200" b="1" u="sng">
              <a:solidFill>
                <a:schemeClr val="dk1"/>
              </a:solidFill>
              <a:latin typeface="Glory"/>
              <a:ea typeface="Glory"/>
              <a:cs typeface="Glory"/>
              <a:sym typeface="Glory"/>
            </a:endParaRPr>
          </a:p>
        </p:txBody>
      </p:sp>
      <p:grpSp>
        <p:nvGrpSpPr>
          <p:cNvPr id="299" name="Google Shape;299;p22"/>
          <p:cNvGrpSpPr/>
          <p:nvPr/>
        </p:nvGrpSpPr>
        <p:grpSpPr>
          <a:xfrm>
            <a:off x="-144711" y="4011639"/>
            <a:ext cx="859800" cy="859800"/>
            <a:chOff x="1125364" y="878389"/>
            <a:chExt cx="859800" cy="859800"/>
          </a:xfrm>
        </p:grpSpPr>
        <p:sp>
          <p:nvSpPr>
            <p:cNvPr id="300" name="Google Shape;300;p22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1125364" y="878389"/>
              <a:ext cx="859800" cy="859800"/>
            </a:xfrm>
            <a:prstGeom prst="arc">
              <a:avLst>
                <a:gd name="adj1" fmla="val 16200000"/>
                <a:gd name="adj2" fmla="val 533884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302" name="Google Shape;302;p22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303" name="Google Shape;303;p22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2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307" name="Google Shape;307;p2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23"/>
          <p:cNvGrpSpPr/>
          <p:nvPr/>
        </p:nvGrpSpPr>
        <p:grpSpPr>
          <a:xfrm>
            <a:off x="-385991" y="-435011"/>
            <a:ext cx="7821230" cy="3006169"/>
            <a:chOff x="-385991" y="-324811"/>
            <a:chExt cx="7821230" cy="3006169"/>
          </a:xfrm>
        </p:grpSpPr>
        <p:grpSp>
          <p:nvGrpSpPr>
            <p:cNvPr id="310" name="Google Shape;310;p23"/>
            <p:cNvGrpSpPr/>
            <p:nvPr/>
          </p:nvGrpSpPr>
          <p:grpSpPr>
            <a:xfrm rot="5400000">
              <a:off x="-385991" y="1966538"/>
              <a:ext cx="714820" cy="714820"/>
              <a:chOff x="771846" y="524889"/>
              <a:chExt cx="1566900" cy="1566900"/>
            </a:xfrm>
          </p:grpSpPr>
          <p:sp>
            <p:nvSpPr>
              <p:cNvPr id="311" name="Google Shape;311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13" name="Google Shape;313;p23"/>
            <p:cNvGrpSpPr/>
            <p:nvPr/>
          </p:nvGrpSpPr>
          <p:grpSpPr>
            <a:xfrm>
              <a:off x="6575439" y="-324811"/>
              <a:ext cx="859800" cy="859800"/>
              <a:chOff x="1125364" y="878389"/>
              <a:chExt cx="859800" cy="859800"/>
            </a:xfrm>
          </p:grpSpPr>
          <p:sp>
            <p:nvSpPr>
              <p:cNvPr id="314" name="Google Shape;314;p2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2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24"/>
          <p:cNvGrpSpPr/>
          <p:nvPr/>
        </p:nvGrpSpPr>
        <p:grpSpPr>
          <a:xfrm>
            <a:off x="-382524" y="605550"/>
            <a:ext cx="8340340" cy="5271001"/>
            <a:chOff x="-382524" y="605550"/>
            <a:chExt cx="8340340" cy="5271001"/>
          </a:xfrm>
        </p:grpSpPr>
        <p:grpSp>
          <p:nvGrpSpPr>
            <p:cNvPr id="318" name="Google Shape;318;p24"/>
            <p:cNvGrpSpPr/>
            <p:nvPr/>
          </p:nvGrpSpPr>
          <p:grpSpPr>
            <a:xfrm>
              <a:off x="1594176" y="4176125"/>
              <a:ext cx="1700426" cy="1700426"/>
              <a:chOff x="1125364" y="878389"/>
              <a:chExt cx="859800" cy="859800"/>
            </a:xfrm>
          </p:grpSpPr>
          <p:sp>
            <p:nvSpPr>
              <p:cNvPr id="319" name="Google Shape;319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1" name="Google Shape;321;p24"/>
            <p:cNvGrpSpPr/>
            <p:nvPr/>
          </p:nvGrpSpPr>
          <p:grpSpPr>
            <a:xfrm rot="-5400000">
              <a:off x="-382524" y="1967989"/>
              <a:ext cx="859800" cy="859800"/>
              <a:chOff x="1125364" y="878389"/>
              <a:chExt cx="859800" cy="859800"/>
            </a:xfrm>
          </p:grpSpPr>
          <p:sp>
            <p:nvSpPr>
              <p:cNvPr id="322" name="Google Shape;322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24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324" name="Google Shape;324;p24"/>
            <p:cNvGrpSpPr/>
            <p:nvPr/>
          </p:nvGrpSpPr>
          <p:grpSpPr>
            <a:xfrm rot="5400000">
              <a:off x="7242997" y="605550"/>
              <a:ext cx="714820" cy="714820"/>
              <a:chOff x="771846" y="524889"/>
              <a:chExt cx="1566900" cy="1566900"/>
            </a:xfrm>
          </p:grpSpPr>
          <p:sp>
            <p:nvSpPr>
              <p:cNvPr id="325" name="Google Shape;325;p24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24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7" name="Google Shape;327;p24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328" name="Google Shape;328;p24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28900" y="1940800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1428900" y="3114425"/>
            <a:ext cx="23520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rata"/>
              <a:buNone/>
              <a:defRPr sz="19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3"/>
          </p:nvPr>
        </p:nvSpPr>
        <p:spPr>
          <a:xfrm>
            <a:off x="1428900" y="2297500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subTitle" idx="4"/>
          </p:nvPr>
        </p:nvSpPr>
        <p:spPr>
          <a:xfrm>
            <a:off x="1428900" y="3471125"/>
            <a:ext cx="23520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375945" y="272047"/>
            <a:ext cx="221100" cy="4598349"/>
            <a:chOff x="375945" y="272047"/>
            <a:chExt cx="221100" cy="4598349"/>
          </a:xfrm>
        </p:grpSpPr>
        <p:sp>
          <p:nvSpPr>
            <p:cNvPr id="55" name="Google Shape;55;p5"/>
            <p:cNvSpPr/>
            <p:nvPr/>
          </p:nvSpPr>
          <p:spPr>
            <a:xfrm rot="2700000">
              <a:off x="407158" y="3055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7317614" y="651238"/>
            <a:ext cx="2181340" cy="4963926"/>
            <a:chOff x="7317614" y="651238"/>
            <a:chExt cx="2181340" cy="4963926"/>
          </a:xfrm>
        </p:grpSpPr>
        <p:grpSp>
          <p:nvGrpSpPr>
            <p:cNvPr id="58" name="Google Shape;58;p5"/>
            <p:cNvGrpSpPr/>
            <p:nvPr/>
          </p:nvGrpSpPr>
          <p:grpSpPr>
            <a:xfrm rot="5400000">
              <a:off x="8784134" y="651238"/>
              <a:ext cx="714820" cy="714820"/>
              <a:chOff x="771846" y="524889"/>
              <a:chExt cx="1566900" cy="1566900"/>
            </a:xfrm>
          </p:grpSpPr>
          <p:sp>
            <p:nvSpPr>
              <p:cNvPr id="59" name="Google Shape;59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61" name="Google Shape;61;p5"/>
            <p:cNvGrpSpPr/>
            <p:nvPr/>
          </p:nvGrpSpPr>
          <p:grpSpPr>
            <a:xfrm rot="-5400000">
              <a:off x="7317614" y="4755364"/>
              <a:ext cx="859800" cy="859800"/>
              <a:chOff x="1125364" y="878389"/>
              <a:chExt cx="859800" cy="859800"/>
            </a:xfrm>
          </p:grpSpPr>
          <p:sp>
            <p:nvSpPr>
              <p:cNvPr id="62" name="Google Shape;62;p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1388100" y="1721550"/>
            <a:ext cx="6367800" cy="17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90" name="Google Shape;90;p8"/>
          <p:cNvGrpSpPr/>
          <p:nvPr/>
        </p:nvGrpSpPr>
        <p:grpSpPr>
          <a:xfrm>
            <a:off x="715101" y="436550"/>
            <a:ext cx="7580740" cy="5498801"/>
            <a:chOff x="715101" y="436550"/>
            <a:chExt cx="7580740" cy="5498801"/>
          </a:xfrm>
        </p:grpSpPr>
        <p:grpSp>
          <p:nvGrpSpPr>
            <p:cNvPr id="91" name="Google Shape;91;p8"/>
            <p:cNvGrpSpPr/>
            <p:nvPr/>
          </p:nvGrpSpPr>
          <p:grpSpPr>
            <a:xfrm>
              <a:off x="2358301" y="4234925"/>
              <a:ext cx="1700426" cy="1700426"/>
              <a:chOff x="1125364" y="878389"/>
              <a:chExt cx="859800" cy="859800"/>
            </a:xfrm>
          </p:grpSpPr>
          <p:sp>
            <p:nvSpPr>
              <p:cNvPr id="92" name="Google Shape;92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4" name="Google Shape;94;p8"/>
            <p:cNvGrpSpPr/>
            <p:nvPr/>
          </p:nvGrpSpPr>
          <p:grpSpPr>
            <a:xfrm rot="-5400000">
              <a:off x="715101" y="924614"/>
              <a:ext cx="859800" cy="859800"/>
              <a:chOff x="1125364" y="878389"/>
              <a:chExt cx="859800" cy="859800"/>
            </a:xfrm>
          </p:grpSpPr>
          <p:sp>
            <p:nvSpPr>
              <p:cNvPr id="95" name="Google Shape;95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97" name="Google Shape;97;p8"/>
            <p:cNvGrpSpPr/>
            <p:nvPr/>
          </p:nvGrpSpPr>
          <p:grpSpPr>
            <a:xfrm rot="5400000">
              <a:off x="7581022" y="436550"/>
              <a:ext cx="714820" cy="714820"/>
              <a:chOff x="771846" y="524889"/>
              <a:chExt cx="1566900" cy="1566900"/>
            </a:xfrm>
          </p:grpSpPr>
          <p:sp>
            <p:nvSpPr>
              <p:cNvPr id="98" name="Google Shape;98;p8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8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00" name="Google Shape;100;p8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01" name="Google Shape;101;p8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1249740" y="1550022"/>
            <a:ext cx="3658200" cy="54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1"/>
          </p:nvPr>
        </p:nvSpPr>
        <p:spPr>
          <a:xfrm>
            <a:off x="1249860" y="2289078"/>
            <a:ext cx="3658200" cy="1304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6" name="Google Shape;106;p9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107" name="Google Shape;107;p9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9"/>
          <p:cNvGrpSpPr/>
          <p:nvPr/>
        </p:nvGrpSpPr>
        <p:grpSpPr>
          <a:xfrm>
            <a:off x="715089" y="-324811"/>
            <a:ext cx="6740913" cy="6046763"/>
            <a:chOff x="715089" y="-324811"/>
            <a:chExt cx="6740913" cy="6046763"/>
          </a:xfrm>
        </p:grpSpPr>
        <p:grpSp>
          <p:nvGrpSpPr>
            <p:cNvPr id="110" name="Google Shape;110;p9"/>
            <p:cNvGrpSpPr/>
            <p:nvPr/>
          </p:nvGrpSpPr>
          <p:grpSpPr>
            <a:xfrm>
              <a:off x="5755576" y="4021525"/>
              <a:ext cx="1700426" cy="1700426"/>
              <a:chOff x="1125364" y="878389"/>
              <a:chExt cx="859800" cy="859800"/>
            </a:xfrm>
          </p:grpSpPr>
          <p:sp>
            <p:nvSpPr>
              <p:cNvPr id="111" name="Google Shape;111;p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13" name="Google Shape;113;p9"/>
            <p:cNvGrpSpPr/>
            <p:nvPr/>
          </p:nvGrpSpPr>
          <p:grpSpPr>
            <a:xfrm>
              <a:off x="715089" y="-324811"/>
              <a:ext cx="859800" cy="859800"/>
              <a:chOff x="1125364" y="878389"/>
              <a:chExt cx="859800" cy="859800"/>
            </a:xfrm>
          </p:grpSpPr>
          <p:sp>
            <p:nvSpPr>
              <p:cNvPr id="114" name="Google Shape;114;p9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>
            <a:spLocks noGrp="1"/>
          </p:cNvSpPr>
          <p:nvPr>
            <p:ph type="pic" idx="2"/>
          </p:nvPr>
        </p:nvSpPr>
        <p:spPr>
          <a:xfrm>
            <a:off x="-10950" y="0"/>
            <a:ext cx="91659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39850"/>
            <a:ext cx="6576000" cy="12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1284000" y="3179850"/>
            <a:ext cx="6576000" cy="468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-333516" y="-636987"/>
            <a:ext cx="8372180" cy="4691257"/>
            <a:chOff x="-333516" y="-636987"/>
            <a:chExt cx="8372180" cy="4691257"/>
          </a:xfrm>
        </p:grpSpPr>
        <p:grpSp>
          <p:nvGrpSpPr>
            <p:cNvPr id="123" name="Google Shape;123;p11"/>
            <p:cNvGrpSpPr/>
            <p:nvPr/>
          </p:nvGrpSpPr>
          <p:grpSpPr>
            <a:xfrm>
              <a:off x="1250076" y="-636987"/>
              <a:ext cx="1700426" cy="1700426"/>
              <a:chOff x="1125364" y="878389"/>
              <a:chExt cx="859800" cy="859800"/>
            </a:xfrm>
          </p:grpSpPr>
          <p:sp>
            <p:nvSpPr>
              <p:cNvPr id="124" name="Google Shape;124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6" name="Google Shape;126;p11"/>
            <p:cNvGrpSpPr/>
            <p:nvPr/>
          </p:nvGrpSpPr>
          <p:grpSpPr>
            <a:xfrm rot="5400000">
              <a:off x="-333516" y="3339450"/>
              <a:ext cx="714820" cy="714820"/>
              <a:chOff x="771846" y="524889"/>
              <a:chExt cx="1566900" cy="1566900"/>
            </a:xfrm>
          </p:grpSpPr>
          <p:sp>
            <p:nvSpPr>
              <p:cNvPr id="127" name="Google Shape;127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 rot="-5400000">
              <a:off x="7178864" y="1063439"/>
              <a:ext cx="859800" cy="859800"/>
              <a:chOff x="1125364" y="878389"/>
              <a:chExt cx="859800" cy="859800"/>
            </a:xfrm>
          </p:grpSpPr>
          <p:sp>
            <p:nvSpPr>
              <p:cNvPr id="130" name="Google Shape;130;p11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32" name="Google Shape;132;p11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33" name="Google Shape;133;p11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1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15100" y="2747325"/>
            <a:ext cx="49998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latin typeface="Prata"/>
                <a:ea typeface="Prata"/>
                <a:cs typeface="Prata"/>
                <a:sym typeface="Pr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"/>
          </p:nvPr>
        </p:nvSpPr>
        <p:spPr>
          <a:xfrm>
            <a:off x="715100" y="535000"/>
            <a:ext cx="4999800" cy="20223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latin typeface="Glory"/>
                <a:ea typeface="Glory"/>
                <a:cs typeface="Glory"/>
                <a:sym typeface="Glor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grpSp>
        <p:nvGrpSpPr>
          <p:cNvPr id="139" name="Google Shape;139;p13"/>
          <p:cNvGrpSpPr/>
          <p:nvPr/>
        </p:nvGrpSpPr>
        <p:grpSpPr>
          <a:xfrm>
            <a:off x="2168726" y="-324811"/>
            <a:ext cx="6337413" cy="6321338"/>
            <a:chOff x="2168726" y="-324811"/>
            <a:chExt cx="6337413" cy="6321338"/>
          </a:xfrm>
        </p:grpSpPr>
        <p:grpSp>
          <p:nvGrpSpPr>
            <p:cNvPr id="140" name="Google Shape;140;p13"/>
            <p:cNvGrpSpPr/>
            <p:nvPr/>
          </p:nvGrpSpPr>
          <p:grpSpPr>
            <a:xfrm>
              <a:off x="7646339" y="-324811"/>
              <a:ext cx="859800" cy="859800"/>
              <a:chOff x="1125364" y="878389"/>
              <a:chExt cx="859800" cy="859800"/>
            </a:xfrm>
          </p:grpSpPr>
          <p:sp>
            <p:nvSpPr>
              <p:cNvPr id="141" name="Google Shape;141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143" name="Google Shape;143;p13"/>
            <p:cNvGrpSpPr/>
            <p:nvPr/>
          </p:nvGrpSpPr>
          <p:grpSpPr>
            <a:xfrm>
              <a:off x="2168726" y="4296100"/>
              <a:ext cx="1700426" cy="1700426"/>
              <a:chOff x="1125364" y="878389"/>
              <a:chExt cx="859800" cy="859800"/>
            </a:xfrm>
          </p:grpSpPr>
          <p:sp>
            <p:nvSpPr>
              <p:cNvPr id="144" name="Google Shape;144;p13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3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146" name="Google Shape;146;p13"/>
          <p:cNvGrpSpPr/>
          <p:nvPr/>
        </p:nvGrpSpPr>
        <p:grpSpPr>
          <a:xfrm>
            <a:off x="376994" y="4650347"/>
            <a:ext cx="8395426" cy="221100"/>
            <a:chOff x="376994" y="4650347"/>
            <a:chExt cx="8395426" cy="221100"/>
          </a:xfrm>
        </p:grpSpPr>
        <p:sp>
          <p:nvSpPr>
            <p:cNvPr id="147" name="Google Shape;147;p13"/>
            <p:cNvSpPr/>
            <p:nvPr/>
          </p:nvSpPr>
          <p:spPr>
            <a:xfrm rot="2700000">
              <a:off x="408641" y="4683892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73" name="Google Shape;273;p20"/>
          <p:cNvGrpSpPr/>
          <p:nvPr/>
        </p:nvGrpSpPr>
        <p:grpSpPr>
          <a:xfrm>
            <a:off x="8551320" y="273084"/>
            <a:ext cx="221100" cy="4598364"/>
            <a:chOff x="8551320" y="273084"/>
            <a:chExt cx="221100" cy="4598364"/>
          </a:xfrm>
        </p:grpSpPr>
        <p:sp>
          <p:nvSpPr>
            <p:cNvPr id="274" name="Google Shape;274;p20"/>
            <p:cNvSpPr/>
            <p:nvPr/>
          </p:nvSpPr>
          <p:spPr>
            <a:xfrm rot="2700000">
              <a:off x="8584016" y="305580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20"/>
            <p:cNvSpPr/>
            <p:nvPr/>
          </p:nvSpPr>
          <p:spPr>
            <a:xfrm rot="2700000">
              <a:off x="8582533" y="4683893"/>
              <a:ext cx="158675" cy="154008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20"/>
          <p:cNvGrpSpPr/>
          <p:nvPr/>
        </p:nvGrpSpPr>
        <p:grpSpPr>
          <a:xfrm>
            <a:off x="-444411" y="534989"/>
            <a:ext cx="1874328" cy="4962319"/>
            <a:chOff x="-444411" y="534989"/>
            <a:chExt cx="1874328" cy="4962319"/>
          </a:xfrm>
        </p:grpSpPr>
        <p:grpSp>
          <p:nvGrpSpPr>
            <p:cNvPr id="277" name="Google Shape;277;p20"/>
            <p:cNvGrpSpPr/>
            <p:nvPr/>
          </p:nvGrpSpPr>
          <p:grpSpPr>
            <a:xfrm rot="10800000">
              <a:off x="715097" y="4782488"/>
              <a:ext cx="714820" cy="714820"/>
              <a:chOff x="2897065" y="524889"/>
              <a:chExt cx="1566900" cy="1566900"/>
            </a:xfrm>
          </p:grpSpPr>
          <p:sp>
            <p:nvSpPr>
              <p:cNvPr id="278" name="Google Shape;278;p20"/>
              <p:cNvSpPr/>
              <p:nvPr/>
            </p:nvSpPr>
            <p:spPr>
              <a:xfrm rot="5400000">
                <a:off x="3333369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0"/>
              <p:cNvSpPr/>
              <p:nvPr/>
            </p:nvSpPr>
            <p:spPr>
              <a:xfrm>
                <a:off x="2897065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80" name="Google Shape;280;p20"/>
            <p:cNvGrpSpPr/>
            <p:nvPr/>
          </p:nvGrpSpPr>
          <p:grpSpPr>
            <a:xfrm rot="-5400000">
              <a:off x="-444411" y="534989"/>
              <a:ext cx="859800" cy="859800"/>
              <a:chOff x="1125364" y="878389"/>
              <a:chExt cx="859800" cy="859800"/>
            </a:xfrm>
          </p:grpSpPr>
          <p:sp>
            <p:nvSpPr>
              <p:cNvPr id="281" name="Google Shape;281;p20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ata"/>
              <a:buNone/>
              <a:defRPr sz="3000" b="1">
                <a:solidFill>
                  <a:schemeClr val="dk1"/>
                </a:solidFill>
                <a:latin typeface="Prata"/>
                <a:ea typeface="Prata"/>
                <a:cs typeface="Prata"/>
                <a:sym typeface="Pr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●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Char char="○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Char char="■"/>
              <a:defRPr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6" r:id="rId9"/>
    <p:sldLayoutId id="2147483668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ctrTitle"/>
          </p:nvPr>
        </p:nvSpPr>
        <p:spPr>
          <a:xfrm>
            <a:off x="974399" y="1071525"/>
            <a:ext cx="6690089" cy="19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News Article Classification Using NLP</a:t>
            </a:r>
            <a:endParaRPr sz="40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>
            <a:off x="974399" y="3285276"/>
            <a:ext cx="6586333" cy="66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Work in progress By: Hanan Salih, Shahad Abdulbari, Raheed Fadi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Supervised By: Dr. Ali Muhsin</a:t>
            </a:r>
            <a:endParaRPr sz="1800" dirty="0"/>
          </a:p>
        </p:txBody>
      </p:sp>
      <p:grpSp>
        <p:nvGrpSpPr>
          <p:cNvPr id="342" name="Google Shape;342;p28"/>
          <p:cNvGrpSpPr/>
          <p:nvPr/>
        </p:nvGrpSpPr>
        <p:grpSpPr>
          <a:xfrm>
            <a:off x="6579593" y="369769"/>
            <a:ext cx="1084896" cy="1084896"/>
            <a:chOff x="1125364" y="878389"/>
            <a:chExt cx="859800" cy="859800"/>
          </a:xfrm>
        </p:grpSpPr>
        <p:sp>
          <p:nvSpPr>
            <p:cNvPr id="343" name="Google Shape;343;p28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1125364" y="878389"/>
              <a:ext cx="859800" cy="859800"/>
            </a:xfrm>
            <a:prstGeom prst="arc">
              <a:avLst>
                <a:gd name="adj1" fmla="val 16200000"/>
                <a:gd name="adj2" fmla="val 53388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30"/>
          <p:cNvGrpSpPr/>
          <p:nvPr/>
        </p:nvGrpSpPr>
        <p:grpSpPr>
          <a:xfrm rot="5400000">
            <a:off x="5891884" y="1073825"/>
            <a:ext cx="714820" cy="714820"/>
            <a:chOff x="771846" y="524889"/>
            <a:chExt cx="1566900" cy="1566900"/>
          </a:xfrm>
        </p:grpSpPr>
        <p:sp>
          <p:nvSpPr>
            <p:cNvPr id="363" name="Google Shape;363;p30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771846" y="524889"/>
              <a:ext cx="1566900" cy="1566900"/>
            </a:xfrm>
            <a:prstGeom prst="arc">
              <a:avLst>
                <a:gd name="adj1" fmla="val 16200000"/>
                <a:gd name="adj2" fmla="val 533884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60" name="Google Shape;360;p30"/>
          <p:cNvSpPr txBox="1">
            <a:spLocks noGrp="1"/>
          </p:cNvSpPr>
          <p:nvPr>
            <p:ph type="subTitle" idx="1"/>
          </p:nvPr>
        </p:nvSpPr>
        <p:spPr>
          <a:xfrm>
            <a:off x="974399" y="2122460"/>
            <a:ext cx="6082273" cy="652357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Combines linguistics, computer science, and AI to study how computers can process and analyze human languages.</a:t>
            </a:r>
          </a:p>
        </p:txBody>
      </p:sp>
      <p:sp>
        <p:nvSpPr>
          <p:cNvPr id="361" name="Google Shape;361;p30"/>
          <p:cNvSpPr txBox="1">
            <a:spLocks noGrp="1"/>
          </p:cNvSpPr>
          <p:nvPr>
            <p:ph type="title"/>
          </p:nvPr>
        </p:nvSpPr>
        <p:spPr>
          <a:xfrm>
            <a:off x="160799" y="294540"/>
            <a:ext cx="8822401" cy="169735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indent="0" algn="ctr" rtl="0">
              <a:buNone/>
            </a:pPr>
            <a:r>
              <a:rPr lang="en-US" sz="3200" dirty="0"/>
              <a:t>What is Natural Language Processing</a:t>
            </a:r>
            <a:br>
              <a:rPr lang="en-US" sz="3200" dirty="0"/>
            </a:br>
            <a:r>
              <a:rPr lang="en-US" sz="3200" dirty="0"/>
              <a:t>(NLP)?</a:t>
            </a:r>
          </a:p>
        </p:txBody>
      </p:sp>
      <p:sp>
        <p:nvSpPr>
          <p:cNvPr id="5" name="Google Shape;360;p30">
            <a:extLst>
              <a:ext uri="{FF2B5EF4-FFF2-40B4-BE49-F238E27FC236}">
                <a16:creationId xmlns:a16="http://schemas.microsoft.com/office/drawing/2014/main" id="{C1356BF6-1EA0-1B40-5F2C-1FF0AFC8074C}"/>
              </a:ext>
            </a:extLst>
          </p:cNvPr>
          <p:cNvSpPr txBox="1">
            <a:spLocks/>
          </p:cNvSpPr>
          <p:nvPr/>
        </p:nvSpPr>
        <p:spPr>
          <a:xfrm>
            <a:off x="974398" y="2908060"/>
            <a:ext cx="6082273" cy="6523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dirty="0"/>
              <a:t>Its purpose is to automatically categorize and group articles based on their content, themes, or topics.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>
            <a:spLocks noGrp="1"/>
          </p:cNvSpPr>
          <p:nvPr>
            <p:ph type="title"/>
          </p:nvPr>
        </p:nvSpPr>
        <p:spPr>
          <a:xfrm>
            <a:off x="974398" y="588294"/>
            <a:ext cx="6603610" cy="1367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Required steps for project completion:</a:t>
            </a:r>
          </a:p>
        </p:txBody>
      </p:sp>
      <p:cxnSp>
        <p:nvCxnSpPr>
          <p:cNvPr id="430" name="Google Shape;430;p34"/>
          <p:cNvCxnSpPr>
            <a:cxnSpLocks/>
          </p:cNvCxnSpPr>
          <p:nvPr/>
        </p:nvCxnSpPr>
        <p:spPr>
          <a:xfrm>
            <a:off x="8664257" y="874645"/>
            <a:ext cx="0" cy="303866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360;p30">
            <a:extLst>
              <a:ext uri="{FF2B5EF4-FFF2-40B4-BE49-F238E27FC236}">
                <a16:creationId xmlns:a16="http://schemas.microsoft.com/office/drawing/2014/main" id="{EACF7470-6310-29EE-ADB0-285C12C77510}"/>
              </a:ext>
            </a:extLst>
          </p:cNvPr>
          <p:cNvSpPr txBox="1">
            <a:spLocks/>
          </p:cNvSpPr>
          <p:nvPr/>
        </p:nvSpPr>
        <p:spPr>
          <a:xfrm>
            <a:off x="974398" y="2087051"/>
            <a:ext cx="6505320" cy="26452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Glory"/>
              <a:buNone/>
              <a:defRPr sz="14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2000" dirty="0"/>
              <a:t>1. Data Inspection</a:t>
            </a:r>
          </a:p>
          <a:p>
            <a:pPr marL="0" indent="0"/>
            <a:r>
              <a:rPr lang="en-US" sz="2000" dirty="0"/>
              <a:t>2. Data Cleaning and Preprocessing</a:t>
            </a:r>
          </a:p>
          <a:p>
            <a:pPr marL="0" indent="0"/>
            <a:r>
              <a:rPr lang="en-US" sz="2000" dirty="0"/>
              <a:t>3. Exploratory Data Analysis (EDA)</a:t>
            </a:r>
          </a:p>
          <a:p>
            <a:pPr marL="0" indent="0"/>
            <a:r>
              <a:rPr lang="en-US" sz="2000" dirty="0"/>
              <a:t>4. Feature Engineering (in progress)</a:t>
            </a:r>
          </a:p>
          <a:p>
            <a:pPr marL="0" indent="0"/>
            <a:r>
              <a:rPr lang="en-US" sz="2000" dirty="0"/>
              <a:t>5. Text Vectorization</a:t>
            </a:r>
          </a:p>
          <a:p>
            <a:pPr marL="0" indent="0"/>
            <a:r>
              <a:rPr lang="en-US" sz="2000" dirty="0"/>
              <a:t>6. Selection and Training</a:t>
            </a:r>
          </a:p>
          <a:p>
            <a:pPr marL="0" indent="0"/>
            <a:r>
              <a:rPr lang="en-US" sz="2000" dirty="0"/>
              <a:t>7. Evaluation</a:t>
            </a:r>
          </a:p>
          <a:p>
            <a:pPr marL="0" indent="0"/>
            <a:r>
              <a:rPr lang="en-US" sz="2000" dirty="0"/>
              <a:t>8. Hyperparameter Tuning (optional)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5"/>
          <p:cNvSpPr txBox="1">
            <a:spLocks noGrp="1"/>
          </p:cNvSpPr>
          <p:nvPr>
            <p:ph type="subTitle" idx="1"/>
          </p:nvPr>
        </p:nvSpPr>
        <p:spPr>
          <a:xfrm>
            <a:off x="720002" y="1352834"/>
            <a:ext cx="7735842" cy="834956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TF (Term Frequency): Measures how frequently a word appears in a document.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TF= No. of times the term appears in the document / Total no. of terms in the document</a:t>
            </a:r>
          </a:p>
        </p:txBody>
      </p:sp>
      <p:sp>
        <p:nvSpPr>
          <p:cNvPr id="435" name="Google Shape;43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5393678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TF-IDF Works?</a:t>
            </a:r>
            <a:endParaRPr sz="4000" dirty="0"/>
          </a:p>
        </p:txBody>
      </p:sp>
      <p:grpSp>
        <p:nvGrpSpPr>
          <p:cNvPr id="437" name="Google Shape;437;p35"/>
          <p:cNvGrpSpPr/>
          <p:nvPr/>
        </p:nvGrpSpPr>
        <p:grpSpPr>
          <a:xfrm>
            <a:off x="6384645" y="1133833"/>
            <a:ext cx="1396710" cy="2388787"/>
            <a:chOff x="6437809" y="1306609"/>
            <a:chExt cx="1396710" cy="2388787"/>
          </a:xfrm>
        </p:grpSpPr>
        <p:grpSp>
          <p:nvGrpSpPr>
            <p:cNvPr id="438" name="Google Shape;438;p35"/>
            <p:cNvGrpSpPr/>
            <p:nvPr/>
          </p:nvGrpSpPr>
          <p:grpSpPr>
            <a:xfrm rot="5400000">
              <a:off x="6437809" y="2980575"/>
              <a:ext cx="714820" cy="714820"/>
              <a:chOff x="771846" y="524889"/>
              <a:chExt cx="1566900" cy="1566900"/>
            </a:xfrm>
          </p:grpSpPr>
          <p:sp>
            <p:nvSpPr>
              <p:cNvPr id="439" name="Google Shape;439;p35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35"/>
              <p:cNvSpPr/>
              <p:nvPr/>
            </p:nvSpPr>
            <p:spPr>
              <a:xfrm>
                <a:off x="771846" y="524889"/>
                <a:ext cx="1566900" cy="15669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441" name="Google Shape;441;p35"/>
            <p:cNvSpPr/>
            <p:nvPr/>
          </p:nvSpPr>
          <p:spPr>
            <a:xfrm rot="2700000">
              <a:off x="7647166" y="1339105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" name="Google Shape;436;p35">
            <a:extLst>
              <a:ext uri="{FF2B5EF4-FFF2-40B4-BE49-F238E27FC236}">
                <a16:creationId xmlns:a16="http://schemas.microsoft.com/office/drawing/2014/main" id="{E9A46066-882B-CC24-E613-58FAF18D4B41}"/>
              </a:ext>
            </a:extLst>
          </p:cNvPr>
          <p:cNvSpPr txBox="1">
            <a:spLocks/>
          </p:cNvSpPr>
          <p:nvPr/>
        </p:nvSpPr>
        <p:spPr>
          <a:xfrm>
            <a:off x="720000" y="2447678"/>
            <a:ext cx="7735843" cy="834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30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1600" dirty="0"/>
              <a:t>IDF (Inverse Document Frequency): Measures how important a word is across the entire corpus.</a:t>
            </a:r>
          </a:p>
          <a:p>
            <a:pPr marL="0" indent="0"/>
            <a:r>
              <a:rPr lang="en-US" sz="1600" dirty="0"/>
              <a:t>IDF= log (no. of documents in the corpus / no. of documents containing the term)</a:t>
            </a:r>
          </a:p>
        </p:txBody>
      </p:sp>
      <p:sp>
        <p:nvSpPr>
          <p:cNvPr id="5" name="Google Shape;436;p35">
            <a:extLst>
              <a:ext uri="{FF2B5EF4-FFF2-40B4-BE49-F238E27FC236}">
                <a16:creationId xmlns:a16="http://schemas.microsoft.com/office/drawing/2014/main" id="{1D01FD3A-38A5-840C-4C23-C266ED587A1C}"/>
              </a:ext>
            </a:extLst>
          </p:cNvPr>
          <p:cNvSpPr txBox="1">
            <a:spLocks/>
          </p:cNvSpPr>
          <p:nvPr/>
        </p:nvSpPr>
        <p:spPr>
          <a:xfrm>
            <a:off x="720000" y="3542523"/>
            <a:ext cx="7735843" cy="83495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30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Glory"/>
              <a:buNone/>
              <a:defRPr sz="2500" b="0" i="0" u="none" strike="noStrike" cap="none">
                <a:solidFill>
                  <a:schemeClr val="dk1"/>
                </a:solidFill>
                <a:latin typeface="Glory"/>
                <a:ea typeface="Glory"/>
                <a:cs typeface="Glory"/>
                <a:sym typeface="Glory"/>
              </a:defRPr>
            </a:lvl9pPr>
          </a:lstStyle>
          <a:p>
            <a:pPr marL="0" indent="0"/>
            <a:r>
              <a:rPr lang="en-US" sz="1600" dirty="0"/>
              <a:t>TF-IDF Value: Combines TF and IDF to give more weight to words that are important to a document but not too common in the corpus.</a:t>
            </a:r>
          </a:p>
          <a:p>
            <a:pPr marL="0" indent="0"/>
            <a:r>
              <a:rPr lang="en-US" sz="1600" dirty="0"/>
              <a:t>TF-IDF= TF × IDF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7"/>
          <p:cNvSpPr txBox="1">
            <a:spLocks noGrp="1"/>
          </p:cNvSpPr>
          <p:nvPr>
            <p:ph type="title"/>
          </p:nvPr>
        </p:nvSpPr>
        <p:spPr>
          <a:xfrm>
            <a:off x="2347952" y="1803862"/>
            <a:ext cx="4448100" cy="8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703" name="Google Shape;703;p47"/>
          <p:cNvGrpSpPr/>
          <p:nvPr/>
        </p:nvGrpSpPr>
        <p:grpSpPr>
          <a:xfrm rot="5400000">
            <a:off x="7248084" y="2052075"/>
            <a:ext cx="714820" cy="714820"/>
            <a:chOff x="771846" y="524889"/>
            <a:chExt cx="1566900" cy="1566900"/>
          </a:xfrm>
        </p:grpSpPr>
        <p:sp>
          <p:nvSpPr>
            <p:cNvPr id="704" name="Google Shape;704;p47"/>
            <p:cNvSpPr/>
            <p:nvPr/>
          </p:nvSpPr>
          <p:spPr>
            <a:xfrm rot="5400000">
              <a:off x="1208150" y="960625"/>
              <a:ext cx="694226" cy="695345"/>
            </a:xfrm>
            <a:custGeom>
              <a:avLst/>
              <a:gdLst/>
              <a:ahLst/>
              <a:cxnLst/>
              <a:rect l="l" t="t" r="r" b="b"/>
              <a:pathLst>
                <a:path w="523" h="523" extrusionOk="0">
                  <a:moveTo>
                    <a:pt x="261" y="523"/>
                  </a:moveTo>
                  <a:cubicBezTo>
                    <a:pt x="261" y="523"/>
                    <a:pt x="261" y="523"/>
                    <a:pt x="261" y="523"/>
                  </a:cubicBezTo>
                  <a:cubicBezTo>
                    <a:pt x="406" y="523"/>
                    <a:pt x="523" y="406"/>
                    <a:pt x="523" y="261"/>
                  </a:cubicBezTo>
                  <a:cubicBezTo>
                    <a:pt x="523" y="261"/>
                    <a:pt x="523" y="261"/>
                    <a:pt x="523" y="261"/>
                  </a:cubicBezTo>
                  <a:cubicBezTo>
                    <a:pt x="523" y="117"/>
                    <a:pt x="406" y="0"/>
                    <a:pt x="261" y="0"/>
                  </a:cubicBezTo>
                  <a:cubicBezTo>
                    <a:pt x="261" y="0"/>
                    <a:pt x="261" y="0"/>
                    <a:pt x="261" y="0"/>
                  </a:cubicBezTo>
                  <a:cubicBezTo>
                    <a:pt x="117" y="0"/>
                    <a:pt x="0" y="117"/>
                    <a:pt x="0" y="261"/>
                  </a:cubicBezTo>
                  <a:cubicBezTo>
                    <a:pt x="0" y="261"/>
                    <a:pt x="0" y="261"/>
                    <a:pt x="0" y="261"/>
                  </a:cubicBezTo>
                  <a:cubicBezTo>
                    <a:pt x="0" y="406"/>
                    <a:pt x="117" y="523"/>
                    <a:pt x="261" y="5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7"/>
            <p:cNvSpPr/>
            <p:nvPr/>
          </p:nvSpPr>
          <p:spPr>
            <a:xfrm>
              <a:off x="771846" y="524889"/>
              <a:ext cx="1566900" cy="1566900"/>
            </a:xfrm>
            <a:prstGeom prst="arc">
              <a:avLst>
                <a:gd name="adj1" fmla="val 16200000"/>
                <a:gd name="adj2" fmla="val 5338847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06" name="Google Shape;706;p47"/>
          <p:cNvGrpSpPr/>
          <p:nvPr/>
        </p:nvGrpSpPr>
        <p:grpSpPr>
          <a:xfrm>
            <a:off x="647526" y="-253112"/>
            <a:ext cx="1700426" cy="3239021"/>
            <a:chOff x="647526" y="-253112"/>
            <a:chExt cx="1700426" cy="3239021"/>
          </a:xfrm>
        </p:grpSpPr>
        <p:grpSp>
          <p:nvGrpSpPr>
            <p:cNvPr id="707" name="Google Shape;707;p47"/>
            <p:cNvGrpSpPr/>
            <p:nvPr/>
          </p:nvGrpSpPr>
          <p:grpSpPr>
            <a:xfrm>
              <a:off x="647526" y="-253112"/>
              <a:ext cx="1700426" cy="1700426"/>
              <a:chOff x="1125364" y="878389"/>
              <a:chExt cx="859800" cy="859800"/>
            </a:xfrm>
          </p:grpSpPr>
          <p:sp>
            <p:nvSpPr>
              <p:cNvPr id="708" name="Google Shape;708;p47"/>
              <p:cNvSpPr/>
              <p:nvPr/>
            </p:nvSpPr>
            <p:spPr>
              <a:xfrm rot="5400000">
                <a:off x="1208150" y="960625"/>
                <a:ext cx="694226" cy="695345"/>
              </a:xfrm>
              <a:custGeom>
                <a:avLst/>
                <a:gdLst/>
                <a:ahLst/>
                <a:cxnLst/>
                <a:rect l="l" t="t" r="r" b="b"/>
                <a:pathLst>
                  <a:path w="523" h="523" extrusionOk="0">
                    <a:moveTo>
                      <a:pt x="261" y="523"/>
                    </a:moveTo>
                    <a:cubicBezTo>
                      <a:pt x="261" y="523"/>
                      <a:pt x="261" y="523"/>
                      <a:pt x="261" y="523"/>
                    </a:cubicBezTo>
                    <a:cubicBezTo>
                      <a:pt x="406" y="523"/>
                      <a:pt x="523" y="406"/>
                      <a:pt x="523" y="261"/>
                    </a:cubicBezTo>
                    <a:cubicBezTo>
                      <a:pt x="523" y="261"/>
                      <a:pt x="523" y="261"/>
                      <a:pt x="523" y="261"/>
                    </a:cubicBezTo>
                    <a:cubicBezTo>
                      <a:pt x="523" y="117"/>
                      <a:pt x="406" y="0"/>
                      <a:pt x="261" y="0"/>
                    </a:cubicBezTo>
                    <a:cubicBezTo>
                      <a:pt x="261" y="0"/>
                      <a:pt x="261" y="0"/>
                      <a:pt x="261" y="0"/>
                    </a:cubicBezTo>
                    <a:cubicBezTo>
                      <a:pt x="117" y="0"/>
                      <a:pt x="0" y="117"/>
                      <a:pt x="0" y="261"/>
                    </a:cubicBezTo>
                    <a:cubicBezTo>
                      <a:pt x="0" y="261"/>
                      <a:pt x="0" y="261"/>
                      <a:pt x="0" y="261"/>
                    </a:cubicBezTo>
                    <a:cubicBezTo>
                      <a:pt x="0" y="406"/>
                      <a:pt x="117" y="523"/>
                      <a:pt x="261" y="52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47"/>
              <p:cNvSpPr/>
              <p:nvPr/>
            </p:nvSpPr>
            <p:spPr>
              <a:xfrm>
                <a:off x="1125364" y="878389"/>
                <a:ext cx="859800" cy="859800"/>
              </a:xfrm>
              <a:prstGeom prst="arc">
                <a:avLst>
                  <a:gd name="adj1" fmla="val 16200000"/>
                  <a:gd name="adj2" fmla="val 5338847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sp>
          <p:nvSpPr>
            <p:cNvPr id="710" name="Google Shape;710;p47"/>
            <p:cNvSpPr/>
            <p:nvPr/>
          </p:nvSpPr>
          <p:spPr>
            <a:xfrm rot="2700000">
              <a:off x="1621791" y="2799405"/>
              <a:ext cx="155705" cy="154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9E03BF0-3DC7-4D71-81B7-4529E4881331}"/>
              </a:ext>
            </a:extLst>
          </p:cNvPr>
          <p:cNvSpPr/>
          <p:nvPr/>
        </p:nvSpPr>
        <p:spPr>
          <a:xfrm>
            <a:off x="1809144" y="3492000"/>
            <a:ext cx="5858856" cy="894000"/>
          </a:xfrm>
          <a:prstGeom prst="rect">
            <a:avLst/>
          </a:prstGeom>
          <a:solidFill>
            <a:srgbClr val="F4F5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Conference Style Presentation by Slidesgo">
  <a:themeElements>
    <a:clrScheme name="Simple Light">
      <a:dk1>
        <a:srgbClr val="424953"/>
      </a:dk1>
      <a:lt1>
        <a:srgbClr val="F4F5F0"/>
      </a:lt1>
      <a:dk2>
        <a:srgbClr val="A2958C"/>
      </a:dk2>
      <a:lt2>
        <a:srgbClr val="D9CCC3"/>
      </a:lt2>
      <a:accent1>
        <a:srgbClr val="E6DFD7"/>
      </a:accent1>
      <a:accent2>
        <a:srgbClr val="8D9BA4"/>
      </a:accent2>
      <a:accent3>
        <a:srgbClr val="C4C9CD"/>
      </a:accent3>
      <a:accent4>
        <a:srgbClr val="DBE0E4"/>
      </a:accent4>
      <a:accent5>
        <a:srgbClr val="FFFFFF"/>
      </a:accent5>
      <a:accent6>
        <a:srgbClr val="FFFFFF"/>
      </a:accent6>
      <a:hlink>
        <a:srgbClr val="42495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234</Words>
  <Application>Microsoft Office PowerPoint</Application>
  <PresentationFormat>On-screen Show (16:9)</PresentationFormat>
  <Paragraphs>23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Glory</vt:lpstr>
      <vt:lpstr>Arial</vt:lpstr>
      <vt:lpstr>Open Sans</vt:lpstr>
      <vt:lpstr>Prata</vt:lpstr>
      <vt:lpstr>Calibri</vt:lpstr>
      <vt:lpstr>Simple Conference Style Presentation by Slidesgo</vt:lpstr>
      <vt:lpstr>News Article Classification Using NLP</vt:lpstr>
      <vt:lpstr>What is Natural Language Processing (NLP)?</vt:lpstr>
      <vt:lpstr>Required steps for project completion:</vt:lpstr>
      <vt:lpstr>How TF-IDF Works?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News Article Classification Using NLP</dc:title>
  <dc:creator>Kato .</dc:creator>
  <cp:lastModifiedBy>tosha _yako</cp:lastModifiedBy>
  <cp:revision>6</cp:revision>
  <dcterms:modified xsi:type="dcterms:W3CDTF">2025-05-19T11:43:44Z</dcterms:modified>
</cp:coreProperties>
</file>