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1"/>
  </p:notesMasterIdLst>
  <p:sldIdLst>
    <p:sldId id="256" r:id="rId2"/>
    <p:sldId id="258" r:id="rId3"/>
    <p:sldId id="259" r:id="rId4"/>
    <p:sldId id="295" r:id="rId5"/>
    <p:sldId id="296" r:id="rId6"/>
    <p:sldId id="272" r:id="rId7"/>
    <p:sldId id="260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</p:sldIdLst>
  <p:sldSz cx="9144000" cy="5143500" type="screen16x9"/>
  <p:notesSz cx="6858000" cy="9144000"/>
  <p:embeddedFontLst>
    <p:embeddedFont>
      <p:font typeface="Anaheim" panose="020B0604020202020204" charset="0"/>
      <p:regular r:id="rId22"/>
      <p:bold r:id="rId23"/>
    </p:embeddedFont>
    <p:embeddedFont>
      <p:font typeface="Cambria Math" panose="02040503050406030204" pitchFamily="18" charset="0"/>
      <p:regular r:id="rId24"/>
    </p:embeddedFont>
    <p:embeddedFont>
      <p:font typeface="DM Sans" panose="020B0604020202020204" charset="0"/>
      <p:regular r:id="rId25"/>
      <p:bold r:id="rId26"/>
      <p:italic r:id="rId27"/>
      <p:boldItalic r:id="rId28"/>
    </p:embeddedFont>
    <p:embeddedFont>
      <p:font typeface="Maven Pro" panose="020B0604020202020204" charset="0"/>
      <p:regular r:id="rId29"/>
      <p:bold r:id="rId30"/>
    </p:embeddedFont>
    <p:embeddedFont>
      <p:font typeface="MuseoModerno Medium" panose="020B0604020202020204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5288"/>
    <a:srgbClr val="996DA7"/>
    <a:srgbClr val="A48AEE"/>
    <a:srgbClr val="707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0DD294-B767-4923-AF2E-374ACFD17176}">
  <a:tblStyle styleId="{6E0DD294-B767-4923-AF2E-374ACFD17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51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TF-IDF comparison</a:t>
            </a:r>
          </a:p>
        </c:rich>
      </c:tx>
      <c:layout>
        <c:manualLayout>
          <c:xMode val="edge"/>
          <c:yMode val="edge"/>
          <c:x val="0.36968530319423137"/>
          <c:y val="2.55396336905977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World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Sheet1!$B$1:$J$2</c:f>
              <c:multiLvlStrCache>
                <c:ptCount val="9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F1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F1</c:v>
                  </c:pt>
                  <c:pt idx="6">
                    <c:v>Precision</c:v>
                  </c:pt>
                  <c:pt idx="7">
                    <c:v>Recall</c:v>
                  </c:pt>
                  <c:pt idx="8">
                    <c:v>F1</c:v>
                  </c:pt>
                </c:lvl>
                <c:lvl>
                  <c:pt idx="0">
                    <c:v>SVM</c:v>
                  </c:pt>
                  <c:pt idx="3">
                    <c:v>Neural Network</c:v>
                  </c:pt>
                  <c:pt idx="6">
                    <c:v>Random Forest </c:v>
                  </c:pt>
                </c:lvl>
              </c:multiLvlStrCache>
            </c:multiLvlStrRef>
          </c:cat>
          <c:val>
            <c:numRef>
              <c:f>Sheet1!$B$3:$J$3</c:f>
              <c:numCache>
                <c:formatCode>General</c:formatCode>
                <c:ptCount val="9"/>
                <c:pt idx="0">
                  <c:v>0.92</c:v>
                </c:pt>
                <c:pt idx="1">
                  <c:v>0.9</c:v>
                </c:pt>
                <c:pt idx="2">
                  <c:v>0.91</c:v>
                </c:pt>
                <c:pt idx="3">
                  <c:v>0.92</c:v>
                </c:pt>
                <c:pt idx="4">
                  <c:v>0.9</c:v>
                </c:pt>
                <c:pt idx="5">
                  <c:v>0.9</c:v>
                </c:pt>
                <c:pt idx="6">
                  <c:v>0.9</c:v>
                </c:pt>
                <c:pt idx="7">
                  <c:v>0.88</c:v>
                </c:pt>
                <c:pt idx="8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A9-495E-9F36-EC6B0CE4737C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Sports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Sheet1!$B$1:$J$2</c:f>
              <c:multiLvlStrCache>
                <c:ptCount val="9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F1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F1</c:v>
                  </c:pt>
                  <c:pt idx="6">
                    <c:v>Precision</c:v>
                  </c:pt>
                  <c:pt idx="7">
                    <c:v>Recall</c:v>
                  </c:pt>
                  <c:pt idx="8">
                    <c:v>F1</c:v>
                  </c:pt>
                </c:lvl>
                <c:lvl>
                  <c:pt idx="0">
                    <c:v>SVM</c:v>
                  </c:pt>
                  <c:pt idx="3">
                    <c:v>Neural Network</c:v>
                  </c:pt>
                  <c:pt idx="6">
                    <c:v>Random Forest </c:v>
                  </c:pt>
                </c:lvl>
              </c:multiLvlStrCache>
            </c:multiLvlStrRef>
          </c:cat>
          <c:val>
            <c:numRef>
              <c:f>Sheet1!$B$4:$J$4</c:f>
              <c:numCache>
                <c:formatCode>General</c:formatCode>
                <c:ptCount val="9"/>
                <c:pt idx="0">
                  <c:v>0.95</c:v>
                </c:pt>
                <c:pt idx="1">
                  <c:v>0.97</c:v>
                </c:pt>
                <c:pt idx="2">
                  <c:v>0.96</c:v>
                </c:pt>
                <c:pt idx="3">
                  <c:v>0.93</c:v>
                </c:pt>
                <c:pt idx="4">
                  <c:v>0.95</c:v>
                </c:pt>
                <c:pt idx="5">
                  <c:v>0.95</c:v>
                </c:pt>
                <c:pt idx="6">
                  <c:v>0.9</c:v>
                </c:pt>
                <c:pt idx="7">
                  <c:v>0.96</c:v>
                </c:pt>
                <c:pt idx="8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A9-495E-9F36-EC6B0CE4737C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Business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Sheet1!$B$1:$J$2</c:f>
              <c:multiLvlStrCache>
                <c:ptCount val="9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F1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F1</c:v>
                  </c:pt>
                  <c:pt idx="6">
                    <c:v>Precision</c:v>
                  </c:pt>
                  <c:pt idx="7">
                    <c:v>Recall</c:v>
                  </c:pt>
                  <c:pt idx="8">
                    <c:v>F1</c:v>
                  </c:pt>
                </c:lvl>
                <c:lvl>
                  <c:pt idx="0">
                    <c:v>SVM</c:v>
                  </c:pt>
                  <c:pt idx="3">
                    <c:v>Neural Network</c:v>
                  </c:pt>
                  <c:pt idx="6">
                    <c:v>Random Forest </c:v>
                  </c:pt>
                </c:lvl>
              </c:multiLvlStrCache>
            </c:multiLvlStrRef>
          </c:cat>
          <c:val>
            <c:numRef>
              <c:f>Sheet1!$B$5:$J$5</c:f>
              <c:numCache>
                <c:formatCode>General</c:formatCode>
                <c:ptCount val="9"/>
                <c:pt idx="0">
                  <c:v>0.87</c:v>
                </c:pt>
                <c:pt idx="1">
                  <c:v>0.87</c:v>
                </c:pt>
                <c:pt idx="2">
                  <c:v>0.87</c:v>
                </c:pt>
                <c:pt idx="3">
                  <c:v>0.86</c:v>
                </c:pt>
                <c:pt idx="4">
                  <c:v>0.87</c:v>
                </c:pt>
                <c:pt idx="5">
                  <c:v>0.86</c:v>
                </c:pt>
                <c:pt idx="6">
                  <c:v>0.85</c:v>
                </c:pt>
                <c:pt idx="7">
                  <c:v>0.84</c:v>
                </c:pt>
                <c:pt idx="8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A9-495E-9F36-EC6B0CE4737C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Sci/Tech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Sheet1!$B$1:$J$2</c:f>
              <c:multiLvlStrCache>
                <c:ptCount val="9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F1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F1</c:v>
                  </c:pt>
                  <c:pt idx="6">
                    <c:v>Precision</c:v>
                  </c:pt>
                  <c:pt idx="7">
                    <c:v>Recall</c:v>
                  </c:pt>
                  <c:pt idx="8">
                    <c:v>F1</c:v>
                  </c:pt>
                </c:lvl>
                <c:lvl>
                  <c:pt idx="0">
                    <c:v>SVM</c:v>
                  </c:pt>
                  <c:pt idx="3">
                    <c:v>Neural Network</c:v>
                  </c:pt>
                  <c:pt idx="6">
                    <c:v>Random Forest </c:v>
                  </c:pt>
                </c:lvl>
              </c:multiLvlStrCache>
            </c:multiLvlStrRef>
          </c:cat>
          <c:val>
            <c:numRef>
              <c:f>Sheet1!$B$6:$J$6</c:f>
              <c:numCache>
                <c:formatCode>General</c:formatCode>
                <c:ptCount val="9"/>
                <c:pt idx="0">
                  <c:v>0.88</c:v>
                </c:pt>
                <c:pt idx="1">
                  <c:v>0.87</c:v>
                </c:pt>
                <c:pt idx="2">
                  <c:v>0.88</c:v>
                </c:pt>
                <c:pt idx="3">
                  <c:v>0.87</c:v>
                </c:pt>
                <c:pt idx="4">
                  <c:v>0.85</c:v>
                </c:pt>
                <c:pt idx="5">
                  <c:v>0.86</c:v>
                </c:pt>
                <c:pt idx="6">
                  <c:v>0.86</c:v>
                </c:pt>
                <c:pt idx="7">
                  <c:v>0.83</c:v>
                </c:pt>
                <c:pt idx="8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A9-495E-9F36-EC6B0CE4737C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Sheet1!$B$1:$J$2</c:f>
              <c:multiLvlStrCache>
                <c:ptCount val="9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F1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F1</c:v>
                  </c:pt>
                  <c:pt idx="6">
                    <c:v>Precision</c:v>
                  </c:pt>
                  <c:pt idx="7">
                    <c:v>Recall</c:v>
                  </c:pt>
                  <c:pt idx="8">
                    <c:v>F1</c:v>
                  </c:pt>
                </c:lvl>
                <c:lvl>
                  <c:pt idx="0">
                    <c:v>SVM</c:v>
                  </c:pt>
                  <c:pt idx="3">
                    <c:v>Neural Network</c:v>
                  </c:pt>
                  <c:pt idx="6">
                    <c:v>Random Forest </c:v>
                  </c:pt>
                </c:lvl>
              </c:multiLvlStrCache>
            </c:multiLvlStrRef>
          </c:cat>
          <c:val>
            <c:numRef>
              <c:f>Sheet1!$B$7:$J$7</c:f>
              <c:numCache>
                <c:formatCode>General</c:formatCode>
                <c:ptCount val="9"/>
                <c:pt idx="0">
                  <c:v>0.9</c:v>
                </c:pt>
                <c:pt idx="1">
                  <c:v>0.9</c:v>
                </c:pt>
                <c:pt idx="2">
                  <c:v>0.9</c:v>
                </c:pt>
                <c:pt idx="3">
                  <c:v>0.89</c:v>
                </c:pt>
                <c:pt idx="4">
                  <c:v>0.89</c:v>
                </c:pt>
                <c:pt idx="5">
                  <c:v>0.89</c:v>
                </c:pt>
                <c:pt idx="6">
                  <c:v>0.87</c:v>
                </c:pt>
                <c:pt idx="7">
                  <c:v>0.87</c:v>
                </c:pt>
                <c:pt idx="8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A9-495E-9F36-EC6B0CE473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1609343"/>
        <c:axId val="1581604767"/>
      </c:barChart>
      <c:catAx>
        <c:axId val="158160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1581604767"/>
        <c:crosses val="autoZero"/>
        <c:auto val="1"/>
        <c:lblAlgn val="ctr"/>
        <c:lblOffset val="100"/>
        <c:noMultiLvlLbl val="0"/>
      </c:catAx>
      <c:valAx>
        <c:axId val="1581604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158160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7B5288"/>
      </a:solidFill>
    </a:ln>
    <a:effectLst>
      <a:softEdge rad="635000"/>
    </a:effectLst>
  </c:spPr>
  <c:txPr>
    <a:bodyPr/>
    <a:lstStyle/>
    <a:p>
      <a:pPr>
        <a:defRPr/>
      </a:pPr>
      <a:endParaRPr lang="ar-SA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 err="1">
                <a:effectLst/>
              </a:rPr>
              <a:t>BoW</a:t>
            </a:r>
            <a:r>
              <a:rPr lang="en-US" sz="1400" b="0" i="0" baseline="0" dirty="0">
                <a:effectLst/>
              </a:rPr>
              <a:t> comparison</a:t>
            </a:r>
            <a:endParaRPr lang="ar-SA" sz="14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World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Sheet1!$B$11:$J$12</c:f>
              <c:multiLvlStrCache>
                <c:ptCount val="9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F1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F1</c:v>
                  </c:pt>
                  <c:pt idx="6">
                    <c:v>Precision</c:v>
                  </c:pt>
                  <c:pt idx="7">
                    <c:v>Recall</c:v>
                  </c:pt>
                  <c:pt idx="8">
                    <c:v>F1</c:v>
                  </c:pt>
                </c:lvl>
                <c:lvl>
                  <c:pt idx="0">
                    <c:v>SVM</c:v>
                  </c:pt>
                  <c:pt idx="3">
                    <c:v>Neural Network</c:v>
                  </c:pt>
                  <c:pt idx="6">
                    <c:v>Random Forest </c:v>
                  </c:pt>
                </c:lvl>
              </c:multiLvlStrCache>
            </c:multiLvlStrRef>
          </c:cat>
          <c:val>
            <c:numRef>
              <c:f>Sheet1!$B$13:$J$13</c:f>
              <c:numCache>
                <c:formatCode>General</c:formatCode>
                <c:ptCount val="9"/>
                <c:pt idx="0">
                  <c:v>0.88</c:v>
                </c:pt>
                <c:pt idx="1">
                  <c:v>0.89</c:v>
                </c:pt>
                <c:pt idx="2">
                  <c:v>0.88</c:v>
                </c:pt>
                <c:pt idx="3">
                  <c:v>0.9</c:v>
                </c:pt>
                <c:pt idx="4">
                  <c:v>0.9</c:v>
                </c:pt>
                <c:pt idx="5">
                  <c:v>0.9</c:v>
                </c:pt>
                <c:pt idx="6">
                  <c:v>0.91</c:v>
                </c:pt>
                <c:pt idx="7">
                  <c:v>0.88</c:v>
                </c:pt>
                <c:pt idx="8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AC-44DD-B256-A0B286CF495C}"/>
            </c:ext>
          </c:extLst>
        </c:ser>
        <c:ser>
          <c:idx val="1"/>
          <c:order val="1"/>
          <c:tx>
            <c:strRef>
              <c:f>Sheet1!$A$14</c:f>
              <c:strCache>
                <c:ptCount val="1"/>
                <c:pt idx="0">
                  <c:v>Sports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Sheet1!$B$11:$J$12</c:f>
              <c:multiLvlStrCache>
                <c:ptCount val="9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F1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F1</c:v>
                  </c:pt>
                  <c:pt idx="6">
                    <c:v>Precision</c:v>
                  </c:pt>
                  <c:pt idx="7">
                    <c:v>Recall</c:v>
                  </c:pt>
                  <c:pt idx="8">
                    <c:v>F1</c:v>
                  </c:pt>
                </c:lvl>
                <c:lvl>
                  <c:pt idx="0">
                    <c:v>SVM</c:v>
                  </c:pt>
                  <c:pt idx="3">
                    <c:v>Neural Network</c:v>
                  </c:pt>
                  <c:pt idx="6">
                    <c:v>Random Forest </c:v>
                  </c:pt>
                </c:lvl>
              </c:multiLvlStrCache>
            </c:multiLvlStrRef>
          </c:cat>
          <c:val>
            <c:numRef>
              <c:f>Sheet1!$B$14:$J$14</c:f>
              <c:numCache>
                <c:formatCode>General</c:formatCode>
                <c:ptCount val="9"/>
                <c:pt idx="0">
                  <c:v>0.94</c:v>
                </c:pt>
                <c:pt idx="1">
                  <c:v>0.95</c:v>
                </c:pt>
                <c:pt idx="2">
                  <c:v>0.95</c:v>
                </c:pt>
                <c:pt idx="3">
                  <c:v>0.95</c:v>
                </c:pt>
                <c:pt idx="4">
                  <c:v>0.96</c:v>
                </c:pt>
                <c:pt idx="5">
                  <c:v>0.95</c:v>
                </c:pt>
                <c:pt idx="6">
                  <c:v>0.91</c:v>
                </c:pt>
                <c:pt idx="7">
                  <c:v>0.96</c:v>
                </c:pt>
                <c:pt idx="8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AC-44DD-B256-A0B286CF495C}"/>
            </c:ext>
          </c:extLst>
        </c:ser>
        <c:ser>
          <c:idx val="2"/>
          <c:order val="2"/>
          <c:tx>
            <c:strRef>
              <c:f>Sheet1!$A$15</c:f>
              <c:strCache>
                <c:ptCount val="1"/>
                <c:pt idx="0">
                  <c:v>Business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Sheet1!$B$11:$J$12</c:f>
              <c:multiLvlStrCache>
                <c:ptCount val="9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F1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F1</c:v>
                  </c:pt>
                  <c:pt idx="6">
                    <c:v>Precision</c:v>
                  </c:pt>
                  <c:pt idx="7">
                    <c:v>Recall</c:v>
                  </c:pt>
                  <c:pt idx="8">
                    <c:v>F1</c:v>
                  </c:pt>
                </c:lvl>
                <c:lvl>
                  <c:pt idx="0">
                    <c:v>SVM</c:v>
                  </c:pt>
                  <c:pt idx="3">
                    <c:v>Neural Network</c:v>
                  </c:pt>
                  <c:pt idx="6">
                    <c:v>Random Forest </c:v>
                  </c:pt>
                </c:lvl>
              </c:multiLvlStrCache>
            </c:multiLvlStrRef>
          </c:cat>
          <c:val>
            <c:numRef>
              <c:f>Sheet1!$B$15:$J$15</c:f>
              <c:numCache>
                <c:formatCode>General</c:formatCode>
                <c:ptCount val="9"/>
                <c:pt idx="0">
                  <c:v>0.85</c:v>
                </c:pt>
                <c:pt idx="1">
                  <c:v>0.84</c:v>
                </c:pt>
                <c:pt idx="2">
                  <c:v>0.85</c:v>
                </c:pt>
                <c:pt idx="3">
                  <c:v>0.86</c:v>
                </c:pt>
                <c:pt idx="4">
                  <c:v>0.86</c:v>
                </c:pt>
                <c:pt idx="5">
                  <c:v>0.86</c:v>
                </c:pt>
                <c:pt idx="6">
                  <c:v>0.84</c:v>
                </c:pt>
                <c:pt idx="7">
                  <c:v>0.85</c:v>
                </c:pt>
                <c:pt idx="8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AC-44DD-B256-A0B286CF495C}"/>
            </c:ext>
          </c:extLst>
        </c:ser>
        <c:ser>
          <c:idx val="3"/>
          <c:order val="3"/>
          <c:tx>
            <c:strRef>
              <c:f>Sheet1!$A$16</c:f>
              <c:strCache>
                <c:ptCount val="1"/>
                <c:pt idx="0">
                  <c:v>Sci/Tech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Sheet1!$B$11:$J$12</c:f>
              <c:multiLvlStrCache>
                <c:ptCount val="9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F1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F1</c:v>
                  </c:pt>
                  <c:pt idx="6">
                    <c:v>Precision</c:v>
                  </c:pt>
                  <c:pt idx="7">
                    <c:v>Recall</c:v>
                  </c:pt>
                  <c:pt idx="8">
                    <c:v>F1</c:v>
                  </c:pt>
                </c:lvl>
                <c:lvl>
                  <c:pt idx="0">
                    <c:v>SVM</c:v>
                  </c:pt>
                  <c:pt idx="3">
                    <c:v>Neural Network</c:v>
                  </c:pt>
                  <c:pt idx="6">
                    <c:v>Random Forest </c:v>
                  </c:pt>
                </c:lvl>
              </c:multiLvlStrCache>
            </c:multiLvlStrRef>
          </c:cat>
          <c:val>
            <c:numRef>
              <c:f>Sheet1!$B$16:$J$16</c:f>
              <c:numCache>
                <c:formatCode>General</c:formatCode>
                <c:ptCount val="9"/>
                <c:pt idx="0">
                  <c:v>0.86</c:v>
                </c:pt>
                <c:pt idx="1">
                  <c:v>0.85</c:v>
                </c:pt>
                <c:pt idx="2">
                  <c:v>0.85</c:v>
                </c:pt>
                <c:pt idx="3">
                  <c:v>0.87</c:v>
                </c:pt>
                <c:pt idx="4">
                  <c:v>0.86</c:v>
                </c:pt>
                <c:pt idx="5">
                  <c:v>0.87</c:v>
                </c:pt>
                <c:pt idx="6">
                  <c:v>0.86</c:v>
                </c:pt>
                <c:pt idx="7">
                  <c:v>0.84</c:v>
                </c:pt>
                <c:pt idx="8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AC-44DD-B256-A0B286CF495C}"/>
            </c:ext>
          </c:extLst>
        </c:ser>
        <c:ser>
          <c:idx val="4"/>
          <c:order val="4"/>
          <c:tx>
            <c:strRef>
              <c:f>Sheet1!$A$17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Sheet1!$B$11:$J$12</c:f>
              <c:multiLvlStrCache>
                <c:ptCount val="9"/>
                <c:lvl>
                  <c:pt idx="0">
                    <c:v>Precision</c:v>
                  </c:pt>
                  <c:pt idx="1">
                    <c:v>Recall</c:v>
                  </c:pt>
                  <c:pt idx="2">
                    <c:v>F1</c:v>
                  </c:pt>
                  <c:pt idx="3">
                    <c:v>Precision</c:v>
                  </c:pt>
                  <c:pt idx="4">
                    <c:v>Recall</c:v>
                  </c:pt>
                  <c:pt idx="5">
                    <c:v>F1</c:v>
                  </c:pt>
                  <c:pt idx="6">
                    <c:v>Precision</c:v>
                  </c:pt>
                  <c:pt idx="7">
                    <c:v>Recall</c:v>
                  </c:pt>
                  <c:pt idx="8">
                    <c:v>F1</c:v>
                  </c:pt>
                </c:lvl>
                <c:lvl>
                  <c:pt idx="0">
                    <c:v>SVM</c:v>
                  </c:pt>
                  <c:pt idx="3">
                    <c:v>Neural Network</c:v>
                  </c:pt>
                  <c:pt idx="6">
                    <c:v>Random Forest </c:v>
                  </c:pt>
                </c:lvl>
              </c:multiLvlStrCache>
            </c:multiLvlStrRef>
          </c:cat>
          <c:val>
            <c:numRef>
              <c:f>Sheet1!$B$17:$J$17</c:f>
              <c:numCache>
                <c:formatCode>General</c:formatCode>
                <c:ptCount val="9"/>
                <c:pt idx="0">
                  <c:v>0.88</c:v>
                </c:pt>
                <c:pt idx="1">
                  <c:v>0.88</c:v>
                </c:pt>
                <c:pt idx="2">
                  <c:v>0.88</c:v>
                </c:pt>
                <c:pt idx="3">
                  <c:v>0.89</c:v>
                </c:pt>
                <c:pt idx="4">
                  <c:v>0.89</c:v>
                </c:pt>
                <c:pt idx="5">
                  <c:v>0.89</c:v>
                </c:pt>
                <c:pt idx="6">
                  <c:v>0.88</c:v>
                </c:pt>
                <c:pt idx="7">
                  <c:v>0.88</c:v>
                </c:pt>
                <c:pt idx="8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AC-44DD-B256-A0B286CF4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2130527"/>
        <c:axId val="1582123455"/>
      </c:barChart>
      <c:catAx>
        <c:axId val="1582130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1582123455"/>
        <c:crosses val="autoZero"/>
        <c:auto val="1"/>
        <c:lblAlgn val="ctr"/>
        <c:lblOffset val="100"/>
        <c:noMultiLvlLbl val="0"/>
      </c:catAx>
      <c:valAx>
        <c:axId val="15821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1582130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ar-SA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38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014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tosha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406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raheed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5432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shahad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88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726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914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983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tosha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5719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tosha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raheed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205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raheed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64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1" name="Google Shape;2601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tosha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shahad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982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861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3928800" cy="25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76875"/>
            <a:ext cx="39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249375" y="2717600"/>
            <a:ext cx="41814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514025" y="17200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249375" y="4229000"/>
            <a:ext cx="4181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2414775"/>
            <a:ext cx="33267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713225" y="3576200"/>
            <a:ext cx="33267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720000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3419271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20000" y="40313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3419271" y="40313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1505400" y="1245075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1505400" y="3066797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4204671" y="1245075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71" y="3066797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9"/>
          </p:nvPr>
        </p:nvSpPr>
        <p:spPr>
          <a:xfrm>
            <a:off x="720000" y="1877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3"/>
          </p:nvPr>
        </p:nvSpPr>
        <p:spPr>
          <a:xfrm>
            <a:off x="3419271" y="1877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720000" y="3698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5"/>
          </p:nvPr>
        </p:nvSpPr>
        <p:spPr>
          <a:xfrm>
            <a:off x="3419271" y="3698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6"/>
          </p:nvPr>
        </p:nvSpPr>
        <p:spPr>
          <a:xfrm>
            <a:off x="6118546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7"/>
          </p:nvPr>
        </p:nvSpPr>
        <p:spPr>
          <a:xfrm>
            <a:off x="6118546" y="40313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8" hasCustomPrompt="1"/>
          </p:nvPr>
        </p:nvSpPr>
        <p:spPr>
          <a:xfrm>
            <a:off x="6903946" y="1245074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3946" y="3066800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0"/>
          </p:nvPr>
        </p:nvSpPr>
        <p:spPr>
          <a:xfrm>
            <a:off x="6118546" y="1877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21"/>
          </p:nvPr>
        </p:nvSpPr>
        <p:spPr>
          <a:xfrm>
            <a:off x="6118546" y="3698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 rot="-5400000">
            <a:off x="-146725" y="979100"/>
            <a:ext cx="1009703" cy="130500"/>
            <a:chOff x="5461400" y="616025"/>
            <a:chExt cx="1009703" cy="130500"/>
          </a:xfrm>
        </p:grpSpPr>
        <p:sp>
          <p:nvSpPr>
            <p:cNvPr id="86" name="Google Shape;86;p1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3"/>
          <p:cNvGrpSpPr/>
          <p:nvPr/>
        </p:nvGrpSpPr>
        <p:grpSpPr>
          <a:xfrm rot="-5400000">
            <a:off x="8319450" y="4033900"/>
            <a:ext cx="1009703" cy="130500"/>
            <a:chOff x="5461400" y="616025"/>
            <a:chExt cx="1009703" cy="130500"/>
          </a:xfrm>
        </p:grpSpPr>
        <p:sp>
          <p:nvSpPr>
            <p:cNvPr id="92" name="Google Shape;92;p1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 hasCustomPrompt="1"/>
          </p:nvPr>
        </p:nvSpPr>
        <p:spPr>
          <a:xfrm>
            <a:off x="713225" y="539500"/>
            <a:ext cx="382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25"/>
          <p:cNvSpPr txBox="1">
            <a:spLocks noGrp="1"/>
          </p:cNvSpPr>
          <p:nvPr>
            <p:ph type="subTitle" idx="1"/>
          </p:nvPr>
        </p:nvSpPr>
        <p:spPr>
          <a:xfrm>
            <a:off x="713225" y="1308396"/>
            <a:ext cx="38226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984059"/>
            <a:ext cx="382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5"/>
          <p:cNvSpPr txBox="1">
            <a:spLocks noGrp="1"/>
          </p:cNvSpPr>
          <p:nvPr>
            <p:ph type="subTitle" idx="3"/>
          </p:nvPr>
        </p:nvSpPr>
        <p:spPr>
          <a:xfrm>
            <a:off x="713225" y="2752951"/>
            <a:ext cx="38226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5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428594"/>
            <a:ext cx="382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25"/>
          <p:cNvSpPr txBox="1">
            <a:spLocks noGrp="1"/>
          </p:cNvSpPr>
          <p:nvPr>
            <p:ph type="subTitle" idx="5"/>
          </p:nvPr>
        </p:nvSpPr>
        <p:spPr>
          <a:xfrm>
            <a:off x="713225" y="4197499"/>
            <a:ext cx="38226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2"/>
          <p:cNvGrpSpPr/>
          <p:nvPr/>
        </p:nvGrpSpPr>
        <p:grpSpPr>
          <a:xfrm>
            <a:off x="4067150" y="539500"/>
            <a:ext cx="1009703" cy="130500"/>
            <a:chOff x="5461400" y="616025"/>
            <a:chExt cx="1009703" cy="130500"/>
          </a:xfrm>
        </p:grpSpPr>
        <p:sp>
          <p:nvSpPr>
            <p:cNvPr id="313" name="Google Shape;313;p32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2"/>
          <p:cNvGrpSpPr/>
          <p:nvPr/>
        </p:nvGrpSpPr>
        <p:grpSpPr>
          <a:xfrm>
            <a:off x="4067150" y="4473500"/>
            <a:ext cx="1009703" cy="130500"/>
            <a:chOff x="5461400" y="616025"/>
            <a:chExt cx="1009703" cy="130500"/>
          </a:xfrm>
        </p:grpSpPr>
        <p:sp>
          <p:nvSpPr>
            <p:cNvPr id="319" name="Google Shape;319;p32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3"/>
          <p:cNvGrpSpPr/>
          <p:nvPr/>
        </p:nvGrpSpPr>
        <p:grpSpPr>
          <a:xfrm rot="-5400000">
            <a:off x="273625" y="2506500"/>
            <a:ext cx="1009703" cy="130500"/>
            <a:chOff x="5461400" y="616025"/>
            <a:chExt cx="1009703" cy="130500"/>
          </a:xfrm>
        </p:grpSpPr>
        <p:sp>
          <p:nvSpPr>
            <p:cNvPr id="326" name="Google Shape;326;p3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 rot="-5400000">
            <a:off x="7860675" y="2506500"/>
            <a:ext cx="1009703" cy="130500"/>
            <a:chOff x="5461400" y="616025"/>
            <a:chExt cx="1009703" cy="130500"/>
          </a:xfrm>
        </p:grpSpPr>
        <p:sp>
          <p:nvSpPr>
            <p:cNvPr id="332" name="Google Shape;332;p3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seoModerno Medium"/>
              <a:buNone/>
              <a:defRPr sz="35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1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5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>
            <a:spLocks noGrp="1"/>
          </p:cNvSpPr>
          <p:nvPr>
            <p:ph type="ctrTitle"/>
          </p:nvPr>
        </p:nvSpPr>
        <p:spPr>
          <a:xfrm>
            <a:off x="713224" y="1791222"/>
            <a:ext cx="6802391" cy="12856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rgbClr val="7B5288"/>
                </a:solidFill>
                <a:latin typeface="Anaheim" panose="020B0604020202020204" charset="0"/>
                <a:cs typeface="+mj-cs"/>
              </a:rPr>
              <a:t>NLP News Classification</a:t>
            </a:r>
            <a:endParaRPr sz="4500" b="1" dirty="0">
              <a:solidFill>
                <a:srgbClr val="7B5288"/>
              </a:solidFill>
              <a:latin typeface="Anaheim" panose="020B0604020202020204" charset="0"/>
              <a:cs typeface="+mj-cs"/>
            </a:endParaRPr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1"/>
          </p:nvPr>
        </p:nvSpPr>
        <p:spPr>
          <a:xfrm>
            <a:off x="843725" y="3076900"/>
            <a:ext cx="6076364" cy="9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B5288"/>
                </a:solidFill>
              </a:rPr>
              <a:t>Presented by: Hanan Salih     Shahad </a:t>
            </a:r>
            <a:r>
              <a:rPr lang="en-US" dirty="0" err="1">
                <a:solidFill>
                  <a:srgbClr val="7B5288"/>
                </a:solidFill>
              </a:rPr>
              <a:t>Abdulbari</a:t>
            </a:r>
            <a:r>
              <a:rPr lang="en-US" dirty="0">
                <a:solidFill>
                  <a:srgbClr val="7B5288"/>
                </a:solidFill>
              </a:rPr>
              <a:t>    </a:t>
            </a:r>
            <a:r>
              <a:rPr lang="en-US" dirty="0" err="1">
                <a:solidFill>
                  <a:srgbClr val="7B5288"/>
                </a:solidFill>
              </a:rPr>
              <a:t>Raheed</a:t>
            </a:r>
            <a:r>
              <a:rPr lang="en-US" dirty="0">
                <a:solidFill>
                  <a:srgbClr val="7B5288"/>
                </a:solidFill>
              </a:rPr>
              <a:t> </a:t>
            </a:r>
            <a:r>
              <a:rPr lang="en-US" dirty="0" err="1">
                <a:solidFill>
                  <a:srgbClr val="7B5288"/>
                </a:solidFill>
              </a:rPr>
              <a:t>Fadi</a:t>
            </a:r>
            <a:endParaRPr lang="en-US" dirty="0">
              <a:solidFill>
                <a:srgbClr val="7B52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>
              <a:solidFill>
                <a:srgbClr val="7B528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B5288"/>
                </a:solidFill>
              </a:rPr>
              <a:t>Supervised By: Dr. Ali Mohsin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7B5288"/>
              </a:solidFill>
            </a:endParaRPr>
          </a:p>
        </p:txBody>
      </p:sp>
      <p:grpSp>
        <p:nvGrpSpPr>
          <p:cNvPr id="349" name="Google Shape;349;p37"/>
          <p:cNvGrpSpPr/>
          <p:nvPr/>
        </p:nvGrpSpPr>
        <p:grpSpPr>
          <a:xfrm>
            <a:off x="713225" y="44737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350" name="Google Shape;350;p37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2" name="Picture 311">
            <a:extLst>
              <a:ext uri="{FF2B5EF4-FFF2-40B4-BE49-F238E27FC236}">
                <a16:creationId xmlns:a16="http://schemas.microsoft.com/office/drawing/2014/main" id="{434CAE78-CD53-4668-B427-C35FF30F5E9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6" t="5821" r="11340" b="11791"/>
          <a:stretch/>
        </p:blipFill>
        <p:spPr bwMode="auto">
          <a:xfrm>
            <a:off x="7515615" y="389142"/>
            <a:ext cx="1424940" cy="1402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8775A442-A2C7-4B31-98AD-1FBF84BB68C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58" y="505236"/>
            <a:ext cx="99187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41"/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57" name="Google Shape;1257;p41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1036;p40">
            <a:extLst>
              <a:ext uri="{FF2B5EF4-FFF2-40B4-BE49-F238E27FC236}">
                <a16:creationId xmlns:a16="http://schemas.microsoft.com/office/drawing/2014/main" id="{89E6D60A-45F8-455E-9CEF-C9DCC46C16CC}"/>
              </a:ext>
            </a:extLst>
          </p:cNvPr>
          <p:cNvGrpSpPr/>
          <p:nvPr/>
        </p:nvGrpSpPr>
        <p:grpSpPr>
          <a:xfrm>
            <a:off x="7418821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219" name="Google Shape;1037;p40">
              <a:extLst>
                <a:ext uri="{FF2B5EF4-FFF2-40B4-BE49-F238E27FC236}">
                  <a16:creationId xmlns:a16="http://schemas.microsoft.com/office/drawing/2014/main" id="{BE881780-58F2-4868-8E30-77BD20C13B7C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0" name="Google Shape;1038;p40">
              <a:extLst>
                <a:ext uri="{FF2B5EF4-FFF2-40B4-BE49-F238E27FC236}">
                  <a16:creationId xmlns:a16="http://schemas.microsoft.com/office/drawing/2014/main" id="{391CACB9-CF0B-4D01-A063-F369CE856C8A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1" name="Google Shape;1039;p40">
              <a:extLst>
                <a:ext uri="{FF2B5EF4-FFF2-40B4-BE49-F238E27FC236}">
                  <a16:creationId xmlns:a16="http://schemas.microsoft.com/office/drawing/2014/main" id="{1D37F687-A1AA-4F16-8821-EAB4B3C9E324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2" name="Google Shape;1040;p40">
              <a:extLst>
                <a:ext uri="{FF2B5EF4-FFF2-40B4-BE49-F238E27FC236}">
                  <a16:creationId xmlns:a16="http://schemas.microsoft.com/office/drawing/2014/main" id="{78372156-F9A0-42B8-9C2A-48DD6DD661A2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3" name="Google Shape;1041;p40">
              <a:extLst>
                <a:ext uri="{FF2B5EF4-FFF2-40B4-BE49-F238E27FC236}">
                  <a16:creationId xmlns:a16="http://schemas.microsoft.com/office/drawing/2014/main" id="{B6FF593D-CBA2-42D8-8AE1-609193E0E9F5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grpSp>
        <p:nvGrpSpPr>
          <p:cNvPr id="230" name="Google Shape;1042;p40">
            <a:extLst>
              <a:ext uri="{FF2B5EF4-FFF2-40B4-BE49-F238E27FC236}">
                <a16:creationId xmlns:a16="http://schemas.microsoft.com/office/drawing/2014/main" id="{E27E3D5B-6385-44D0-837E-71211EA6BD47}"/>
              </a:ext>
            </a:extLst>
          </p:cNvPr>
          <p:cNvGrpSpPr/>
          <p:nvPr/>
        </p:nvGrpSpPr>
        <p:grpSpPr>
          <a:xfrm>
            <a:off x="836225" y="4503920"/>
            <a:ext cx="1009703" cy="130500"/>
            <a:chOff x="5461400" y="616025"/>
            <a:chExt cx="1009703" cy="130500"/>
          </a:xfrm>
        </p:grpSpPr>
        <p:sp>
          <p:nvSpPr>
            <p:cNvPr id="231" name="Google Shape;1043;p40">
              <a:extLst>
                <a:ext uri="{FF2B5EF4-FFF2-40B4-BE49-F238E27FC236}">
                  <a16:creationId xmlns:a16="http://schemas.microsoft.com/office/drawing/2014/main" id="{EE2AEEE8-AE7D-4C95-88D9-00CA05CEE86D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44;p40">
              <a:extLst>
                <a:ext uri="{FF2B5EF4-FFF2-40B4-BE49-F238E27FC236}">
                  <a16:creationId xmlns:a16="http://schemas.microsoft.com/office/drawing/2014/main" id="{755B8840-63D7-4918-B756-6A72A9418296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45;p40">
              <a:extLst>
                <a:ext uri="{FF2B5EF4-FFF2-40B4-BE49-F238E27FC236}">
                  <a16:creationId xmlns:a16="http://schemas.microsoft.com/office/drawing/2014/main" id="{87A4E614-6C7D-4FE3-BEAC-658336966E49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46;p40">
              <a:extLst>
                <a:ext uri="{FF2B5EF4-FFF2-40B4-BE49-F238E27FC236}">
                  <a16:creationId xmlns:a16="http://schemas.microsoft.com/office/drawing/2014/main" id="{30937E61-A8CC-454A-BBA9-D452CBF88C2A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47;p40">
              <a:extLst>
                <a:ext uri="{FF2B5EF4-FFF2-40B4-BE49-F238E27FC236}">
                  <a16:creationId xmlns:a16="http://schemas.microsoft.com/office/drawing/2014/main" id="{3715C0CC-9374-4B45-B02E-040C26982CB7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1034;p40">
            <a:extLst>
              <a:ext uri="{FF2B5EF4-FFF2-40B4-BE49-F238E27FC236}">
                <a16:creationId xmlns:a16="http://schemas.microsoft.com/office/drawing/2014/main" id="{3BCFEF23-4945-4241-AF9F-8D2151ACD055}"/>
              </a:ext>
            </a:extLst>
          </p:cNvPr>
          <p:cNvSpPr txBox="1">
            <a:spLocks/>
          </p:cNvSpPr>
          <p:nvPr/>
        </p:nvSpPr>
        <p:spPr>
          <a:xfrm>
            <a:off x="1218075" y="337"/>
            <a:ext cx="6707850" cy="11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useoModerno Medium"/>
              <a:buNone/>
              <a:defRPr sz="5000" b="0" i="0" u="none" strike="noStrike" cap="none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5400" dirty="0">
                <a:solidFill>
                  <a:srgbClr val="7B5288"/>
                </a:solidFill>
              </a:rPr>
              <a:t>TF-IDF e</a:t>
            </a:r>
            <a:r>
              <a:rPr lang="en-US" sz="5400" b="1" dirty="0">
                <a:solidFill>
                  <a:srgbClr val="7B5288"/>
                </a:solidFill>
                <a:latin typeface="+mn-lt"/>
              </a:rPr>
              <a:t>x</a:t>
            </a:r>
            <a:r>
              <a:rPr lang="en-US" sz="5400" dirty="0">
                <a:solidFill>
                  <a:srgbClr val="7B5288"/>
                </a:solidFill>
              </a:rPr>
              <a:t>ample</a:t>
            </a:r>
            <a:endParaRPr lang="en-US" dirty="0">
              <a:solidFill>
                <a:srgbClr val="7B5288"/>
              </a:solidFill>
            </a:endParaRPr>
          </a:p>
        </p:txBody>
      </p:sp>
      <p:sp>
        <p:nvSpPr>
          <p:cNvPr id="36" name="Google Shape;1035;p40">
            <a:extLst>
              <a:ext uri="{FF2B5EF4-FFF2-40B4-BE49-F238E27FC236}">
                <a16:creationId xmlns:a16="http://schemas.microsoft.com/office/drawing/2014/main" id="{E74767F3-B428-4A2C-9E2A-4EBFE29DBB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1847" y="1083580"/>
            <a:ext cx="4194946" cy="372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 IDF and TF values for three documents: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B0BC97-0EDB-4773-A3AA-95C8ABBDD800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369" r="57305"/>
          <a:stretch/>
        </p:blipFill>
        <p:spPr>
          <a:xfrm>
            <a:off x="1366306" y="1700800"/>
            <a:ext cx="2890899" cy="21871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FA446B6-3D26-444F-AB92-53AE76DE7A70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8118" t="3369"/>
          <a:stretch/>
        </p:blipFill>
        <p:spPr>
          <a:xfrm>
            <a:off x="4407109" y="1700800"/>
            <a:ext cx="3512988" cy="21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6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41"/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57" name="Google Shape;1257;p41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1036;p40">
            <a:extLst>
              <a:ext uri="{FF2B5EF4-FFF2-40B4-BE49-F238E27FC236}">
                <a16:creationId xmlns:a16="http://schemas.microsoft.com/office/drawing/2014/main" id="{89E6D60A-45F8-455E-9CEF-C9DCC46C16CC}"/>
              </a:ext>
            </a:extLst>
          </p:cNvPr>
          <p:cNvGrpSpPr/>
          <p:nvPr/>
        </p:nvGrpSpPr>
        <p:grpSpPr>
          <a:xfrm>
            <a:off x="7418821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219" name="Google Shape;1037;p40">
              <a:extLst>
                <a:ext uri="{FF2B5EF4-FFF2-40B4-BE49-F238E27FC236}">
                  <a16:creationId xmlns:a16="http://schemas.microsoft.com/office/drawing/2014/main" id="{BE881780-58F2-4868-8E30-77BD20C13B7C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0" name="Google Shape;1038;p40">
              <a:extLst>
                <a:ext uri="{FF2B5EF4-FFF2-40B4-BE49-F238E27FC236}">
                  <a16:creationId xmlns:a16="http://schemas.microsoft.com/office/drawing/2014/main" id="{391CACB9-CF0B-4D01-A063-F369CE856C8A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1" name="Google Shape;1039;p40">
              <a:extLst>
                <a:ext uri="{FF2B5EF4-FFF2-40B4-BE49-F238E27FC236}">
                  <a16:creationId xmlns:a16="http://schemas.microsoft.com/office/drawing/2014/main" id="{1D37F687-A1AA-4F16-8821-EAB4B3C9E324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2" name="Google Shape;1040;p40">
              <a:extLst>
                <a:ext uri="{FF2B5EF4-FFF2-40B4-BE49-F238E27FC236}">
                  <a16:creationId xmlns:a16="http://schemas.microsoft.com/office/drawing/2014/main" id="{78372156-F9A0-42B8-9C2A-48DD6DD661A2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3" name="Google Shape;1041;p40">
              <a:extLst>
                <a:ext uri="{FF2B5EF4-FFF2-40B4-BE49-F238E27FC236}">
                  <a16:creationId xmlns:a16="http://schemas.microsoft.com/office/drawing/2014/main" id="{B6FF593D-CBA2-42D8-8AE1-609193E0E9F5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grpSp>
        <p:nvGrpSpPr>
          <p:cNvPr id="230" name="Google Shape;1042;p40">
            <a:extLst>
              <a:ext uri="{FF2B5EF4-FFF2-40B4-BE49-F238E27FC236}">
                <a16:creationId xmlns:a16="http://schemas.microsoft.com/office/drawing/2014/main" id="{E27E3D5B-6385-44D0-837E-71211EA6BD47}"/>
              </a:ext>
            </a:extLst>
          </p:cNvPr>
          <p:cNvGrpSpPr/>
          <p:nvPr/>
        </p:nvGrpSpPr>
        <p:grpSpPr>
          <a:xfrm>
            <a:off x="836225" y="4503920"/>
            <a:ext cx="1009703" cy="130500"/>
            <a:chOff x="5461400" y="616025"/>
            <a:chExt cx="1009703" cy="130500"/>
          </a:xfrm>
        </p:grpSpPr>
        <p:sp>
          <p:nvSpPr>
            <p:cNvPr id="231" name="Google Shape;1043;p40">
              <a:extLst>
                <a:ext uri="{FF2B5EF4-FFF2-40B4-BE49-F238E27FC236}">
                  <a16:creationId xmlns:a16="http://schemas.microsoft.com/office/drawing/2014/main" id="{EE2AEEE8-AE7D-4C95-88D9-00CA05CEE86D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44;p40">
              <a:extLst>
                <a:ext uri="{FF2B5EF4-FFF2-40B4-BE49-F238E27FC236}">
                  <a16:creationId xmlns:a16="http://schemas.microsoft.com/office/drawing/2014/main" id="{755B8840-63D7-4918-B756-6A72A9418296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45;p40">
              <a:extLst>
                <a:ext uri="{FF2B5EF4-FFF2-40B4-BE49-F238E27FC236}">
                  <a16:creationId xmlns:a16="http://schemas.microsoft.com/office/drawing/2014/main" id="{87A4E614-6C7D-4FE3-BEAC-658336966E49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46;p40">
              <a:extLst>
                <a:ext uri="{FF2B5EF4-FFF2-40B4-BE49-F238E27FC236}">
                  <a16:creationId xmlns:a16="http://schemas.microsoft.com/office/drawing/2014/main" id="{30937E61-A8CC-454A-BBA9-D452CBF88C2A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47;p40">
              <a:extLst>
                <a:ext uri="{FF2B5EF4-FFF2-40B4-BE49-F238E27FC236}">
                  <a16:creationId xmlns:a16="http://schemas.microsoft.com/office/drawing/2014/main" id="{3715C0CC-9374-4B45-B02E-040C26982CB7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1034;p40">
            <a:extLst>
              <a:ext uri="{FF2B5EF4-FFF2-40B4-BE49-F238E27FC236}">
                <a16:creationId xmlns:a16="http://schemas.microsoft.com/office/drawing/2014/main" id="{3BCFEF23-4945-4241-AF9F-8D2151ACD055}"/>
              </a:ext>
            </a:extLst>
          </p:cNvPr>
          <p:cNvSpPr txBox="1">
            <a:spLocks/>
          </p:cNvSpPr>
          <p:nvPr/>
        </p:nvSpPr>
        <p:spPr>
          <a:xfrm>
            <a:off x="1218075" y="337"/>
            <a:ext cx="6707850" cy="11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useoModerno Medium"/>
              <a:buNone/>
              <a:defRPr sz="5000" b="0" i="0" u="none" strike="noStrike" cap="none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5400" dirty="0">
                <a:solidFill>
                  <a:srgbClr val="7B5288"/>
                </a:solidFill>
              </a:rPr>
              <a:t>TF-IDF e</a:t>
            </a:r>
            <a:r>
              <a:rPr lang="en-US" sz="5400" b="1" dirty="0">
                <a:solidFill>
                  <a:srgbClr val="7B5288"/>
                </a:solidFill>
                <a:latin typeface="+mn-lt"/>
              </a:rPr>
              <a:t>x</a:t>
            </a:r>
            <a:r>
              <a:rPr lang="en-US" sz="5400" dirty="0">
                <a:solidFill>
                  <a:srgbClr val="7B5288"/>
                </a:solidFill>
              </a:rPr>
              <a:t>ample</a:t>
            </a:r>
            <a:endParaRPr lang="en-US" dirty="0">
              <a:solidFill>
                <a:srgbClr val="7B5288"/>
              </a:solidFill>
            </a:endParaRPr>
          </a:p>
        </p:txBody>
      </p:sp>
      <p:sp>
        <p:nvSpPr>
          <p:cNvPr id="36" name="Google Shape;1035;p40">
            <a:extLst>
              <a:ext uri="{FF2B5EF4-FFF2-40B4-BE49-F238E27FC236}">
                <a16:creationId xmlns:a16="http://schemas.microsoft.com/office/drawing/2014/main" id="{E74767F3-B428-4A2C-9E2A-4EBFE29DBB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1847" y="1083580"/>
            <a:ext cx="4884494" cy="372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AutoNum type="arabicPeriod" startAt="5"/>
            </a:pP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Calculate the final equation &amp; compare result:</a:t>
            </a:r>
          </a:p>
          <a:p>
            <a:pPr algn="just"/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B3BAB04-E118-4333-8B1C-94F3D6279B37}"/>
              </a:ext>
            </a:extLst>
          </p:cNvPr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1884"/>
          <a:stretch/>
        </p:blipFill>
        <p:spPr>
          <a:xfrm>
            <a:off x="1109141" y="2159951"/>
            <a:ext cx="6925717" cy="1899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4CBDE-9973-4A35-BADC-8BE0D0F89803}"/>
                  </a:ext>
                </a:extLst>
              </p:cNvPr>
              <p:cNvSpPr txBox="1"/>
              <p:nvPr/>
            </p:nvSpPr>
            <p:spPr>
              <a:xfrm>
                <a:off x="2285999" y="1711722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𝑇𝐹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𝐼𝐷𝐹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𝑇𝐹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∗ </m:t>
                      </m:r>
                      <m:r>
                        <a:rPr lang="en-US" sz="1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𝐼𝐷𝐹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D4CBDE-9973-4A35-BADC-8BE0D0F8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9" y="1711722"/>
                <a:ext cx="45720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2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 txBox="1">
            <a:spLocks noGrp="1"/>
          </p:cNvSpPr>
          <p:nvPr>
            <p:ph type="title"/>
          </p:nvPr>
        </p:nvSpPr>
        <p:spPr>
          <a:xfrm>
            <a:off x="3013618" y="0"/>
            <a:ext cx="3116762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7B5288"/>
                </a:solidFill>
              </a:rPr>
              <a:t>Dataset</a:t>
            </a:r>
            <a:endParaRPr sz="5000" dirty="0">
              <a:solidFill>
                <a:srgbClr val="7B5288"/>
              </a:solidFill>
            </a:endParaRPr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1"/>
          </p:nvPr>
        </p:nvSpPr>
        <p:spPr>
          <a:xfrm>
            <a:off x="859428" y="1174125"/>
            <a:ext cx="7440850" cy="1338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AG News Classification Dataset is about news articles, it has </a:t>
            </a:r>
            <a:r>
              <a:rPr lang="en-US" dirty="0">
                <a:solidFill>
                  <a:srgbClr val="7B5288"/>
                </a:solidFill>
              </a:rPr>
              <a:t>4 classes </a:t>
            </a:r>
            <a:r>
              <a:rPr lang="en-US" dirty="0"/>
              <a:t>type either </a:t>
            </a:r>
            <a:r>
              <a:rPr lang="en-US" dirty="0">
                <a:solidFill>
                  <a:srgbClr val="7B5288"/>
                </a:solidFill>
              </a:rPr>
              <a:t>World</a:t>
            </a:r>
            <a:r>
              <a:rPr lang="en-US" dirty="0"/>
              <a:t>, </a:t>
            </a:r>
            <a:r>
              <a:rPr lang="en-US" dirty="0">
                <a:solidFill>
                  <a:srgbClr val="7B5288"/>
                </a:solidFill>
              </a:rPr>
              <a:t>Sports</a:t>
            </a:r>
            <a:r>
              <a:rPr lang="en-US" dirty="0"/>
              <a:t>, </a:t>
            </a:r>
            <a:r>
              <a:rPr lang="en-US" dirty="0">
                <a:solidFill>
                  <a:srgbClr val="7B5288"/>
                </a:solidFill>
              </a:rPr>
              <a:t>Business</a:t>
            </a:r>
            <a:r>
              <a:rPr lang="en-US" dirty="0"/>
              <a:t> or </a:t>
            </a:r>
            <a:r>
              <a:rPr lang="en-US" dirty="0">
                <a:solidFill>
                  <a:srgbClr val="7B5288"/>
                </a:solidFill>
              </a:rPr>
              <a:t>Sci/Tech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dataset has </a:t>
            </a:r>
            <a:r>
              <a:rPr lang="en-US" dirty="0">
                <a:solidFill>
                  <a:srgbClr val="7B5288"/>
                </a:solidFill>
              </a:rPr>
              <a:t>120,000</a:t>
            </a:r>
            <a:r>
              <a:rPr lang="en-US" dirty="0"/>
              <a:t> records they're divided into two parts </a:t>
            </a:r>
            <a:r>
              <a:rPr lang="en-US" dirty="0">
                <a:solidFill>
                  <a:srgbClr val="7B5288"/>
                </a:solidFill>
              </a:rPr>
              <a:t>80%</a:t>
            </a:r>
            <a:r>
              <a:rPr lang="en-US" dirty="0"/>
              <a:t> for training and </a:t>
            </a:r>
            <a:r>
              <a:rPr lang="en-US" dirty="0">
                <a:solidFill>
                  <a:srgbClr val="7B5288"/>
                </a:solidFill>
              </a:rPr>
              <a:t>20%</a:t>
            </a:r>
            <a:r>
              <a:rPr lang="en-US" dirty="0"/>
              <a:t> for testing, evenly distributes across the four classes.</a:t>
            </a:r>
          </a:p>
        </p:txBody>
      </p:sp>
      <p:grpSp>
        <p:nvGrpSpPr>
          <p:cNvPr id="1036" name="Google Shape;1036;p40"/>
          <p:cNvGrpSpPr/>
          <p:nvPr/>
        </p:nvGrpSpPr>
        <p:grpSpPr>
          <a:xfrm>
            <a:off x="713225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1037" name="Google Shape;1037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6DCBBE2-F997-4D62-BD86-40CE970892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52" b="43049"/>
          <a:stretch/>
        </p:blipFill>
        <p:spPr>
          <a:xfrm>
            <a:off x="859428" y="2722748"/>
            <a:ext cx="7425143" cy="19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صورة 3">
            <a:extLst>
              <a:ext uri="{FF2B5EF4-FFF2-40B4-BE49-F238E27FC236}">
                <a16:creationId xmlns:a16="http://schemas.microsoft.com/office/drawing/2014/main" id="{0C9D9A0C-CB5E-4876-B2EB-88AC30FB3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17" y="511444"/>
            <a:ext cx="5384763" cy="4120611"/>
          </a:xfrm>
          <a:prstGeom prst="rect">
            <a:avLst/>
          </a:prstGeom>
        </p:spPr>
      </p:pic>
      <p:sp>
        <p:nvSpPr>
          <p:cNvPr id="1034" name="Google Shape;1034;p40"/>
          <p:cNvSpPr txBox="1">
            <a:spLocks noGrp="1"/>
          </p:cNvSpPr>
          <p:nvPr>
            <p:ph type="title"/>
          </p:nvPr>
        </p:nvSpPr>
        <p:spPr>
          <a:xfrm>
            <a:off x="-419127" y="74950"/>
            <a:ext cx="3116762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7B5288"/>
                </a:solidFill>
                <a:latin typeface="+mj-lt"/>
              </a:rPr>
              <a:t>G</a:t>
            </a:r>
            <a:r>
              <a:rPr lang="en-US" sz="5000" dirty="0">
                <a:solidFill>
                  <a:srgbClr val="7B5288"/>
                </a:solidFill>
              </a:rPr>
              <a:t>UI</a:t>
            </a:r>
            <a:endParaRPr sz="5000" dirty="0">
              <a:solidFill>
                <a:srgbClr val="7B5288"/>
              </a:solidFill>
            </a:endParaRPr>
          </a:p>
        </p:txBody>
      </p:sp>
      <p:grpSp>
        <p:nvGrpSpPr>
          <p:cNvPr id="1036" name="Google Shape;1036;p40"/>
          <p:cNvGrpSpPr/>
          <p:nvPr/>
        </p:nvGrpSpPr>
        <p:grpSpPr>
          <a:xfrm>
            <a:off x="7428823" y="4489404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1037" name="Google Shape;1037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254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 txBox="1">
            <a:spLocks noGrp="1"/>
          </p:cNvSpPr>
          <p:nvPr>
            <p:ph type="title"/>
          </p:nvPr>
        </p:nvSpPr>
        <p:spPr>
          <a:xfrm>
            <a:off x="3013618" y="0"/>
            <a:ext cx="3116762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7B5288"/>
                </a:solidFill>
              </a:rPr>
              <a:t>Results</a:t>
            </a:r>
            <a:endParaRPr sz="5000" dirty="0">
              <a:solidFill>
                <a:srgbClr val="7B5288"/>
              </a:solidFill>
            </a:endParaRPr>
          </a:p>
        </p:txBody>
      </p:sp>
      <p:grpSp>
        <p:nvGrpSpPr>
          <p:cNvPr id="1036" name="Google Shape;1036;p40"/>
          <p:cNvGrpSpPr/>
          <p:nvPr/>
        </p:nvGrpSpPr>
        <p:grpSpPr>
          <a:xfrm>
            <a:off x="713225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1037" name="Google Shape;1037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B7D75-0BC4-441D-9B8B-C6E382838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94" y="1541862"/>
            <a:ext cx="6102609" cy="2941016"/>
          </a:xfrm>
          <a:prstGeom prst="rect">
            <a:avLst/>
          </a:prstGeom>
        </p:spPr>
      </p:pic>
      <p:grpSp>
        <p:nvGrpSpPr>
          <p:cNvPr id="12" name="Google Shape;1042;p40">
            <a:extLst>
              <a:ext uri="{FF2B5EF4-FFF2-40B4-BE49-F238E27FC236}">
                <a16:creationId xmlns:a16="http://schemas.microsoft.com/office/drawing/2014/main" id="{9E97981C-9EBE-411B-A1B7-6F2BB91C4225}"/>
              </a:ext>
            </a:extLst>
          </p:cNvPr>
          <p:cNvGrpSpPr/>
          <p:nvPr/>
        </p:nvGrpSpPr>
        <p:grpSpPr>
          <a:xfrm rot="5400000">
            <a:off x="7817018" y="3978026"/>
            <a:ext cx="1009703" cy="130500"/>
            <a:chOff x="5461400" y="616025"/>
            <a:chExt cx="1009703" cy="130500"/>
          </a:xfrm>
        </p:grpSpPr>
        <p:sp>
          <p:nvSpPr>
            <p:cNvPr id="14" name="Google Shape;1043;p40">
              <a:extLst>
                <a:ext uri="{FF2B5EF4-FFF2-40B4-BE49-F238E27FC236}">
                  <a16:creationId xmlns:a16="http://schemas.microsoft.com/office/drawing/2014/main" id="{DA838460-33FD-44F9-B347-B681B57AA685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4;p40">
              <a:extLst>
                <a:ext uri="{FF2B5EF4-FFF2-40B4-BE49-F238E27FC236}">
                  <a16:creationId xmlns:a16="http://schemas.microsoft.com/office/drawing/2014/main" id="{7060A0F5-9B4D-4C12-96D0-D9975AFC543B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5;p40">
              <a:extLst>
                <a:ext uri="{FF2B5EF4-FFF2-40B4-BE49-F238E27FC236}">
                  <a16:creationId xmlns:a16="http://schemas.microsoft.com/office/drawing/2014/main" id="{4CB1FE34-5AC6-4E60-AC2B-0A67B0AAC50E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6;p40">
              <a:extLst>
                <a:ext uri="{FF2B5EF4-FFF2-40B4-BE49-F238E27FC236}">
                  <a16:creationId xmlns:a16="http://schemas.microsoft.com/office/drawing/2014/main" id="{BEF1EE3A-E25D-4B7C-9A5E-130F73DACC16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7;p40">
              <a:extLst>
                <a:ext uri="{FF2B5EF4-FFF2-40B4-BE49-F238E27FC236}">
                  <a16:creationId xmlns:a16="http://schemas.microsoft.com/office/drawing/2014/main" id="{293241F4-36B5-4EC3-B679-DB8D3012C60F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035;p40">
            <a:extLst>
              <a:ext uri="{FF2B5EF4-FFF2-40B4-BE49-F238E27FC236}">
                <a16:creationId xmlns:a16="http://schemas.microsoft.com/office/drawing/2014/main" id="{C90D7A1E-0FA1-4C05-8D0F-0FA77D9BA8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1847" y="1083580"/>
            <a:ext cx="6931456" cy="372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TF-IDF Results table: SVM highest accuracy, the RF is faster.</a:t>
            </a:r>
          </a:p>
        </p:txBody>
      </p:sp>
    </p:spTree>
    <p:extLst>
      <p:ext uri="{BB962C8B-B14F-4D97-AF65-F5344CB8AC3E}">
        <p14:creationId xmlns:p14="http://schemas.microsoft.com/office/powerpoint/2010/main" val="141207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 txBox="1">
            <a:spLocks noGrp="1"/>
          </p:cNvSpPr>
          <p:nvPr>
            <p:ph type="title"/>
          </p:nvPr>
        </p:nvSpPr>
        <p:spPr>
          <a:xfrm>
            <a:off x="3013618" y="0"/>
            <a:ext cx="3116762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7B5288"/>
                </a:solidFill>
              </a:rPr>
              <a:t>Results</a:t>
            </a:r>
            <a:endParaRPr sz="5000" dirty="0">
              <a:solidFill>
                <a:srgbClr val="7B5288"/>
              </a:solidFill>
            </a:endParaRPr>
          </a:p>
        </p:txBody>
      </p:sp>
      <p:grpSp>
        <p:nvGrpSpPr>
          <p:cNvPr id="1036" name="Google Shape;1036;p40"/>
          <p:cNvGrpSpPr/>
          <p:nvPr/>
        </p:nvGrpSpPr>
        <p:grpSpPr>
          <a:xfrm>
            <a:off x="713225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1037" name="Google Shape;1037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B7D75-0BC4-441D-9B8B-C6E382838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48" y="1550328"/>
            <a:ext cx="6085041" cy="2932549"/>
          </a:xfrm>
          <a:prstGeom prst="rect">
            <a:avLst/>
          </a:prstGeom>
        </p:spPr>
      </p:pic>
      <p:grpSp>
        <p:nvGrpSpPr>
          <p:cNvPr id="12" name="Google Shape;1042;p40">
            <a:extLst>
              <a:ext uri="{FF2B5EF4-FFF2-40B4-BE49-F238E27FC236}">
                <a16:creationId xmlns:a16="http://schemas.microsoft.com/office/drawing/2014/main" id="{9E97981C-9EBE-411B-A1B7-6F2BB91C4225}"/>
              </a:ext>
            </a:extLst>
          </p:cNvPr>
          <p:cNvGrpSpPr/>
          <p:nvPr/>
        </p:nvGrpSpPr>
        <p:grpSpPr>
          <a:xfrm rot="5400000">
            <a:off x="7817018" y="3978026"/>
            <a:ext cx="1009703" cy="130500"/>
            <a:chOff x="5461400" y="616025"/>
            <a:chExt cx="1009703" cy="130500"/>
          </a:xfrm>
        </p:grpSpPr>
        <p:sp>
          <p:nvSpPr>
            <p:cNvPr id="14" name="Google Shape;1043;p40">
              <a:extLst>
                <a:ext uri="{FF2B5EF4-FFF2-40B4-BE49-F238E27FC236}">
                  <a16:creationId xmlns:a16="http://schemas.microsoft.com/office/drawing/2014/main" id="{DA838460-33FD-44F9-B347-B681B57AA685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4;p40">
              <a:extLst>
                <a:ext uri="{FF2B5EF4-FFF2-40B4-BE49-F238E27FC236}">
                  <a16:creationId xmlns:a16="http://schemas.microsoft.com/office/drawing/2014/main" id="{7060A0F5-9B4D-4C12-96D0-D9975AFC543B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5;p40">
              <a:extLst>
                <a:ext uri="{FF2B5EF4-FFF2-40B4-BE49-F238E27FC236}">
                  <a16:creationId xmlns:a16="http://schemas.microsoft.com/office/drawing/2014/main" id="{4CB1FE34-5AC6-4E60-AC2B-0A67B0AAC50E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6;p40">
              <a:extLst>
                <a:ext uri="{FF2B5EF4-FFF2-40B4-BE49-F238E27FC236}">
                  <a16:creationId xmlns:a16="http://schemas.microsoft.com/office/drawing/2014/main" id="{BEF1EE3A-E25D-4B7C-9A5E-130F73DACC16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7;p40">
              <a:extLst>
                <a:ext uri="{FF2B5EF4-FFF2-40B4-BE49-F238E27FC236}">
                  <a16:creationId xmlns:a16="http://schemas.microsoft.com/office/drawing/2014/main" id="{293241F4-36B5-4EC3-B679-DB8D3012C60F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035;p40">
            <a:extLst>
              <a:ext uri="{FF2B5EF4-FFF2-40B4-BE49-F238E27FC236}">
                <a16:creationId xmlns:a16="http://schemas.microsoft.com/office/drawing/2014/main" id="{C90D7A1E-0FA1-4C05-8D0F-0FA77D9BA8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1847" y="1083580"/>
            <a:ext cx="7267930" cy="372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BoW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Results table: almost all three are equally accurate, but RF was faster.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9D8C23-349D-4A6F-8604-98297C0B63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8"/>
          <a:stretch/>
        </p:blipFill>
        <p:spPr>
          <a:xfrm>
            <a:off x="1520694" y="1588957"/>
            <a:ext cx="6085043" cy="28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8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 txBox="1">
            <a:spLocks noGrp="1"/>
          </p:cNvSpPr>
          <p:nvPr>
            <p:ph type="title"/>
          </p:nvPr>
        </p:nvSpPr>
        <p:spPr>
          <a:xfrm>
            <a:off x="1754161" y="0"/>
            <a:ext cx="5635673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7B5288"/>
                </a:solidFill>
              </a:rPr>
              <a:t>Compare Results</a:t>
            </a:r>
            <a:endParaRPr sz="5000" dirty="0">
              <a:solidFill>
                <a:srgbClr val="7B5288"/>
              </a:solidFill>
            </a:endParaRPr>
          </a:p>
        </p:txBody>
      </p:sp>
      <p:grpSp>
        <p:nvGrpSpPr>
          <p:cNvPr id="1036" name="Google Shape;1036;p40"/>
          <p:cNvGrpSpPr/>
          <p:nvPr/>
        </p:nvGrpSpPr>
        <p:grpSpPr>
          <a:xfrm>
            <a:off x="713225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1037" name="Google Shape;1037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grpSp>
        <p:nvGrpSpPr>
          <p:cNvPr id="12" name="Google Shape;1042;p40">
            <a:extLst>
              <a:ext uri="{FF2B5EF4-FFF2-40B4-BE49-F238E27FC236}">
                <a16:creationId xmlns:a16="http://schemas.microsoft.com/office/drawing/2014/main" id="{9E97981C-9EBE-411B-A1B7-6F2BB91C4225}"/>
              </a:ext>
            </a:extLst>
          </p:cNvPr>
          <p:cNvGrpSpPr/>
          <p:nvPr/>
        </p:nvGrpSpPr>
        <p:grpSpPr>
          <a:xfrm rot="5400000">
            <a:off x="7817018" y="3978026"/>
            <a:ext cx="1009703" cy="130500"/>
            <a:chOff x="5461400" y="616025"/>
            <a:chExt cx="1009703" cy="130500"/>
          </a:xfrm>
        </p:grpSpPr>
        <p:sp>
          <p:nvSpPr>
            <p:cNvPr id="14" name="Google Shape;1043;p40">
              <a:extLst>
                <a:ext uri="{FF2B5EF4-FFF2-40B4-BE49-F238E27FC236}">
                  <a16:creationId xmlns:a16="http://schemas.microsoft.com/office/drawing/2014/main" id="{DA838460-33FD-44F9-B347-B681B57AA685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4;p40">
              <a:extLst>
                <a:ext uri="{FF2B5EF4-FFF2-40B4-BE49-F238E27FC236}">
                  <a16:creationId xmlns:a16="http://schemas.microsoft.com/office/drawing/2014/main" id="{7060A0F5-9B4D-4C12-96D0-D9975AFC543B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5;p40">
              <a:extLst>
                <a:ext uri="{FF2B5EF4-FFF2-40B4-BE49-F238E27FC236}">
                  <a16:creationId xmlns:a16="http://schemas.microsoft.com/office/drawing/2014/main" id="{4CB1FE34-5AC6-4E60-AC2B-0A67B0AAC50E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6;p40">
              <a:extLst>
                <a:ext uri="{FF2B5EF4-FFF2-40B4-BE49-F238E27FC236}">
                  <a16:creationId xmlns:a16="http://schemas.microsoft.com/office/drawing/2014/main" id="{BEF1EE3A-E25D-4B7C-9A5E-130F73DACC16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7;p40">
              <a:extLst>
                <a:ext uri="{FF2B5EF4-FFF2-40B4-BE49-F238E27FC236}">
                  <a16:creationId xmlns:a16="http://schemas.microsoft.com/office/drawing/2014/main" id="{293241F4-36B5-4EC3-B679-DB8D3012C60F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035;p40">
            <a:extLst>
              <a:ext uri="{FF2B5EF4-FFF2-40B4-BE49-F238E27FC236}">
                <a16:creationId xmlns:a16="http://schemas.microsoft.com/office/drawing/2014/main" id="{C90D7A1E-0FA1-4C05-8D0F-0FA77D9BA8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1847" y="1083580"/>
            <a:ext cx="4884494" cy="372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TF-IDF comparison results: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95785302-8A6F-4287-AEF9-93B6DB623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194486"/>
              </p:ext>
            </p:extLst>
          </p:nvPr>
        </p:nvGraphicFramePr>
        <p:xfrm>
          <a:off x="1842609" y="1499280"/>
          <a:ext cx="5458778" cy="2983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8558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F5464B9-AB54-4E31-8318-6268D78C30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139654"/>
              </p:ext>
            </p:extLst>
          </p:nvPr>
        </p:nvGraphicFramePr>
        <p:xfrm>
          <a:off x="1843120" y="1499281"/>
          <a:ext cx="5457754" cy="2983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036" name="Google Shape;1036;p40"/>
          <p:cNvGrpSpPr/>
          <p:nvPr/>
        </p:nvGrpSpPr>
        <p:grpSpPr>
          <a:xfrm>
            <a:off x="713225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1037" name="Google Shape;1037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grpSp>
        <p:nvGrpSpPr>
          <p:cNvPr id="12" name="Google Shape;1042;p40">
            <a:extLst>
              <a:ext uri="{FF2B5EF4-FFF2-40B4-BE49-F238E27FC236}">
                <a16:creationId xmlns:a16="http://schemas.microsoft.com/office/drawing/2014/main" id="{9E97981C-9EBE-411B-A1B7-6F2BB91C4225}"/>
              </a:ext>
            </a:extLst>
          </p:cNvPr>
          <p:cNvGrpSpPr/>
          <p:nvPr/>
        </p:nvGrpSpPr>
        <p:grpSpPr>
          <a:xfrm rot="5400000">
            <a:off x="7817018" y="3978026"/>
            <a:ext cx="1009703" cy="130500"/>
            <a:chOff x="5461400" y="616025"/>
            <a:chExt cx="1009703" cy="130500"/>
          </a:xfrm>
        </p:grpSpPr>
        <p:sp>
          <p:nvSpPr>
            <p:cNvPr id="14" name="Google Shape;1043;p40">
              <a:extLst>
                <a:ext uri="{FF2B5EF4-FFF2-40B4-BE49-F238E27FC236}">
                  <a16:creationId xmlns:a16="http://schemas.microsoft.com/office/drawing/2014/main" id="{DA838460-33FD-44F9-B347-B681B57AA685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4;p40">
              <a:extLst>
                <a:ext uri="{FF2B5EF4-FFF2-40B4-BE49-F238E27FC236}">
                  <a16:creationId xmlns:a16="http://schemas.microsoft.com/office/drawing/2014/main" id="{7060A0F5-9B4D-4C12-96D0-D9975AFC543B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5;p40">
              <a:extLst>
                <a:ext uri="{FF2B5EF4-FFF2-40B4-BE49-F238E27FC236}">
                  <a16:creationId xmlns:a16="http://schemas.microsoft.com/office/drawing/2014/main" id="{4CB1FE34-5AC6-4E60-AC2B-0A67B0AAC50E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6;p40">
              <a:extLst>
                <a:ext uri="{FF2B5EF4-FFF2-40B4-BE49-F238E27FC236}">
                  <a16:creationId xmlns:a16="http://schemas.microsoft.com/office/drawing/2014/main" id="{BEF1EE3A-E25D-4B7C-9A5E-130F73DACC16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7;p40">
              <a:extLst>
                <a:ext uri="{FF2B5EF4-FFF2-40B4-BE49-F238E27FC236}">
                  <a16:creationId xmlns:a16="http://schemas.microsoft.com/office/drawing/2014/main" id="{293241F4-36B5-4EC3-B679-DB8D3012C60F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035;p40">
            <a:extLst>
              <a:ext uri="{FF2B5EF4-FFF2-40B4-BE49-F238E27FC236}">
                <a16:creationId xmlns:a16="http://schemas.microsoft.com/office/drawing/2014/main" id="{C90D7A1E-0FA1-4C05-8D0F-0FA77D9BA8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1847" y="1083580"/>
            <a:ext cx="4884494" cy="372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 err="1">
                <a:latin typeface="Maven Pro" panose="020B0604020202020204" charset="0"/>
                <a:cs typeface="Times New Roman" panose="02020603050405020304" pitchFamily="18" charset="0"/>
              </a:rPr>
              <a:t>BoW</a:t>
            </a:r>
            <a:r>
              <a:rPr lang="en-US" dirty="0">
                <a:latin typeface="Maven Pro" panose="020B0604020202020204" charset="0"/>
                <a:cs typeface="Times New Roman" panose="02020603050405020304" pitchFamily="18" charset="0"/>
              </a:rPr>
              <a:t> comparison results:</a:t>
            </a:r>
          </a:p>
        </p:txBody>
      </p:sp>
      <p:sp>
        <p:nvSpPr>
          <p:cNvPr id="21" name="Google Shape;1034;p40">
            <a:extLst>
              <a:ext uri="{FF2B5EF4-FFF2-40B4-BE49-F238E27FC236}">
                <a16:creationId xmlns:a16="http://schemas.microsoft.com/office/drawing/2014/main" id="{9DF60C05-6F2D-4801-9B37-8DFC921DB1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4161" y="0"/>
            <a:ext cx="5635673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7B5288"/>
                </a:solidFill>
              </a:rPr>
              <a:t>Compare Results</a:t>
            </a:r>
            <a:endParaRPr sz="5000" dirty="0">
              <a:solidFill>
                <a:srgbClr val="7B52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339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41"/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57" name="Google Shape;1257;p41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1036;p40">
            <a:extLst>
              <a:ext uri="{FF2B5EF4-FFF2-40B4-BE49-F238E27FC236}">
                <a16:creationId xmlns:a16="http://schemas.microsoft.com/office/drawing/2014/main" id="{89E6D60A-45F8-455E-9CEF-C9DCC46C16CC}"/>
              </a:ext>
            </a:extLst>
          </p:cNvPr>
          <p:cNvGrpSpPr/>
          <p:nvPr/>
        </p:nvGrpSpPr>
        <p:grpSpPr>
          <a:xfrm>
            <a:off x="7418821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219" name="Google Shape;1037;p40">
              <a:extLst>
                <a:ext uri="{FF2B5EF4-FFF2-40B4-BE49-F238E27FC236}">
                  <a16:creationId xmlns:a16="http://schemas.microsoft.com/office/drawing/2014/main" id="{BE881780-58F2-4868-8E30-77BD20C13B7C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0" name="Google Shape;1038;p40">
              <a:extLst>
                <a:ext uri="{FF2B5EF4-FFF2-40B4-BE49-F238E27FC236}">
                  <a16:creationId xmlns:a16="http://schemas.microsoft.com/office/drawing/2014/main" id="{391CACB9-CF0B-4D01-A063-F369CE856C8A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1" name="Google Shape;1039;p40">
              <a:extLst>
                <a:ext uri="{FF2B5EF4-FFF2-40B4-BE49-F238E27FC236}">
                  <a16:creationId xmlns:a16="http://schemas.microsoft.com/office/drawing/2014/main" id="{1D37F687-A1AA-4F16-8821-EAB4B3C9E324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2" name="Google Shape;1040;p40">
              <a:extLst>
                <a:ext uri="{FF2B5EF4-FFF2-40B4-BE49-F238E27FC236}">
                  <a16:creationId xmlns:a16="http://schemas.microsoft.com/office/drawing/2014/main" id="{78372156-F9A0-42B8-9C2A-48DD6DD661A2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3" name="Google Shape;1041;p40">
              <a:extLst>
                <a:ext uri="{FF2B5EF4-FFF2-40B4-BE49-F238E27FC236}">
                  <a16:creationId xmlns:a16="http://schemas.microsoft.com/office/drawing/2014/main" id="{B6FF593D-CBA2-42D8-8AE1-609193E0E9F5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sp>
        <p:nvSpPr>
          <p:cNvPr id="244" name="Google Shape;1035;p40">
            <a:extLst>
              <a:ext uri="{FF2B5EF4-FFF2-40B4-BE49-F238E27FC236}">
                <a16:creationId xmlns:a16="http://schemas.microsoft.com/office/drawing/2014/main" id="{9907CB4D-83DE-410C-B850-ABB5CB94EC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5849" y="1245716"/>
            <a:ext cx="7592299" cy="34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study classifies news articles into four categories using </a:t>
            </a:r>
            <a:r>
              <a:rPr lang="en-US" dirty="0">
                <a:solidFill>
                  <a:srgbClr val="7B5288"/>
                </a:solidFill>
              </a:rPr>
              <a:t>SVM</a:t>
            </a:r>
            <a:r>
              <a:rPr lang="en-US" dirty="0"/>
              <a:t>, </a:t>
            </a:r>
            <a:r>
              <a:rPr lang="en-US" dirty="0">
                <a:solidFill>
                  <a:srgbClr val="7B5288"/>
                </a:solidFill>
              </a:rPr>
              <a:t>Neural</a:t>
            </a:r>
            <a:r>
              <a:rPr lang="en-US" dirty="0"/>
              <a:t> </a:t>
            </a:r>
            <a:r>
              <a:rPr lang="en-US" dirty="0">
                <a:solidFill>
                  <a:srgbClr val="7B5288"/>
                </a:solidFill>
              </a:rPr>
              <a:t>Networks</a:t>
            </a:r>
            <a:r>
              <a:rPr lang="en-US" dirty="0"/>
              <a:t>, and </a:t>
            </a:r>
            <a:r>
              <a:rPr lang="en-US" dirty="0">
                <a:solidFill>
                  <a:srgbClr val="7B5288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rgbClr val="7B5288"/>
                </a:solidFill>
              </a:rPr>
              <a:t>Forest algorithms</a:t>
            </a:r>
            <a:r>
              <a:rPr lang="en-US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show that </a:t>
            </a:r>
            <a:r>
              <a:rPr lang="en-US" dirty="0">
                <a:solidFill>
                  <a:srgbClr val="7B5288"/>
                </a:solidFill>
              </a:rPr>
              <a:t>SVM</a:t>
            </a:r>
            <a:r>
              <a:rPr lang="en-US" dirty="0"/>
              <a:t> with </a:t>
            </a:r>
            <a:r>
              <a:rPr lang="en-US" dirty="0">
                <a:solidFill>
                  <a:srgbClr val="7B5288"/>
                </a:solidFill>
              </a:rPr>
              <a:t>TF-IDF</a:t>
            </a:r>
            <a:r>
              <a:rPr lang="en-US" dirty="0"/>
              <a:t> achieves the highest accuracy, making it ideal when precision is key.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solidFill>
                <a:srgbClr val="7B528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B5288"/>
                </a:solidFill>
              </a:rPr>
              <a:t>Random Forest</a:t>
            </a:r>
            <a:r>
              <a:rPr lang="en-US" dirty="0"/>
              <a:t> with </a:t>
            </a:r>
            <a:r>
              <a:rPr lang="en-US" dirty="0">
                <a:solidFill>
                  <a:srgbClr val="7B5288"/>
                </a:solidFill>
              </a:rPr>
              <a:t>BOW</a:t>
            </a:r>
            <a:r>
              <a:rPr lang="en-US" dirty="0"/>
              <a:t> is faster and suitable for efficiency-focused tasks with moderate accuracy.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solidFill>
                <a:srgbClr val="7B5288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B5288"/>
                </a:solidFill>
              </a:rPr>
              <a:t>Neural Networks </a:t>
            </a:r>
            <a:r>
              <a:rPr lang="en-US" dirty="0"/>
              <a:t>perform well but require significant computational resources, fitting for large-scale setups.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/>
          </a:p>
          <a:p>
            <a:pPr marL="0" indent="0" algn="just"/>
            <a:r>
              <a:rPr lang="en-US" dirty="0"/>
              <a:t>Future work could explore combining </a:t>
            </a:r>
            <a:r>
              <a:rPr lang="en-US" dirty="0">
                <a:solidFill>
                  <a:srgbClr val="7B5288"/>
                </a:solidFill>
              </a:rPr>
              <a:t>TF-IDF</a:t>
            </a:r>
            <a:r>
              <a:rPr lang="en-US" dirty="0"/>
              <a:t> and </a:t>
            </a:r>
            <a:r>
              <a:rPr lang="en-US" dirty="0">
                <a:solidFill>
                  <a:srgbClr val="7B5288"/>
                </a:solidFill>
              </a:rPr>
              <a:t>BOW</a:t>
            </a:r>
            <a:r>
              <a:rPr lang="en-US" dirty="0"/>
              <a:t> or hybrid models, along with testing on additional datasets for more robust evaluation.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8" name="Google Shape;1034;p40">
            <a:extLst>
              <a:ext uri="{FF2B5EF4-FFF2-40B4-BE49-F238E27FC236}">
                <a16:creationId xmlns:a16="http://schemas.microsoft.com/office/drawing/2014/main" id="{F3389BCC-590B-4559-B0EC-6338972E23CE}"/>
              </a:ext>
            </a:extLst>
          </p:cNvPr>
          <p:cNvSpPr txBox="1">
            <a:spLocks/>
          </p:cNvSpPr>
          <p:nvPr/>
        </p:nvSpPr>
        <p:spPr>
          <a:xfrm>
            <a:off x="2828687" y="0"/>
            <a:ext cx="3498940" cy="11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useoModerno Medium"/>
              <a:buNone/>
              <a:defRPr sz="5000" b="0" i="0" u="none" strike="noStrike" cap="none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dirty="0">
                <a:solidFill>
                  <a:srgbClr val="7B5288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527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40"/>
          <p:cNvGrpSpPr/>
          <p:nvPr/>
        </p:nvGrpSpPr>
        <p:grpSpPr>
          <a:xfrm>
            <a:off x="713225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1037" name="Google Shape;1037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7421075" y="4473500"/>
            <a:ext cx="1009703" cy="130500"/>
            <a:chOff x="5461400" y="616025"/>
            <a:chExt cx="1009703" cy="130500"/>
          </a:xfrm>
        </p:grpSpPr>
        <p:sp>
          <p:nvSpPr>
            <p:cNvPr id="1043" name="Google Shape;1043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3225;p71">
            <a:extLst>
              <a:ext uri="{FF2B5EF4-FFF2-40B4-BE49-F238E27FC236}">
                <a16:creationId xmlns:a16="http://schemas.microsoft.com/office/drawing/2014/main" id="{EE3DF26C-2F81-4B33-8A90-244CA4AEA2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6150" y="2014650"/>
            <a:ext cx="4151700" cy="11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rgbClr val="7B5288"/>
                </a:solidFill>
              </a:rPr>
              <a:t>Thanks!</a:t>
            </a:r>
            <a:endParaRPr sz="7000" dirty="0">
              <a:solidFill>
                <a:srgbClr val="7B52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6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9"/>
          <p:cNvSpPr txBox="1">
            <a:spLocks noGrp="1"/>
          </p:cNvSpPr>
          <p:nvPr>
            <p:ph type="title"/>
          </p:nvPr>
        </p:nvSpPr>
        <p:spPr>
          <a:xfrm>
            <a:off x="702070" y="3464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B5288"/>
                </a:solidFill>
                <a:latin typeface="MuseoModerno Medium" panose="020B0604020202020204" charset="0"/>
                <a:cs typeface="Mongolian Baiti" panose="03000500000000000000" pitchFamily="66" charset="0"/>
              </a:rPr>
              <a:t>Table of contents</a:t>
            </a:r>
            <a:endParaRPr dirty="0">
              <a:solidFill>
                <a:srgbClr val="7B5288"/>
              </a:solidFill>
              <a:latin typeface="MuseoModerno Medium" panose="020B0604020202020204" charset="0"/>
              <a:cs typeface="Mongolian Baiti" panose="03000500000000000000" pitchFamily="66" charset="0"/>
            </a:endParaRPr>
          </a:p>
        </p:txBody>
      </p:sp>
      <p:sp>
        <p:nvSpPr>
          <p:cNvPr id="666" name="Google Shape;666;p39"/>
          <p:cNvSpPr txBox="1">
            <a:spLocks noGrp="1"/>
          </p:cNvSpPr>
          <p:nvPr>
            <p:ph type="title" idx="5"/>
          </p:nvPr>
        </p:nvSpPr>
        <p:spPr>
          <a:xfrm>
            <a:off x="1101985" y="1209214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7B5288"/>
                </a:solidFill>
              </a:rPr>
              <a:t>01</a:t>
            </a:r>
            <a:endParaRPr sz="2500" dirty="0">
              <a:solidFill>
                <a:srgbClr val="7B5288"/>
              </a:solidFill>
            </a:endParaRPr>
          </a:p>
        </p:txBody>
      </p:sp>
      <p:sp>
        <p:nvSpPr>
          <p:cNvPr id="667" name="Google Shape;667;p39"/>
          <p:cNvSpPr txBox="1">
            <a:spLocks noGrp="1"/>
          </p:cNvSpPr>
          <p:nvPr>
            <p:ph type="title" idx="6"/>
          </p:nvPr>
        </p:nvSpPr>
        <p:spPr>
          <a:xfrm>
            <a:off x="1101985" y="3030937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7B5288"/>
                </a:solidFill>
              </a:rPr>
              <a:t>05</a:t>
            </a:r>
            <a:endParaRPr sz="2500" dirty="0">
              <a:solidFill>
                <a:srgbClr val="7B5288"/>
              </a:solidFill>
            </a:endParaRPr>
          </a:p>
        </p:txBody>
      </p:sp>
      <p:sp>
        <p:nvSpPr>
          <p:cNvPr id="668" name="Google Shape;668;p39"/>
          <p:cNvSpPr txBox="1">
            <a:spLocks noGrp="1"/>
          </p:cNvSpPr>
          <p:nvPr>
            <p:ph type="title" idx="7"/>
          </p:nvPr>
        </p:nvSpPr>
        <p:spPr>
          <a:xfrm>
            <a:off x="2967535" y="1245074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7B5288"/>
                </a:solidFill>
              </a:rPr>
              <a:t>02</a:t>
            </a:r>
            <a:endParaRPr sz="2500" dirty="0">
              <a:solidFill>
                <a:srgbClr val="7B5288"/>
              </a:solidFill>
            </a:endParaRPr>
          </a:p>
        </p:txBody>
      </p:sp>
      <p:sp>
        <p:nvSpPr>
          <p:cNvPr id="669" name="Google Shape;669;p39"/>
          <p:cNvSpPr txBox="1">
            <a:spLocks noGrp="1"/>
          </p:cNvSpPr>
          <p:nvPr>
            <p:ph type="title" idx="8"/>
          </p:nvPr>
        </p:nvSpPr>
        <p:spPr>
          <a:xfrm>
            <a:off x="2967535" y="3066797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7B5288"/>
                </a:solidFill>
              </a:rPr>
              <a:t>06</a:t>
            </a:r>
            <a:endParaRPr sz="2500" dirty="0">
              <a:solidFill>
                <a:srgbClr val="7B5288"/>
              </a:solidFill>
            </a:endParaRPr>
          </a:p>
        </p:txBody>
      </p:sp>
      <p:sp>
        <p:nvSpPr>
          <p:cNvPr id="670" name="Google Shape;670;p39"/>
          <p:cNvSpPr txBox="1">
            <a:spLocks noGrp="1"/>
          </p:cNvSpPr>
          <p:nvPr>
            <p:ph type="subTitle" idx="9"/>
          </p:nvPr>
        </p:nvSpPr>
        <p:spPr>
          <a:xfrm>
            <a:off x="316585" y="18414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Introduction</a:t>
            </a:r>
            <a:endParaRPr sz="2000" dirty="0"/>
          </a:p>
        </p:txBody>
      </p:sp>
      <p:sp>
        <p:nvSpPr>
          <p:cNvPr id="671" name="Google Shape;671;p39"/>
          <p:cNvSpPr txBox="1">
            <a:spLocks noGrp="1"/>
          </p:cNvSpPr>
          <p:nvPr>
            <p:ph type="subTitle" idx="13"/>
          </p:nvPr>
        </p:nvSpPr>
        <p:spPr>
          <a:xfrm>
            <a:off x="2182135" y="1877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Problems</a:t>
            </a:r>
            <a:endParaRPr sz="2000" dirty="0"/>
          </a:p>
        </p:txBody>
      </p:sp>
      <p:sp>
        <p:nvSpPr>
          <p:cNvPr id="672" name="Google Shape;672;p39"/>
          <p:cNvSpPr txBox="1">
            <a:spLocks noGrp="1"/>
          </p:cNvSpPr>
          <p:nvPr>
            <p:ph type="subTitle" idx="14"/>
          </p:nvPr>
        </p:nvSpPr>
        <p:spPr>
          <a:xfrm>
            <a:off x="316585" y="3675257"/>
            <a:ext cx="2305500" cy="484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000" b="1" dirty="0">
                <a:latin typeface="+mn-lt"/>
              </a:rPr>
              <a:t>E</a:t>
            </a:r>
            <a:r>
              <a:rPr lang="en-US" sz="2000" dirty="0"/>
              <a:t>xamples</a:t>
            </a:r>
          </a:p>
        </p:txBody>
      </p:sp>
      <p:sp>
        <p:nvSpPr>
          <p:cNvPr id="673" name="Google Shape;673;p39"/>
          <p:cNvSpPr txBox="1">
            <a:spLocks noGrp="1"/>
          </p:cNvSpPr>
          <p:nvPr>
            <p:ph type="subTitle" idx="15"/>
          </p:nvPr>
        </p:nvSpPr>
        <p:spPr>
          <a:xfrm>
            <a:off x="2182135" y="3698901"/>
            <a:ext cx="2305500" cy="484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000" dirty="0"/>
              <a:t>Dataset &amp; </a:t>
            </a:r>
            <a:r>
              <a:rPr lang="en-US" sz="2000" b="1" dirty="0">
                <a:latin typeface="+mn-lt"/>
              </a:rPr>
              <a:t>G</a:t>
            </a:r>
            <a:r>
              <a:rPr lang="en-US" sz="2000" dirty="0"/>
              <a:t>UI</a:t>
            </a:r>
          </a:p>
        </p:txBody>
      </p:sp>
      <p:sp>
        <p:nvSpPr>
          <p:cNvPr id="676" name="Google Shape;676;p39"/>
          <p:cNvSpPr txBox="1">
            <a:spLocks noGrp="1"/>
          </p:cNvSpPr>
          <p:nvPr>
            <p:ph type="title" idx="18"/>
          </p:nvPr>
        </p:nvSpPr>
        <p:spPr>
          <a:xfrm>
            <a:off x="4949633" y="1245074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7B5288"/>
                </a:solidFill>
              </a:rPr>
              <a:t>03</a:t>
            </a:r>
            <a:endParaRPr sz="2500" dirty="0">
              <a:solidFill>
                <a:srgbClr val="7B5288"/>
              </a:solidFill>
            </a:endParaRPr>
          </a:p>
        </p:txBody>
      </p:sp>
      <p:sp>
        <p:nvSpPr>
          <p:cNvPr id="677" name="Google Shape;677;p39"/>
          <p:cNvSpPr txBox="1">
            <a:spLocks noGrp="1"/>
          </p:cNvSpPr>
          <p:nvPr>
            <p:ph type="title" idx="19"/>
          </p:nvPr>
        </p:nvSpPr>
        <p:spPr>
          <a:xfrm>
            <a:off x="4949633" y="3066800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7B5288"/>
                </a:solidFill>
              </a:rPr>
              <a:t>07</a:t>
            </a:r>
            <a:endParaRPr sz="2500" dirty="0">
              <a:solidFill>
                <a:srgbClr val="7B5288"/>
              </a:solidFill>
            </a:endParaRPr>
          </a:p>
        </p:txBody>
      </p:sp>
      <p:sp>
        <p:nvSpPr>
          <p:cNvPr id="678" name="Google Shape;678;p39"/>
          <p:cNvSpPr txBox="1">
            <a:spLocks noGrp="1"/>
          </p:cNvSpPr>
          <p:nvPr>
            <p:ph type="subTitle" idx="20"/>
          </p:nvPr>
        </p:nvSpPr>
        <p:spPr>
          <a:xfrm>
            <a:off x="4164233" y="1877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Objectives</a:t>
            </a:r>
            <a:endParaRPr sz="2000" dirty="0"/>
          </a:p>
        </p:txBody>
      </p:sp>
      <p:sp>
        <p:nvSpPr>
          <p:cNvPr id="679" name="Google Shape;679;p39"/>
          <p:cNvSpPr txBox="1">
            <a:spLocks noGrp="1"/>
          </p:cNvSpPr>
          <p:nvPr>
            <p:ph type="subTitle" idx="21"/>
          </p:nvPr>
        </p:nvSpPr>
        <p:spPr>
          <a:xfrm>
            <a:off x="4164233" y="3698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000" dirty="0">
                <a:latin typeface="MuseoModerno Medium" panose="020B0604020202020204" charset="0"/>
              </a:rPr>
              <a:t>Results</a:t>
            </a:r>
          </a:p>
        </p:txBody>
      </p:sp>
      <p:grpSp>
        <p:nvGrpSpPr>
          <p:cNvPr id="21" name="Google Shape;349;p37">
            <a:extLst>
              <a:ext uri="{FF2B5EF4-FFF2-40B4-BE49-F238E27FC236}">
                <a16:creationId xmlns:a16="http://schemas.microsoft.com/office/drawing/2014/main" id="{E8A7F2CB-1762-4F55-9631-6295BBB6E06C}"/>
              </a:ext>
            </a:extLst>
          </p:cNvPr>
          <p:cNvGrpSpPr/>
          <p:nvPr/>
        </p:nvGrpSpPr>
        <p:grpSpPr>
          <a:xfrm rot="5400000">
            <a:off x="8320860" y="4024933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22" name="Google Shape;350;p37">
              <a:extLst>
                <a:ext uri="{FF2B5EF4-FFF2-40B4-BE49-F238E27FC236}">
                  <a16:creationId xmlns:a16="http://schemas.microsoft.com/office/drawing/2014/main" id="{E5C5E4F7-04A7-4A7E-905E-FD590390BF79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1;p37">
              <a:extLst>
                <a:ext uri="{FF2B5EF4-FFF2-40B4-BE49-F238E27FC236}">
                  <a16:creationId xmlns:a16="http://schemas.microsoft.com/office/drawing/2014/main" id="{89CA17FC-4EFD-4A30-AB8A-14053149CE6B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2;p37">
              <a:extLst>
                <a:ext uri="{FF2B5EF4-FFF2-40B4-BE49-F238E27FC236}">
                  <a16:creationId xmlns:a16="http://schemas.microsoft.com/office/drawing/2014/main" id="{B6532CBE-8031-4A80-8400-AFF848907131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3;p37">
              <a:extLst>
                <a:ext uri="{FF2B5EF4-FFF2-40B4-BE49-F238E27FC236}">
                  <a16:creationId xmlns:a16="http://schemas.microsoft.com/office/drawing/2014/main" id="{FEBADCD8-F81F-4C36-A01D-51A258310FAA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4;p37">
              <a:extLst>
                <a:ext uri="{FF2B5EF4-FFF2-40B4-BE49-F238E27FC236}">
                  <a16:creationId xmlns:a16="http://schemas.microsoft.com/office/drawing/2014/main" id="{93BC1174-3A02-42D8-803D-0B169871CD54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676;p39">
            <a:extLst>
              <a:ext uri="{FF2B5EF4-FFF2-40B4-BE49-F238E27FC236}">
                <a16:creationId xmlns:a16="http://schemas.microsoft.com/office/drawing/2014/main" id="{AFB7029E-8080-476D-9196-BAF08889EF1F}"/>
              </a:ext>
            </a:extLst>
          </p:cNvPr>
          <p:cNvSpPr txBox="1">
            <a:spLocks/>
          </p:cNvSpPr>
          <p:nvPr/>
        </p:nvSpPr>
        <p:spPr>
          <a:xfrm>
            <a:off x="6859114" y="1245072"/>
            <a:ext cx="7347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seoModerno Medium"/>
              <a:buNone/>
              <a:defRPr sz="3000" b="0" i="0" u="none" strike="noStrike" cap="none">
                <a:solidFill>
                  <a:schemeClr val="accent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sz="2500" dirty="0">
                <a:solidFill>
                  <a:srgbClr val="7B5288"/>
                </a:solidFill>
              </a:rPr>
              <a:t>04</a:t>
            </a:r>
          </a:p>
        </p:txBody>
      </p:sp>
      <p:sp>
        <p:nvSpPr>
          <p:cNvPr id="43" name="Google Shape;677;p39">
            <a:extLst>
              <a:ext uri="{FF2B5EF4-FFF2-40B4-BE49-F238E27FC236}">
                <a16:creationId xmlns:a16="http://schemas.microsoft.com/office/drawing/2014/main" id="{E8A8C273-5F07-460E-A02B-9C73F0241F2F}"/>
              </a:ext>
            </a:extLst>
          </p:cNvPr>
          <p:cNvSpPr txBox="1">
            <a:spLocks/>
          </p:cNvSpPr>
          <p:nvPr/>
        </p:nvSpPr>
        <p:spPr>
          <a:xfrm>
            <a:off x="6859114" y="3066798"/>
            <a:ext cx="734700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seoModerno Medium"/>
              <a:buNone/>
              <a:defRPr sz="3000" b="0" i="0" u="none" strike="noStrike" cap="none">
                <a:solidFill>
                  <a:schemeClr val="accent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" sz="2500" dirty="0">
                <a:solidFill>
                  <a:srgbClr val="7B5288"/>
                </a:solidFill>
              </a:rPr>
              <a:t>08</a:t>
            </a:r>
          </a:p>
        </p:txBody>
      </p:sp>
      <p:sp>
        <p:nvSpPr>
          <p:cNvPr id="44" name="Google Shape;678;p39">
            <a:extLst>
              <a:ext uri="{FF2B5EF4-FFF2-40B4-BE49-F238E27FC236}">
                <a16:creationId xmlns:a16="http://schemas.microsoft.com/office/drawing/2014/main" id="{F9EC2C9F-408B-4CEA-8888-D4FE13668678}"/>
              </a:ext>
            </a:extLst>
          </p:cNvPr>
          <p:cNvSpPr txBox="1">
            <a:spLocks/>
          </p:cNvSpPr>
          <p:nvPr/>
        </p:nvSpPr>
        <p:spPr>
          <a:xfrm>
            <a:off x="6073714" y="187731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0" i="0" u="none" strike="noStrike" cap="none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2000" b="1" dirty="0">
                <a:latin typeface="+mn-lt"/>
              </a:rPr>
              <a:t>M</a:t>
            </a:r>
            <a:r>
              <a:rPr lang="en-US" sz="2000" dirty="0"/>
              <a:t>ethodology</a:t>
            </a:r>
          </a:p>
        </p:txBody>
      </p:sp>
      <p:sp>
        <p:nvSpPr>
          <p:cNvPr id="45" name="Google Shape;679;p39">
            <a:extLst>
              <a:ext uri="{FF2B5EF4-FFF2-40B4-BE49-F238E27FC236}">
                <a16:creationId xmlns:a16="http://schemas.microsoft.com/office/drawing/2014/main" id="{BEE46F36-056D-4968-AB47-46605099C033}"/>
              </a:ext>
            </a:extLst>
          </p:cNvPr>
          <p:cNvSpPr txBox="1">
            <a:spLocks/>
          </p:cNvSpPr>
          <p:nvPr/>
        </p:nvSpPr>
        <p:spPr>
          <a:xfrm>
            <a:off x="6073714" y="3698898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0" i="0" u="none" strike="noStrike" cap="none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2000" dirty="0">
                <a:latin typeface="MuseoModerno Medium" panose="020B0604020202020204" charset="0"/>
              </a:rPr>
              <a:t>Conclusion</a:t>
            </a:r>
          </a:p>
        </p:txBody>
      </p:sp>
      <p:grpSp>
        <p:nvGrpSpPr>
          <p:cNvPr id="46" name="Google Shape;1042;p40">
            <a:extLst>
              <a:ext uri="{FF2B5EF4-FFF2-40B4-BE49-F238E27FC236}">
                <a16:creationId xmlns:a16="http://schemas.microsoft.com/office/drawing/2014/main" id="{01FFD9F1-AC6A-4E6D-A604-1E2E950677AD}"/>
              </a:ext>
            </a:extLst>
          </p:cNvPr>
          <p:cNvGrpSpPr/>
          <p:nvPr/>
        </p:nvGrpSpPr>
        <p:grpSpPr>
          <a:xfrm rot="5400000">
            <a:off x="-150977" y="974671"/>
            <a:ext cx="1009703" cy="130500"/>
            <a:chOff x="5461400" y="616025"/>
            <a:chExt cx="1009703" cy="130500"/>
          </a:xfrm>
        </p:grpSpPr>
        <p:sp>
          <p:nvSpPr>
            <p:cNvPr id="47" name="Google Shape;1043;p40">
              <a:extLst>
                <a:ext uri="{FF2B5EF4-FFF2-40B4-BE49-F238E27FC236}">
                  <a16:creationId xmlns:a16="http://schemas.microsoft.com/office/drawing/2014/main" id="{7B8DEE3D-14FE-43CA-894B-6CF7BD929A6B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44;p40">
              <a:extLst>
                <a:ext uri="{FF2B5EF4-FFF2-40B4-BE49-F238E27FC236}">
                  <a16:creationId xmlns:a16="http://schemas.microsoft.com/office/drawing/2014/main" id="{4201075E-A276-4909-A55F-FB727D342E5B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45;p40">
              <a:extLst>
                <a:ext uri="{FF2B5EF4-FFF2-40B4-BE49-F238E27FC236}">
                  <a16:creationId xmlns:a16="http://schemas.microsoft.com/office/drawing/2014/main" id="{640B2BA3-6D16-413B-92CC-A73F4429C3F7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46;p40">
              <a:extLst>
                <a:ext uri="{FF2B5EF4-FFF2-40B4-BE49-F238E27FC236}">
                  <a16:creationId xmlns:a16="http://schemas.microsoft.com/office/drawing/2014/main" id="{53BD987A-9E1F-42C9-BC3B-1846064AA294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47;p40">
              <a:extLst>
                <a:ext uri="{FF2B5EF4-FFF2-40B4-BE49-F238E27FC236}">
                  <a16:creationId xmlns:a16="http://schemas.microsoft.com/office/drawing/2014/main" id="{6AABE9EF-7757-412B-AF6C-397BD27C208F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 txBox="1">
            <a:spLocks noGrp="1"/>
          </p:cNvSpPr>
          <p:nvPr>
            <p:ph type="title"/>
          </p:nvPr>
        </p:nvSpPr>
        <p:spPr>
          <a:xfrm>
            <a:off x="713225" y="747336"/>
            <a:ext cx="5822046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7B5288"/>
                </a:solidFill>
              </a:rPr>
              <a:t>Introduction</a:t>
            </a:r>
            <a:endParaRPr sz="5000" dirty="0">
              <a:solidFill>
                <a:srgbClr val="7B5288"/>
              </a:solidFill>
            </a:endParaRPr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1"/>
          </p:nvPr>
        </p:nvSpPr>
        <p:spPr>
          <a:xfrm>
            <a:off x="713225" y="1985971"/>
            <a:ext cx="7587054" cy="2110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primary purpose of news is to keep people informed about events that are taking place in their environment that may influence them.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Individuals have their own preferences for news categories based on different interests.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People read the news for various reasons—some to stay informed about current events, others to prepare for exams, or simply as a hobby. </a:t>
            </a:r>
          </a:p>
        </p:txBody>
      </p:sp>
      <p:grpSp>
        <p:nvGrpSpPr>
          <p:cNvPr id="1036" name="Google Shape;1036;p40"/>
          <p:cNvGrpSpPr/>
          <p:nvPr/>
        </p:nvGrpSpPr>
        <p:grpSpPr>
          <a:xfrm>
            <a:off x="713225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1037" name="Google Shape;1037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7421075" y="4473500"/>
            <a:ext cx="1009703" cy="130500"/>
            <a:chOff x="5461400" y="616025"/>
            <a:chExt cx="1009703" cy="130500"/>
          </a:xfrm>
        </p:grpSpPr>
        <p:sp>
          <p:nvSpPr>
            <p:cNvPr id="1043" name="Google Shape;1043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 txBox="1">
            <a:spLocks noGrp="1"/>
          </p:cNvSpPr>
          <p:nvPr>
            <p:ph type="title"/>
          </p:nvPr>
        </p:nvSpPr>
        <p:spPr>
          <a:xfrm>
            <a:off x="713225" y="747336"/>
            <a:ext cx="670785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7B5288"/>
                </a:solidFill>
              </a:rPr>
              <a:t>Problem Statement:</a:t>
            </a:r>
            <a:endParaRPr sz="5000" dirty="0">
              <a:solidFill>
                <a:srgbClr val="7B5288"/>
              </a:solidFill>
            </a:endParaRPr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1"/>
          </p:nvPr>
        </p:nvSpPr>
        <p:spPr>
          <a:xfrm>
            <a:off x="713225" y="1985971"/>
            <a:ext cx="7587054" cy="2110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81818"/>
              </a:buClr>
              <a:buSzPts val="1400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Maven Pro"/>
                <a:sym typeface="Maven Pro"/>
              </a:rPr>
              <a:t>Three problem statements highlighted in this study.</a:t>
            </a:r>
          </a:p>
          <a:p>
            <a:pPr marL="13970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81818"/>
              </a:buClr>
              <a:buSzPts val="1400"/>
              <a:tabLst/>
              <a:defRPr/>
            </a:pPr>
            <a:endParaRPr kumimoji="0" lang="en-US" sz="100" b="0" i="0" u="none" strike="noStrike" kern="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Maven Pro"/>
              <a:sym typeface="Maven Pro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Nunito Light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Maven Pro"/>
                <a:sym typeface="Maven Pro"/>
              </a:rPr>
              <a:t>How to build a model to classify news articles according to their contents ?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Nunito Light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Maven Pro"/>
                <a:sym typeface="Maven Pro"/>
              </a:rPr>
              <a:t>How to extract features from news articles?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Nunito Light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Maven Pro"/>
                <a:sym typeface="Maven Pro"/>
              </a:rPr>
              <a:t>How to evaluate the classification models performance?</a:t>
            </a:r>
          </a:p>
        </p:txBody>
      </p:sp>
      <p:grpSp>
        <p:nvGrpSpPr>
          <p:cNvPr id="1036" name="Google Shape;1036;p40"/>
          <p:cNvGrpSpPr/>
          <p:nvPr/>
        </p:nvGrpSpPr>
        <p:grpSpPr>
          <a:xfrm>
            <a:off x="713225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1037" name="Google Shape;1037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7421075" y="4473500"/>
            <a:ext cx="1009703" cy="130500"/>
            <a:chOff x="5461400" y="616025"/>
            <a:chExt cx="1009703" cy="130500"/>
          </a:xfrm>
        </p:grpSpPr>
        <p:sp>
          <p:nvSpPr>
            <p:cNvPr id="1043" name="Google Shape;1043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46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 txBox="1">
            <a:spLocks noGrp="1"/>
          </p:cNvSpPr>
          <p:nvPr>
            <p:ph type="title"/>
          </p:nvPr>
        </p:nvSpPr>
        <p:spPr>
          <a:xfrm>
            <a:off x="713225" y="747336"/>
            <a:ext cx="670785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7B5288"/>
                </a:solidFill>
              </a:rPr>
              <a:t>Project Objectives:</a:t>
            </a:r>
            <a:endParaRPr sz="5000" dirty="0">
              <a:solidFill>
                <a:srgbClr val="7B5288"/>
              </a:solidFill>
            </a:endParaRPr>
          </a:p>
        </p:txBody>
      </p:sp>
      <p:sp>
        <p:nvSpPr>
          <p:cNvPr id="1035" name="Google Shape;1035;p40"/>
          <p:cNvSpPr txBox="1">
            <a:spLocks noGrp="1"/>
          </p:cNvSpPr>
          <p:nvPr>
            <p:ph type="subTitle" idx="1"/>
          </p:nvPr>
        </p:nvSpPr>
        <p:spPr>
          <a:xfrm>
            <a:off x="713225" y="1985971"/>
            <a:ext cx="7587054" cy="2110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0" lvl="0" indent="0" algn="just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81818"/>
              </a:buClr>
              <a:buSzPts val="1400"/>
              <a:tabLst/>
              <a:defRPr/>
            </a:pPr>
            <a:endParaRPr kumimoji="0" lang="en-US" sz="100" b="0" i="0" u="none" strike="noStrike" kern="0" cap="none" spc="0" normalizeH="0" baseline="0" noProof="0" dirty="0">
              <a:ln>
                <a:noFill/>
              </a:ln>
              <a:solidFill>
                <a:srgbClr val="181818"/>
              </a:solidFill>
              <a:effectLst/>
              <a:uLnTx/>
              <a:uFillTx/>
              <a:latin typeface="Maven Pro"/>
              <a:sym typeface="Maven Pro"/>
            </a:endParaRPr>
          </a:p>
          <a:p>
            <a:pPr marL="457200" marR="0" lvl="0" indent="-317500" algn="just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Nunito Light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Maven Pro"/>
                <a:sym typeface="Maven Pro"/>
              </a:rPr>
              <a:t>To classify news using three algorithms: SVM, NN, RF.</a:t>
            </a:r>
          </a:p>
          <a:p>
            <a:pPr marL="457200" marR="0" lvl="0" indent="-317500" algn="just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Nunito Light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Maven Pro"/>
                <a:sym typeface="Maven Pro"/>
              </a:rPr>
              <a:t>To exploit two types of feature extraction (TF-IDF and BOW) that can extract a meaningful information and remove others.</a:t>
            </a:r>
          </a:p>
          <a:p>
            <a:pPr marL="457200" marR="0" lvl="0" indent="-317500" algn="just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81818"/>
              </a:buClr>
              <a:buSzPts val="1400"/>
              <a:buFont typeface="Nunito Light"/>
              <a:buChar char="●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Maven Pro"/>
                <a:sym typeface="Maven Pro"/>
              </a:rPr>
              <a:t>To use precision, recall, f-score, accuracy and time metrics for evaluation models.</a:t>
            </a:r>
          </a:p>
        </p:txBody>
      </p:sp>
      <p:grpSp>
        <p:nvGrpSpPr>
          <p:cNvPr id="1036" name="Google Shape;1036;p40"/>
          <p:cNvGrpSpPr/>
          <p:nvPr/>
        </p:nvGrpSpPr>
        <p:grpSpPr>
          <a:xfrm>
            <a:off x="713225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1037" name="Google Shape;1037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7421075" y="4473500"/>
            <a:ext cx="1009703" cy="130500"/>
            <a:chOff x="5461400" y="616025"/>
            <a:chExt cx="1009703" cy="130500"/>
          </a:xfrm>
        </p:grpSpPr>
        <p:sp>
          <p:nvSpPr>
            <p:cNvPr id="1043" name="Google Shape;1043;p40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394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9" name="Google Shape;2609;p53"/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2610" name="Google Shape;2610;p5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036;p40">
            <a:extLst>
              <a:ext uri="{FF2B5EF4-FFF2-40B4-BE49-F238E27FC236}">
                <a16:creationId xmlns:a16="http://schemas.microsoft.com/office/drawing/2014/main" id="{B855D085-B70E-44E3-9332-F50634756FE4}"/>
              </a:ext>
            </a:extLst>
          </p:cNvPr>
          <p:cNvGrpSpPr/>
          <p:nvPr/>
        </p:nvGrpSpPr>
        <p:grpSpPr>
          <a:xfrm>
            <a:off x="7418821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180" name="Google Shape;1037;p40">
              <a:extLst>
                <a:ext uri="{FF2B5EF4-FFF2-40B4-BE49-F238E27FC236}">
                  <a16:creationId xmlns:a16="http://schemas.microsoft.com/office/drawing/2014/main" id="{FF228AD9-CAA1-4FBF-B1ED-67E570DC6D93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81" name="Google Shape;1038;p40">
              <a:extLst>
                <a:ext uri="{FF2B5EF4-FFF2-40B4-BE49-F238E27FC236}">
                  <a16:creationId xmlns:a16="http://schemas.microsoft.com/office/drawing/2014/main" id="{D48D34A7-814E-4B09-BE4B-6CE0C1532675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82" name="Google Shape;1039;p40">
              <a:extLst>
                <a:ext uri="{FF2B5EF4-FFF2-40B4-BE49-F238E27FC236}">
                  <a16:creationId xmlns:a16="http://schemas.microsoft.com/office/drawing/2014/main" id="{730ECD8F-6098-4C03-9190-41160191B2F0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83" name="Google Shape;1040;p40">
              <a:extLst>
                <a:ext uri="{FF2B5EF4-FFF2-40B4-BE49-F238E27FC236}">
                  <a16:creationId xmlns:a16="http://schemas.microsoft.com/office/drawing/2014/main" id="{AC9BB339-2A20-464B-B5CD-691F7121BDE5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184" name="Google Shape;1041;p40">
              <a:extLst>
                <a:ext uri="{FF2B5EF4-FFF2-40B4-BE49-F238E27FC236}">
                  <a16:creationId xmlns:a16="http://schemas.microsoft.com/office/drawing/2014/main" id="{2B970E49-502D-4FE0-805A-590527DB983E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sp>
        <p:nvSpPr>
          <p:cNvPr id="197" name="Google Shape;1034;p40">
            <a:extLst>
              <a:ext uri="{FF2B5EF4-FFF2-40B4-BE49-F238E27FC236}">
                <a16:creationId xmlns:a16="http://schemas.microsoft.com/office/drawing/2014/main" id="{03665167-BB54-4E4C-861B-F87D7EAB43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075" y="338"/>
            <a:ext cx="670785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7B5288"/>
                </a:solidFill>
                <a:latin typeface="+mn-lt"/>
              </a:rPr>
              <a:t>M</a:t>
            </a:r>
            <a:r>
              <a:rPr lang="en-US" sz="5000" dirty="0">
                <a:solidFill>
                  <a:srgbClr val="7B5288"/>
                </a:solidFill>
              </a:rPr>
              <a:t>ethodology</a:t>
            </a:r>
            <a:endParaRPr sz="5000" dirty="0">
              <a:solidFill>
                <a:srgbClr val="7B5288"/>
              </a:solidFill>
            </a:endParaRPr>
          </a:p>
        </p:txBody>
      </p:sp>
      <p:sp>
        <p:nvSpPr>
          <p:cNvPr id="218" name="مستطيل: زوايا مستديرة 6">
            <a:extLst>
              <a:ext uri="{FF2B5EF4-FFF2-40B4-BE49-F238E27FC236}">
                <a16:creationId xmlns:a16="http://schemas.microsoft.com/office/drawing/2014/main" id="{F7D52C58-049D-4AD3-A299-0B336CFDB648}"/>
              </a:ext>
            </a:extLst>
          </p:cNvPr>
          <p:cNvSpPr/>
          <p:nvPr/>
        </p:nvSpPr>
        <p:spPr>
          <a:xfrm>
            <a:off x="1076710" y="1742346"/>
            <a:ext cx="1212698" cy="586154"/>
          </a:xfrm>
          <a:prstGeom prst="roundRect">
            <a:avLst/>
          </a:prstGeom>
          <a:solidFill>
            <a:srgbClr val="996DA7"/>
          </a:solidFill>
          <a:ln>
            <a:solidFill>
              <a:srgbClr val="7B52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Articles </a:t>
            </a:r>
          </a:p>
        </p:txBody>
      </p:sp>
      <p:sp>
        <p:nvSpPr>
          <p:cNvPr id="219" name="مستطيل: زوايا مستديرة 7">
            <a:extLst>
              <a:ext uri="{FF2B5EF4-FFF2-40B4-BE49-F238E27FC236}">
                <a16:creationId xmlns:a16="http://schemas.microsoft.com/office/drawing/2014/main" id="{0CA4113F-2C23-4060-8BAA-F99DEA31AB5A}"/>
              </a:ext>
            </a:extLst>
          </p:cNvPr>
          <p:cNvSpPr/>
          <p:nvPr/>
        </p:nvSpPr>
        <p:spPr>
          <a:xfrm>
            <a:off x="2624073" y="1742346"/>
            <a:ext cx="1729509" cy="586155"/>
          </a:xfrm>
          <a:prstGeom prst="roundRect">
            <a:avLst/>
          </a:prstGeom>
          <a:solidFill>
            <a:srgbClr val="996DA7"/>
          </a:solidFill>
          <a:ln>
            <a:solidFill>
              <a:srgbClr val="7B52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 </a:t>
            </a:r>
          </a:p>
        </p:txBody>
      </p:sp>
      <p:sp>
        <p:nvSpPr>
          <p:cNvPr id="220" name="مستطيل: زوايا مستديرة 8">
            <a:extLst>
              <a:ext uri="{FF2B5EF4-FFF2-40B4-BE49-F238E27FC236}">
                <a16:creationId xmlns:a16="http://schemas.microsoft.com/office/drawing/2014/main" id="{C66BC91E-87BB-4B26-99BE-C8E2AC6E6C1C}"/>
              </a:ext>
            </a:extLst>
          </p:cNvPr>
          <p:cNvSpPr/>
          <p:nvPr/>
        </p:nvSpPr>
        <p:spPr>
          <a:xfrm>
            <a:off x="4620770" y="1735312"/>
            <a:ext cx="1677625" cy="586155"/>
          </a:xfrm>
          <a:prstGeom prst="roundRect">
            <a:avLst/>
          </a:prstGeom>
          <a:solidFill>
            <a:srgbClr val="996DA7"/>
          </a:solidFill>
          <a:ln>
            <a:solidFill>
              <a:srgbClr val="7B52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&amp; BOW vectorization</a:t>
            </a:r>
          </a:p>
        </p:txBody>
      </p:sp>
      <p:cxnSp>
        <p:nvCxnSpPr>
          <p:cNvPr id="221" name="رابط مستقيم 11">
            <a:extLst>
              <a:ext uri="{FF2B5EF4-FFF2-40B4-BE49-F238E27FC236}">
                <a16:creationId xmlns:a16="http://schemas.microsoft.com/office/drawing/2014/main" id="{F80F172C-BF3D-46C5-99BB-EF7C87A96768}"/>
              </a:ext>
            </a:extLst>
          </p:cNvPr>
          <p:cNvCxnSpPr>
            <a:cxnSpLocks/>
          </p:cNvCxnSpPr>
          <p:nvPr/>
        </p:nvCxnSpPr>
        <p:spPr>
          <a:xfrm>
            <a:off x="6305890" y="2028390"/>
            <a:ext cx="282944" cy="0"/>
          </a:xfrm>
          <a:prstGeom prst="line">
            <a:avLst/>
          </a:prstGeom>
          <a:ln>
            <a:solidFill>
              <a:srgbClr val="7B528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رابط مستقيم 13">
            <a:extLst>
              <a:ext uri="{FF2B5EF4-FFF2-40B4-BE49-F238E27FC236}">
                <a16:creationId xmlns:a16="http://schemas.microsoft.com/office/drawing/2014/main" id="{E0F58C7B-5164-4E75-B346-B2723D6B0E8E}"/>
              </a:ext>
            </a:extLst>
          </p:cNvPr>
          <p:cNvCxnSpPr/>
          <p:nvPr/>
        </p:nvCxnSpPr>
        <p:spPr>
          <a:xfrm>
            <a:off x="6593625" y="1669660"/>
            <a:ext cx="0" cy="651807"/>
          </a:xfrm>
          <a:prstGeom prst="line">
            <a:avLst/>
          </a:prstGeom>
          <a:ln>
            <a:solidFill>
              <a:srgbClr val="7B528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رابط كسهم مستقيم 15">
            <a:extLst>
              <a:ext uri="{FF2B5EF4-FFF2-40B4-BE49-F238E27FC236}">
                <a16:creationId xmlns:a16="http://schemas.microsoft.com/office/drawing/2014/main" id="{C804F291-0026-4C1F-9395-BCAD906EBA05}"/>
              </a:ext>
            </a:extLst>
          </p:cNvPr>
          <p:cNvCxnSpPr/>
          <p:nvPr/>
        </p:nvCxnSpPr>
        <p:spPr>
          <a:xfrm>
            <a:off x="6579557" y="1669660"/>
            <a:ext cx="288388" cy="0"/>
          </a:xfrm>
          <a:prstGeom prst="straightConnector1">
            <a:avLst/>
          </a:prstGeom>
          <a:ln>
            <a:solidFill>
              <a:srgbClr val="7B52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رابط كسهم مستقيم 16">
            <a:extLst>
              <a:ext uri="{FF2B5EF4-FFF2-40B4-BE49-F238E27FC236}">
                <a16:creationId xmlns:a16="http://schemas.microsoft.com/office/drawing/2014/main" id="{25A38B15-BFEE-40FE-893A-B8B2D9D9EE67}"/>
              </a:ext>
            </a:extLst>
          </p:cNvPr>
          <p:cNvCxnSpPr/>
          <p:nvPr/>
        </p:nvCxnSpPr>
        <p:spPr>
          <a:xfrm>
            <a:off x="6591278" y="2307397"/>
            <a:ext cx="288388" cy="0"/>
          </a:xfrm>
          <a:prstGeom prst="straightConnector1">
            <a:avLst/>
          </a:prstGeom>
          <a:ln>
            <a:solidFill>
              <a:srgbClr val="7B52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مستطيل: زوايا مستديرة 17">
            <a:extLst>
              <a:ext uri="{FF2B5EF4-FFF2-40B4-BE49-F238E27FC236}">
                <a16:creationId xmlns:a16="http://schemas.microsoft.com/office/drawing/2014/main" id="{4660DE74-5146-4CAC-9645-47B5EE8BC0DB}"/>
              </a:ext>
            </a:extLst>
          </p:cNvPr>
          <p:cNvSpPr/>
          <p:nvPr/>
        </p:nvSpPr>
        <p:spPr>
          <a:xfrm>
            <a:off x="6858564" y="1437543"/>
            <a:ext cx="1155896" cy="499399"/>
          </a:xfrm>
          <a:prstGeom prst="roundRect">
            <a:avLst/>
          </a:prstGeom>
          <a:solidFill>
            <a:srgbClr val="996DA7"/>
          </a:solidFill>
          <a:ln>
            <a:solidFill>
              <a:srgbClr val="7B52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data 20%</a:t>
            </a:r>
          </a:p>
        </p:txBody>
      </p:sp>
      <p:sp>
        <p:nvSpPr>
          <p:cNvPr id="226" name="مستطيل: زوايا مستديرة 18">
            <a:extLst>
              <a:ext uri="{FF2B5EF4-FFF2-40B4-BE49-F238E27FC236}">
                <a16:creationId xmlns:a16="http://schemas.microsoft.com/office/drawing/2014/main" id="{7C7BB5B4-741C-4880-8186-1D0D9C801F81}"/>
              </a:ext>
            </a:extLst>
          </p:cNvPr>
          <p:cNvSpPr/>
          <p:nvPr/>
        </p:nvSpPr>
        <p:spPr>
          <a:xfrm>
            <a:off x="6891388" y="2061210"/>
            <a:ext cx="1155896" cy="499399"/>
          </a:xfrm>
          <a:prstGeom prst="roundRect">
            <a:avLst/>
          </a:prstGeom>
          <a:solidFill>
            <a:srgbClr val="996DA7"/>
          </a:solidFill>
          <a:ln>
            <a:solidFill>
              <a:srgbClr val="7B52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80%</a:t>
            </a:r>
          </a:p>
        </p:txBody>
      </p:sp>
      <p:sp>
        <p:nvSpPr>
          <p:cNvPr id="227" name="مستطيل: زوايا مستديرة 22">
            <a:extLst>
              <a:ext uri="{FF2B5EF4-FFF2-40B4-BE49-F238E27FC236}">
                <a16:creationId xmlns:a16="http://schemas.microsoft.com/office/drawing/2014/main" id="{EF9EEC19-9998-4E82-B5F5-FE703C35F55B}"/>
              </a:ext>
            </a:extLst>
          </p:cNvPr>
          <p:cNvSpPr/>
          <p:nvPr/>
        </p:nvSpPr>
        <p:spPr>
          <a:xfrm>
            <a:off x="6089074" y="2832082"/>
            <a:ext cx="1995876" cy="700029"/>
          </a:xfrm>
          <a:prstGeom prst="roundRect">
            <a:avLst/>
          </a:prstGeom>
          <a:solidFill>
            <a:srgbClr val="996DA7"/>
          </a:solidFill>
          <a:ln>
            <a:solidFill>
              <a:srgbClr val="7B52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&amp; NN &amp; RF</a:t>
            </a:r>
          </a:p>
        </p:txBody>
      </p:sp>
      <p:cxnSp>
        <p:nvCxnSpPr>
          <p:cNvPr id="228" name="رابط مستقيم 24">
            <a:extLst>
              <a:ext uri="{FF2B5EF4-FFF2-40B4-BE49-F238E27FC236}">
                <a16:creationId xmlns:a16="http://schemas.microsoft.com/office/drawing/2014/main" id="{C4DFDE82-6A36-4F45-AEB4-85E136715ED4}"/>
              </a:ext>
            </a:extLst>
          </p:cNvPr>
          <p:cNvCxnSpPr>
            <a:cxnSpLocks/>
          </p:cNvCxnSpPr>
          <p:nvPr/>
        </p:nvCxnSpPr>
        <p:spPr>
          <a:xfrm>
            <a:off x="8014460" y="1679748"/>
            <a:ext cx="285818" cy="0"/>
          </a:xfrm>
          <a:prstGeom prst="line">
            <a:avLst/>
          </a:prstGeom>
          <a:ln>
            <a:solidFill>
              <a:srgbClr val="7B528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رابط مستقيم 26">
            <a:extLst>
              <a:ext uri="{FF2B5EF4-FFF2-40B4-BE49-F238E27FC236}">
                <a16:creationId xmlns:a16="http://schemas.microsoft.com/office/drawing/2014/main" id="{F34AB6FA-69FB-4117-896A-8BCA6CF63940}"/>
              </a:ext>
            </a:extLst>
          </p:cNvPr>
          <p:cNvCxnSpPr>
            <a:cxnSpLocks/>
          </p:cNvCxnSpPr>
          <p:nvPr/>
        </p:nvCxnSpPr>
        <p:spPr>
          <a:xfrm>
            <a:off x="8293206" y="1669660"/>
            <a:ext cx="2791" cy="2460986"/>
          </a:xfrm>
          <a:prstGeom prst="line">
            <a:avLst/>
          </a:prstGeom>
          <a:ln>
            <a:solidFill>
              <a:srgbClr val="7B528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رابط كسهم مستقيم 28">
            <a:extLst>
              <a:ext uri="{FF2B5EF4-FFF2-40B4-BE49-F238E27FC236}">
                <a16:creationId xmlns:a16="http://schemas.microsoft.com/office/drawing/2014/main" id="{8AA9EF42-A792-4187-B09F-780335A89B16}"/>
              </a:ext>
            </a:extLst>
          </p:cNvPr>
          <p:cNvCxnSpPr>
            <a:cxnSpLocks/>
          </p:cNvCxnSpPr>
          <p:nvPr/>
        </p:nvCxnSpPr>
        <p:spPr>
          <a:xfrm flipH="1" flipV="1">
            <a:off x="2507111" y="4108526"/>
            <a:ext cx="5787157" cy="12182"/>
          </a:xfrm>
          <a:prstGeom prst="straightConnector1">
            <a:avLst/>
          </a:prstGeom>
          <a:ln>
            <a:solidFill>
              <a:srgbClr val="7B52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رابط كسهم مستقيم 30">
            <a:extLst>
              <a:ext uri="{FF2B5EF4-FFF2-40B4-BE49-F238E27FC236}">
                <a16:creationId xmlns:a16="http://schemas.microsoft.com/office/drawing/2014/main" id="{37C27429-2A9E-4152-B846-8C2538CCFCA7}"/>
              </a:ext>
            </a:extLst>
          </p:cNvPr>
          <p:cNvCxnSpPr>
            <a:cxnSpLocks/>
          </p:cNvCxnSpPr>
          <p:nvPr/>
        </p:nvCxnSpPr>
        <p:spPr>
          <a:xfrm flipH="1">
            <a:off x="5063570" y="3309832"/>
            <a:ext cx="1026734" cy="0"/>
          </a:xfrm>
          <a:prstGeom prst="straightConnector1">
            <a:avLst/>
          </a:prstGeom>
          <a:ln>
            <a:solidFill>
              <a:srgbClr val="7B52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مستطيل: زوايا مستديرة 31">
            <a:extLst>
              <a:ext uri="{FF2B5EF4-FFF2-40B4-BE49-F238E27FC236}">
                <a16:creationId xmlns:a16="http://schemas.microsoft.com/office/drawing/2014/main" id="{9DF5F210-A7A4-4CF8-9731-8020C986703E}"/>
              </a:ext>
            </a:extLst>
          </p:cNvPr>
          <p:cNvSpPr/>
          <p:nvPr/>
        </p:nvSpPr>
        <p:spPr>
          <a:xfrm>
            <a:off x="1076710" y="3532111"/>
            <a:ext cx="1433284" cy="694458"/>
          </a:xfrm>
          <a:prstGeom prst="roundRect">
            <a:avLst/>
          </a:prstGeom>
          <a:solidFill>
            <a:srgbClr val="996DA7"/>
          </a:solidFill>
          <a:ln>
            <a:solidFill>
              <a:srgbClr val="7B52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233" name="رابط كسهم مستقيم 32">
            <a:extLst>
              <a:ext uri="{FF2B5EF4-FFF2-40B4-BE49-F238E27FC236}">
                <a16:creationId xmlns:a16="http://schemas.microsoft.com/office/drawing/2014/main" id="{81BC1C37-2545-416A-BB49-C4BC2718D4A2}"/>
              </a:ext>
            </a:extLst>
          </p:cNvPr>
          <p:cNvCxnSpPr>
            <a:cxnSpLocks/>
          </p:cNvCxnSpPr>
          <p:nvPr/>
        </p:nvCxnSpPr>
        <p:spPr>
          <a:xfrm>
            <a:off x="2284359" y="2061210"/>
            <a:ext cx="349511" cy="0"/>
          </a:xfrm>
          <a:prstGeom prst="straightConnector1">
            <a:avLst/>
          </a:prstGeom>
          <a:ln>
            <a:solidFill>
              <a:srgbClr val="7B52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رابط كسهم مستقيم 33">
            <a:extLst>
              <a:ext uri="{FF2B5EF4-FFF2-40B4-BE49-F238E27FC236}">
                <a16:creationId xmlns:a16="http://schemas.microsoft.com/office/drawing/2014/main" id="{F1A172CF-A39A-4C39-BFE5-D91317D74DB4}"/>
              </a:ext>
            </a:extLst>
          </p:cNvPr>
          <p:cNvCxnSpPr>
            <a:cxnSpLocks/>
            <a:stCxn id="219" idx="3"/>
          </p:cNvCxnSpPr>
          <p:nvPr/>
        </p:nvCxnSpPr>
        <p:spPr>
          <a:xfrm>
            <a:off x="4353582" y="2035424"/>
            <a:ext cx="265177" cy="0"/>
          </a:xfrm>
          <a:prstGeom prst="straightConnector1">
            <a:avLst/>
          </a:prstGeom>
          <a:ln>
            <a:solidFill>
              <a:srgbClr val="7B52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مستطيل: زوايا مستديرة 34">
            <a:extLst>
              <a:ext uri="{FF2B5EF4-FFF2-40B4-BE49-F238E27FC236}">
                <a16:creationId xmlns:a16="http://schemas.microsoft.com/office/drawing/2014/main" id="{CCE0132E-0ED6-41AD-AFEA-F38787F6957C}"/>
              </a:ext>
            </a:extLst>
          </p:cNvPr>
          <p:cNvSpPr/>
          <p:nvPr/>
        </p:nvSpPr>
        <p:spPr>
          <a:xfrm>
            <a:off x="3487988" y="3125033"/>
            <a:ext cx="1575582" cy="798980"/>
          </a:xfrm>
          <a:prstGeom prst="roundRect">
            <a:avLst/>
          </a:prstGeom>
          <a:solidFill>
            <a:srgbClr val="996DA7"/>
          </a:solidFill>
          <a:ln>
            <a:solidFill>
              <a:srgbClr val="7B52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Category Classification</a:t>
            </a:r>
          </a:p>
        </p:txBody>
      </p:sp>
      <p:cxnSp>
        <p:nvCxnSpPr>
          <p:cNvPr id="236" name="رابط كسهم مستقيم 35">
            <a:extLst>
              <a:ext uri="{FF2B5EF4-FFF2-40B4-BE49-F238E27FC236}">
                <a16:creationId xmlns:a16="http://schemas.microsoft.com/office/drawing/2014/main" id="{97EE2928-BB5C-4CC1-BE82-1F6FFACAE82F}"/>
              </a:ext>
            </a:extLst>
          </p:cNvPr>
          <p:cNvCxnSpPr>
            <a:cxnSpLocks/>
          </p:cNvCxnSpPr>
          <p:nvPr/>
        </p:nvCxnSpPr>
        <p:spPr>
          <a:xfrm flipH="1">
            <a:off x="2509550" y="3765124"/>
            <a:ext cx="974034" cy="0"/>
          </a:xfrm>
          <a:prstGeom prst="straightConnector1">
            <a:avLst/>
          </a:prstGeom>
          <a:ln>
            <a:solidFill>
              <a:srgbClr val="7B52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رابط كسهم مستقيم 37">
            <a:extLst>
              <a:ext uri="{FF2B5EF4-FFF2-40B4-BE49-F238E27FC236}">
                <a16:creationId xmlns:a16="http://schemas.microsoft.com/office/drawing/2014/main" id="{13536FD3-267B-4792-9573-257A1A109197}"/>
              </a:ext>
            </a:extLst>
          </p:cNvPr>
          <p:cNvCxnSpPr>
            <a:cxnSpLocks/>
          </p:cNvCxnSpPr>
          <p:nvPr/>
        </p:nvCxnSpPr>
        <p:spPr>
          <a:xfrm rot="480000">
            <a:off x="7469336" y="2560609"/>
            <a:ext cx="38689" cy="281945"/>
          </a:xfrm>
          <a:prstGeom prst="straightConnector1">
            <a:avLst/>
          </a:prstGeom>
          <a:ln>
            <a:solidFill>
              <a:srgbClr val="7B52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رابط كسهم مستقيم 2">
            <a:extLst>
              <a:ext uri="{FF2B5EF4-FFF2-40B4-BE49-F238E27FC236}">
                <a16:creationId xmlns:a16="http://schemas.microsoft.com/office/drawing/2014/main" id="{84358A68-783C-4007-BC66-53338F5A53AE}"/>
              </a:ext>
            </a:extLst>
          </p:cNvPr>
          <p:cNvCxnSpPr>
            <a:cxnSpLocks/>
          </p:cNvCxnSpPr>
          <p:nvPr/>
        </p:nvCxnSpPr>
        <p:spPr>
          <a:xfrm flipH="1" flipV="1">
            <a:off x="5063570" y="3739015"/>
            <a:ext cx="3230696" cy="26109"/>
          </a:xfrm>
          <a:prstGeom prst="straightConnector1">
            <a:avLst/>
          </a:prstGeom>
          <a:ln>
            <a:solidFill>
              <a:srgbClr val="7B52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9" name="Google Shape;1042;p40">
            <a:extLst>
              <a:ext uri="{FF2B5EF4-FFF2-40B4-BE49-F238E27FC236}">
                <a16:creationId xmlns:a16="http://schemas.microsoft.com/office/drawing/2014/main" id="{E231A220-0234-4AFA-BE30-9D5336EC2B3F}"/>
              </a:ext>
            </a:extLst>
          </p:cNvPr>
          <p:cNvGrpSpPr/>
          <p:nvPr/>
        </p:nvGrpSpPr>
        <p:grpSpPr>
          <a:xfrm rot="5400000">
            <a:off x="142040" y="3978026"/>
            <a:ext cx="1009703" cy="130500"/>
            <a:chOff x="5461400" y="616025"/>
            <a:chExt cx="1009703" cy="130500"/>
          </a:xfrm>
        </p:grpSpPr>
        <p:sp>
          <p:nvSpPr>
            <p:cNvPr id="240" name="Google Shape;1043;p40">
              <a:extLst>
                <a:ext uri="{FF2B5EF4-FFF2-40B4-BE49-F238E27FC236}">
                  <a16:creationId xmlns:a16="http://schemas.microsoft.com/office/drawing/2014/main" id="{637C9ADC-97EF-4133-9D6A-6E77522383B9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044;p40">
              <a:extLst>
                <a:ext uri="{FF2B5EF4-FFF2-40B4-BE49-F238E27FC236}">
                  <a16:creationId xmlns:a16="http://schemas.microsoft.com/office/drawing/2014/main" id="{C4614971-7C6D-44C0-A3A7-805E7191828C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045;p40">
              <a:extLst>
                <a:ext uri="{FF2B5EF4-FFF2-40B4-BE49-F238E27FC236}">
                  <a16:creationId xmlns:a16="http://schemas.microsoft.com/office/drawing/2014/main" id="{A165C8B7-5A9A-4DD2-BCD2-4393283CA887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046;p40">
              <a:extLst>
                <a:ext uri="{FF2B5EF4-FFF2-40B4-BE49-F238E27FC236}">
                  <a16:creationId xmlns:a16="http://schemas.microsoft.com/office/drawing/2014/main" id="{84C979C4-53C2-4D83-BCDB-0BA571A54172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047;p40">
              <a:extLst>
                <a:ext uri="{FF2B5EF4-FFF2-40B4-BE49-F238E27FC236}">
                  <a16:creationId xmlns:a16="http://schemas.microsoft.com/office/drawing/2014/main" id="{FDB53F3D-5528-427D-9E58-0C725D398444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41"/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57" name="Google Shape;1257;p41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1036;p40">
            <a:extLst>
              <a:ext uri="{FF2B5EF4-FFF2-40B4-BE49-F238E27FC236}">
                <a16:creationId xmlns:a16="http://schemas.microsoft.com/office/drawing/2014/main" id="{89E6D60A-45F8-455E-9CEF-C9DCC46C16CC}"/>
              </a:ext>
            </a:extLst>
          </p:cNvPr>
          <p:cNvGrpSpPr/>
          <p:nvPr/>
        </p:nvGrpSpPr>
        <p:grpSpPr>
          <a:xfrm>
            <a:off x="7418821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219" name="Google Shape;1037;p40">
              <a:extLst>
                <a:ext uri="{FF2B5EF4-FFF2-40B4-BE49-F238E27FC236}">
                  <a16:creationId xmlns:a16="http://schemas.microsoft.com/office/drawing/2014/main" id="{BE881780-58F2-4868-8E30-77BD20C13B7C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0" name="Google Shape;1038;p40">
              <a:extLst>
                <a:ext uri="{FF2B5EF4-FFF2-40B4-BE49-F238E27FC236}">
                  <a16:creationId xmlns:a16="http://schemas.microsoft.com/office/drawing/2014/main" id="{391CACB9-CF0B-4D01-A063-F369CE856C8A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1" name="Google Shape;1039;p40">
              <a:extLst>
                <a:ext uri="{FF2B5EF4-FFF2-40B4-BE49-F238E27FC236}">
                  <a16:creationId xmlns:a16="http://schemas.microsoft.com/office/drawing/2014/main" id="{1D37F687-A1AA-4F16-8821-EAB4B3C9E324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2" name="Google Shape;1040;p40">
              <a:extLst>
                <a:ext uri="{FF2B5EF4-FFF2-40B4-BE49-F238E27FC236}">
                  <a16:creationId xmlns:a16="http://schemas.microsoft.com/office/drawing/2014/main" id="{78372156-F9A0-42B8-9C2A-48DD6DD661A2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3" name="Google Shape;1041;p40">
              <a:extLst>
                <a:ext uri="{FF2B5EF4-FFF2-40B4-BE49-F238E27FC236}">
                  <a16:creationId xmlns:a16="http://schemas.microsoft.com/office/drawing/2014/main" id="{B6FF593D-CBA2-42D8-8AE1-609193E0E9F5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sp>
        <p:nvSpPr>
          <p:cNvPr id="236" name="Google Shape;1034;p40">
            <a:extLst>
              <a:ext uri="{FF2B5EF4-FFF2-40B4-BE49-F238E27FC236}">
                <a16:creationId xmlns:a16="http://schemas.microsoft.com/office/drawing/2014/main" id="{3BCFEF23-4945-4241-AF9F-8D2151ACD055}"/>
              </a:ext>
            </a:extLst>
          </p:cNvPr>
          <p:cNvSpPr txBox="1">
            <a:spLocks/>
          </p:cNvSpPr>
          <p:nvPr/>
        </p:nvSpPr>
        <p:spPr>
          <a:xfrm>
            <a:off x="1218075" y="337"/>
            <a:ext cx="6707850" cy="11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useoModerno Medium"/>
              <a:buNone/>
              <a:defRPr sz="5000" b="0" i="0" u="none" strike="noStrike" cap="none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b="1" dirty="0">
                <a:solidFill>
                  <a:srgbClr val="7B5288"/>
                </a:solidFill>
                <a:latin typeface="+mn-lt"/>
              </a:rPr>
              <a:t>Ex</a:t>
            </a:r>
            <a:r>
              <a:rPr lang="en-US" dirty="0">
                <a:solidFill>
                  <a:srgbClr val="7B5288"/>
                </a:solidFill>
              </a:rPr>
              <a:t>amples</a:t>
            </a:r>
          </a:p>
        </p:txBody>
      </p:sp>
      <p:sp>
        <p:nvSpPr>
          <p:cNvPr id="243" name="Google Shape;1034;p40">
            <a:extLst>
              <a:ext uri="{FF2B5EF4-FFF2-40B4-BE49-F238E27FC236}">
                <a16:creationId xmlns:a16="http://schemas.microsoft.com/office/drawing/2014/main" id="{01927C1E-3F4D-420E-BF0B-7BAD7560C3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623" y="1275326"/>
            <a:ext cx="3261347" cy="6870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7B5288"/>
                </a:solidFill>
              </a:rPr>
              <a:t>TF-IDF e</a:t>
            </a:r>
            <a:r>
              <a:rPr lang="en-US" sz="3000" b="1" dirty="0">
                <a:solidFill>
                  <a:srgbClr val="7B5288"/>
                </a:solidFill>
                <a:latin typeface="+mn-lt"/>
              </a:rPr>
              <a:t>x</a:t>
            </a:r>
            <a:r>
              <a:rPr lang="en-US" sz="3000" dirty="0">
                <a:solidFill>
                  <a:srgbClr val="7B5288"/>
                </a:solidFill>
              </a:rPr>
              <a:t>ample</a:t>
            </a:r>
            <a:endParaRPr sz="3000" dirty="0">
              <a:solidFill>
                <a:srgbClr val="7B5288"/>
              </a:solidFill>
            </a:endParaRPr>
          </a:p>
        </p:txBody>
      </p:sp>
      <p:sp>
        <p:nvSpPr>
          <p:cNvPr id="244" name="Google Shape;1035;p40">
            <a:extLst>
              <a:ext uri="{FF2B5EF4-FFF2-40B4-BE49-F238E27FC236}">
                <a16:creationId xmlns:a16="http://schemas.microsoft.com/office/drawing/2014/main" id="{9907CB4D-83DE-410C-B850-ABB5CB94EC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6224" y="1865477"/>
            <a:ext cx="7592299" cy="2656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Word frequency within a document (</a:t>
            </a:r>
            <a:r>
              <a:rPr lang="en-US" dirty="0">
                <a:solidFill>
                  <a:srgbClr val="7B5288"/>
                </a:solidFill>
              </a:rPr>
              <a:t>TF</a:t>
            </a:r>
            <a:r>
              <a:rPr lang="en-US" dirty="0"/>
              <a:t>) and its frequency throughout the corpus of documents (</a:t>
            </a:r>
            <a:r>
              <a:rPr lang="en-US" dirty="0">
                <a:solidFill>
                  <a:srgbClr val="7B5288"/>
                </a:solidFill>
              </a:rPr>
              <a:t>IDF</a:t>
            </a:r>
            <a:r>
              <a:rPr lang="en-US" dirty="0"/>
              <a:t>).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give each word a score that represents its significance within the document and corpus. Depending on this significance values the document will be classified to its belonging class.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cover an example of three documents: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B5288"/>
                </a:solidFill>
              </a:rPr>
              <a:t>Document 1</a:t>
            </a:r>
            <a:r>
              <a:rPr lang="en-US" dirty="0"/>
              <a:t>:  It is going to rain today.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B5288"/>
                </a:solidFill>
              </a:rPr>
              <a:t>Document 2</a:t>
            </a:r>
            <a:r>
              <a:rPr lang="en-US" dirty="0"/>
              <a:t>:  Today I am not going outside.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7B5288"/>
                </a:solidFill>
              </a:rPr>
              <a:t>Document 3</a:t>
            </a:r>
            <a:r>
              <a:rPr lang="en-US" dirty="0"/>
              <a:t>:  I am going to watch the season premiere.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41"/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57" name="Google Shape;1257;p41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1036;p40">
            <a:extLst>
              <a:ext uri="{FF2B5EF4-FFF2-40B4-BE49-F238E27FC236}">
                <a16:creationId xmlns:a16="http://schemas.microsoft.com/office/drawing/2014/main" id="{89E6D60A-45F8-455E-9CEF-C9DCC46C16CC}"/>
              </a:ext>
            </a:extLst>
          </p:cNvPr>
          <p:cNvGrpSpPr/>
          <p:nvPr/>
        </p:nvGrpSpPr>
        <p:grpSpPr>
          <a:xfrm>
            <a:off x="7418821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219" name="Google Shape;1037;p40">
              <a:extLst>
                <a:ext uri="{FF2B5EF4-FFF2-40B4-BE49-F238E27FC236}">
                  <a16:creationId xmlns:a16="http://schemas.microsoft.com/office/drawing/2014/main" id="{BE881780-58F2-4868-8E30-77BD20C13B7C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0" name="Google Shape;1038;p40">
              <a:extLst>
                <a:ext uri="{FF2B5EF4-FFF2-40B4-BE49-F238E27FC236}">
                  <a16:creationId xmlns:a16="http://schemas.microsoft.com/office/drawing/2014/main" id="{391CACB9-CF0B-4D01-A063-F369CE856C8A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1" name="Google Shape;1039;p40">
              <a:extLst>
                <a:ext uri="{FF2B5EF4-FFF2-40B4-BE49-F238E27FC236}">
                  <a16:creationId xmlns:a16="http://schemas.microsoft.com/office/drawing/2014/main" id="{1D37F687-A1AA-4F16-8821-EAB4B3C9E324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2" name="Google Shape;1040;p40">
              <a:extLst>
                <a:ext uri="{FF2B5EF4-FFF2-40B4-BE49-F238E27FC236}">
                  <a16:creationId xmlns:a16="http://schemas.microsoft.com/office/drawing/2014/main" id="{78372156-F9A0-42B8-9C2A-48DD6DD661A2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3" name="Google Shape;1041;p40">
              <a:extLst>
                <a:ext uri="{FF2B5EF4-FFF2-40B4-BE49-F238E27FC236}">
                  <a16:creationId xmlns:a16="http://schemas.microsoft.com/office/drawing/2014/main" id="{B6FF593D-CBA2-42D8-8AE1-609193E0E9F5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grpSp>
        <p:nvGrpSpPr>
          <p:cNvPr id="230" name="Google Shape;1042;p40">
            <a:extLst>
              <a:ext uri="{FF2B5EF4-FFF2-40B4-BE49-F238E27FC236}">
                <a16:creationId xmlns:a16="http://schemas.microsoft.com/office/drawing/2014/main" id="{E27E3D5B-6385-44D0-837E-71211EA6BD47}"/>
              </a:ext>
            </a:extLst>
          </p:cNvPr>
          <p:cNvGrpSpPr/>
          <p:nvPr/>
        </p:nvGrpSpPr>
        <p:grpSpPr>
          <a:xfrm>
            <a:off x="836225" y="4503920"/>
            <a:ext cx="1009703" cy="130500"/>
            <a:chOff x="5461400" y="616025"/>
            <a:chExt cx="1009703" cy="130500"/>
          </a:xfrm>
        </p:grpSpPr>
        <p:sp>
          <p:nvSpPr>
            <p:cNvPr id="231" name="Google Shape;1043;p40">
              <a:extLst>
                <a:ext uri="{FF2B5EF4-FFF2-40B4-BE49-F238E27FC236}">
                  <a16:creationId xmlns:a16="http://schemas.microsoft.com/office/drawing/2014/main" id="{EE2AEEE8-AE7D-4C95-88D9-00CA05CEE86D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44;p40">
              <a:extLst>
                <a:ext uri="{FF2B5EF4-FFF2-40B4-BE49-F238E27FC236}">
                  <a16:creationId xmlns:a16="http://schemas.microsoft.com/office/drawing/2014/main" id="{755B8840-63D7-4918-B756-6A72A9418296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45;p40">
              <a:extLst>
                <a:ext uri="{FF2B5EF4-FFF2-40B4-BE49-F238E27FC236}">
                  <a16:creationId xmlns:a16="http://schemas.microsoft.com/office/drawing/2014/main" id="{87A4E614-6C7D-4FE3-BEAC-658336966E49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46;p40">
              <a:extLst>
                <a:ext uri="{FF2B5EF4-FFF2-40B4-BE49-F238E27FC236}">
                  <a16:creationId xmlns:a16="http://schemas.microsoft.com/office/drawing/2014/main" id="{30937E61-A8CC-454A-BBA9-D452CBF88C2A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47;p40">
              <a:extLst>
                <a:ext uri="{FF2B5EF4-FFF2-40B4-BE49-F238E27FC236}">
                  <a16:creationId xmlns:a16="http://schemas.microsoft.com/office/drawing/2014/main" id="{3715C0CC-9374-4B45-B02E-040C26982CB7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1034;p40">
            <a:extLst>
              <a:ext uri="{FF2B5EF4-FFF2-40B4-BE49-F238E27FC236}">
                <a16:creationId xmlns:a16="http://schemas.microsoft.com/office/drawing/2014/main" id="{3BCFEF23-4945-4241-AF9F-8D2151ACD055}"/>
              </a:ext>
            </a:extLst>
          </p:cNvPr>
          <p:cNvSpPr txBox="1">
            <a:spLocks/>
          </p:cNvSpPr>
          <p:nvPr/>
        </p:nvSpPr>
        <p:spPr>
          <a:xfrm>
            <a:off x="1218075" y="337"/>
            <a:ext cx="6707850" cy="11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useoModerno Medium"/>
              <a:buNone/>
              <a:defRPr sz="5000" b="0" i="0" u="none" strike="noStrike" cap="none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5400" dirty="0">
                <a:solidFill>
                  <a:srgbClr val="7B5288"/>
                </a:solidFill>
              </a:rPr>
              <a:t>TF-IDF e</a:t>
            </a:r>
            <a:r>
              <a:rPr lang="en-US" sz="5400" b="1" dirty="0">
                <a:solidFill>
                  <a:srgbClr val="7B5288"/>
                </a:solidFill>
                <a:latin typeface="+mn-lt"/>
              </a:rPr>
              <a:t>x</a:t>
            </a:r>
            <a:r>
              <a:rPr lang="en-US" sz="5400" dirty="0">
                <a:solidFill>
                  <a:srgbClr val="7B5288"/>
                </a:solidFill>
              </a:rPr>
              <a:t>ample</a:t>
            </a:r>
            <a:endParaRPr lang="en-US" dirty="0">
              <a:solidFill>
                <a:srgbClr val="7B5288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286140F-116C-416F-B1AB-07DC0E5F4342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225" y="1825174"/>
            <a:ext cx="2301347" cy="2534399"/>
          </a:xfrm>
          <a:prstGeom prst="rect">
            <a:avLst/>
          </a:prstGeom>
        </p:spPr>
      </p:pic>
      <p:sp>
        <p:nvSpPr>
          <p:cNvPr id="36" name="Google Shape;1035;p40">
            <a:extLst>
              <a:ext uri="{FF2B5EF4-FFF2-40B4-BE49-F238E27FC236}">
                <a16:creationId xmlns:a16="http://schemas.microsoft.com/office/drawing/2014/main" id="{E74767F3-B428-4A2C-9E2A-4EBFE29DBB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1847" y="1083580"/>
            <a:ext cx="3591397" cy="372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Clean data and Tokenize:</a:t>
            </a:r>
          </a:p>
        </p:txBody>
      </p:sp>
      <p:sp>
        <p:nvSpPr>
          <p:cNvPr id="38" name="Google Shape;1035;p40">
            <a:extLst>
              <a:ext uri="{FF2B5EF4-FFF2-40B4-BE49-F238E27FC236}">
                <a16:creationId xmlns:a16="http://schemas.microsoft.com/office/drawing/2014/main" id="{5E83FAAB-4AC0-4C54-A4AE-70D0607842CA}"/>
              </a:ext>
            </a:extLst>
          </p:cNvPr>
          <p:cNvSpPr txBox="1">
            <a:spLocks/>
          </p:cNvSpPr>
          <p:nvPr/>
        </p:nvSpPr>
        <p:spPr>
          <a:xfrm>
            <a:off x="4042682" y="1079569"/>
            <a:ext cx="3314011" cy="38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l"/>
            <a:r>
              <a:rPr lang="en-US" dirty="0"/>
              <a:t>2. Find Term Frequency:</a:t>
            </a:r>
          </a:p>
          <a:p>
            <a:pPr marL="0" indent="0" algn="l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8132F2-91B2-4D30-84F1-D3860D9904AB}"/>
                  </a:ext>
                </a:extLst>
              </p:cNvPr>
              <p:cNvSpPr txBox="1"/>
              <p:nvPr/>
            </p:nvSpPr>
            <p:spPr>
              <a:xfrm>
                <a:off x="3998929" y="1524667"/>
                <a:ext cx="4572000" cy="539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 rtl="0" eaLnBrk="1" latinLnBrk="0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𝑇𝐹</m:t>
                      </m:r>
                      <m:r>
                        <a:rPr lang="en-US" sz="1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𝑟𝑒𝑝𝑒𝑡𝑖𝑡𝑖𝑜𝑛𝑠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𝑤𝑜𝑟𝑑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𝑑𝑜𝑐𝑢𝑚𝑒𝑛𝑡</m:t>
                          </m:r>
                        </m:num>
                        <m:den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𝑤𝑜𝑟𝑑𝑠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𝑖𝑛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𝑑𝑜𝑐𝑢𝑚𝑒𝑛𝑡</m:t>
                          </m:r>
                        </m:den>
                      </m:f>
                    </m:oMath>
                  </m:oMathPara>
                </a14:m>
                <a:endParaRPr lang="ar-SA" dirty="0">
                  <a:effectLst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8132F2-91B2-4D30-84F1-D3860D990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929" y="1524667"/>
                <a:ext cx="4572000" cy="539635"/>
              </a:xfrm>
              <a:prstGeom prst="rect">
                <a:avLst/>
              </a:prstGeom>
              <a:blipFill>
                <a:blip r:embed="rId5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738451C9-E12D-4286-A3AD-6D4D34BC2344}"/>
              </a:ext>
            </a:extLst>
          </p:cNvPr>
          <p:cNvPicPr/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00" b="1573"/>
          <a:stretch/>
        </p:blipFill>
        <p:spPr>
          <a:xfrm>
            <a:off x="4184698" y="2137676"/>
            <a:ext cx="4243826" cy="225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4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41"/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57" name="Google Shape;1257;p41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1036;p40">
            <a:extLst>
              <a:ext uri="{FF2B5EF4-FFF2-40B4-BE49-F238E27FC236}">
                <a16:creationId xmlns:a16="http://schemas.microsoft.com/office/drawing/2014/main" id="{89E6D60A-45F8-455E-9CEF-C9DCC46C16CC}"/>
              </a:ext>
            </a:extLst>
          </p:cNvPr>
          <p:cNvGrpSpPr/>
          <p:nvPr/>
        </p:nvGrpSpPr>
        <p:grpSpPr>
          <a:xfrm>
            <a:off x="7418821" y="539500"/>
            <a:ext cx="1009703" cy="130500"/>
            <a:chOff x="5461400" y="616025"/>
            <a:chExt cx="1009703" cy="130500"/>
          </a:xfrm>
          <a:solidFill>
            <a:srgbClr val="996DA7"/>
          </a:solidFill>
        </p:grpSpPr>
        <p:sp>
          <p:nvSpPr>
            <p:cNvPr id="219" name="Google Shape;1037;p40">
              <a:extLst>
                <a:ext uri="{FF2B5EF4-FFF2-40B4-BE49-F238E27FC236}">
                  <a16:creationId xmlns:a16="http://schemas.microsoft.com/office/drawing/2014/main" id="{BE881780-58F2-4868-8E30-77BD20C13B7C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0" name="Google Shape;1038;p40">
              <a:extLst>
                <a:ext uri="{FF2B5EF4-FFF2-40B4-BE49-F238E27FC236}">
                  <a16:creationId xmlns:a16="http://schemas.microsoft.com/office/drawing/2014/main" id="{391CACB9-CF0B-4D01-A063-F369CE856C8A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1" name="Google Shape;1039;p40">
              <a:extLst>
                <a:ext uri="{FF2B5EF4-FFF2-40B4-BE49-F238E27FC236}">
                  <a16:creationId xmlns:a16="http://schemas.microsoft.com/office/drawing/2014/main" id="{1D37F687-A1AA-4F16-8821-EAB4B3C9E324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2" name="Google Shape;1040;p40">
              <a:extLst>
                <a:ext uri="{FF2B5EF4-FFF2-40B4-BE49-F238E27FC236}">
                  <a16:creationId xmlns:a16="http://schemas.microsoft.com/office/drawing/2014/main" id="{78372156-F9A0-42B8-9C2A-48DD6DD661A2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  <p:sp>
          <p:nvSpPr>
            <p:cNvPr id="223" name="Google Shape;1041;p40">
              <a:extLst>
                <a:ext uri="{FF2B5EF4-FFF2-40B4-BE49-F238E27FC236}">
                  <a16:creationId xmlns:a16="http://schemas.microsoft.com/office/drawing/2014/main" id="{B6FF593D-CBA2-42D8-8AE1-609193E0E9F5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96DA7"/>
                </a:solidFill>
              </a:endParaRPr>
            </a:p>
          </p:txBody>
        </p:sp>
      </p:grpSp>
      <p:grpSp>
        <p:nvGrpSpPr>
          <p:cNvPr id="230" name="Google Shape;1042;p40">
            <a:extLst>
              <a:ext uri="{FF2B5EF4-FFF2-40B4-BE49-F238E27FC236}">
                <a16:creationId xmlns:a16="http://schemas.microsoft.com/office/drawing/2014/main" id="{E27E3D5B-6385-44D0-837E-71211EA6BD47}"/>
              </a:ext>
            </a:extLst>
          </p:cNvPr>
          <p:cNvGrpSpPr/>
          <p:nvPr/>
        </p:nvGrpSpPr>
        <p:grpSpPr>
          <a:xfrm>
            <a:off x="836225" y="4503920"/>
            <a:ext cx="1009703" cy="130500"/>
            <a:chOff x="5461400" y="616025"/>
            <a:chExt cx="1009703" cy="130500"/>
          </a:xfrm>
        </p:grpSpPr>
        <p:sp>
          <p:nvSpPr>
            <p:cNvPr id="231" name="Google Shape;1043;p40">
              <a:extLst>
                <a:ext uri="{FF2B5EF4-FFF2-40B4-BE49-F238E27FC236}">
                  <a16:creationId xmlns:a16="http://schemas.microsoft.com/office/drawing/2014/main" id="{EE2AEEE8-AE7D-4C95-88D9-00CA05CEE86D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044;p40">
              <a:extLst>
                <a:ext uri="{FF2B5EF4-FFF2-40B4-BE49-F238E27FC236}">
                  <a16:creationId xmlns:a16="http://schemas.microsoft.com/office/drawing/2014/main" id="{755B8840-63D7-4918-B756-6A72A9418296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045;p40">
              <a:extLst>
                <a:ext uri="{FF2B5EF4-FFF2-40B4-BE49-F238E27FC236}">
                  <a16:creationId xmlns:a16="http://schemas.microsoft.com/office/drawing/2014/main" id="{87A4E614-6C7D-4FE3-BEAC-658336966E49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046;p40">
              <a:extLst>
                <a:ext uri="{FF2B5EF4-FFF2-40B4-BE49-F238E27FC236}">
                  <a16:creationId xmlns:a16="http://schemas.microsoft.com/office/drawing/2014/main" id="{30937E61-A8CC-454A-BBA9-D452CBF88C2A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047;p40">
              <a:extLst>
                <a:ext uri="{FF2B5EF4-FFF2-40B4-BE49-F238E27FC236}">
                  <a16:creationId xmlns:a16="http://schemas.microsoft.com/office/drawing/2014/main" id="{3715C0CC-9374-4B45-B02E-040C26982CB7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rgbClr val="996D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1034;p40">
            <a:extLst>
              <a:ext uri="{FF2B5EF4-FFF2-40B4-BE49-F238E27FC236}">
                <a16:creationId xmlns:a16="http://schemas.microsoft.com/office/drawing/2014/main" id="{3BCFEF23-4945-4241-AF9F-8D2151ACD055}"/>
              </a:ext>
            </a:extLst>
          </p:cNvPr>
          <p:cNvSpPr txBox="1">
            <a:spLocks/>
          </p:cNvSpPr>
          <p:nvPr/>
        </p:nvSpPr>
        <p:spPr>
          <a:xfrm>
            <a:off x="1218075" y="337"/>
            <a:ext cx="6707850" cy="11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useoModerno Medium"/>
              <a:buNone/>
              <a:defRPr sz="5000" b="0" i="0" u="none" strike="noStrike" cap="none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M Sans"/>
              <a:buNone/>
              <a:defRPr sz="36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5400" dirty="0">
                <a:solidFill>
                  <a:srgbClr val="7B5288"/>
                </a:solidFill>
              </a:rPr>
              <a:t>TF-IDF e</a:t>
            </a:r>
            <a:r>
              <a:rPr lang="en-US" sz="5400" b="1" dirty="0">
                <a:solidFill>
                  <a:srgbClr val="7B5288"/>
                </a:solidFill>
                <a:latin typeface="+mn-lt"/>
              </a:rPr>
              <a:t>x</a:t>
            </a:r>
            <a:r>
              <a:rPr lang="en-US" sz="5400" dirty="0">
                <a:solidFill>
                  <a:srgbClr val="7B5288"/>
                </a:solidFill>
              </a:rPr>
              <a:t>ample</a:t>
            </a:r>
            <a:endParaRPr lang="en-US" dirty="0">
              <a:solidFill>
                <a:srgbClr val="7B5288"/>
              </a:solidFill>
            </a:endParaRPr>
          </a:p>
        </p:txBody>
      </p:sp>
      <p:sp>
        <p:nvSpPr>
          <p:cNvPr id="36" name="Google Shape;1035;p40">
            <a:extLst>
              <a:ext uri="{FF2B5EF4-FFF2-40B4-BE49-F238E27FC236}">
                <a16:creationId xmlns:a16="http://schemas.microsoft.com/office/drawing/2014/main" id="{E74767F3-B428-4A2C-9E2A-4EBFE29DBB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1847" y="1083580"/>
            <a:ext cx="4060035" cy="372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 Find Inverse Document Frequency: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8132F2-91B2-4D30-84F1-D3860D9904AB}"/>
                  </a:ext>
                </a:extLst>
              </p:cNvPr>
              <p:cNvSpPr txBox="1"/>
              <p:nvPr/>
            </p:nvSpPr>
            <p:spPr>
              <a:xfrm>
                <a:off x="1857767" y="1467669"/>
                <a:ext cx="5428465" cy="539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588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𝐼𝐷𝐹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𝐿𝑜𝑔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𝑑𝑜𝑐𝑢𝑚𝑒𝑛𝑡𝑠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𝑑𝑜𝑐𝑢𝑚𝑒𝑛𝑡𝑠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𝑐𝑜𝑛𝑡𝑎𝑖𝑛𝑖𝑛𝑔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𝑤𝑜𝑟𝑑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8132F2-91B2-4D30-84F1-D3860D990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67" y="1467669"/>
                <a:ext cx="5428465" cy="539635"/>
              </a:xfrm>
              <a:prstGeom prst="rect">
                <a:avLst/>
              </a:prstGeom>
              <a:blipFill>
                <a:blip r:embed="rId3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ar-S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D0B71C6F-FA29-4E78-8CC3-A120843DF86A}"/>
              </a:ext>
            </a:extLst>
          </p:cNvPr>
          <p:cNvPicPr/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2004" r="713" b="2247"/>
          <a:stretch/>
        </p:blipFill>
        <p:spPr>
          <a:xfrm>
            <a:off x="2839023" y="2131422"/>
            <a:ext cx="3465952" cy="24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18591"/>
      </p:ext>
    </p:extLst>
  </p:cSld>
  <p:clrMapOvr>
    <a:masterClrMapping/>
  </p:clrMapOvr>
</p:sld>
</file>

<file path=ppt/theme/theme1.xml><?xml version="1.0" encoding="utf-8"?>
<a:theme xmlns:a="http://schemas.openxmlformats.org/drawingml/2006/main" name="All About Artificial Intelligence by Slidesgo">
  <a:themeElements>
    <a:clrScheme name="Simple Light">
      <a:dk1>
        <a:srgbClr val="181818"/>
      </a:dk1>
      <a:lt1>
        <a:srgbClr val="F3F3F3"/>
      </a:lt1>
      <a:dk2>
        <a:srgbClr val="3D3D3B"/>
      </a:dk2>
      <a:lt2>
        <a:srgbClr val="C1C1C1"/>
      </a:lt2>
      <a:accent1>
        <a:srgbClr val="5D65BB"/>
      </a:accent1>
      <a:accent2>
        <a:srgbClr val="707BE0"/>
      </a:accent2>
      <a:accent3>
        <a:srgbClr val="BCC1E6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591</Words>
  <Application>Microsoft Office PowerPoint</Application>
  <PresentationFormat>On-screen Show (16:9)</PresentationFormat>
  <Paragraphs>104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Times New Roman</vt:lpstr>
      <vt:lpstr>Nunito Light</vt:lpstr>
      <vt:lpstr>Anaheim</vt:lpstr>
      <vt:lpstr>Cambria Math</vt:lpstr>
      <vt:lpstr>MuseoModerno Medium</vt:lpstr>
      <vt:lpstr>DM Sans</vt:lpstr>
      <vt:lpstr>Maven Pro</vt:lpstr>
      <vt:lpstr>All About Artificial Intelligence by Slidesgo</vt:lpstr>
      <vt:lpstr>NLP News Classification</vt:lpstr>
      <vt:lpstr>Table of contents</vt:lpstr>
      <vt:lpstr>Introduction</vt:lpstr>
      <vt:lpstr>Problem Statement:</vt:lpstr>
      <vt:lpstr>Project Objectives:</vt:lpstr>
      <vt:lpstr>Methodology</vt:lpstr>
      <vt:lpstr>TF-IDF example</vt:lpstr>
      <vt:lpstr>PowerPoint Presentation</vt:lpstr>
      <vt:lpstr>PowerPoint Presentation</vt:lpstr>
      <vt:lpstr>PowerPoint Presentation</vt:lpstr>
      <vt:lpstr>PowerPoint Presentation</vt:lpstr>
      <vt:lpstr>Dataset</vt:lpstr>
      <vt:lpstr>GUI</vt:lpstr>
      <vt:lpstr>Results</vt:lpstr>
      <vt:lpstr>Results</vt:lpstr>
      <vt:lpstr>Compare Results</vt:lpstr>
      <vt:lpstr>Compare Results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News Classification</dc:title>
  <dc:creator>tosha _yako</dc:creator>
  <cp:lastModifiedBy>tosha _yako</cp:lastModifiedBy>
  <cp:revision>31</cp:revision>
  <dcterms:modified xsi:type="dcterms:W3CDTF">2025-05-21T18:47:13Z</dcterms:modified>
</cp:coreProperties>
</file>