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30"/>
  </p:notesMasterIdLst>
  <p:handoutMasterIdLst>
    <p:handoutMasterId r:id="rId31"/>
  </p:handoutMasterIdLst>
  <p:sldIdLst>
    <p:sldId id="298" r:id="rId3"/>
    <p:sldId id="257" r:id="rId4"/>
    <p:sldId id="268" r:id="rId5"/>
    <p:sldId id="258" r:id="rId6"/>
    <p:sldId id="299" r:id="rId7"/>
    <p:sldId id="300" r:id="rId8"/>
    <p:sldId id="260" r:id="rId9"/>
    <p:sldId id="301" r:id="rId10"/>
    <p:sldId id="270" r:id="rId11"/>
    <p:sldId id="269" r:id="rId12"/>
    <p:sldId id="302" r:id="rId13"/>
    <p:sldId id="303" r:id="rId14"/>
    <p:sldId id="272" r:id="rId15"/>
    <p:sldId id="312" r:id="rId16"/>
    <p:sldId id="273" r:id="rId17"/>
    <p:sldId id="305" r:id="rId18"/>
    <p:sldId id="311" r:id="rId19"/>
    <p:sldId id="278" r:id="rId20"/>
    <p:sldId id="275" r:id="rId21"/>
    <p:sldId id="286" r:id="rId22"/>
    <p:sldId id="306" r:id="rId23"/>
    <p:sldId id="276" r:id="rId24"/>
    <p:sldId id="277" r:id="rId25"/>
    <p:sldId id="307" r:id="rId26"/>
    <p:sldId id="308" r:id="rId27"/>
    <p:sldId id="309" r:id="rId28"/>
    <p:sldId id="267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00CC"/>
    <a:srgbClr val="6699FF"/>
    <a:srgbClr val="3333FF"/>
    <a:srgbClr val="FF9900"/>
    <a:srgbClr val="FFFF00"/>
    <a:srgbClr val="FF66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98" autoAdjust="0"/>
    <p:restoredTop sz="94406" autoAdjust="0"/>
  </p:normalViewPr>
  <p:slideViewPr>
    <p:cSldViewPr>
      <p:cViewPr varScale="1">
        <p:scale>
          <a:sx n="62" d="100"/>
          <a:sy n="62" d="100"/>
        </p:scale>
        <p:origin x="116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 b="0"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0"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 b="0"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0">
                <a:latin typeface="Arial" charset="0"/>
              </a:defRPr>
            </a:lvl1pPr>
          </a:lstStyle>
          <a:p>
            <a:fld id="{35012DCC-BDE4-45F6-8DF9-98566BE78D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fld id="{B922568B-6BB7-4ED8-B3DB-69783A0C5BA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ea typeface="ＭＳ Ｐゴシック" charset="-128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ea typeface="ＭＳ Ｐゴシック" charset="-128"/>
              </a:endParaRPr>
            </a:p>
          </p:txBody>
        </p:sp>
      </p:grpSp>
      <p:sp>
        <p:nvSpPr>
          <p:cNvPr id="10957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</a:p>
        </p:txBody>
      </p:sp>
      <p:sp>
        <p:nvSpPr>
          <p:cNvPr id="10958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E9DB290-17AA-4E8C-808F-208C89E6CF8B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4248A0-2099-406D-BF02-ECA7A0E92B8C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26162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26162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41BF4-D089-4E8D-93A9-C1E0839F36BB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324100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76700"/>
            <a:ext cx="4038600" cy="2324100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14D7E-60FC-4F79-9466-7C255EC3640D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FECF80-3CCC-4231-9722-B8D0E6AE6C38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324100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324100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76700"/>
            <a:ext cx="4038600" cy="2324100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76700"/>
            <a:ext cx="4038600" cy="2324100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640CC-0F4E-495A-BC3F-CC069AF516C6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324100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76700"/>
            <a:ext cx="4038600" cy="2324100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5D0EBA-EA11-4BB7-98E7-D2527B466124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783FD7-1859-48A0-9EE6-CB2B9CB62B8E}" type="slidenum">
              <a:rPr lang="id-ID" altLang="ja-JP"/>
              <a:pPr/>
              <a:t>‹#›</a:t>
            </a:fld>
            <a:endParaRPr lang="id-ID" altLang="ja-JP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99C1E-7E86-46EE-B240-C4C2D98EE5D5}" type="slidenum">
              <a:rPr lang="id-ID" altLang="ja-JP"/>
              <a:pPr/>
              <a:t>‹#›</a:t>
            </a:fld>
            <a:endParaRPr lang="id-ID" altLang="ja-JP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963FA6-AB56-480C-9829-790A63F8A173}" type="slidenum">
              <a:rPr lang="id-ID" altLang="ja-JP"/>
              <a:pPr/>
              <a:t>‹#›</a:t>
            </a:fld>
            <a:endParaRPr lang="id-ID" altLang="ja-JP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DE3202-8C1F-43CB-A9FC-F9F2E28DC9A1}" type="slidenum">
              <a:rPr lang="id-ID" altLang="ja-JP"/>
              <a:pPr/>
              <a:t>‹#›</a:t>
            </a:fld>
            <a:endParaRPr lang="id-ID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747EF9-4172-4F5A-8CBE-62DB0F9FA31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9384A5-3880-43B6-8D00-D6D4480BD524}" type="slidenum">
              <a:rPr lang="id-ID" altLang="ja-JP"/>
              <a:pPr/>
              <a:t>‹#›</a:t>
            </a:fld>
            <a:endParaRPr lang="id-ID" altLang="ja-JP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48ADA-75B5-4EB6-A40B-9117BE7798C3}" type="slidenum">
              <a:rPr lang="id-ID" altLang="ja-JP"/>
              <a:pPr/>
              <a:t>‹#›</a:t>
            </a:fld>
            <a:endParaRPr lang="id-ID" altLang="ja-JP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9E94E1-6CFA-446F-B112-37CDEBE15D8F}" type="slidenum">
              <a:rPr lang="id-ID" altLang="ja-JP"/>
              <a:pPr/>
              <a:t>‹#›</a:t>
            </a:fld>
            <a:endParaRPr lang="id-ID" altLang="ja-JP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FAA08-EE2E-45AB-8C52-00B4EB8E429B}" type="slidenum">
              <a:rPr lang="id-ID" altLang="ja-JP"/>
              <a:pPr/>
              <a:t>‹#›</a:t>
            </a:fld>
            <a:endParaRPr lang="id-ID" altLang="ja-JP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CE3292-60D6-47C7-8507-2980AF817D94}" type="slidenum">
              <a:rPr lang="id-ID" altLang="ja-JP"/>
              <a:pPr/>
              <a:t>‹#›</a:t>
            </a:fld>
            <a:endParaRPr lang="id-ID" altLang="ja-JP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CCBD6-127D-4BDB-B7BF-A33E680F2ED2}" type="slidenum">
              <a:rPr lang="id-ID" altLang="ja-JP"/>
              <a:pPr/>
              <a:t>‹#›</a:t>
            </a:fld>
            <a:endParaRPr lang="id-ID" altLang="ja-JP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326EC3-3938-4C77-A3D0-987585CD0E02}" type="slidenum">
              <a:rPr lang="id-ID" altLang="ja-JP"/>
              <a:pPr/>
              <a:t>‹#›</a:t>
            </a:fld>
            <a:endParaRPr lang="id-ID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3D1037-5616-457B-94E4-570CFD7D69E1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73B9FF-FF34-4750-B965-D49A0833BBC3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B0B410-75B3-49F5-99C3-420F9927A9D5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DC2C90-1B06-4524-801E-2CB115CCA900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FF996B-E47E-4373-A488-2F7A337BEE53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E2889-3D7E-49AD-B90B-C6E7A6256F06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A0834B-4EC0-40AC-839B-8BA649809120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ＭＳ Ｐゴシック" charset="-128"/>
              </a:defRPr>
            </a:lvl1pPr>
          </a:lstStyle>
          <a:p>
            <a:fld id="{F47EDC58-3E80-48C1-90FA-151E54EAB206}" type="slidenum">
              <a:rPr lang="en-US" altLang="ja-JP"/>
              <a:pPr/>
              <a:t>‹#›</a:t>
            </a:fld>
            <a:endParaRPr lang="en-US" altLang="ja-JP"/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128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855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10855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10855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10855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10855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>
                  <a:ea typeface="ＭＳ Ｐゴシック" charset="-128"/>
                </a:endParaRPr>
              </a:p>
            </p:txBody>
          </p:sp>
        </p:grpSp>
        <p:sp>
          <p:nvSpPr>
            <p:cNvPr id="10855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0855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ea typeface="ＭＳ Ｐゴシック" charset="-128"/>
              </a:endParaRPr>
            </a:p>
          </p:txBody>
        </p:sp>
      </p:grpSp>
      <p:sp>
        <p:nvSpPr>
          <p:cNvPr id="10855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855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Arial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10855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9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d-ID" altLang="ja-JP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d-ID" altLang="ja-JP"/>
              <a:t>Click to edit Master text styles</a:t>
            </a:r>
          </a:p>
          <a:p>
            <a:pPr lvl="1"/>
            <a:r>
              <a:rPr lang="id-ID" altLang="ja-JP"/>
              <a:t>Second level</a:t>
            </a:r>
          </a:p>
          <a:p>
            <a:pPr lvl="2"/>
            <a:r>
              <a:rPr lang="id-ID" altLang="ja-JP"/>
              <a:t>Third level</a:t>
            </a:r>
          </a:p>
          <a:p>
            <a:pPr lvl="3"/>
            <a:r>
              <a:rPr lang="id-ID" altLang="ja-JP"/>
              <a:t>Fourth level</a:t>
            </a:r>
          </a:p>
          <a:p>
            <a:pPr lvl="4"/>
            <a:r>
              <a:rPr lang="id-ID" altLang="ja-JP"/>
              <a:t>Fifth level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</a:defRPr>
            </a:lvl1pPr>
          </a:lstStyle>
          <a:p>
            <a:endParaRPr lang="id-ID" altLang="ja-JP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</a:defRPr>
            </a:lvl1pPr>
          </a:lstStyle>
          <a:p>
            <a:endParaRPr lang="id-ID" altLang="ja-JP"/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charset="0"/>
              </a:defRPr>
            </a:lvl1pPr>
          </a:lstStyle>
          <a:p>
            <a:fld id="{D4272B77-A079-4645-B071-CE5D1534A6E4}" type="slidenum">
              <a:rPr lang="id-ID" altLang="ja-JP"/>
              <a:pPr/>
              <a:t>‹#›</a:t>
            </a:fld>
            <a:endParaRPr lang="id-ID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1508125"/>
            <a:ext cx="7772400" cy="1920875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FFFF00"/>
                </a:solidFill>
                <a:ea typeface="ＭＳ Ｐゴシック" charset="-128"/>
              </a:rPr>
              <a:t>FISIKA FLUIDA</a:t>
            </a:r>
            <a:endParaRPr lang="id-ID" altLang="ja-JP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>
                <a:ea typeface="ＭＳ Ｐゴシック" charset="-128"/>
              </a:rPr>
              <a:t>TEKANAN</a:t>
            </a:r>
          </a:p>
        </p:txBody>
      </p:sp>
      <p:sp>
        <p:nvSpPr>
          <p:cNvPr id="17411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ja-JP" dirty="0" err="1">
                <a:effectLst/>
                <a:ea typeface="ＭＳ Ｐゴシック" charset="-128"/>
              </a:rPr>
              <a:t>Kenapa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ayam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sulit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berjalan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di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tanah</a:t>
            </a:r>
            <a:r>
              <a:rPr lang="en-US" altLang="ja-JP" dirty="0">
                <a:effectLst/>
                <a:ea typeface="ＭＳ Ｐゴシック" charset="-128"/>
              </a:rPr>
              <a:t> yang </a:t>
            </a:r>
            <a:r>
              <a:rPr lang="en-US" altLang="ja-JP" dirty="0" err="1">
                <a:effectLst/>
                <a:ea typeface="ＭＳ Ｐゴシック" charset="-128"/>
              </a:rPr>
              <a:t>lembek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sedangkan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itik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relatif</a:t>
            </a:r>
            <a:r>
              <a:rPr lang="en-US" altLang="ja-JP" dirty="0">
                <a:effectLst/>
                <a:ea typeface="ＭＳ Ｐゴシック" charset="-128"/>
              </a:rPr>
              <a:t>  </a:t>
            </a:r>
            <a:r>
              <a:rPr lang="en-US" altLang="ja-JP" dirty="0" err="1">
                <a:effectLst/>
                <a:ea typeface="ＭＳ Ｐゴシック" charset="-128"/>
              </a:rPr>
              <a:t>lebih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mudah</a:t>
            </a:r>
            <a:r>
              <a:rPr lang="en-US" altLang="ja-JP" dirty="0">
                <a:effectLst/>
                <a:ea typeface="ＭＳ Ｐゴシック" charset="-128"/>
              </a:rPr>
              <a:t>?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id-ID" altLang="ja-JP" dirty="0">
                <a:effectLst/>
                <a:ea typeface="ＭＳ Ｐゴシック" charset="-128"/>
              </a:rPr>
              <a:t>K</a:t>
            </a:r>
            <a:r>
              <a:rPr lang="en-US" altLang="ja-JP" dirty="0" err="1">
                <a:effectLst/>
                <a:ea typeface="ＭＳ Ｐゴシック" charset="-128"/>
              </a:rPr>
              <a:t>alau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tangan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kita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ditekan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oleh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ujung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id-ID" altLang="ja-JP" dirty="0">
                <a:effectLst/>
                <a:ea typeface="ＭＳ Ｐゴシック" charset="-128"/>
              </a:rPr>
              <a:t>pensil</a:t>
            </a:r>
            <a:r>
              <a:rPr lang="en-US" altLang="ja-JP" dirty="0">
                <a:effectLst/>
                <a:ea typeface="ＭＳ Ｐゴシック" charset="-128"/>
              </a:rPr>
              <a:t> yang </a:t>
            </a:r>
            <a:r>
              <a:rPr lang="en-US" altLang="ja-JP" dirty="0" err="1">
                <a:effectLst/>
                <a:ea typeface="ＭＳ Ｐゴシック" charset="-128"/>
              </a:rPr>
              <a:t>runcing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id-ID" altLang="ja-JP" dirty="0">
                <a:effectLst/>
                <a:ea typeface="ＭＳ Ｐゴシック" charset="-128"/>
              </a:rPr>
              <a:t>akan </a:t>
            </a:r>
            <a:r>
              <a:rPr lang="en-US" altLang="ja-JP" dirty="0" err="1">
                <a:effectLst/>
                <a:ea typeface="ＭＳ Ｐゴシック" charset="-128"/>
              </a:rPr>
              <a:t>terasa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lebih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sakit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daripada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oleh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ujung</a:t>
            </a:r>
            <a:r>
              <a:rPr lang="en-US" altLang="ja-JP" dirty="0">
                <a:effectLst/>
                <a:ea typeface="ＭＳ Ｐゴシック" charset="-128"/>
              </a:rPr>
              <a:t> yang </a:t>
            </a:r>
            <a:r>
              <a:rPr lang="en-US" altLang="ja-JP" dirty="0" err="1">
                <a:effectLst/>
                <a:ea typeface="ＭＳ Ｐゴシック" charset="-128"/>
              </a:rPr>
              <a:t>bagian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tumpulnya</a:t>
            </a:r>
            <a:r>
              <a:rPr lang="en-US" altLang="ja-JP" dirty="0">
                <a:effectLst/>
                <a:ea typeface="ＭＳ Ｐゴシック" charset="-128"/>
              </a:rPr>
              <a:t>.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ja-JP" dirty="0">
              <a:effectLst/>
              <a:ea typeface="ＭＳ Ｐゴシック" charset="-128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ja-JP" b="1" dirty="0">
              <a:effectLst/>
              <a:ea typeface="ＭＳ Ｐゴシック" charset="-128"/>
            </a:endParaRPr>
          </a:p>
        </p:txBody>
      </p:sp>
      <p:grpSp>
        <p:nvGrpSpPr>
          <p:cNvPr id="17412" name="Group 6"/>
          <p:cNvGrpSpPr>
            <a:grpSpLocks/>
          </p:cNvGrpSpPr>
          <p:nvPr/>
        </p:nvGrpSpPr>
        <p:grpSpPr bwMode="auto">
          <a:xfrm>
            <a:off x="3352800" y="4572000"/>
            <a:ext cx="2819400" cy="1981200"/>
            <a:chOff x="432" y="2038"/>
            <a:chExt cx="1392" cy="986"/>
          </a:xfrm>
        </p:grpSpPr>
        <p:sp>
          <p:nvSpPr>
            <p:cNvPr id="57351" name="Rectangle 7"/>
            <p:cNvSpPr>
              <a:spLocks noChangeArrowheads="1"/>
            </p:cNvSpPr>
            <p:nvPr/>
          </p:nvSpPr>
          <p:spPr bwMode="auto">
            <a:xfrm>
              <a:off x="480" y="2064"/>
              <a:ext cx="1344" cy="960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57150" cmpd="thinThick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>
                <a:ea typeface="ＭＳ Ｐゴシック" charset="-128"/>
              </a:endParaRPr>
            </a:p>
          </p:txBody>
        </p:sp>
        <p:pic>
          <p:nvPicPr>
            <p:cNvPr id="17414" name="Picture 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32" y="2038"/>
              <a:ext cx="498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5" name="Picture 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04" y="2348"/>
              <a:ext cx="624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6" name="Picture 10" descr="itik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6" y="2127"/>
              <a:ext cx="498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ja-JP">
                <a:ea typeface="ＭＳ Ｐゴシック" charset="-128"/>
              </a:rPr>
              <a:t>TEKANAN (lanjutan</a:t>
            </a:r>
            <a:r>
              <a:rPr lang="en-US" altLang="ja-JP">
                <a:latin typeface="Calibri" pitchFamily="34" charset="0"/>
                <a:ea typeface="ＭＳ Ｐゴシック" charset="-128"/>
              </a:rPr>
              <a:t>…</a:t>
            </a:r>
            <a:r>
              <a:rPr lang="en-US" altLang="ja-JP">
                <a:ea typeface="ＭＳ Ｐゴシック" charset="-128"/>
              </a:rPr>
              <a:t>.)</a:t>
            </a:r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ja-JP" altLang="en-US">
              <a:ea typeface="ＭＳ Ｐゴシック" charset="-128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741363" y="1600200"/>
          <a:ext cx="32416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1104840" imgH="393480" progId="Equation.3">
                  <p:embed/>
                </p:oleObj>
              </mc:Choice>
              <mc:Fallback>
                <p:oleObj name="Equation" r:id="rId3" imgW="110484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1600200"/>
                        <a:ext cx="324167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4495800" y="1600200"/>
            <a:ext cx="4038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2400" b="0">
                <a:latin typeface="Times New Roman" pitchFamily="18" charset="0"/>
                <a:ea typeface="ＭＳ Ｐゴシック" charset="-128"/>
              </a:rPr>
              <a:t>P = Tekanan (1 N/m</a:t>
            </a:r>
            <a:r>
              <a:rPr lang="en-US" altLang="ja-JP" sz="2400" b="0" baseline="30000">
                <a:latin typeface="Times New Roman" pitchFamily="18" charset="0"/>
                <a:ea typeface="ＭＳ Ｐゴシック" charset="-128"/>
              </a:rPr>
              <a:t>2</a:t>
            </a:r>
            <a:r>
              <a:rPr lang="en-US" altLang="ja-JP" sz="2400" b="0">
                <a:latin typeface="Times New Roman" pitchFamily="18" charset="0"/>
                <a:ea typeface="ＭＳ Ｐゴシック" charset="-128"/>
              </a:rPr>
              <a:t> = 1 Pa)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ja-JP" sz="2400" b="0">
                <a:latin typeface="Times New Roman" pitchFamily="18" charset="0"/>
                <a:ea typeface="ＭＳ Ｐゴシック" charset="-128"/>
              </a:rPr>
              <a:t>F = Gaya (N)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ja-JP" sz="2400" b="0">
                <a:latin typeface="Times New Roman" pitchFamily="18" charset="0"/>
                <a:ea typeface="ＭＳ Ｐゴシック" charset="-128"/>
              </a:rPr>
              <a:t>A = Luas penampang (m</a:t>
            </a:r>
            <a:r>
              <a:rPr lang="en-US" altLang="ja-JP" sz="2400" b="0" baseline="30000">
                <a:latin typeface="Times New Roman" pitchFamily="18" charset="0"/>
                <a:ea typeface="ＭＳ Ｐゴシック" charset="-128"/>
              </a:rPr>
              <a:t>2</a:t>
            </a:r>
            <a:r>
              <a:rPr lang="en-US" altLang="ja-JP" sz="2400" b="0">
                <a:latin typeface="Times New Roman" pitchFamily="18" charset="0"/>
                <a:ea typeface="ＭＳ Ｐゴシック" charset="-128"/>
              </a:rPr>
              <a:t>)</a:t>
            </a:r>
          </a:p>
        </p:txBody>
      </p:sp>
      <p:sp>
        <p:nvSpPr>
          <p:cNvPr id="2055" name="Rectangle 8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ja-JP" altLang="en-US">
              <a:ea typeface="ＭＳ Ｐゴシック" charset="-128"/>
            </a:endParaRPr>
          </a:p>
        </p:txBody>
      </p:sp>
      <p:graphicFrame>
        <p:nvGraphicFramePr>
          <p:cNvPr id="2051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4456113" y="4191000"/>
          <a:ext cx="3646487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1841400" imgH="812520" progId="Equation.3">
                  <p:embed/>
                </p:oleObj>
              </mc:Choice>
              <mc:Fallback>
                <p:oleObj name="Equation" r:id="rId5" imgW="1841400" imgH="8125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4191000"/>
                        <a:ext cx="3646487" cy="160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6" name="Group 13"/>
          <p:cNvGrpSpPr>
            <a:grpSpLocks/>
          </p:cNvGrpSpPr>
          <p:nvPr/>
        </p:nvGrpSpPr>
        <p:grpSpPr bwMode="auto">
          <a:xfrm>
            <a:off x="762000" y="3200400"/>
            <a:ext cx="2724150" cy="3395663"/>
            <a:chOff x="528" y="1749"/>
            <a:chExt cx="1716" cy="2139"/>
          </a:xfrm>
        </p:grpSpPr>
        <p:pic>
          <p:nvPicPr>
            <p:cNvPr id="2057" name="Picture 1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28" y="1776"/>
              <a:ext cx="1703" cy="2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58" name="Line 15"/>
            <p:cNvSpPr>
              <a:spLocks noChangeShapeType="1"/>
            </p:cNvSpPr>
            <p:nvPr/>
          </p:nvSpPr>
          <p:spPr bwMode="auto">
            <a:xfrm>
              <a:off x="2244" y="1749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33513"/>
            <a:ext cx="77724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 dirty="0">
                <a:solidFill>
                  <a:srgbClr val="FF3300"/>
                </a:solidFill>
                <a:ea typeface="ＭＳ Ｐゴシック" charset="-128"/>
              </a:rPr>
              <a:t>Barometer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 dirty="0" err="1">
                <a:ea typeface="ＭＳ Ｐゴシック" charset="-128"/>
              </a:rPr>
              <a:t>Alat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ja-JP" sz="2400" dirty="0" err="1">
                <a:ea typeface="ＭＳ Ｐゴシック" charset="-128"/>
              </a:rPr>
              <a:t>untuk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ja-JP" sz="2400" dirty="0" err="1">
                <a:ea typeface="ＭＳ Ｐゴシック" charset="-128"/>
              </a:rPr>
              <a:t>mengukur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ja-JP" sz="2400" dirty="0" err="1">
                <a:ea typeface="ＭＳ Ｐゴシック" charset="-128"/>
              </a:rPr>
              <a:t>tekanan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ja-JP" sz="2400" dirty="0" err="1">
                <a:ea typeface="ＭＳ Ｐゴシック" charset="-128"/>
              </a:rPr>
              <a:t>udara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ja-JP" sz="2400" dirty="0" err="1">
                <a:ea typeface="ＭＳ Ｐゴシック" charset="-128"/>
              </a:rPr>
              <a:t>menggunakan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ja-JP" sz="2400" dirty="0" err="1">
                <a:ea typeface="ＭＳ Ｐゴシック" charset="-128"/>
              </a:rPr>
              <a:t>cairan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ja-JP" sz="2400" dirty="0" err="1">
                <a:ea typeface="ＭＳ Ｐゴシック" charset="-128"/>
              </a:rPr>
              <a:t>mercuri</a:t>
            </a:r>
            <a:r>
              <a:rPr lang="en-US" altLang="ja-JP" sz="2400" dirty="0">
                <a:ea typeface="ＭＳ Ｐゴシック" charset="-128"/>
              </a:rPr>
              <a:t> / Hg </a:t>
            </a:r>
            <a:r>
              <a:rPr lang="en-US" altLang="ja-JP" sz="2400" dirty="0" err="1">
                <a:ea typeface="ＭＳ Ｐゴシック" charset="-128"/>
              </a:rPr>
              <a:t>dengan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ja-JP" sz="2400" dirty="0" err="1">
                <a:ea typeface="ＭＳ Ｐゴシック" charset="-128"/>
              </a:rPr>
              <a:t>massa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ja-JP" sz="2400" dirty="0" err="1">
                <a:ea typeface="ＭＳ Ｐゴシック" charset="-128"/>
              </a:rPr>
              <a:t>jenis</a:t>
            </a:r>
            <a:r>
              <a:rPr lang="en-US" altLang="ja-JP" sz="2400" dirty="0">
                <a:ea typeface="ＭＳ Ｐゴシック" charset="-128"/>
              </a:rPr>
              <a:t> 13</a:t>
            </a:r>
            <a:r>
              <a:rPr lang="id-ID" altLang="ja-JP" sz="2400" dirty="0">
                <a:ea typeface="ＭＳ Ｐゴシック" charset="-128"/>
              </a:rPr>
              <a:t>,</a:t>
            </a:r>
            <a:r>
              <a:rPr lang="en-US" altLang="ja-JP" sz="2400" dirty="0">
                <a:ea typeface="ＭＳ Ｐゴシック" charset="-128"/>
              </a:rPr>
              <a:t>6 </a:t>
            </a:r>
            <a:r>
              <a:rPr lang="en-US" altLang="ja-JP" sz="2400" dirty="0" err="1">
                <a:ea typeface="ＭＳ Ｐゴシック" charset="-128"/>
              </a:rPr>
              <a:t>gr</a:t>
            </a:r>
            <a:r>
              <a:rPr lang="en-US" altLang="ja-JP" sz="2400" dirty="0">
                <a:ea typeface="ＭＳ Ｐゴシック" charset="-128"/>
              </a:rPr>
              <a:t>/cc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 dirty="0" err="1">
                <a:ea typeface="ＭＳ Ｐゴシック" charset="-128"/>
              </a:rPr>
              <a:t>Ketika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ja-JP" sz="2400" dirty="0" err="1">
                <a:ea typeface="ＭＳ Ｐゴシック" charset="-128"/>
              </a:rPr>
              <a:t>mengukur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ja-JP" sz="2400" dirty="0" err="1">
                <a:ea typeface="ＭＳ Ｐゴシック" charset="-128"/>
              </a:rPr>
              <a:t>di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ja-JP" sz="2400" dirty="0" err="1">
                <a:ea typeface="ＭＳ Ｐゴシック" charset="-128"/>
              </a:rPr>
              <a:t>pantai</a:t>
            </a:r>
            <a:r>
              <a:rPr lang="en-US" altLang="ja-JP" sz="2400" dirty="0">
                <a:ea typeface="ＭＳ Ｐゴシック" charset="-128"/>
              </a:rPr>
              <a:t>, </a:t>
            </a:r>
            <a:r>
              <a:rPr lang="en-US" altLang="ja-JP" sz="2400" dirty="0" err="1">
                <a:ea typeface="ＭＳ Ｐゴシック" charset="-128"/>
              </a:rPr>
              <a:t>maka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ja-JP" sz="2400" dirty="0" err="1">
                <a:ea typeface="ＭＳ Ｐゴシック" charset="-128"/>
              </a:rPr>
              <a:t>tinggi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ja-JP" sz="2400" dirty="0" err="1">
                <a:ea typeface="ＭＳ Ｐゴシック" charset="-128"/>
              </a:rPr>
              <a:t>cairan</a:t>
            </a:r>
            <a:r>
              <a:rPr lang="en-US" altLang="ja-JP" sz="2400" dirty="0">
                <a:ea typeface="ＭＳ Ｐゴシック" charset="-128"/>
              </a:rPr>
              <a:t> barometer </a:t>
            </a:r>
            <a:r>
              <a:rPr lang="en-US" altLang="ja-JP" sz="2400" dirty="0" err="1">
                <a:ea typeface="ＭＳ Ｐゴシック" charset="-128"/>
              </a:rPr>
              <a:t>adalah</a:t>
            </a:r>
            <a:r>
              <a:rPr lang="en-US" altLang="ja-JP" sz="2400" dirty="0">
                <a:ea typeface="ＭＳ Ｐゴシック" charset="-128"/>
              </a:rPr>
              <a:t> 76 cm </a:t>
            </a:r>
            <a:r>
              <a:rPr lang="en-US" altLang="ja-JP" sz="2400" dirty="0" err="1">
                <a:ea typeface="ＭＳ Ｐゴシック" charset="-128"/>
              </a:rPr>
              <a:t>dengan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ja-JP" sz="2400" dirty="0" err="1">
                <a:ea typeface="ＭＳ Ｐゴシック" charset="-128"/>
              </a:rPr>
              <a:t>percepatan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ja-JP" sz="2400" dirty="0" err="1">
                <a:ea typeface="ＭＳ Ｐゴシック" charset="-128"/>
              </a:rPr>
              <a:t>gravitasi</a:t>
            </a:r>
            <a:r>
              <a:rPr lang="en-US" altLang="ja-JP" sz="2400" dirty="0">
                <a:ea typeface="ＭＳ Ｐゴシック" charset="-128"/>
              </a:rPr>
              <a:t> 9</a:t>
            </a:r>
            <a:r>
              <a:rPr lang="id-ID" altLang="ja-JP" sz="2400" dirty="0">
                <a:ea typeface="ＭＳ Ｐゴシック" charset="-128"/>
              </a:rPr>
              <a:t>,</a:t>
            </a:r>
            <a:r>
              <a:rPr lang="en-US" altLang="ja-JP" sz="2400" dirty="0">
                <a:ea typeface="ＭＳ Ｐゴシック" charset="-128"/>
              </a:rPr>
              <a:t>8 m/s</a:t>
            </a:r>
            <a:r>
              <a:rPr lang="en-US" altLang="ja-JP" sz="2400" baseline="30000" dirty="0">
                <a:ea typeface="ＭＳ Ｐゴシック" charset="-128"/>
              </a:rPr>
              <a:t>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4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 dirty="0">
                <a:ea typeface="ＭＳ Ｐゴシック" charset="-128"/>
              </a:rPr>
              <a:t>P = </a:t>
            </a:r>
            <a:r>
              <a:rPr lang="en-US" altLang="ja-JP" sz="2400" dirty="0">
                <a:ea typeface="ＭＳ Ｐゴシック" charset="-128"/>
                <a:sym typeface="Symbol" pitchFamily="18" charset="2"/>
              </a:rPr>
              <a:t> g h = 13600 kg/m</a:t>
            </a:r>
            <a:r>
              <a:rPr lang="en-US" altLang="ja-JP" sz="2400" baseline="30000" dirty="0">
                <a:ea typeface="ＭＳ Ｐゴシック" charset="-128"/>
                <a:sym typeface="Symbol" pitchFamily="18" charset="2"/>
              </a:rPr>
              <a:t>3</a:t>
            </a:r>
            <a:r>
              <a:rPr lang="en-US" altLang="ja-JP" sz="2400" dirty="0">
                <a:ea typeface="ＭＳ Ｐゴシック" charset="-128"/>
                <a:sym typeface="Symbol" pitchFamily="18" charset="2"/>
              </a:rPr>
              <a:t> x 9</a:t>
            </a:r>
            <a:r>
              <a:rPr lang="id-ID" altLang="ja-JP" sz="2400" dirty="0">
                <a:ea typeface="ＭＳ Ｐゴシック" charset="-128"/>
                <a:sym typeface="Symbol" pitchFamily="18" charset="2"/>
              </a:rPr>
              <a:t>,</a:t>
            </a:r>
            <a:r>
              <a:rPr lang="en-US" altLang="ja-JP" sz="2400" dirty="0">
                <a:ea typeface="ＭＳ Ｐゴシック" charset="-128"/>
                <a:sym typeface="Symbol" pitchFamily="18" charset="2"/>
              </a:rPr>
              <a:t>8 m/s</a:t>
            </a:r>
            <a:r>
              <a:rPr lang="en-US" altLang="ja-JP" sz="2400" baseline="30000" dirty="0">
                <a:ea typeface="ＭＳ Ｐゴシック" charset="-128"/>
                <a:sym typeface="Symbol" pitchFamily="18" charset="2"/>
              </a:rPr>
              <a:t>2</a:t>
            </a:r>
            <a:r>
              <a:rPr lang="en-US" altLang="ja-JP" sz="2400" dirty="0">
                <a:ea typeface="ＭＳ Ｐゴシック" charset="-128"/>
                <a:sym typeface="Symbol" pitchFamily="18" charset="2"/>
              </a:rPr>
              <a:t> x 0</a:t>
            </a:r>
            <a:r>
              <a:rPr lang="id-ID" altLang="ja-JP" sz="2400" dirty="0">
                <a:ea typeface="ＭＳ Ｐゴシック" charset="-128"/>
                <a:sym typeface="Symbol" pitchFamily="18" charset="2"/>
              </a:rPr>
              <a:t>,</a:t>
            </a:r>
            <a:r>
              <a:rPr lang="en-US" altLang="ja-JP" sz="2400" dirty="0">
                <a:ea typeface="ＭＳ Ｐゴシック" charset="-128"/>
                <a:sym typeface="Symbol" pitchFamily="18" charset="2"/>
              </a:rPr>
              <a:t>76 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 dirty="0">
                <a:ea typeface="ＭＳ Ｐゴシック" charset="-128"/>
                <a:sym typeface="Symbol" pitchFamily="18" charset="2"/>
              </a:rPr>
              <a:t>             P = 101</a:t>
            </a:r>
            <a:r>
              <a:rPr lang="id-ID" altLang="ja-JP" sz="2400" dirty="0">
                <a:ea typeface="ＭＳ Ｐゴシック" charset="-128"/>
                <a:sym typeface="Symbol" pitchFamily="18" charset="2"/>
              </a:rPr>
              <a:t>,</a:t>
            </a:r>
            <a:r>
              <a:rPr lang="en-US" altLang="ja-JP" sz="2400" dirty="0">
                <a:ea typeface="ＭＳ Ｐゴシック" charset="-128"/>
                <a:sym typeface="Symbol" pitchFamily="18" charset="2"/>
              </a:rPr>
              <a:t>3 </a:t>
            </a:r>
            <a:r>
              <a:rPr lang="en-US" altLang="ja-JP" sz="2400" dirty="0" err="1">
                <a:ea typeface="ＭＳ Ｐゴシック" charset="-128"/>
                <a:sym typeface="Symbol" pitchFamily="18" charset="2"/>
              </a:rPr>
              <a:t>kPa</a:t>
            </a:r>
            <a:r>
              <a:rPr lang="en-US" altLang="ja-JP" sz="2400" dirty="0">
                <a:ea typeface="ＭＳ Ｐゴシック" charset="-128"/>
                <a:sym typeface="Symbol" pitchFamily="18" charset="2"/>
              </a:rPr>
              <a:t> = 1 </a:t>
            </a:r>
            <a:r>
              <a:rPr lang="en-US" altLang="ja-JP" sz="2400" dirty="0" err="1">
                <a:ea typeface="ＭＳ Ｐゴシック" charset="-128"/>
                <a:sym typeface="Symbol" pitchFamily="18" charset="2"/>
              </a:rPr>
              <a:t>Atm</a:t>
            </a:r>
            <a:endParaRPr lang="en-US" altLang="ja-JP" sz="2400" dirty="0">
              <a:ea typeface="ＭＳ Ｐゴシック" charset="-128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>
                <a:ea typeface="ＭＳ Ｐゴシック" charset="-128"/>
              </a:rPr>
              <a:t>TEKANAN (lanjutan….)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85800" y="5014913"/>
            <a:ext cx="6400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P = P atmosphere + P gauge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1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Atm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= 101</a:t>
            </a:r>
            <a:r>
              <a:rPr lang="id-ID" altLang="ja-JP" sz="2400" b="0" dirty="0">
                <a:latin typeface="Calibri" pitchFamily="34" charset="0"/>
                <a:ea typeface="ＭＳ Ｐゴシック" charset="-128"/>
              </a:rPr>
              <a:t>,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3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kPa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= 76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cmHg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= 760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Torr</a:t>
            </a:r>
            <a:endParaRPr lang="en-US" altLang="ja-JP" sz="2400" b="0" dirty="0">
              <a:latin typeface="Calibri" pitchFamily="34" charset="0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60475"/>
            <a:ext cx="8229600" cy="453072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800" b="1" dirty="0">
                <a:effectLst/>
                <a:ea typeface="ＭＳ Ｐゴシック" charset="-128"/>
              </a:rPr>
              <a:t>	</a:t>
            </a:r>
            <a:r>
              <a:rPr lang="en-US" altLang="ja-JP" sz="2800" b="1" dirty="0" err="1">
                <a:effectLst/>
                <a:ea typeface="ＭＳ Ｐゴシック" charset="-128"/>
              </a:rPr>
              <a:t>Contoh</a:t>
            </a:r>
            <a:endParaRPr lang="en-US" altLang="ja-JP" sz="2800" b="1" dirty="0">
              <a:effectLst/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ja-JP" sz="2800" dirty="0">
              <a:effectLst/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800" dirty="0" err="1">
                <a:effectLst/>
                <a:ea typeface="ＭＳ Ｐゴシック" charset="-128"/>
              </a:rPr>
              <a:t>Hitunglah</a:t>
            </a:r>
            <a:r>
              <a:rPr lang="en-US" altLang="ja-JP" sz="2800" dirty="0">
                <a:effectLst/>
                <a:ea typeface="ＭＳ Ｐゴシック" charset="-128"/>
              </a:rPr>
              <a:t> </a:t>
            </a:r>
            <a:r>
              <a:rPr lang="en-US" altLang="ja-JP" sz="2800" dirty="0" err="1">
                <a:effectLst/>
                <a:ea typeface="ＭＳ Ｐゴシック" charset="-128"/>
              </a:rPr>
              <a:t>tekanan</a:t>
            </a:r>
            <a:r>
              <a:rPr lang="en-US" altLang="ja-JP" sz="2800" dirty="0">
                <a:effectLst/>
                <a:ea typeface="ＭＳ Ｐゴシック" charset="-128"/>
              </a:rPr>
              <a:t> total yang </a:t>
            </a:r>
            <a:r>
              <a:rPr lang="en-US" altLang="ja-JP" sz="2800" dirty="0" err="1">
                <a:effectLst/>
                <a:ea typeface="ＭＳ Ｐゴシック" charset="-128"/>
              </a:rPr>
              <a:t>dialami</a:t>
            </a:r>
            <a:r>
              <a:rPr lang="en-US" altLang="ja-JP" sz="2800" dirty="0">
                <a:effectLst/>
                <a:ea typeface="ＭＳ Ｐゴシック" charset="-128"/>
              </a:rPr>
              <a:t> </a:t>
            </a:r>
            <a:r>
              <a:rPr lang="en-US" altLang="ja-JP" sz="2800" dirty="0" err="1">
                <a:effectLst/>
                <a:ea typeface="ＭＳ Ｐゴシック" charset="-128"/>
              </a:rPr>
              <a:t>sebuah</a:t>
            </a:r>
            <a:r>
              <a:rPr lang="en-US" altLang="ja-JP" sz="2800" dirty="0">
                <a:effectLst/>
                <a:ea typeface="ＭＳ Ｐゴシック" charset="-128"/>
              </a:rPr>
              <a:t> </a:t>
            </a:r>
            <a:r>
              <a:rPr lang="en-US" altLang="ja-JP" sz="2800" dirty="0" err="1">
                <a:effectLst/>
                <a:ea typeface="ＭＳ Ｐゴシック" charset="-128"/>
              </a:rPr>
              <a:t>benda</a:t>
            </a:r>
            <a:r>
              <a:rPr lang="en-US" altLang="ja-JP" sz="2800" dirty="0">
                <a:effectLst/>
                <a:ea typeface="ＭＳ Ｐゴシック" charset="-128"/>
              </a:rPr>
              <a:t> yang </a:t>
            </a:r>
            <a:r>
              <a:rPr lang="en-US" altLang="ja-JP" sz="2800" dirty="0" err="1">
                <a:effectLst/>
                <a:ea typeface="ＭＳ Ｐゴシック" charset="-128"/>
              </a:rPr>
              <a:t>tercelup</a:t>
            </a:r>
            <a:r>
              <a:rPr lang="en-US" altLang="ja-JP" sz="2800" dirty="0">
                <a:effectLst/>
                <a:ea typeface="ＭＳ Ｐゴシック" charset="-128"/>
              </a:rPr>
              <a:t> </a:t>
            </a:r>
            <a:r>
              <a:rPr lang="en-US" altLang="ja-JP" sz="2800" dirty="0" err="1">
                <a:effectLst/>
                <a:ea typeface="ＭＳ Ｐゴシック" charset="-128"/>
              </a:rPr>
              <a:t>dalam</a:t>
            </a:r>
            <a:r>
              <a:rPr lang="en-US" altLang="ja-JP" sz="2800" dirty="0">
                <a:effectLst/>
                <a:ea typeface="ＭＳ Ｐゴシック" charset="-128"/>
              </a:rPr>
              <a:t> </a:t>
            </a:r>
            <a:r>
              <a:rPr lang="en-US" altLang="ja-JP" sz="2800" dirty="0" err="1">
                <a:effectLst/>
                <a:ea typeface="ＭＳ Ｐゴシック" charset="-128"/>
              </a:rPr>
              <a:t>sumur</a:t>
            </a:r>
            <a:r>
              <a:rPr lang="en-US" altLang="ja-JP" sz="2800" dirty="0">
                <a:effectLst/>
                <a:ea typeface="ＭＳ Ｐゴシック" charset="-128"/>
              </a:rPr>
              <a:t> </a:t>
            </a:r>
            <a:r>
              <a:rPr lang="en-US" altLang="ja-JP" sz="2800" dirty="0" err="1">
                <a:effectLst/>
                <a:ea typeface="ＭＳ Ｐゴシック" charset="-128"/>
              </a:rPr>
              <a:t>pada</a:t>
            </a:r>
            <a:r>
              <a:rPr lang="en-US" altLang="ja-JP" sz="2800" dirty="0">
                <a:effectLst/>
                <a:ea typeface="ＭＳ Ｐゴシック" charset="-128"/>
              </a:rPr>
              <a:t> </a:t>
            </a:r>
            <a:r>
              <a:rPr lang="en-US" altLang="ja-JP" sz="2800" dirty="0" err="1">
                <a:effectLst/>
                <a:ea typeface="ＭＳ Ｐゴシック" charset="-128"/>
              </a:rPr>
              <a:t>ke</a:t>
            </a:r>
            <a:r>
              <a:rPr lang="en-US" altLang="ja-JP" sz="2800" dirty="0">
                <a:effectLst/>
                <a:ea typeface="ＭＳ Ｐゴシック" charset="-128"/>
              </a:rPr>
              <a:t> </a:t>
            </a:r>
            <a:r>
              <a:rPr lang="en-US" altLang="ja-JP" sz="2800" dirty="0" err="1">
                <a:effectLst/>
                <a:ea typeface="ＭＳ Ｐゴシック" charset="-128"/>
              </a:rPr>
              <a:t>dalaman</a:t>
            </a:r>
            <a:r>
              <a:rPr lang="en-US" altLang="ja-JP" sz="2800" dirty="0">
                <a:effectLst/>
                <a:ea typeface="ＭＳ Ｐゴシック" charset="-128"/>
              </a:rPr>
              <a:t> 10 m </a:t>
            </a:r>
            <a:r>
              <a:rPr lang="en-US" altLang="ja-JP" sz="2800" dirty="0" err="1">
                <a:effectLst/>
                <a:ea typeface="ＭＳ Ｐゴシック" charset="-128"/>
              </a:rPr>
              <a:t>dari</a:t>
            </a:r>
            <a:r>
              <a:rPr lang="en-US" altLang="ja-JP" sz="2800" dirty="0">
                <a:effectLst/>
                <a:ea typeface="ＭＳ Ｐゴシック" charset="-128"/>
              </a:rPr>
              <a:t> </a:t>
            </a:r>
            <a:r>
              <a:rPr lang="en-US" altLang="ja-JP" sz="2800" dirty="0" err="1">
                <a:effectLst/>
                <a:ea typeface="ＭＳ Ｐゴシック" charset="-128"/>
              </a:rPr>
              <a:t>permukaan</a:t>
            </a:r>
            <a:r>
              <a:rPr lang="en-US" altLang="ja-JP" sz="2800" dirty="0">
                <a:effectLst/>
                <a:ea typeface="ＭＳ Ｐゴシック" charset="-128"/>
              </a:rPr>
              <a:t> air </a:t>
            </a:r>
            <a:r>
              <a:rPr lang="en-US" altLang="ja-JP" sz="2800" dirty="0" err="1">
                <a:effectLst/>
                <a:ea typeface="ＭＳ Ｐゴシック" charset="-128"/>
              </a:rPr>
              <a:t>sumur</a:t>
            </a:r>
            <a:r>
              <a:rPr lang="en-US" altLang="ja-JP" sz="2800" dirty="0">
                <a:effectLst/>
                <a:ea typeface="ＭＳ Ｐゴシック" charset="-128"/>
              </a:rPr>
              <a:t>. </a:t>
            </a:r>
            <a:r>
              <a:rPr lang="en-US" altLang="ja-JP" sz="2800" dirty="0" err="1">
                <a:effectLst/>
                <a:ea typeface="ＭＳ Ｐゴシック" charset="-128"/>
              </a:rPr>
              <a:t>Jika</a:t>
            </a:r>
            <a:r>
              <a:rPr lang="en-US" altLang="ja-JP" sz="2800" dirty="0">
                <a:effectLst/>
                <a:ea typeface="ＭＳ Ｐゴシック" charset="-128"/>
              </a:rPr>
              <a:t> </a:t>
            </a:r>
            <a:r>
              <a:rPr lang="en-US" altLang="ja-JP" sz="2800" dirty="0" err="1">
                <a:effectLst/>
                <a:ea typeface="ＭＳ Ｐゴシック" charset="-128"/>
              </a:rPr>
              <a:t>percepatan</a:t>
            </a:r>
            <a:r>
              <a:rPr lang="en-US" altLang="ja-JP" sz="2800" dirty="0">
                <a:effectLst/>
                <a:ea typeface="ＭＳ Ｐゴシック" charset="-128"/>
              </a:rPr>
              <a:t> </a:t>
            </a:r>
            <a:r>
              <a:rPr lang="en-US" altLang="ja-JP" sz="2800" dirty="0" err="1">
                <a:effectLst/>
                <a:ea typeface="ＭＳ Ｐゴシック" charset="-128"/>
              </a:rPr>
              <a:t>gravitasi</a:t>
            </a:r>
            <a:r>
              <a:rPr lang="en-US" altLang="ja-JP" sz="2800" dirty="0">
                <a:effectLst/>
                <a:ea typeface="ＭＳ Ｐゴシック" charset="-128"/>
              </a:rPr>
              <a:t> </a:t>
            </a:r>
            <a:r>
              <a:rPr lang="en-US" altLang="ja-JP" sz="2800" dirty="0" err="1">
                <a:effectLst/>
                <a:ea typeface="ＭＳ Ｐゴシック" charset="-128"/>
              </a:rPr>
              <a:t>di</a:t>
            </a:r>
            <a:r>
              <a:rPr lang="en-US" altLang="ja-JP" sz="2800" dirty="0">
                <a:effectLst/>
                <a:ea typeface="ＭＳ Ｐゴシック" charset="-128"/>
              </a:rPr>
              <a:t> </a:t>
            </a:r>
            <a:r>
              <a:rPr lang="en-US" altLang="ja-JP" sz="2800" dirty="0" err="1">
                <a:effectLst/>
                <a:ea typeface="ＭＳ Ｐゴシック" charset="-128"/>
              </a:rPr>
              <a:t>daerah</a:t>
            </a:r>
            <a:r>
              <a:rPr lang="en-US" altLang="ja-JP" sz="2800" dirty="0">
                <a:effectLst/>
                <a:ea typeface="ＭＳ Ｐゴシック" charset="-128"/>
              </a:rPr>
              <a:t> </a:t>
            </a:r>
            <a:r>
              <a:rPr lang="en-US" altLang="ja-JP" sz="2800" dirty="0" err="1">
                <a:effectLst/>
                <a:ea typeface="ＭＳ Ｐゴシック" charset="-128"/>
              </a:rPr>
              <a:t>itu</a:t>
            </a:r>
            <a:r>
              <a:rPr lang="en-US" altLang="ja-JP" sz="2800" dirty="0">
                <a:effectLst/>
                <a:ea typeface="ＭＳ Ｐゴシック" charset="-128"/>
              </a:rPr>
              <a:t> </a:t>
            </a:r>
            <a:r>
              <a:rPr lang="en-US" altLang="ja-JP" sz="2800" dirty="0" err="1">
                <a:effectLst/>
                <a:ea typeface="ＭＳ Ｐゴシック" charset="-128"/>
              </a:rPr>
              <a:t>adalah</a:t>
            </a:r>
            <a:r>
              <a:rPr lang="en-US" altLang="ja-JP" sz="2800" dirty="0">
                <a:effectLst/>
                <a:ea typeface="ＭＳ Ｐゴシック" charset="-128"/>
              </a:rPr>
              <a:t> </a:t>
            </a:r>
            <a:r>
              <a:rPr lang="en-US" altLang="ja-JP" sz="2800" dirty="0" err="1">
                <a:effectLst/>
                <a:ea typeface="ＭＳ Ｐゴシック" charset="-128"/>
              </a:rPr>
              <a:t>sebesar</a:t>
            </a:r>
            <a:r>
              <a:rPr lang="en-US" altLang="ja-JP" sz="2800" dirty="0">
                <a:effectLst/>
                <a:ea typeface="ＭＳ Ｐゴシック" charset="-128"/>
              </a:rPr>
              <a:t> </a:t>
            </a:r>
            <a:r>
              <a:rPr lang="id-ID" altLang="ja-JP" sz="2800" dirty="0">
                <a:effectLst/>
                <a:ea typeface="ＭＳ Ｐゴシック" charset="-128"/>
              </a:rPr>
              <a:t>9,8</a:t>
            </a:r>
            <a:r>
              <a:rPr lang="en-US" altLang="ja-JP" sz="2800" dirty="0">
                <a:effectLst/>
                <a:ea typeface="ＭＳ Ｐゴシック" charset="-128"/>
              </a:rPr>
              <a:t> m/s</a:t>
            </a:r>
            <a:r>
              <a:rPr lang="en-US" altLang="ja-JP" sz="2800" baseline="30000" dirty="0">
                <a:effectLst/>
                <a:ea typeface="ＭＳ Ｐゴシック" charset="-128"/>
              </a:rPr>
              <a:t>2</a:t>
            </a:r>
          </a:p>
          <a:p>
            <a:pPr eaLnBrk="1" hangingPunct="1">
              <a:lnSpc>
                <a:spcPct val="80000"/>
              </a:lnSpc>
            </a:pPr>
            <a:endParaRPr lang="en-US" altLang="ja-JP" sz="2800" baseline="30000" dirty="0">
              <a:effectLst/>
              <a:ea typeface="ＭＳ Ｐゴシック" charset="-128"/>
            </a:endParaRPr>
          </a:p>
          <a:p>
            <a:pPr algn="just">
              <a:lnSpc>
                <a:spcPct val="80000"/>
              </a:lnSpc>
              <a:spcBef>
                <a:spcPct val="0"/>
              </a:spcBef>
              <a:buSzTx/>
              <a:buFont typeface="Wingdings" pitchFamily="2" charset="2"/>
              <a:buChar char="§"/>
            </a:pPr>
            <a:r>
              <a:rPr lang="en-US" altLang="ja-JP" sz="2800" dirty="0" err="1">
                <a:effectLst/>
                <a:ea typeface="ＭＳ Ｐゴシック" charset="-128"/>
              </a:rPr>
              <a:t>Berapa</a:t>
            </a:r>
            <a:r>
              <a:rPr lang="en-US" altLang="ja-JP" sz="2800" dirty="0">
                <a:effectLst/>
                <a:ea typeface="ＭＳ Ｐゴシック" charset="-128"/>
              </a:rPr>
              <a:t> </a:t>
            </a:r>
            <a:r>
              <a:rPr lang="en-US" altLang="ja-JP" sz="2800" dirty="0" err="1">
                <a:effectLst/>
                <a:ea typeface="ＭＳ Ｐゴシック" charset="-128"/>
              </a:rPr>
              <a:t>tekanan</a:t>
            </a:r>
            <a:r>
              <a:rPr lang="en-US" altLang="ja-JP" sz="2800" dirty="0">
                <a:effectLst/>
                <a:ea typeface="ＭＳ Ｐゴシック" charset="-128"/>
              </a:rPr>
              <a:t> yang </a:t>
            </a:r>
            <a:r>
              <a:rPr lang="en-US" altLang="ja-JP" sz="2800" dirty="0" err="1">
                <a:effectLst/>
                <a:ea typeface="ＭＳ Ｐゴシック" charset="-128"/>
              </a:rPr>
              <a:t>dialami</a:t>
            </a:r>
            <a:r>
              <a:rPr lang="en-US" altLang="ja-JP" sz="2800" dirty="0">
                <a:effectLst/>
                <a:ea typeface="ＭＳ Ｐゴシック" charset="-128"/>
              </a:rPr>
              <a:t> </a:t>
            </a:r>
            <a:r>
              <a:rPr lang="en-US" altLang="ja-JP" sz="2800" dirty="0" err="1">
                <a:effectLst/>
                <a:ea typeface="ＭＳ Ｐゴシック" charset="-128"/>
              </a:rPr>
              <a:t>penyelam</a:t>
            </a:r>
            <a:r>
              <a:rPr lang="en-US" altLang="ja-JP" sz="2800" dirty="0">
                <a:effectLst/>
                <a:ea typeface="ＭＳ Ｐゴシック" charset="-128"/>
              </a:rPr>
              <a:t> yang </a:t>
            </a:r>
            <a:r>
              <a:rPr lang="en-US" altLang="ja-JP" sz="2800" dirty="0" err="1">
                <a:effectLst/>
                <a:ea typeface="ＭＳ Ｐゴシック" charset="-128"/>
              </a:rPr>
              <a:t>berada</a:t>
            </a:r>
            <a:r>
              <a:rPr lang="en-US" altLang="ja-JP" sz="2800" dirty="0">
                <a:effectLst/>
                <a:ea typeface="ＭＳ Ｐゴシック" charset="-128"/>
              </a:rPr>
              <a:t> </a:t>
            </a:r>
            <a:r>
              <a:rPr lang="en-US" altLang="ja-JP" sz="2800" dirty="0" err="1">
                <a:effectLst/>
                <a:ea typeface="ＭＳ Ｐゴシック" charset="-128"/>
              </a:rPr>
              <a:t>pada</a:t>
            </a:r>
            <a:r>
              <a:rPr lang="en-US" altLang="ja-JP" sz="2800" dirty="0">
                <a:effectLst/>
                <a:ea typeface="ＭＳ Ｐゴシック" charset="-128"/>
              </a:rPr>
              <a:t> </a:t>
            </a:r>
            <a:r>
              <a:rPr lang="en-US" altLang="ja-JP" sz="2800" dirty="0" err="1">
                <a:effectLst/>
                <a:ea typeface="ＭＳ Ｐゴシック" charset="-128"/>
              </a:rPr>
              <a:t>posisi</a:t>
            </a:r>
            <a:r>
              <a:rPr lang="en-US" altLang="ja-JP" sz="2800" dirty="0">
                <a:effectLst/>
                <a:ea typeface="ＭＳ Ｐゴシック" charset="-128"/>
              </a:rPr>
              <a:t> 100 m </a:t>
            </a:r>
            <a:r>
              <a:rPr lang="en-US" altLang="ja-JP" sz="2800" dirty="0" err="1">
                <a:effectLst/>
                <a:ea typeface="ＭＳ Ｐゴシック" charset="-128"/>
              </a:rPr>
              <a:t>di</a:t>
            </a:r>
            <a:r>
              <a:rPr lang="en-US" altLang="ja-JP" sz="2800" dirty="0">
                <a:effectLst/>
                <a:ea typeface="ＭＳ Ｐゴシック" charset="-128"/>
              </a:rPr>
              <a:t> </a:t>
            </a:r>
            <a:r>
              <a:rPr lang="en-US" altLang="ja-JP" sz="2800" dirty="0" err="1">
                <a:effectLst/>
                <a:ea typeface="ＭＳ Ｐゴシック" charset="-128"/>
              </a:rPr>
              <a:t>atas</a:t>
            </a:r>
            <a:r>
              <a:rPr lang="en-US" altLang="ja-JP" sz="2800" dirty="0">
                <a:effectLst/>
                <a:ea typeface="ＭＳ Ｐゴシック" charset="-128"/>
              </a:rPr>
              <a:t> </a:t>
            </a:r>
            <a:r>
              <a:rPr lang="en-US" altLang="ja-JP" sz="2800" dirty="0" err="1">
                <a:effectLst/>
                <a:ea typeface="ＭＳ Ｐゴシック" charset="-128"/>
              </a:rPr>
              <a:t>dasar</a:t>
            </a:r>
            <a:r>
              <a:rPr lang="en-US" altLang="ja-JP" sz="2800" dirty="0">
                <a:effectLst/>
                <a:ea typeface="ＭＳ Ｐゴシック" charset="-128"/>
              </a:rPr>
              <a:t> </a:t>
            </a:r>
            <a:r>
              <a:rPr lang="en-US" altLang="ja-JP" sz="2800" dirty="0" err="1">
                <a:effectLst/>
                <a:ea typeface="ＭＳ Ｐゴシック" charset="-128"/>
              </a:rPr>
              <a:t>laut</a:t>
            </a:r>
            <a:r>
              <a:rPr lang="en-US" altLang="ja-JP" sz="2800" dirty="0">
                <a:effectLst/>
                <a:ea typeface="ＭＳ Ｐゴシック" charset="-128"/>
              </a:rPr>
              <a:t> ? 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ja-JP" sz="2800" dirty="0">
                <a:effectLst/>
                <a:ea typeface="ＭＳ Ｐゴシック" charset="-128"/>
              </a:rPr>
              <a:t>	(</a:t>
            </a:r>
            <a:r>
              <a:rPr lang="en-US" altLang="ja-JP" sz="2800" dirty="0" err="1">
                <a:effectLst/>
                <a:ea typeface="ＭＳ Ｐゴシック" charset="-128"/>
              </a:rPr>
              <a:t>kedalaman</a:t>
            </a:r>
            <a:r>
              <a:rPr lang="en-US" altLang="ja-JP" sz="2800" dirty="0">
                <a:effectLst/>
                <a:ea typeface="ＭＳ Ｐゴシック" charset="-128"/>
              </a:rPr>
              <a:t> </a:t>
            </a:r>
            <a:r>
              <a:rPr lang="en-US" altLang="ja-JP" sz="2800" dirty="0" err="1">
                <a:effectLst/>
                <a:ea typeface="ＭＳ Ｐゴシック" charset="-128"/>
              </a:rPr>
              <a:t>laut</a:t>
            </a:r>
            <a:r>
              <a:rPr lang="en-US" altLang="ja-JP" sz="2800" dirty="0">
                <a:effectLst/>
                <a:ea typeface="ＭＳ Ｐゴシック" charset="-128"/>
              </a:rPr>
              <a:t> = 1 km. </a:t>
            </a:r>
            <a:r>
              <a:rPr lang="en-US" altLang="ja-JP" sz="2800" dirty="0" err="1">
                <a:effectLst/>
                <a:ea typeface="ＭＳ Ｐゴシック" charset="-128"/>
              </a:rPr>
              <a:t>massa</a:t>
            </a:r>
            <a:r>
              <a:rPr lang="en-US" altLang="ja-JP" sz="2800" dirty="0">
                <a:effectLst/>
                <a:ea typeface="ＭＳ Ｐゴシック" charset="-128"/>
              </a:rPr>
              <a:t> </a:t>
            </a:r>
            <a:r>
              <a:rPr lang="en-US" altLang="ja-JP" sz="2800" dirty="0" err="1">
                <a:effectLst/>
                <a:ea typeface="ＭＳ Ｐゴシック" charset="-128"/>
              </a:rPr>
              <a:t>jenis</a:t>
            </a:r>
            <a:r>
              <a:rPr lang="en-US" altLang="ja-JP" sz="2800" dirty="0">
                <a:effectLst/>
                <a:ea typeface="ＭＳ Ｐゴシック" charset="-128"/>
              </a:rPr>
              <a:t> air </a:t>
            </a:r>
            <a:r>
              <a:rPr lang="en-US" altLang="ja-JP" sz="2800" dirty="0" err="1">
                <a:effectLst/>
                <a:ea typeface="ＭＳ Ｐゴシック" charset="-128"/>
              </a:rPr>
              <a:t>laut</a:t>
            </a:r>
            <a:r>
              <a:rPr lang="en-US" altLang="ja-JP" sz="2800" dirty="0">
                <a:effectLst/>
                <a:ea typeface="ＭＳ Ｐゴシック" charset="-128"/>
              </a:rPr>
              <a:t> : 1,025</a:t>
            </a:r>
            <a:r>
              <a:rPr lang="en-US" altLang="ja-JP" sz="2800" dirty="0">
                <a:effectLst/>
                <a:ea typeface="ＭＳ Ｐゴシック" charset="-128"/>
                <a:sym typeface="Symbol" pitchFamily="18" charset="2"/>
              </a:rPr>
              <a:t></a:t>
            </a:r>
            <a:r>
              <a:rPr lang="en-US" altLang="ja-JP" sz="2800" dirty="0">
                <a:effectLst/>
                <a:ea typeface="ＭＳ Ｐゴシック" charset="-128"/>
              </a:rPr>
              <a:t>10</a:t>
            </a:r>
            <a:r>
              <a:rPr lang="en-US" altLang="ja-JP" sz="2800" baseline="30000" dirty="0">
                <a:effectLst/>
                <a:ea typeface="ＭＳ Ｐゴシック" charset="-128"/>
              </a:rPr>
              <a:t>3</a:t>
            </a:r>
            <a:r>
              <a:rPr lang="en-US" altLang="ja-JP" sz="2800" dirty="0">
                <a:effectLst/>
                <a:ea typeface="ＭＳ Ｐゴシック" charset="-128"/>
              </a:rPr>
              <a:t> kg/m</a:t>
            </a:r>
            <a:r>
              <a:rPr lang="en-US" altLang="ja-JP" sz="2800" baseline="30000" dirty="0">
                <a:effectLst/>
                <a:ea typeface="ＭＳ Ｐゴシック" charset="-128"/>
              </a:rPr>
              <a:t>3</a:t>
            </a:r>
            <a:r>
              <a:rPr lang="en-US" altLang="ja-JP" sz="2800" dirty="0">
                <a:effectLst/>
                <a:ea typeface="ＭＳ Ｐゴシック" charset="-128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ja-JP" sz="2800" baseline="30000" dirty="0">
              <a:effectLst/>
              <a:ea typeface="ＭＳ Ｐゴシック" charset="-128"/>
            </a:endParaRP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ja-JP" sz="1400" i="1" dirty="0">
              <a:effectLst/>
              <a:latin typeface="Times New Roman" pitchFamily="18" charset="0"/>
              <a:ea typeface="ＭＳ Ｐゴシック" charset="-128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280279"/>
            <a:ext cx="80010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300" dirty="0">
                <a:solidFill>
                  <a:srgbClr val="FFFF00"/>
                </a:solidFill>
              </a:rPr>
              <a:t>Jawab:</a:t>
            </a:r>
          </a:p>
          <a:p>
            <a:pPr>
              <a:tabLst>
                <a:tab pos="633413" algn="l"/>
              </a:tabLst>
            </a:pPr>
            <a:r>
              <a:rPr lang="id-ID" sz="2300" dirty="0">
                <a:solidFill>
                  <a:srgbClr val="FFFF00"/>
                </a:solidFill>
              </a:rPr>
              <a:t>a. P 	= Po + </a:t>
            </a:r>
            <a:r>
              <a:rPr lang="el-GR" sz="2300" dirty="0">
                <a:solidFill>
                  <a:srgbClr val="FFFF00"/>
                </a:solidFill>
              </a:rPr>
              <a:t>ρ</a:t>
            </a:r>
            <a:r>
              <a:rPr lang="id-ID" sz="2300" dirty="0">
                <a:solidFill>
                  <a:srgbClr val="FFFF00"/>
                </a:solidFill>
              </a:rPr>
              <a:t> g h </a:t>
            </a:r>
          </a:p>
          <a:p>
            <a:pPr>
              <a:tabLst>
                <a:tab pos="633413" algn="l"/>
              </a:tabLst>
            </a:pPr>
            <a:r>
              <a:rPr lang="id-ID" sz="2300" dirty="0">
                <a:solidFill>
                  <a:srgbClr val="FFFF00"/>
                </a:solidFill>
              </a:rPr>
              <a:t>       	= 101,3 kPa + </a:t>
            </a:r>
            <a:r>
              <a:rPr lang="el-GR" sz="2300" dirty="0">
                <a:solidFill>
                  <a:srgbClr val="FFFF00"/>
                </a:solidFill>
              </a:rPr>
              <a:t>1</a:t>
            </a:r>
            <a:r>
              <a:rPr lang="id-ID" sz="2300" dirty="0">
                <a:solidFill>
                  <a:srgbClr val="FFFF00"/>
                </a:solidFill>
              </a:rPr>
              <a:t>000 × 9,8 × 10 Pa</a:t>
            </a:r>
          </a:p>
          <a:p>
            <a:pPr>
              <a:tabLst>
                <a:tab pos="633413" algn="l"/>
              </a:tabLst>
            </a:pPr>
            <a:r>
              <a:rPr lang="id-ID" sz="2300" dirty="0">
                <a:solidFill>
                  <a:srgbClr val="FFFF00"/>
                </a:solidFill>
              </a:rPr>
              <a:t>	= 101,3 + 98 kPa = 199,3 kPa</a:t>
            </a:r>
          </a:p>
          <a:p>
            <a:endParaRPr lang="id-ID" sz="2300" dirty="0">
              <a:solidFill>
                <a:srgbClr val="FFFF00"/>
              </a:solidFill>
            </a:endParaRPr>
          </a:p>
          <a:p>
            <a:pPr>
              <a:tabLst>
                <a:tab pos="633413" algn="l"/>
              </a:tabLst>
            </a:pPr>
            <a:r>
              <a:rPr lang="id-ID" sz="2300" dirty="0">
                <a:solidFill>
                  <a:srgbClr val="FFFF00"/>
                </a:solidFill>
              </a:rPr>
              <a:t>b. P = Po + </a:t>
            </a:r>
            <a:r>
              <a:rPr lang="el-GR" sz="2300" dirty="0">
                <a:solidFill>
                  <a:srgbClr val="FFFF00"/>
                </a:solidFill>
              </a:rPr>
              <a:t>ρ</a:t>
            </a:r>
            <a:r>
              <a:rPr lang="id-ID" sz="2300" dirty="0">
                <a:solidFill>
                  <a:srgbClr val="FFFF00"/>
                </a:solidFill>
              </a:rPr>
              <a:t> g h </a:t>
            </a:r>
          </a:p>
          <a:p>
            <a:pPr>
              <a:tabLst>
                <a:tab pos="633413" algn="l"/>
              </a:tabLst>
            </a:pPr>
            <a:r>
              <a:rPr lang="id-ID" sz="2300" dirty="0">
                <a:solidFill>
                  <a:srgbClr val="FFFF00"/>
                </a:solidFill>
              </a:rPr>
              <a:t>       	= 101,3 kPa + </a:t>
            </a:r>
            <a:r>
              <a:rPr lang="el-GR" sz="2300" dirty="0">
                <a:solidFill>
                  <a:srgbClr val="FFFF00"/>
                </a:solidFill>
              </a:rPr>
              <a:t>1</a:t>
            </a:r>
            <a:r>
              <a:rPr lang="id-ID" sz="2300" dirty="0">
                <a:solidFill>
                  <a:srgbClr val="FFFF00"/>
                </a:solidFill>
              </a:rPr>
              <a:t>025 × 9,8 × 900 Pa</a:t>
            </a:r>
          </a:p>
          <a:p>
            <a:pPr>
              <a:tabLst>
                <a:tab pos="633413" algn="l"/>
              </a:tabLst>
            </a:pPr>
            <a:r>
              <a:rPr lang="id-ID" sz="2300" dirty="0">
                <a:solidFill>
                  <a:srgbClr val="FFFF00"/>
                </a:solidFill>
              </a:rPr>
              <a:t>	= 101,3 + 9040,5 kPa = 9141,8 kPa</a:t>
            </a:r>
          </a:p>
          <a:p>
            <a:endParaRPr lang="id-ID" sz="23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609600"/>
            <a:ext cx="6705600" cy="1143000"/>
          </a:xfrm>
        </p:spPr>
        <p:txBody>
          <a:bodyPr/>
          <a:lstStyle/>
          <a:p>
            <a:pPr eaLnBrk="1" hangingPunct="1"/>
            <a:r>
              <a:rPr lang="en-US" altLang="ja-JP" b="0">
                <a:solidFill>
                  <a:srgbClr val="FFFF00"/>
                </a:solidFill>
                <a:effectLst/>
                <a:ea typeface="ＭＳ Ｐゴシック" charset="-128"/>
              </a:rPr>
              <a:t>Prinsip Pascal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209800"/>
            <a:ext cx="69342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>
                <a:solidFill>
                  <a:srgbClr val="FFFF00"/>
                </a:solidFill>
                <a:ea typeface="ＭＳ Ｐゴシック" charset="-128"/>
              </a:rPr>
              <a:t>Tekanan yang diberikan pada suatu cairan yang tertutup akan diteruskan tanpa berkurang ke segala titik dalam fluida dan ke dinding bejana (Blaise Pascal 1623-1662)</a:t>
            </a:r>
            <a:r>
              <a:rPr lang="en-US" altLang="ja-JP">
                <a:ea typeface="ＭＳ Ｐゴシック" charset="-128"/>
              </a:rPr>
              <a:t> </a:t>
            </a:r>
          </a:p>
          <a:p>
            <a:pPr eaLnBrk="1" hangingPunct="1">
              <a:defRPr/>
            </a:pPr>
            <a:r>
              <a:rPr lang="en-US" altLang="ja-JP">
                <a:ea typeface="ＭＳ Ｐゴシック" charset="-128"/>
              </a:rPr>
              <a:t>Tekanan adalah sama di setiap titik pada kedalaman yang sama</a:t>
            </a:r>
          </a:p>
        </p:txBody>
      </p:sp>
      <p:pic>
        <p:nvPicPr>
          <p:cNvPr id="20484" name="Picture 4" descr="pascal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7045325" y="0"/>
            <a:ext cx="2098675" cy="3178175"/>
          </a:xfr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ja-JP" b="0">
                <a:solidFill>
                  <a:srgbClr val="FFFF00"/>
                </a:solidFill>
                <a:effectLst/>
                <a:ea typeface="ＭＳ Ｐゴシック" charset="-128"/>
              </a:rPr>
              <a:t>Prinsip Pascal (lanjutan….)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ja-JP" altLang="en-US">
              <a:ea typeface="ＭＳ Ｐゴシック" charset="-128"/>
            </a:endParaRP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914400" y="2514600"/>
          <a:ext cx="196373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545760" imgH="660240" progId="Equation.3">
                  <p:embed/>
                </p:oleObj>
              </mc:Choice>
              <mc:Fallback>
                <p:oleObj name="Equation" r:id="rId3" imgW="545760" imgH="660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14600"/>
                        <a:ext cx="1963738" cy="2362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/>
          <a:srcRect/>
          <a:stretch>
            <a:fillRect/>
          </a:stretch>
        </p:blipFill>
        <p:spPr>
          <a:xfrm>
            <a:off x="3657600" y="1981200"/>
            <a:ext cx="4760913" cy="3822700"/>
          </a:xfrm>
          <a:solidFill>
            <a:schemeClr val="tx1"/>
          </a:solidFill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4000" y="2286000"/>
            <a:ext cx="7308000" cy="337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04800" y="1535668"/>
            <a:ext cx="6629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200" dirty="0" err="1">
                <a:ea typeface="ＭＳ Ｐゴシック" charset="-128"/>
              </a:rPr>
              <a:t>Aplikasi</a:t>
            </a:r>
            <a:r>
              <a:rPr lang="en-US" altLang="ja-JP" sz="2200" dirty="0">
                <a:ea typeface="ＭＳ Ｐゴシック" charset="-128"/>
              </a:rPr>
              <a:t> </a:t>
            </a:r>
            <a:r>
              <a:rPr lang="en-US" altLang="ja-JP" sz="2200" dirty="0" err="1">
                <a:ea typeface="ＭＳ Ｐゴシック" charset="-128"/>
              </a:rPr>
              <a:t>dalam</a:t>
            </a:r>
            <a:r>
              <a:rPr lang="en-US" altLang="ja-JP" sz="2200" dirty="0">
                <a:ea typeface="ＭＳ Ｐゴシック" charset="-128"/>
              </a:rPr>
              <a:t> </a:t>
            </a:r>
            <a:r>
              <a:rPr lang="en-US" altLang="ja-JP" sz="2200" dirty="0" err="1">
                <a:ea typeface="ＭＳ Ｐゴシック" charset="-128"/>
              </a:rPr>
              <a:t>kehidupan</a:t>
            </a:r>
            <a:r>
              <a:rPr lang="en-US" altLang="ja-JP" sz="2200" dirty="0">
                <a:ea typeface="ＭＳ Ｐゴシック" charset="-128"/>
              </a:rPr>
              <a:t> </a:t>
            </a:r>
            <a:r>
              <a:rPr lang="en-US" altLang="ja-JP" sz="2200" dirty="0" err="1">
                <a:ea typeface="ＭＳ Ｐゴシック" charset="-128"/>
              </a:rPr>
              <a:t>sehari-hari</a:t>
            </a:r>
            <a:endParaRPr lang="id-ID" sz="2200" dirty="0"/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44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ＭＳ Ｐゴシック" charset="-128"/>
                <a:cs typeface="+mj-cs"/>
              </a:rPr>
              <a:t>Prinsip Pascal (lanjutan….)</a:t>
            </a:r>
            <a:endParaRPr kumimoji="0" lang="en-US" altLang="ja-JP" sz="4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ＭＳ Ｐゴシック" charset="-128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ja-JP" dirty="0" err="1">
                <a:ea typeface="ＭＳ Ｐゴシック" charset="-128"/>
              </a:rPr>
              <a:t>Contoh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2672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3000" dirty="0">
                <a:effectLst/>
                <a:ea typeface="ＭＳ Ｐゴシック" charset="-128"/>
              </a:rPr>
              <a:t>   </a:t>
            </a:r>
            <a:r>
              <a:rPr lang="en-US" altLang="ja-JP" sz="3000" dirty="0" err="1">
                <a:effectLst/>
                <a:ea typeface="ＭＳ Ｐゴシック" charset="-128"/>
              </a:rPr>
              <a:t>Sebuah</a:t>
            </a:r>
            <a:r>
              <a:rPr lang="en-US" altLang="ja-JP" sz="3000" dirty="0">
                <a:effectLst/>
                <a:ea typeface="ＭＳ Ｐゴシック" charset="-128"/>
              </a:rPr>
              <a:t> </a:t>
            </a:r>
            <a:r>
              <a:rPr lang="en-US" altLang="ja-JP" sz="3000" dirty="0" err="1">
                <a:effectLst/>
                <a:ea typeface="ＭＳ Ｐゴシック" charset="-128"/>
              </a:rPr>
              <a:t>pipa</a:t>
            </a:r>
            <a:r>
              <a:rPr lang="en-US" altLang="ja-JP" sz="3000" dirty="0">
                <a:effectLst/>
                <a:ea typeface="ＭＳ Ｐゴシック" charset="-128"/>
              </a:rPr>
              <a:t> </a:t>
            </a:r>
            <a:r>
              <a:rPr lang="en-US" altLang="ja-JP" sz="3000" dirty="0" err="1">
                <a:effectLst/>
                <a:ea typeface="ＭＳ Ｐゴシック" charset="-128"/>
              </a:rPr>
              <a:t>berbentuk</a:t>
            </a:r>
            <a:r>
              <a:rPr lang="en-US" altLang="ja-JP" sz="3000" dirty="0">
                <a:effectLst/>
                <a:ea typeface="ＭＳ Ｐゴシック" charset="-128"/>
              </a:rPr>
              <a:t> u yang </a:t>
            </a:r>
            <a:r>
              <a:rPr lang="en-US" altLang="ja-JP" sz="3000" dirty="0" err="1">
                <a:effectLst/>
                <a:ea typeface="ＭＳ Ｐゴシック" charset="-128"/>
              </a:rPr>
              <a:t>memiliki</a:t>
            </a:r>
            <a:r>
              <a:rPr lang="en-US" altLang="ja-JP" sz="3000" dirty="0">
                <a:effectLst/>
                <a:ea typeface="ＭＳ Ｐゴシック" charset="-128"/>
              </a:rPr>
              <a:t> </a:t>
            </a:r>
            <a:r>
              <a:rPr lang="en-US" altLang="ja-JP" sz="3000" dirty="0" err="1">
                <a:effectLst/>
                <a:ea typeface="ＭＳ Ｐゴシック" charset="-128"/>
              </a:rPr>
              <a:t>luas</a:t>
            </a:r>
            <a:r>
              <a:rPr lang="en-US" altLang="ja-JP" sz="3000" dirty="0">
                <a:effectLst/>
                <a:ea typeface="ＭＳ Ｐゴシック" charset="-128"/>
              </a:rPr>
              <a:t> </a:t>
            </a:r>
            <a:r>
              <a:rPr lang="en-US" altLang="ja-JP" sz="3000" dirty="0" err="1">
                <a:effectLst/>
                <a:ea typeface="ＭＳ Ｐゴシック" charset="-128"/>
              </a:rPr>
              <a:t>penampang</a:t>
            </a:r>
            <a:r>
              <a:rPr lang="en-US" altLang="ja-JP" sz="3000" dirty="0">
                <a:effectLst/>
                <a:ea typeface="ＭＳ Ｐゴシック" charset="-128"/>
              </a:rPr>
              <a:t> </a:t>
            </a:r>
            <a:r>
              <a:rPr lang="en-US" altLang="ja-JP" sz="3000" dirty="0" err="1">
                <a:effectLst/>
                <a:ea typeface="ＭＳ Ｐゴシック" charset="-128"/>
              </a:rPr>
              <a:t>kakinya</a:t>
            </a:r>
            <a:r>
              <a:rPr lang="en-US" altLang="ja-JP" sz="3000" dirty="0">
                <a:effectLst/>
                <a:ea typeface="ＭＳ Ｐゴシック" charset="-128"/>
              </a:rPr>
              <a:t> </a:t>
            </a:r>
            <a:r>
              <a:rPr lang="en-US" altLang="ja-JP" sz="3000" dirty="0" err="1">
                <a:effectLst/>
                <a:ea typeface="ＭＳ Ｐゴシック" charset="-128"/>
              </a:rPr>
              <a:t>berbeda</a:t>
            </a:r>
            <a:r>
              <a:rPr lang="en-US" altLang="ja-JP" sz="3000" dirty="0">
                <a:effectLst/>
                <a:ea typeface="ＭＳ Ｐゴシック" charset="-128"/>
              </a:rPr>
              <a:t> </a:t>
            </a:r>
            <a:r>
              <a:rPr lang="en-US" altLang="ja-JP" sz="3000" dirty="0" err="1">
                <a:effectLst/>
                <a:ea typeface="ＭＳ Ｐゴシック" charset="-128"/>
              </a:rPr>
              <a:t>digunakan</a:t>
            </a:r>
            <a:r>
              <a:rPr lang="en-US" altLang="ja-JP" sz="3000" dirty="0">
                <a:effectLst/>
                <a:ea typeface="ＭＳ Ｐゴシック" charset="-128"/>
              </a:rPr>
              <a:t> </a:t>
            </a:r>
            <a:r>
              <a:rPr lang="en-US" altLang="ja-JP" sz="3000" dirty="0" err="1">
                <a:effectLst/>
                <a:ea typeface="ＭＳ Ｐゴシック" charset="-128"/>
              </a:rPr>
              <a:t>untuk</a:t>
            </a:r>
            <a:r>
              <a:rPr lang="en-US" altLang="ja-JP" sz="3000" dirty="0">
                <a:effectLst/>
                <a:ea typeface="ＭＳ Ｐゴシック" charset="-128"/>
              </a:rPr>
              <a:t> </a:t>
            </a:r>
            <a:r>
              <a:rPr lang="en-US" altLang="ja-JP" sz="3000" dirty="0" err="1">
                <a:effectLst/>
                <a:ea typeface="ＭＳ Ｐゴシック" charset="-128"/>
              </a:rPr>
              <a:t>mengangkat</a:t>
            </a:r>
            <a:r>
              <a:rPr lang="en-US" altLang="ja-JP" sz="3000" dirty="0">
                <a:effectLst/>
                <a:ea typeface="ＭＳ Ｐゴシック" charset="-128"/>
              </a:rPr>
              <a:t> </a:t>
            </a:r>
            <a:r>
              <a:rPr lang="en-US" altLang="ja-JP" sz="3000" dirty="0" err="1">
                <a:effectLst/>
                <a:ea typeface="ＭＳ Ｐゴシック" charset="-128"/>
              </a:rPr>
              <a:t>beban</a:t>
            </a:r>
            <a:r>
              <a:rPr lang="en-US" altLang="ja-JP" sz="3000" dirty="0">
                <a:effectLst/>
                <a:ea typeface="ＭＳ Ｐゴシック" charset="-128"/>
              </a:rPr>
              <a:t>. </a:t>
            </a:r>
            <a:r>
              <a:rPr lang="en-US" altLang="ja-JP" sz="3000" dirty="0" err="1">
                <a:effectLst/>
                <a:ea typeface="ＭＳ Ｐゴシック" charset="-128"/>
              </a:rPr>
              <a:t>Berapakah</a:t>
            </a:r>
            <a:r>
              <a:rPr lang="en-US" altLang="ja-JP" sz="3000" dirty="0">
                <a:effectLst/>
                <a:ea typeface="ＭＳ Ｐゴシック" charset="-128"/>
              </a:rPr>
              <a:t> </a:t>
            </a:r>
            <a:r>
              <a:rPr lang="en-US" altLang="ja-JP" sz="3000" dirty="0" err="1">
                <a:effectLst/>
                <a:ea typeface="ＭＳ Ｐゴシック" charset="-128"/>
              </a:rPr>
              <a:t>beban</a:t>
            </a:r>
            <a:r>
              <a:rPr lang="en-US" altLang="ja-JP" sz="3000" dirty="0">
                <a:effectLst/>
                <a:ea typeface="ＭＳ Ｐゴシック" charset="-128"/>
              </a:rPr>
              <a:t> </a:t>
            </a:r>
            <a:r>
              <a:rPr lang="en-US" altLang="ja-JP" sz="3000" dirty="0" err="1">
                <a:effectLst/>
                <a:ea typeface="ＭＳ Ｐゴシック" charset="-128"/>
              </a:rPr>
              <a:t>maksimum</a:t>
            </a:r>
            <a:r>
              <a:rPr lang="en-US" altLang="ja-JP" sz="3000" dirty="0">
                <a:effectLst/>
                <a:ea typeface="ＭＳ Ｐゴシック" charset="-128"/>
              </a:rPr>
              <a:t> yang </a:t>
            </a:r>
            <a:r>
              <a:rPr lang="en-US" altLang="ja-JP" sz="3000" dirty="0" err="1">
                <a:effectLst/>
                <a:ea typeface="ＭＳ Ｐゴシック" charset="-128"/>
              </a:rPr>
              <a:t>dapat</a:t>
            </a:r>
            <a:r>
              <a:rPr lang="en-US" altLang="ja-JP" sz="3000" dirty="0">
                <a:effectLst/>
                <a:ea typeface="ＭＳ Ｐゴシック" charset="-128"/>
              </a:rPr>
              <a:t> </a:t>
            </a:r>
            <a:r>
              <a:rPr lang="en-US" altLang="ja-JP" sz="3000" dirty="0" err="1">
                <a:effectLst/>
                <a:ea typeface="ＭＳ Ｐゴシック" charset="-128"/>
              </a:rPr>
              <a:t>diangkat</a:t>
            </a:r>
            <a:r>
              <a:rPr lang="en-US" altLang="ja-JP" sz="3000" dirty="0">
                <a:effectLst/>
                <a:ea typeface="ＭＳ Ｐゴシック" charset="-128"/>
              </a:rPr>
              <a:t> </a:t>
            </a:r>
            <a:r>
              <a:rPr lang="en-US" altLang="ja-JP" sz="3000" dirty="0" err="1">
                <a:effectLst/>
                <a:ea typeface="ＭＳ Ｐゴシック" charset="-128"/>
              </a:rPr>
              <a:t>olehnya</a:t>
            </a:r>
            <a:r>
              <a:rPr lang="en-US" altLang="ja-JP" sz="3000" dirty="0">
                <a:effectLst/>
                <a:ea typeface="ＭＳ Ｐゴシック" charset="-128"/>
              </a:rPr>
              <a:t> </a:t>
            </a:r>
            <a:r>
              <a:rPr lang="en-US" altLang="ja-JP" sz="3000" dirty="0" err="1">
                <a:effectLst/>
                <a:ea typeface="ＭＳ Ｐゴシック" charset="-128"/>
              </a:rPr>
              <a:t>jika</a:t>
            </a:r>
            <a:r>
              <a:rPr lang="en-US" altLang="ja-JP" sz="3000" dirty="0">
                <a:effectLst/>
                <a:ea typeface="ＭＳ Ｐゴシック" charset="-128"/>
              </a:rPr>
              <a:t> </a:t>
            </a:r>
            <a:r>
              <a:rPr lang="en-US" altLang="ja-JP" sz="3000" dirty="0" err="1">
                <a:effectLst/>
                <a:ea typeface="ＭＳ Ｐゴシック" charset="-128"/>
              </a:rPr>
              <a:t>luas</a:t>
            </a:r>
            <a:r>
              <a:rPr lang="en-US" altLang="ja-JP" sz="3000" dirty="0">
                <a:effectLst/>
                <a:ea typeface="ＭＳ Ｐゴシック" charset="-128"/>
              </a:rPr>
              <a:t> </a:t>
            </a:r>
            <a:r>
              <a:rPr lang="en-US" altLang="ja-JP" sz="3000" dirty="0" err="1">
                <a:effectLst/>
                <a:ea typeface="ＭＳ Ｐゴシック" charset="-128"/>
              </a:rPr>
              <a:t>penampang</a:t>
            </a:r>
            <a:r>
              <a:rPr lang="en-US" altLang="ja-JP" sz="3000" dirty="0">
                <a:effectLst/>
                <a:ea typeface="ＭＳ Ｐゴシック" charset="-128"/>
              </a:rPr>
              <a:t> yang </a:t>
            </a:r>
            <a:r>
              <a:rPr lang="en-US" altLang="ja-JP" sz="3000" dirty="0" err="1">
                <a:effectLst/>
                <a:ea typeface="ＭＳ Ｐゴシック" charset="-128"/>
              </a:rPr>
              <a:t>kecil</a:t>
            </a:r>
            <a:r>
              <a:rPr lang="en-US" altLang="ja-JP" sz="3000" dirty="0">
                <a:effectLst/>
                <a:ea typeface="ＭＳ Ｐゴシック" charset="-128"/>
              </a:rPr>
              <a:t>, A = 1 m</a:t>
            </a:r>
            <a:r>
              <a:rPr lang="en-US" altLang="ja-JP" sz="3000" baseline="30000" dirty="0">
                <a:effectLst/>
                <a:ea typeface="ＭＳ Ｐゴシック" charset="-128"/>
              </a:rPr>
              <a:t>2</a:t>
            </a:r>
            <a:r>
              <a:rPr lang="en-US" altLang="ja-JP" sz="3000" dirty="0">
                <a:effectLst/>
                <a:ea typeface="ＭＳ Ｐゴシック" charset="-128"/>
              </a:rPr>
              <a:t>, </a:t>
            </a:r>
            <a:r>
              <a:rPr lang="en-US" altLang="ja-JP" sz="3000" dirty="0" err="1">
                <a:effectLst/>
                <a:ea typeface="ＭＳ Ｐゴシック" charset="-128"/>
              </a:rPr>
              <a:t>diberikan</a:t>
            </a:r>
            <a:r>
              <a:rPr lang="en-US" altLang="ja-JP" sz="3000" dirty="0">
                <a:effectLst/>
                <a:ea typeface="ＭＳ Ｐゴシック" charset="-128"/>
              </a:rPr>
              <a:t> </a:t>
            </a:r>
            <a:r>
              <a:rPr lang="en-US" altLang="ja-JP" sz="3000" dirty="0" err="1">
                <a:effectLst/>
                <a:ea typeface="ＭＳ Ｐゴシック" charset="-128"/>
              </a:rPr>
              <a:t>gaya</a:t>
            </a:r>
            <a:r>
              <a:rPr lang="en-US" altLang="ja-JP" sz="3000" dirty="0">
                <a:effectLst/>
                <a:ea typeface="ＭＳ Ｐゴシック" charset="-128"/>
              </a:rPr>
              <a:t> 10</a:t>
            </a:r>
            <a:r>
              <a:rPr lang="en-US" altLang="ja-JP" sz="3000" baseline="30000" dirty="0">
                <a:effectLst/>
                <a:ea typeface="ＭＳ Ｐゴシック" charset="-128"/>
              </a:rPr>
              <a:t>4</a:t>
            </a:r>
            <a:r>
              <a:rPr lang="en-US" altLang="ja-JP" sz="3000" dirty="0">
                <a:effectLst/>
                <a:ea typeface="ＭＳ Ｐゴシック" charset="-128"/>
              </a:rPr>
              <a:t> N </a:t>
            </a:r>
            <a:r>
              <a:rPr lang="en-US" altLang="ja-JP" sz="3000" dirty="0" err="1">
                <a:effectLst/>
                <a:ea typeface="ＭＳ Ｐゴシック" charset="-128"/>
              </a:rPr>
              <a:t>dengan</a:t>
            </a:r>
            <a:r>
              <a:rPr lang="en-US" altLang="ja-JP" sz="3000" dirty="0">
                <a:effectLst/>
                <a:ea typeface="ＭＳ Ｐゴシック" charset="-128"/>
              </a:rPr>
              <a:t> </a:t>
            </a:r>
            <a:r>
              <a:rPr lang="en-US" altLang="ja-JP" sz="3000" dirty="0" err="1">
                <a:effectLst/>
                <a:ea typeface="ＭＳ Ｐゴシック" charset="-128"/>
              </a:rPr>
              <a:t>luas</a:t>
            </a:r>
            <a:r>
              <a:rPr lang="en-US" altLang="ja-JP" sz="3000" dirty="0">
                <a:effectLst/>
                <a:ea typeface="ＭＳ Ｐゴシック" charset="-128"/>
              </a:rPr>
              <a:t> </a:t>
            </a:r>
            <a:r>
              <a:rPr lang="en-US" altLang="ja-JP" sz="3000" dirty="0" err="1">
                <a:effectLst/>
                <a:ea typeface="ＭＳ Ｐゴシック" charset="-128"/>
              </a:rPr>
              <a:t>penampang</a:t>
            </a:r>
            <a:r>
              <a:rPr lang="en-US" altLang="ja-JP" sz="3000" dirty="0">
                <a:effectLst/>
                <a:ea typeface="ＭＳ Ｐゴシック" charset="-128"/>
              </a:rPr>
              <a:t> yang </a:t>
            </a:r>
            <a:r>
              <a:rPr lang="en-US" altLang="ja-JP" sz="3000" dirty="0" err="1">
                <a:effectLst/>
                <a:ea typeface="ＭＳ Ｐゴシック" charset="-128"/>
              </a:rPr>
              <a:t>besar</a:t>
            </a:r>
            <a:r>
              <a:rPr lang="en-US" altLang="ja-JP" sz="3000" dirty="0">
                <a:effectLst/>
                <a:ea typeface="ＭＳ Ｐゴシック" charset="-128"/>
              </a:rPr>
              <a:t> </a:t>
            </a:r>
            <a:r>
              <a:rPr lang="en-US" altLang="ja-JP" sz="3000" dirty="0" err="1">
                <a:effectLst/>
                <a:ea typeface="ＭＳ Ｐゴシック" charset="-128"/>
              </a:rPr>
              <a:t>adalah</a:t>
            </a:r>
            <a:r>
              <a:rPr lang="en-US" altLang="ja-JP" sz="3000" dirty="0">
                <a:effectLst/>
                <a:ea typeface="ＭＳ Ｐゴシック" charset="-128"/>
              </a:rPr>
              <a:t> 5 m</a:t>
            </a:r>
            <a:r>
              <a:rPr lang="en-US" altLang="ja-JP" sz="3000" baseline="30000" dirty="0">
                <a:effectLst/>
                <a:ea typeface="ＭＳ Ｐゴシック" charset="-128"/>
              </a:rPr>
              <a:t>2</a:t>
            </a:r>
            <a:r>
              <a:rPr lang="en-US" altLang="ja-JP" sz="3000" dirty="0">
                <a:effectLst/>
                <a:ea typeface="ＭＳ Ｐゴシック" charset="-128"/>
              </a:rPr>
              <a:t>? </a:t>
            </a:r>
          </a:p>
          <a:p>
            <a:pPr eaLnBrk="1" hangingPunct="1"/>
            <a:endParaRPr lang="en-US" altLang="ja-JP" sz="3000" dirty="0">
              <a:ea typeface="ＭＳ Ｐゴシック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4006096"/>
            <a:ext cx="8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200" dirty="0">
                <a:solidFill>
                  <a:srgbClr val="FFFF00"/>
                </a:solidFill>
              </a:rPr>
              <a:t>Jawab:</a:t>
            </a:r>
          </a:p>
          <a:p>
            <a:r>
              <a:rPr lang="id-ID" sz="2200" dirty="0">
                <a:solidFill>
                  <a:srgbClr val="FFFF00"/>
                </a:solidFill>
              </a:rPr>
              <a:t>F</a:t>
            </a:r>
            <a:r>
              <a:rPr lang="id-ID" sz="2200" baseline="-25000" dirty="0">
                <a:solidFill>
                  <a:srgbClr val="FFFF00"/>
                </a:solidFill>
              </a:rPr>
              <a:t>1 </a:t>
            </a:r>
            <a:r>
              <a:rPr lang="id-ID" sz="2200" dirty="0">
                <a:solidFill>
                  <a:srgbClr val="FFFF00"/>
                </a:solidFill>
              </a:rPr>
              <a:t>/ A</a:t>
            </a:r>
            <a:r>
              <a:rPr lang="id-ID" sz="2200" baseline="-25000" dirty="0">
                <a:solidFill>
                  <a:srgbClr val="FFFF00"/>
                </a:solidFill>
              </a:rPr>
              <a:t>1 </a:t>
            </a:r>
            <a:r>
              <a:rPr lang="id-ID" sz="2200" dirty="0">
                <a:solidFill>
                  <a:srgbClr val="FFFF00"/>
                </a:solidFill>
              </a:rPr>
              <a:t>= F</a:t>
            </a:r>
            <a:r>
              <a:rPr lang="id-ID" sz="2200" baseline="-25000" dirty="0">
                <a:solidFill>
                  <a:srgbClr val="FFFF00"/>
                </a:solidFill>
              </a:rPr>
              <a:t>2 </a:t>
            </a:r>
            <a:r>
              <a:rPr lang="id-ID" sz="2200" dirty="0">
                <a:solidFill>
                  <a:srgbClr val="FFFF00"/>
                </a:solidFill>
              </a:rPr>
              <a:t>/ A</a:t>
            </a:r>
            <a:r>
              <a:rPr lang="id-ID" sz="2200" baseline="-25000" dirty="0">
                <a:solidFill>
                  <a:srgbClr val="FFFF00"/>
                </a:solidFill>
              </a:rPr>
              <a:t>2 </a:t>
            </a:r>
            <a:endParaRPr lang="id-ID" sz="2200" dirty="0">
              <a:solidFill>
                <a:srgbClr val="FFFF00"/>
              </a:solidFill>
            </a:endParaRPr>
          </a:p>
          <a:p>
            <a:endParaRPr lang="id-ID" sz="2200" dirty="0">
              <a:solidFill>
                <a:srgbClr val="FFFF00"/>
              </a:solidFill>
            </a:endParaRPr>
          </a:p>
          <a:p>
            <a:r>
              <a:rPr lang="id-ID" sz="2200" dirty="0">
                <a:solidFill>
                  <a:srgbClr val="FFFF00"/>
                </a:solidFill>
              </a:rPr>
              <a:t>F</a:t>
            </a:r>
            <a:r>
              <a:rPr lang="id-ID" sz="2200" baseline="-25000" dirty="0">
                <a:solidFill>
                  <a:srgbClr val="FFFF00"/>
                </a:solidFill>
              </a:rPr>
              <a:t>2</a:t>
            </a:r>
            <a:r>
              <a:rPr lang="id-ID" sz="2200" dirty="0">
                <a:solidFill>
                  <a:srgbClr val="FFFF00"/>
                </a:solidFill>
              </a:rPr>
              <a:t> = (F</a:t>
            </a:r>
            <a:r>
              <a:rPr lang="id-ID" sz="2200" baseline="-25000" dirty="0">
                <a:solidFill>
                  <a:srgbClr val="FFFF00"/>
                </a:solidFill>
              </a:rPr>
              <a:t>1 </a:t>
            </a:r>
            <a:r>
              <a:rPr lang="id-ID" sz="2200" dirty="0">
                <a:solidFill>
                  <a:srgbClr val="FFFF00"/>
                </a:solidFill>
              </a:rPr>
              <a:t>/ A</a:t>
            </a:r>
            <a:r>
              <a:rPr lang="id-ID" sz="2200" baseline="-25000" dirty="0">
                <a:solidFill>
                  <a:srgbClr val="FFFF00"/>
                </a:solidFill>
              </a:rPr>
              <a:t>1</a:t>
            </a:r>
            <a:r>
              <a:rPr lang="id-ID" sz="2200" dirty="0">
                <a:solidFill>
                  <a:srgbClr val="FFFF00"/>
                </a:solidFill>
              </a:rPr>
              <a:t>) x A</a:t>
            </a:r>
            <a:r>
              <a:rPr lang="id-ID" sz="2200" baseline="-25000" dirty="0">
                <a:solidFill>
                  <a:srgbClr val="FFFF00"/>
                </a:solidFill>
              </a:rPr>
              <a:t>2</a:t>
            </a:r>
            <a:r>
              <a:rPr lang="id-ID" sz="2200" dirty="0">
                <a:solidFill>
                  <a:srgbClr val="FFFF00"/>
                </a:solidFill>
              </a:rPr>
              <a:t> = 5 . </a:t>
            </a:r>
            <a:r>
              <a:rPr lang="en-US" altLang="ja-JP" sz="2200" dirty="0">
                <a:solidFill>
                  <a:srgbClr val="FFFF00"/>
                </a:solidFill>
                <a:ea typeface="ＭＳ Ｐゴシック" charset="-128"/>
              </a:rPr>
              <a:t>10</a:t>
            </a:r>
            <a:r>
              <a:rPr lang="en-US" altLang="ja-JP" sz="2200" baseline="30000" dirty="0">
                <a:solidFill>
                  <a:srgbClr val="FFFF00"/>
                </a:solidFill>
                <a:ea typeface="ＭＳ Ｐゴシック" charset="-128"/>
              </a:rPr>
              <a:t>4</a:t>
            </a:r>
            <a:r>
              <a:rPr lang="en-US" altLang="ja-JP" sz="2200" dirty="0">
                <a:solidFill>
                  <a:srgbClr val="FFFF00"/>
                </a:solidFill>
                <a:ea typeface="ＭＳ Ｐゴシック" charset="-128"/>
              </a:rPr>
              <a:t> N</a:t>
            </a:r>
            <a:r>
              <a:rPr lang="id-ID" sz="2200" dirty="0">
                <a:solidFill>
                  <a:srgbClr val="FFFF00"/>
                </a:solidFill>
              </a:rPr>
              <a:t>   </a:t>
            </a:r>
          </a:p>
          <a:p>
            <a:endParaRPr lang="id-ID" sz="2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-609600" y="2778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>
                <a:ea typeface="ＭＳ Ｐゴシック" charset="-128"/>
              </a:rPr>
              <a:t>PRINSIP ARCHIMEDES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5943600" cy="3159125"/>
          </a:xfrm>
        </p:spPr>
        <p:txBody>
          <a:bodyPr/>
          <a:lstStyle/>
          <a:p>
            <a:pPr eaLnBrk="1" hangingPunct="1"/>
            <a:r>
              <a:rPr lang="en-US" altLang="ja-JP" dirty="0" err="1">
                <a:ea typeface="ＭＳ Ｐゴシック" charset="-128"/>
              </a:rPr>
              <a:t>Kenapa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en-US" altLang="ja-JP" dirty="0" err="1">
                <a:ea typeface="ＭＳ Ｐゴシック" charset="-128"/>
              </a:rPr>
              <a:t>kayu-kayu</a:t>
            </a:r>
            <a:r>
              <a:rPr lang="en-US" altLang="ja-JP" dirty="0">
                <a:ea typeface="ＭＳ Ｐゴシック" charset="-128"/>
              </a:rPr>
              <a:t> yang </a:t>
            </a:r>
            <a:r>
              <a:rPr lang="en-US" altLang="ja-JP" dirty="0" err="1">
                <a:ea typeface="ＭＳ Ｐゴシック" charset="-128"/>
              </a:rPr>
              <a:t>besar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en-US" altLang="ja-JP" dirty="0" err="1">
                <a:ea typeface="ＭＳ Ｐゴシック" charset="-128"/>
              </a:rPr>
              <a:t>dan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en-US" altLang="ja-JP" dirty="0" err="1">
                <a:ea typeface="ＭＳ Ｐゴシック" charset="-128"/>
              </a:rPr>
              <a:t>banyak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en-US" altLang="ja-JP" dirty="0" err="1">
                <a:ea typeface="ＭＳ Ｐゴシック" charset="-128"/>
              </a:rPr>
              <a:t>lebih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en-US" altLang="ja-JP" dirty="0" err="1">
                <a:ea typeface="ＭＳ Ｐゴシック" charset="-128"/>
              </a:rPr>
              <a:t>mudah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en-US" altLang="ja-JP" dirty="0" err="1">
                <a:ea typeface="ＭＳ Ｐゴシック" charset="-128"/>
              </a:rPr>
              <a:t>diangkat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en-US" altLang="ja-JP" dirty="0" err="1">
                <a:ea typeface="ＭＳ Ｐゴシック" charset="-128"/>
              </a:rPr>
              <a:t>dalam</a:t>
            </a:r>
            <a:r>
              <a:rPr lang="en-US" altLang="ja-JP" dirty="0">
                <a:ea typeface="ＭＳ Ｐゴシック" charset="-128"/>
              </a:rPr>
              <a:t> air ?</a:t>
            </a:r>
          </a:p>
          <a:p>
            <a:pPr eaLnBrk="1" hangingPunct="1"/>
            <a:r>
              <a:rPr lang="en-US" altLang="ja-JP" dirty="0" err="1">
                <a:ea typeface="ＭＳ Ｐゴシック" charset="-128"/>
              </a:rPr>
              <a:t>Mengapa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en-US" altLang="ja-JP" dirty="0" err="1">
                <a:ea typeface="ＭＳ Ｐゴシック" charset="-128"/>
              </a:rPr>
              <a:t>balon</a:t>
            </a:r>
            <a:r>
              <a:rPr lang="en-US" altLang="ja-JP" dirty="0">
                <a:ea typeface="ＭＳ Ｐゴシック" charset="-128"/>
              </a:rPr>
              <a:t> gas </a:t>
            </a:r>
            <a:r>
              <a:rPr lang="id-ID" altLang="ja-JP" dirty="0">
                <a:ea typeface="ＭＳ Ｐゴシック" charset="-128"/>
              </a:rPr>
              <a:t>He </a:t>
            </a:r>
            <a:r>
              <a:rPr lang="en-US" altLang="ja-JP" dirty="0" err="1">
                <a:ea typeface="ＭＳ Ｐゴシック" charset="-128"/>
              </a:rPr>
              <a:t>bisa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id-ID" altLang="ja-JP" dirty="0">
                <a:ea typeface="ＭＳ Ｐゴシック" charset="-128"/>
              </a:rPr>
              <a:t>terbang </a:t>
            </a:r>
            <a:r>
              <a:rPr lang="en-US" altLang="ja-JP" dirty="0" err="1">
                <a:ea typeface="ＭＳ Ｐゴシック" charset="-128"/>
              </a:rPr>
              <a:t>ke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en-US" altLang="ja-JP" dirty="0" err="1">
                <a:ea typeface="ＭＳ Ｐゴシック" charset="-128"/>
              </a:rPr>
              <a:t>atas</a:t>
            </a:r>
            <a:r>
              <a:rPr lang="en-US" altLang="ja-JP" dirty="0">
                <a:ea typeface="ＭＳ Ｐゴシック" charset="-128"/>
              </a:rPr>
              <a:t>?</a:t>
            </a:r>
            <a:endParaRPr lang="en-US" altLang="ja-JP" dirty="0">
              <a:solidFill>
                <a:srgbClr val="FFFF00"/>
              </a:solidFill>
              <a:ea typeface="ＭＳ Ｐゴシック" charset="-128"/>
            </a:endParaRPr>
          </a:p>
        </p:txBody>
      </p:sp>
      <p:pic>
        <p:nvPicPr>
          <p:cNvPr id="23556" name="Picture 10" descr="archimed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583363" y="0"/>
            <a:ext cx="2560637" cy="3429000"/>
          </a:xfrm>
          <a:noFill/>
        </p:spPr>
      </p:pic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57200" y="4191000"/>
            <a:ext cx="8534400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ja-JP" sz="32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Sebuah</a:t>
            </a:r>
            <a:r>
              <a:rPr lang="en-US" altLang="ja-JP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32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benda</a:t>
            </a:r>
            <a:r>
              <a:rPr lang="en-US" altLang="ja-JP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 yang </a:t>
            </a:r>
            <a:r>
              <a:rPr lang="en-US" altLang="ja-JP" sz="32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tenggelam</a:t>
            </a:r>
            <a:r>
              <a:rPr lang="en-US" altLang="ja-JP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32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seluruhnya</a:t>
            </a:r>
            <a:r>
              <a:rPr lang="en-US" altLang="ja-JP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32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atau</a:t>
            </a:r>
            <a:r>
              <a:rPr lang="en-US" altLang="ja-JP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32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sebagian</a:t>
            </a:r>
            <a:r>
              <a:rPr lang="en-US" altLang="ja-JP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32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dalam</a:t>
            </a:r>
            <a:r>
              <a:rPr lang="en-US" altLang="ja-JP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32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suatu</a:t>
            </a:r>
            <a:r>
              <a:rPr lang="en-US" altLang="ja-JP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32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fluida</a:t>
            </a:r>
            <a:r>
              <a:rPr lang="en-US" altLang="ja-JP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32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akan</a:t>
            </a:r>
            <a:r>
              <a:rPr lang="en-US" altLang="ja-JP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32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mendapatkan</a:t>
            </a:r>
            <a:r>
              <a:rPr lang="en-US" altLang="ja-JP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32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gaya</a:t>
            </a:r>
            <a:r>
              <a:rPr lang="en-US" altLang="ja-JP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32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angkat</a:t>
            </a:r>
            <a:r>
              <a:rPr lang="en-US" altLang="ja-JP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32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ke</a:t>
            </a:r>
            <a:r>
              <a:rPr lang="en-US" altLang="ja-JP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32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atas</a:t>
            </a:r>
            <a:r>
              <a:rPr lang="en-US" altLang="ja-JP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 yang </a:t>
            </a:r>
            <a:r>
              <a:rPr lang="en-US" altLang="ja-JP" sz="32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sama</a:t>
            </a:r>
            <a:r>
              <a:rPr lang="en-US" altLang="ja-JP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32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besar</a:t>
            </a:r>
            <a:r>
              <a:rPr lang="en-US" altLang="ja-JP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32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dengan</a:t>
            </a:r>
            <a:r>
              <a:rPr lang="en-US" altLang="ja-JP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32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berat</a:t>
            </a:r>
            <a:r>
              <a:rPr lang="en-US" altLang="ja-JP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32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fluda</a:t>
            </a:r>
            <a:r>
              <a:rPr lang="en-US" altLang="ja-JP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 yang </a:t>
            </a:r>
            <a:r>
              <a:rPr lang="en-US" altLang="ja-JP" sz="32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dipindahkan</a:t>
            </a:r>
            <a:r>
              <a:rPr lang="en-US" altLang="ja-JP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7" descr="FLUID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43000" y="4697413"/>
            <a:ext cx="2743200" cy="1982787"/>
          </a:xfrm>
          <a:noFill/>
        </p:spPr>
      </p:pic>
      <p:pic>
        <p:nvPicPr>
          <p:cNvPr id="9219" name="Picture 4" descr="j009038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648200" y="4668838"/>
            <a:ext cx="2557463" cy="2189162"/>
          </a:xfrm>
          <a:noFill/>
        </p:spPr>
      </p:pic>
      <p:pic>
        <p:nvPicPr>
          <p:cNvPr id="9220" name="Picture 9" descr="j030125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4953000" y="457200"/>
            <a:ext cx="2590800" cy="2214563"/>
          </a:xfrm>
          <a:noFill/>
        </p:spPr>
      </p:pic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533400"/>
            <a:ext cx="6096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b="0">
                <a:solidFill>
                  <a:srgbClr val="FFFF00"/>
                </a:solidFill>
                <a:ea typeface="ＭＳ Ｐゴシック" charset="-128"/>
              </a:rPr>
              <a:t>FLUIDA</a:t>
            </a:r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5181600" y="6292850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3600">
                <a:solidFill>
                  <a:srgbClr val="FF9900"/>
                </a:solidFill>
                <a:ea typeface="ＭＳ Ｐゴシック" charset="-128"/>
              </a:rPr>
              <a:t>STATIK</a:t>
            </a:r>
          </a:p>
        </p:txBody>
      </p:sp>
      <p:sp>
        <p:nvSpPr>
          <p:cNvPr id="9223" name="Text Box 12"/>
          <p:cNvSpPr txBox="1">
            <a:spLocks noChangeArrowheads="1"/>
          </p:cNvSpPr>
          <p:nvPr/>
        </p:nvSpPr>
        <p:spPr bwMode="auto">
          <a:xfrm>
            <a:off x="1295400" y="6140450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3600">
                <a:solidFill>
                  <a:schemeClr val="folHlink"/>
                </a:solidFill>
                <a:ea typeface="ＭＳ Ｐゴシック" charset="-128"/>
              </a:rPr>
              <a:t>DINAMIK</a:t>
            </a:r>
          </a:p>
        </p:txBody>
      </p:sp>
      <p:sp>
        <p:nvSpPr>
          <p:cNvPr id="9224" name="Rectangle 13"/>
          <p:cNvSpPr>
            <a:spLocks noChangeArrowheads="1"/>
          </p:cNvSpPr>
          <p:nvPr/>
        </p:nvSpPr>
        <p:spPr bwMode="auto">
          <a:xfrm>
            <a:off x="533400" y="2695575"/>
            <a:ext cx="70104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ja-JP" sz="2800" b="0" dirty="0" err="1">
                <a:latin typeface="Arial" charset="0"/>
                <a:ea typeface="ＭＳ Ｐゴシック" charset="-128"/>
              </a:rPr>
              <a:t>Fluida</a:t>
            </a:r>
            <a:r>
              <a:rPr lang="en-US" altLang="ja-JP" sz="2800" b="0" dirty="0">
                <a:latin typeface="Arial" charset="0"/>
                <a:ea typeface="ＭＳ Ｐゴシック" charset="-128"/>
              </a:rPr>
              <a:t> </a:t>
            </a:r>
            <a:r>
              <a:rPr lang="en-US" altLang="ja-JP" sz="2800" b="0" dirty="0" err="1">
                <a:latin typeface="Arial" charset="0"/>
                <a:ea typeface="ＭＳ Ｐゴシック" charset="-128"/>
              </a:rPr>
              <a:t>merupakan</a:t>
            </a:r>
            <a:r>
              <a:rPr lang="en-US" altLang="ja-JP" sz="2800" b="0" dirty="0">
                <a:latin typeface="Arial" charset="0"/>
                <a:ea typeface="ＭＳ Ｐゴシック" charset="-128"/>
              </a:rPr>
              <a:t> </a:t>
            </a:r>
            <a:r>
              <a:rPr lang="en-US" altLang="ja-JP" sz="2800" b="0" dirty="0" err="1">
                <a:latin typeface="Arial" charset="0"/>
                <a:ea typeface="ＭＳ Ｐゴシック" charset="-128"/>
              </a:rPr>
              <a:t>sesuatu</a:t>
            </a:r>
            <a:r>
              <a:rPr lang="en-US" altLang="ja-JP" sz="2800" b="0" dirty="0">
                <a:latin typeface="Arial" charset="0"/>
                <a:ea typeface="ＭＳ Ｐゴシック" charset="-128"/>
              </a:rPr>
              <a:t> yang </a:t>
            </a:r>
            <a:r>
              <a:rPr lang="en-US" altLang="ja-JP" sz="2800" b="0" dirty="0" err="1">
                <a:latin typeface="Arial" charset="0"/>
                <a:ea typeface="ＭＳ Ｐゴシック" charset="-128"/>
              </a:rPr>
              <a:t>dapat</a:t>
            </a:r>
            <a:r>
              <a:rPr lang="en-US" altLang="ja-JP" sz="2800" b="0" dirty="0">
                <a:latin typeface="Arial" charset="0"/>
                <a:ea typeface="ＭＳ Ｐゴシック" charset="-128"/>
              </a:rPr>
              <a:t> </a:t>
            </a:r>
            <a:r>
              <a:rPr lang="en-US" altLang="ja-JP" sz="2800" b="0" dirty="0" err="1">
                <a:latin typeface="Arial" charset="0"/>
                <a:ea typeface="ＭＳ Ｐゴシック" charset="-128"/>
              </a:rPr>
              <a:t>mengalir</a:t>
            </a:r>
            <a:r>
              <a:rPr lang="en-US" altLang="ja-JP" sz="2800" b="0" dirty="0">
                <a:latin typeface="Arial" charset="0"/>
                <a:ea typeface="ＭＳ Ｐゴシック" charset="-128"/>
              </a:rPr>
              <a:t> </a:t>
            </a:r>
            <a:r>
              <a:rPr lang="en-US" altLang="ja-JP" sz="2800" b="0" dirty="0" err="1">
                <a:latin typeface="Arial" charset="0"/>
                <a:ea typeface="ＭＳ Ｐゴシック" charset="-128"/>
              </a:rPr>
              <a:t>sehingga</a:t>
            </a:r>
            <a:r>
              <a:rPr lang="en-US" altLang="ja-JP" sz="2800" b="0" dirty="0">
                <a:latin typeface="Arial" charset="0"/>
                <a:ea typeface="ＭＳ Ｐゴシック" charset="-128"/>
              </a:rPr>
              <a:t> </a:t>
            </a:r>
            <a:r>
              <a:rPr lang="en-US" altLang="ja-JP" sz="2800" b="0" dirty="0" err="1">
                <a:latin typeface="Arial" charset="0"/>
                <a:ea typeface="ＭＳ Ｐゴシック" charset="-128"/>
              </a:rPr>
              <a:t>sering</a:t>
            </a:r>
            <a:r>
              <a:rPr lang="en-US" altLang="ja-JP" sz="2800" b="0" dirty="0">
                <a:latin typeface="Arial" charset="0"/>
                <a:ea typeface="ＭＳ Ｐゴシック" charset="-128"/>
              </a:rPr>
              <a:t> </a:t>
            </a:r>
            <a:r>
              <a:rPr lang="en-US" altLang="ja-JP" sz="2800" b="0" dirty="0" err="1">
                <a:latin typeface="Arial" charset="0"/>
                <a:ea typeface="ＭＳ Ｐゴシック" charset="-128"/>
              </a:rPr>
              <a:t>disebut</a:t>
            </a:r>
            <a:r>
              <a:rPr lang="en-US" altLang="ja-JP" sz="2800" b="0" dirty="0">
                <a:latin typeface="Arial" charset="0"/>
                <a:ea typeface="ＭＳ Ｐゴシック" charset="-128"/>
              </a:rPr>
              <a:t> </a:t>
            </a:r>
            <a:r>
              <a:rPr lang="en-US" altLang="ja-JP" sz="2800" b="0" dirty="0" err="1">
                <a:latin typeface="Arial" charset="0"/>
                <a:ea typeface="ＭＳ Ｐゴシック" charset="-128"/>
              </a:rPr>
              <a:t>sebagai</a:t>
            </a:r>
            <a:r>
              <a:rPr lang="en-US" altLang="ja-JP" sz="2800" b="0" dirty="0">
                <a:latin typeface="Arial" charset="0"/>
                <a:ea typeface="ＭＳ Ｐゴシック" charset="-128"/>
              </a:rPr>
              <a:t> </a:t>
            </a:r>
            <a:r>
              <a:rPr lang="en-US" altLang="ja-JP" sz="2800" b="0" dirty="0" err="1">
                <a:latin typeface="Arial" charset="0"/>
                <a:ea typeface="ＭＳ Ｐゴシック" charset="-128"/>
              </a:rPr>
              <a:t>zat</a:t>
            </a:r>
            <a:r>
              <a:rPr lang="en-US" altLang="ja-JP" sz="2800" b="0" dirty="0">
                <a:latin typeface="Arial" charset="0"/>
                <a:ea typeface="ＭＳ Ｐゴシック" charset="-128"/>
              </a:rPr>
              <a:t> </a:t>
            </a:r>
            <a:r>
              <a:rPr lang="en-US" altLang="ja-JP" sz="2800" b="0" dirty="0" err="1">
                <a:latin typeface="Arial" charset="0"/>
                <a:ea typeface="ＭＳ Ｐゴシック" charset="-128"/>
              </a:rPr>
              <a:t>alir</a:t>
            </a:r>
            <a:r>
              <a:rPr lang="en-US" altLang="ja-JP" sz="2800" b="0" dirty="0">
                <a:latin typeface="Arial" charset="0"/>
                <a:ea typeface="ＭＳ Ｐゴシック" charset="-128"/>
              </a:rPr>
              <a:t>. </a:t>
            </a:r>
            <a:r>
              <a:rPr lang="en-US" altLang="ja-JP" sz="2800" b="0" dirty="0" err="1">
                <a:latin typeface="Arial" charset="0"/>
                <a:ea typeface="ＭＳ Ｐゴシック" charset="-128"/>
              </a:rPr>
              <a:t>Fas</a:t>
            </a:r>
            <a:r>
              <a:rPr lang="id-ID" altLang="ja-JP" sz="2800" b="0" dirty="0">
                <a:latin typeface="Arial" charset="0"/>
                <a:ea typeface="ＭＳ Ｐゴシック" charset="-128"/>
              </a:rPr>
              <a:t>e</a:t>
            </a:r>
            <a:r>
              <a:rPr lang="en-US" altLang="ja-JP" sz="2800" b="0" dirty="0">
                <a:latin typeface="Arial" charset="0"/>
                <a:ea typeface="ＭＳ Ｐゴシック" charset="-128"/>
              </a:rPr>
              <a:t> </a:t>
            </a:r>
            <a:r>
              <a:rPr lang="en-US" altLang="ja-JP" sz="2800" b="0" dirty="0" err="1">
                <a:latin typeface="Arial" charset="0"/>
                <a:ea typeface="ＭＳ Ｐゴシック" charset="-128"/>
              </a:rPr>
              <a:t>zat</a:t>
            </a:r>
            <a:r>
              <a:rPr lang="en-US" altLang="ja-JP" sz="2800" b="0" dirty="0">
                <a:latin typeface="Arial" charset="0"/>
                <a:ea typeface="ＭＳ Ｐゴシック" charset="-128"/>
              </a:rPr>
              <a:t> </a:t>
            </a:r>
            <a:r>
              <a:rPr lang="en-US" altLang="ja-JP" sz="2800" b="0" dirty="0" err="1">
                <a:latin typeface="Arial" charset="0"/>
                <a:ea typeface="ＭＳ Ｐゴシック" charset="-128"/>
              </a:rPr>
              <a:t>cair</a:t>
            </a:r>
            <a:r>
              <a:rPr lang="en-US" altLang="ja-JP" sz="2800" b="0" dirty="0">
                <a:latin typeface="Arial" charset="0"/>
                <a:ea typeface="ＭＳ Ｐゴシック" charset="-128"/>
              </a:rPr>
              <a:t> </a:t>
            </a:r>
            <a:r>
              <a:rPr lang="en-US" altLang="ja-JP" sz="2800" b="0" dirty="0" err="1">
                <a:latin typeface="Arial" charset="0"/>
                <a:ea typeface="ＭＳ Ｐゴシック" charset="-128"/>
              </a:rPr>
              <a:t>dan</a:t>
            </a:r>
            <a:r>
              <a:rPr lang="en-US" altLang="ja-JP" sz="2800" b="0" dirty="0">
                <a:latin typeface="Arial" charset="0"/>
                <a:ea typeface="ＭＳ Ｐゴシック" charset="-128"/>
              </a:rPr>
              <a:t> gas </a:t>
            </a:r>
            <a:r>
              <a:rPr lang="en-US" altLang="ja-JP" sz="2800" b="0" dirty="0" err="1">
                <a:latin typeface="Arial" charset="0"/>
                <a:ea typeface="ＭＳ Ｐゴシック" charset="-128"/>
              </a:rPr>
              <a:t>termasuk</a:t>
            </a:r>
            <a:r>
              <a:rPr lang="en-US" altLang="ja-JP" sz="2800" b="0" dirty="0">
                <a:latin typeface="Arial" charset="0"/>
                <a:ea typeface="ＭＳ Ｐゴシック" charset="-128"/>
              </a:rPr>
              <a:t> </a:t>
            </a:r>
            <a:r>
              <a:rPr lang="en-US" altLang="ja-JP" sz="2800" b="0" dirty="0" err="1">
                <a:latin typeface="Arial" charset="0"/>
                <a:ea typeface="ＭＳ Ｐゴシック" charset="-128"/>
              </a:rPr>
              <a:t>ke</a:t>
            </a:r>
            <a:r>
              <a:rPr lang="en-US" altLang="ja-JP" sz="2800" b="0" dirty="0">
                <a:latin typeface="Arial" charset="0"/>
                <a:ea typeface="ＭＳ Ｐゴシック" charset="-128"/>
              </a:rPr>
              <a:t> </a:t>
            </a:r>
            <a:r>
              <a:rPr lang="en-US" altLang="ja-JP" sz="2800" b="0" dirty="0" err="1">
                <a:latin typeface="Arial" charset="0"/>
                <a:ea typeface="ＭＳ Ｐゴシック" charset="-128"/>
              </a:rPr>
              <a:t>dalam</a:t>
            </a:r>
            <a:r>
              <a:rPr lang="en-US" altLang="ja-JP" sz="2800" b="0" dirty="0">
                <a:latin typeface="Arial" charset="0"/>
                <a:ea typeface="ＭＳ Ｐゴシック" charset="-128"/>
              </a:rPr>
              <a:t> </a:t>
            </a:r>
            <a:r>
              <a:rPr lang="en-US" altLang="ja-JP" sz="2800" b="0" dirty="0" err="1">
                <a:latin typeface="Arial" charset="0"/>
                <a:ea typeface="ＭＳ Ｐゴシック" charset="-128"/>
              </a:rPr>
              <a:t>jenis</a:t>
            </a:r>
            <a:r>
              <a:rPr lang="en-US" altLang="ja-JP" sz="2800" b="0" dirty="0">
                <a:latin typeface="Arial" charset="0"/>
                <a:ea typeface="ＭＳ Ｐゴシック" charset="-128"/>
              </a:rPr>
              <a:t> </a:t>
            </a:r>
            <a:r>
              <a:rPr lang="en-US" altLang="ja-JP" sz="2800" b="0" dirty="0" err="1">
                <a:latin typeface="Arial" charset="0"/>
                <a:ea typeface="ＭＳ Ｐゴシック" charset="-128"/>
              </a:rPr>
              <a:t>fluida</a:t>
            </a:r>
            <a:endParaRPr lang="en-US" altLang="ja-JP" sz="2800" b="0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8" name="Rectangle 8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>
                <a:solidFill>
                  <a:srgbClr val="FFFF00"/>
                </a:solidFill>
                <a:ea typeface="ＭＳ Ｐゴシック" charset="-128"/>
              </a:rPr>
              <a:t>Fenomena Archimedes</a:t>
            </a:r>
          </a:p>
        </p:txBody>
      </p:sp>
      <p:pic>
        <p:nvPicPr>
          <p:cNvPr id="24579" name="Picture 4" descr="arch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1524000"/>
            <a:ext cx="2971800" cy="2638425"/>
          </a:xfrm>
          <a:noFill/>
        </p:spPr>
      </p:pic>
      <p:pic>
        <p:nvPicPr>
          <p:cNvPr id="24580" name="Picture 7" descr="orang-ngamba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140325" y="3429000"/>
            <a:ext cx="3546475" cy="3249613"/>
          </a:xfrm>
          <a:noFill/>
        </p:spPr>
      </p:pic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3429000" y="1676400"/>
            <a:ext cx="556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ja-JP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Anak yang terapung dengan bantuan perahu ringan</a:t>
            </a: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76200" y="4697413"/>
            <a:ext cx="502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 eaLnBrk="1" hangingPunct="1">
              <a:defRPr/>
            </a:pPr>
            <a:r>
              <a:rPr lang="en-US" altLang="ja-JP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Anak yang terapung di laut yang kadar garamnya tinggi sekali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>
                <a:solidFill>
                  <a:srgbClr val="FFFF00"/>
                </a:solidFill>
                <a:ea typeface="ＭＳ Ｐゴシック" charset="-128"/>
              </a:rPr>
              <a:t>Fenomena Archimedes</a:t>
            </a:r>
          </a:p>
        </p:txBody>
      </p:sp>
      <p:pic>
        <p:nvPicPr>
          <p:cNvPr id="410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62000" y="1447800"/>
            <a:ext cx="2879725" cy="3571875"/>
          </a:xfrm>
          <a:noFill/>
        </p:spPr>
      </p:pic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4267200" y="15240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2400" b="0">
                <a:latin typeface="Times New Roman" pitchFamily="18" charset="0"/>
                <a:ea typeface="ＭＳ Ｐゴシック" charset="-128"/>
              </a:rPr>
              <a:t>Gaya Buoyant = F</a:t>
            </a:r>
            <a:r>
              <a:rPr lang="en-US" altLang="ja-JP" sz="2400" b="0" baseline="-25000">
                <a:latin typeface="Times New Roman" pitchFamily="18" charset="0"/>
                <a:ea typeface="ＭＳ Ｐゴシック" charset="-128"/>
              </a:rPr>
              <a:t>b</a:t>
            </a: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ja-JP" altLang="en-US">
              <a:ea typeface="ＭＳ Ｐゴシック" charset="-128"/>
            </a:endParaRP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4343400" y="2209800"/>
          <a:ext cx="32766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4" imgW="1231900" imgH="965200" progId="Equation.3">
                  <p:embed/>
                </p:oleObj>
              </mc:Choice>
              <mc:Fallback>
                <p:oleObj name="Equation" r:id="rId4" imgW="1231900" imgH="96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209800"/>
                        <a:ext cx="3276600" cy="2565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762000" y="5181600"/>
            <a:ext cx="7543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2400" b="0">
                <a:solidFill>
                  <a:srgbClr val="FF6600"/>
                </a:solidFill>
                <a:latin typeface="Times New Roman" pitchFamily="18" charset="0"/>
                <a:ea typeface="ＭＳ Ｐゴシック" charset="-128"/>
              </a:rPr>
              <a:t>Prinsip Archimedes:</a:t>
            </a:r>
            <a:r>
              <a:rPr lang="en-US" altLang="ja-JP" sz="2400" b="0">
                <a:latin typeface="Times New Roman" pitchFamily="18" charset="0"/>
                <a:ea typeface="ＭＳ Ｐゴシック" charset="-128"/>
              </a:rPr>
              <a:t> Gaya Buoyant dari benda dalam fluida adalah sama dengan berat dari fluida yang dipindahkan oleh benda tersebut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>
                <a:ea typeface="ＭＳ Ｐゴシック" charset="-128"/>
              </a:rPr>
              <a:t>PRINSIP ARCHIMEDES( lanjut…)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422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rgbClr val="FFFF00"/>
                </a:solidFill>
                <a:ea typeface="ＭＳ Ｐゴシック" charset="-128"/>
              </a:rPr>
              <a:t>F</a:t>
            </a:r>
            <a:r>
              <a:rPr lang="id-ID" altLang="ja-JP" baseline="-25000" dirty="0">
                <a:solidFill>
                  <a:srgbClr val="FFFF00"/>
                </a:solidFill>
                <a:ea typeface="ＭＳ Ｐゴシック" charset="-128"/>
              </a:rPr>
              <a:t>b</a:t>
            </a:r>
            <a:r>
              <a:rPr lang="en-US" altLang="ja-JP" dirty="0">
                <a:solidFill>
                  <a:srgbClr val="FFFF00"/>
                </a:solidFill>
                <a:ea typeface="ＭＳ Ｐゴシック" charset="-128"/>
              </a:rPr>
              <a:t> = </a:t>
            </a:r>
            <a:r>
              <a:rPr lang="en-US" altLang="ja-JP" dirty="0">
                <a:solidFill>
                  <a:srgbClr val="FFFF00"/>
                </a:solidFill>
                <a:ea typeface="ＭＳ Ｐゴシック" charset="-128"/>
                <a:sym typeface="Symbol" pitchFamily="18" charset="2"/>
              </a:rPr>
              <a:t> V g</a:t>
            </a:r>
            <a:endParaRPr lang="en-US" altLang="ja-JP" dirty="0">
              <a:solidFill>
                <a:srgbClr val="FFFF00"/>
              </a:solidFill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ja-JP" dirty="0">
                <a:solidFill>
                  <a:srgbClr val="FFFF00"/>
                </a:solidFill>
                <a:ea typeface="ＭＳ Ｐゴシック" charset="-128"/>
              </a:rPr>
              <a:t>F</a:t>
            </a:r>
            <a:r>
              <a:rPr lang="id-ID" altLang="ja-JP" baseline="-25000" dirty="0">
                <a:solidFill>
                  <a:srgbClr val="FFFF00"/>
                </a:solidFill>
                <a:ea typeface="ＭＳ Ｐゴシック" charset="-128"/>
              </a:rPr>
              <a:t>b</a:t>
            </a:r>
            <a:r>
              <a:rPr lang="en-US" altLang="ja-JP" dirty="0">
                <a:solidFill>
                  <a:srgbClr val="FFFF00"/>
                </a:solidFill>
                <a:ea typeface="ＭＳ Ｐゴシック" charset="-128"/>
              </a:rPr>
              <a:t> = m g</a:t>
            </a:r>
          </a:p>
          <a:p>
            <a:pPr eaLnBrk="1" hangingPunct="1">
              <a:defRPr/>
            </a:pPr>
            <a:r>
              <a:rPr lang="en-US" altLang="ja-JP" dirty="0">
                <a:solidFill>
                  <a:srgbClr val="FFFF00"/>
                </a:solidFill>
                <a:ea typeface="ＭＳ Ｐゴシック" charset="-128"/>
              </a:rPr>
              <a:t>F</a:t>
            </a:r>
            <a:r>
              <a:rPr lang="id-ID" altLang="ja-JP" baseline="-25000" dirty="0">
                <a:solidFill>
                  <a:srgbClr val="FFFF00"/>
                </a:solidFill>
                <a:ea typeface="ＭＳ Ｐゴシック" charset="-128"/>
              </a:rPr>
              <a:t>b</a:t>
            </a:r>
            <a:r>
              <a:rPr lang="en-US" altLang="ja-JP" dirty="0">
                <a:solidFill>
                  <a:srgbClr val="FFFF00"/>
                </a:solidFill>
                <a:ea typeface="ＭＳ Ｐゴシック" charset="-128"/>
              </a:rPr>
              <a:t> =</a:t>
            </a:r>
            <a:r>
              <a:rPr lang="id-ID" altLang="ja-JP" dirty="0">
                <a:solidFill>
                  <a:srgbClr val="FFFF00"/>
                </a:solidFill>
                <a:ea typeface="ＭＳ Ｐゴシック" charset="-128"/>
              </a:rPr>
              <a:t> </a:t>
            </a:r>
            <a:r>
              <a:rPr lang="en-US" altLang="ja-JP" dirty="0">
                <a:solidFill>
                  <a:srgbClr val="FFFF00"/>
                </a:solidFill>
                <a:ea typeface="ＭＳ Ｐゴシック" charset="-128"/>
              </a:rPr>
              <a:t>W (</a:t>
            </a:r>
            <a:r>
              <a:rPr lang="en-US" altLang="ja-JP" dirty="0" err="1">
                <a:solidFill>
                  <a:srgbClr val="FFFF00"/>
                </a:solidFill>
                <a:ea typeface="ＭＳ Ｐゴシック" charset="-128"/>
              </a:rPr>
              <a:t>fluida</a:t>
            </a:r>
            <a:r>
              <a:rPr lang="en-US" altLang="ja-JP" dirty="0">
                <a:solidFill>
                  <a:srgbClr val="FFFF00"/>
                </a:solidFill>
                <a:ea typeface="ＭＳ Ｐゴシック" charset="-128"/>
              </a:rPr>
              <a:t> yang </a:t>
            </a:r>
            <a:r>
              <a:rPr lang="en-US" altLang="ja-JP" dirty="0" err="1">
                <a:solidFill>
                  <a:srgbClr val="FFFF00"/>
                </a:solidFill>
                <a:ea typeface="ＭＳ Ｐゴシック" charset="-128"/>
              </a:rPr>
              <a:t>dipindahkan</a:t>
            </a:r>
            <a:r>
              <a:rPr lang="en-US" altLang="ja-JP" dirty="0">
                <a:solidFill>
                  <a:srgbClr val="FFFF00"/>
                </a:solidFill>
                <a:ea typeface="ＭＳ Ｐゴシック" charset="-128"/>
              </a:rPr>
              <a:t>)</a:t>
            </a:r>
            <a:endParaRPr lang="en-US" altLang="ja-JP" dirty="0">
              <a:solidFill>
                <a:srgbClr val="FFFF00"/>
              </a:solidFill>
              <a:ea typeface="ＭＳ Ｐゴシック" charset="-128"/>
              <a:sym typeface="Symbol" pitchFamily="18" charset="2"/>
            </a:endParaRPr>
          </a:p>
        </p:txBody>
      </p:sp>
      <p:grpSp>
        <p:nvGrpSpPr>
          <p:cNvPr id="25604" name="Group 23"/>
          <p:cNvGrpSpPr>
            <a:grpSpLocks/>
          </p:cNvGrpSpPr>
          <p:nvPr/>
        </p:nvGrpSpPr>
        <p:grpSpPr bwMode="auto">
          <a:xfrm>
            <a:off x="6324600" y="4114800"/>
            <a:ext cx="2032000" cy="1828800"/>
            <a:chOff x="4224" y="2688"/>
            <a:chExt cx="1280" cy="1152"/>
          </a:xfrm>
        </p:grpSpPr>
        <p:sp>
          <p:nvSpPr>
            <p:cNvPr id="25620" name="AutoShape 5"/>
            <p:cNvSpPr>
              <a:spLocks noChangeArrowheads="1"/>
            </p:cNvSpPr>
            <p:nvPr/>
          </p:nvSpPr>
          <p:spPr bwMode="auto">
            <a:xfrm>
              <a:off x="4224" y="2998"/>
              <a:ext cx="1104" cy="842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6699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25621" name="Rectangle 6"/>
            <p:cNvSpPr>
              <a:spLocks noChangeArrowheads="1"/>
            </p:cNvSpPr>
            <p:nvPr/>
          </p:nvSpPr>
          <p:spPr bwMode="auto">
            <a:xfrm>
              <a:off x="4656" y="3397"/>
              <a:ext cx="192" cy="177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25622" name="Freeform 7"/>
            <p:cNvSpPr>
              <a:spLocks/>
            </p:cNvSpPr>
            <p:nvPr/>
          </p:nvSpPr>
          <p:spPr bwMode="auto">
            <a:xfrm>
              <a:off x="4736" y="2777"/>
              <a:ext cx="768" cy="620"/>
            </a:xfrm>
            <a:custGeom>
              <a:avLst/>
              <a:gdLst>
                <a:gd name="T0" fmla="*/ 16 w 768"/>
                <a:gd name="T1" fmla="*/ 572 h 672"/>
                <a:gd name="T2" fmla="*/ 16 w 768"/>
                <a:gd name="T3" fmla="*/ 327 h 672"/>
                <a:gd name="T4" fmla="*/ 112 w 768"/>
                <a:gd name="T5" fmla="*/ 245 h 672"/>
                <a:gd name="T6" fmla="*/ 112 w 768"/>
                <a:gd name="T7" fmla="*/ 123 h 672"/>
                <a:gd name="T8" fmla="*/ 304 w 768"/>
                <a:gd name="T9" fmla="*/ 123 h 672"/>
                <a:gd name="T10" fmla="*/ 304 w 768"/>
                <a:gd name="T11" fmla="*/ 82 h 672"/>
                <a:gd name="T12" fmla="*/ 448 w 768"/>
                <a:gd name="T13" fmla="*/ 123 h 672"/>
                <a:gd name="T14" fmla="*/ 400 w 768"/>
                <a:gd name="T15" fmla="*/ 41 h 672"/>
                <a:gd name="T16" fmla="*/ 736 w 768"/>
                <a:gd name="T17" fmla="*/ 123 h 672"/>
                <a:gd name="T18" fmla="*/ 592 w 768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68"/>
                <a:gd name="T31" fmla="*/ 0 h 672"/>
                <a:gd name="T32" fmla="*/ 768 w 768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68" h="672">
                  <a:moveTo>
                    <a:pt x="16" y="672"/>
                  </a:moveTo>
                  <a:cubicBezTo>
                    <a:pt x="8" y="560"/>
                    <a:pt x="0" y="448"/>
                    <a:pt x="16" y="384"/>
                  </a:cubicBezTo>
                  <a:cubicBezTo>
                    <a:pt x="32" y="320"/>
                    <a:pt x="96" y="328"/>
                    <a:pt x="112" y="288"/>
                  </a:cubicBezTo>
                  <a:cubicBezTo>
                    <a:pt x="128" y="248"/>
                    <a:pt x="80" y="168"/>
                    <a:pt x="112" y="144"/>
                  </a:cubicBezTo>
                  <a:cubicBezTo>
                    <a:pt x="144" y="120"/>
                    <a:pt x="272" y="152"/>
                    <a:pt x="304" y="144"/>
                  </a:cubicBezTo>
                  <a:cubicBezTo>
                    <a:pt x="336" y="136"/>
                    <a:pt x="280" y="96"/>
                    <a:pt x="304" y="96"/>
                  </a:cubicBezTo>
                  <a:cubicBezTo>
                    <a:pt x="328" y="96"/>
                    <a:pt x="432" y="152"/>
                    <a:pt x="448" y="144"/>
                  </a:cubicBezTo>
                  <a:cubicBezTo>
                    <a:pt x="464" y="136"/>
                    <a:pt x="352" y="48"/>
                    <a:pt x="400" y="48"/>
                  </a:cubicBezTo>
                  <a:cubicBezTo>
                    <a:pt x="448" y="48"/>
                    <a:pt x="704" y="152"/>
                    <a:pt x="736" y="144"/>
                  </a:cubicBezTo>
                  <a:cubicBezTo>
                    <a:pt x="768" y="136"/>
                    <a:pt x="616" y="24"/>
                    <a:pt x="59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25623" name="AutoShape 8"/>
            <p:cNvSpPr>
              <a:spLocks noChangeArrowheads="1"/>
            </p:cNvSpPr>
            <p:nvPr/>
          </p:nvSpPr>
          <p:spPr bwMode="auto">
            <a:xfrm>
              <a:off x="4224" y="2688"/>
              <a:ext cx="1104" cy="532"/>
            </a:xfrm>
            <a:prstGeom prst="can">
              <a:avLst>
                <a:gd name="adj" fmla="val 4881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25624" name="Line 9"/>
            <p:cNvSpPr>
              <a:spLocks noChangeShapeType="1"/>
            </p:cNvSpPr>
            <p:nvPr/>
          </p:nvSpPr>
          <p:spPr bwMode="auto">
            <a:xfrm flipV="1">
              <a:off x="4752" y="3441"/>
              <a:ext cx="0" cy="133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5605" name="Group 22"/>
          <p:cNvGrpSpPr>
            <a:grpSpLocks/>
          </p:cNvGrpSpPr>
          <p:nvPr/>
        </p:nvGrpSpPr>
        <p:grpSpPr bwMode="auto">
          <a:xfrm>
            <a:off x="3683000" y="3962400"/>
            <a:ext cx="2032000" cy="2057400"/>
            <a:chOff x="2928" y="2592"/>
            <a:chExt cx="1280" cy="1296"/>
          </a:xfrm>
        </p:grpSpPr>
        <p:sp>
          <p:nvSpPr>
            <p:cNvPr id="25615" name="AutoShape 10"/>
            <p:cNvSpPr>
              <a:spLocks noChangeArrowheads="1"/>
            </p:cNvSpPr>
            <p:nvPr/>
          </p:nvSpPr>
          <p:spPr bwMode="auto">
            <a:xfrm>
              <a:off x="2928" y="3046"/>
              <a:ext cx="1104" cy="842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6699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25616" name="Rectangle 11"/>
            <p:cNvSpPr>
              <a:spLocks noChangeArrowheads="1"/>
            </p:cNvSpPr>
            <p:nvPr/>
          </p:nvSpPr>
          <p:spPr bwMode="auto">
            <a:xfrm>
              <a:off x="3360" y="3168"/>
              <a:ext cx="192" cy="177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25617" name="Freeform 12"/>
            <p:cNvSpPr>
              <a:spLocks/>
            </p:cNvSpPr>
            <p:nvPr/>
          </p:nvSpPr>
          <p:spPr bwMode="auto">
            <a:xfrm>
              <a:off x="3440" y="2592"/>
              <a:ext cx="768" cy="620"/>
            </a:xfrm>
            <a:custGeom>
              <a:avLst/>
              <a:gdLst>
                <a:gd name="T0" fmla="*/ 16 w 768"/>
                <a:gd name="T1" fmla="*/ 572 h 672"/>
                <a:gd name="T2" fmla="*/ 16 w 768"/>
                <a:gd name="T3" fmla="*/ 327 h 672"/>
                <a:gd name="T4" fmla="*/ 112 w 768"/>
                <a:gd name="T5" fmla="*/ 245 h 672"/>
                <a:gd name="T6" fmla="*/ 112 w 768"/>
                <a:gd name="T7" fmla="*/ 123 h 672"/>
                <a:gd name="T8" fmla="*/ 304 w 768"/>
                <a:gd name="T9" fmla="*/ 123 h 672"/>
                <a:gd name="T10" fmla="*/ 304 w 768"/>
                <a:gd name="T11" fmla="*/ 82 h 672"/>
                <a:gd name="T12" fmla="*/ 448 w 768"/>
                <a:gd name="T13" fmla="*/ 123 h 672"/>
                <a:gd name="T14" fmla="*/ 400 w 768"/>
                <a:gd name="T15" fmla="*/ 41 h 672"/>
                <a:gd name="T16" fmla="*/ 736 w 768"/>
                <a:gd name="T17" fmla="*/ 123 h 672"/>
                <a:gd name="T18" fmla="*/ 592 w 768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68"/>
                <a:gd name="T31" fmla="*/ 0 h 672"/>
                <a:gd name="T32" fmla="*/ 768 w 768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68" h="672">
                  <a:moveTo>
                    <a:pt x="16" y="672"/>
                  </a:moveTo>
                  <a:cubicBezTo>
                    <a:pt x="8" y="560"/>
                    <a:pt x="0" y="448"/>
                    <a:pt x="16" y="384"/>
                  </a:cubicBezTo>
                  <a:cubicBezTo>
                    <a:pt x="32" y="320"/>
                    <a:pt x="96" y="328"/>
                    <a:pt x="112" y="288"/>
                  </a:cubicBezTo>
                  <a:cubicBezTo>
                    <a:pt x="128" y="248"/>
                    <a:pt x="80" y="168"/>
                    <a:pt x="112" y="144"/>
                  </a:cubicBezTo>
                  <a:cubicBezTo>
                    <a:pt x="144" y="120"/>
                    <a:pt x="272" y="152"/>
                    <a:pt x="304" y="144"/>
                  </a:cubicBezTo>
                  <a:cubicBezTo>
                    <a:pt x="336" y="136"/>
                    <a:pt x="280" y="96"/>
                    <a:pt x="304" y="96"/>
                  </a:cubicBezTo>
                  <a:cubicBezTo>
                    <a:pt x="328" y="96"/>
                    <a:pt x="432" y="152"/>
                    <a:pt x="448" y="144"/>
                  </a:cubicBezTo>
                  <a:cubicBezTo>
                    <a:pt x="464" y="136"/>
                    <a:pt x="352" y="48"/>
                    <a:pt x="400" y="48"/>
                  </a:cubicBezTo>
                  <a:cubicBezTo>
                    <a:pt x="448" y="48"/>
                    <a:pt x="704" y="152"/>
                    <a:pt x="736" y="144"/>
                  </a:cubicBezTo>
                  <a:cubicBezTo>
                    <a:pt x="768" y="136"/>
                    <a:pt x="616" y="24"/>
                    <a:pt x="59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25618" name="AutoShape 13"/>
            <p:cNvSpPr>
              <a:spLocks noChangeArrowheads="1"/>
            </p:cNvSpPr>
            <p:nvPr/>
          </p:nvSpPr>
          <p:spPr bwMode="auto">
            <a:xfrm>
              <a:off x="2928" y="2736"/>
              <a:ext cx="1104" cy="532"/>
            </a:xfrm>
            <a:prstGeom prst="can">
              <a:avLst>
                <a:gd name="adj" fmla="val 4881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25619" name="Line 14"/>
            <p:cNvSpPr>
              <a:spLocks noChangeShapeType="1"/>
            </p:cNvSpPr>
            <p:nvPr/>
          </p:nvSpPr>
          <p:spPr bwMode="auto">
            <a:xfrm flipV="1">
              <a:off x="3456" y="3216"/>
              <a:ext cx="0" cy="133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5606" name="Group 21"/>
          <p:cNvGrpSpPr>
            <a:grpSpLocks/>
          </p:cNvGrpSpPr>
          <p:nvPr/>
        </p:nvGrpSpPr>
        <p:grpSpPr bwMode="auto">
          <a:xfrm>
            <a:off x="1066800" y="3962400"/>
            <a:ext cx="2032000" cy="2057400"/>
            <a:chOff x="1536" y="2592"/>
            <a:chExt cx="1280" cy="1296"/>
          </a:xfrm>
        </p:grpSpPr>
        <p:sp>
          <p:nvSpPr>
            <p:cNvPr id="25610" name="AutoShape 16"/>
            <p:cNvSpPr>
              <a:spLocks noChangeArrowheads="1"/>
            </p:cNvSpPr>
            <p:nvPr/>
          </p:nvSpPr>
          <p:spPr bwMode="auto">
            <a:xfrm>
              <a:off x="1536" y="3046"/>
              <a:ext cx="1104" cy="842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6699FF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25611" name="Rectangle 17"/>
            <p:cNvSpPr>
              <a:spLocks noChangeArrowheads="1"/>
            </p:cNvSpPr>
            <p:nvPr/>
          </p:nvSpPr>
          <p:spPr bwMode="auto">
            <a:xfrm>
              <a:off x="1968" y="3663"/>
              <a:ext cx="192" cy="177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25612" name="Freeform 18"/>
            <p:cNvSpPr>
              <a:spLocks/>
            </p:cNvSpPr>
            <p:nvPr/>
          </p:nvSpPr>
          <p:spPr bwMode="auto">
            <a:xfrm>
              <a:off x="2048" y="2592"/>
              <a:ext cx="768" cy="1008"/>
            </a:xfrm>
            <a:custGeom>
              <a:avLst/>
              <a:gdLst>
                <a:gd name="T0" fmla="*/ 16 w 768"/>
                <a:gd name="T1" fmla="*/ 1512 h 672"/>
                <a:gd name="T2" fmla="*/ 16 w 768"/>
                <a:gd name="T3" fmla="*/ 864 h 672"/>
                <a:gd name="T4" fmla="*/ 112 w 768"/>
                <a:gd name="T5" fmla="*/ 648 h 672"/>
                <a:gd name="T6" fmla="*/ 112 w 768"/>
                <a:gd name="T7" fmla="*/ 324 h 672"/>
                <a:gd name="T8" fmla="*/ 304 w 768"/>
                <a:gd name="T9" fmla="*/ 324 h 672"/>
                <a:gd name="T10" fmla="*/ 304 w 768"/>
                <a:gd name="T11" fmla="*/ 216 h 672"/>
                <a:gd name="T12" fmla="*/ 448 w 768"/>
                <a:gd name="T13" fmla="*/ 324 h 672"/>
                <a:gd name="T14" fmla="*/ 400 w 768"/>
                <a:gd name="T15" fmla="*/ 108 h 672"/>
                <a:gd name="T16" fmla="*/ 736 w 768"/>
                <a:gd name="T17" fmla="*/ 324 h 672"/>
                <a:gd name="T18" fmla="*/ 592 w 768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68"/>
                <a:gd name="T31" fmla="*/ 0 h 672"/>
                <a:gd name="T32" fmla="*/ 768 w 768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68" h="672">
                  <a:moveTo>
                    <a:pt x="16" y="672"/>
                  </a:moveTo>
                  <a:cubicBezTo>
                    <a:pt x="8" y="560"/>
                    <a:pt x="0" y="448"/>
                    <a:pt x="16" y="384"/>
                  </a:cubicBezTo>
                  <a:cubicBezTo>
                    <a:pt x="32" y="320"/>
                    <a:pt x="96" y="328"/>
                    <a:pt x="112" y="288"/>
                  </a:cubicBezTo>
                  <a:cubicBezTo>
                    <a:pt x="128" y="248"/>
                    <a:pt x="80" y="168"/>
                    <a:pt x="112" y="144"/>
                  </a:cubicBezTo>
                  <a:cubicBezTo>
                    <a:pt x="144" y="120"/>
                    <a:pt x="272" y="152"/>
                    <a:pt x="304" y="144"/>
                  </a:cubicBezTo>
                  <a:cubicBezTo>
                    <a:pt x="336" y="136"/>
                    <a:pt x="280" y="96"/>
                    <a:pt x="304" y="96"/>
                  </a:cubicBezTo>
                  <a:cubicBezTo>
                    <a:pt x="328" y="96"/>
                    <a:pt x="432" y="152"/>
                    <a:pt x="448" y="144"/>
                  </a:cubicBezTo>
                  <a:cubicBezTo>
                    <a:pt x="464" y="136"/>
                    <a:pt x="352" y="48"/>
                    <a:pt x="400" y="48"/>
                  </a:cubicBezTo>
                  <a:cubicBezTo>
                    <a:pt x="448" y="48"/>
                    <a:pt x="704" y="152"/>
                    <a:pt x="736" y="144"/>
                  </a:cubicBezTo>
                  <a:cubicBezTo>
                    <a:pt x="768" y="136"/>
                    <a:pt x="616" y="24"/>
                    <a:pt x="59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25613" name="AutoShape 19"/>
            <p:cNvSpPr>
              <a:spLocks noChangeArrowheads="1"/>
            </p:cNvSpPr>
            <p:nvPr/>
          </p:nvSpPr>
          <p:spPr bwMode="auto">
            <a:xfrm>
              <a:off x="1536" y="2736"/>
              <a:ext cx="1104" cy="532"/>
            </a:xfrm>
            <a:prstGeom prst="can">
              <a:avLst>
                <a:gd name="adj" fmla="val 4881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25614" name="Line 20"/>
            <p:cNvSpPr>
              <a:spLocks noChangeShapeType="1"/>
            </p:cNvSpPr>
            <p:nvPr/>
          </p:nvSpPr>
          <p:spPr bwMode="auto">
            <a:xfrm flipV="1">
              <a:off x="2064" y="3707"/>
              <a:ext cx="0" cy="133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5607" name="Text Box 24"/>
          <p:cNvSpPr txBox="1">
            <a:spLocks noChangeArrowheads="1"/>
          </p:cNvSpPr>
          <p:nvPr/>
        </p:nvSpPr>
        <p:spPr bwMode="auto">
          <a:xfrm>
            <a:off x="990600" y="62484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400">
                <a:ea typeface="ＭＳ Ｐゴシック" charset="-128"/>
              </a:rPr>
              <a:t>Tenggelam</a:t>
            </a:r>
          </a:p>
        </p:txBody>
      </p:sp>
      <p:sp>
        <p:nvSpPr>
          <p:cNvPr id="25608" name="Text Box 25"/>
          <p:cNvSpPr txBox="1">
            <a:spLocks noChangeArrowheads="1"/>
          </p:cNvSpPr>
          <p:nvPr/>
        </p:nvSpPr>
        <p:spPr bwMode="auto">
          <a:xfrm>
            <a:off x="3276600" y="62484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2400">
                <a:ea typeface="ＭＳ Ｐゴシック" charset="-128"/>
              </a:rPr>
              <a:t>Terapung</a:t>
            </a:r>
          </a:p>
        </p:txBody>
      </p:sp>
      <p:sp>
        <p:nvSpPr>
          <p:cNvPr id="25609" name="Text Box 26"/>
          <p:cNvSpPr txBox="1">
            <a:spLocks noChangeArrowheads="1"/>
          </p:cNvSpPr>
          <p:nvPr/>
        </p:nvSpPr>
        <p:spPr bwMode="auto">
          <a:xfrm>
            <a:off x="5791200" y="62484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2400">
                <a:ea typeface="ＭＳ Ｐゴシック" charset="-128"/>
              </a:rPr>
              <a:t>Melayang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>
                <a:ea typeface="ＭＳ Ｐゴシック" charset="-128"/>
              </a:rPr>
              <a:t>PRINSIP ARCHIMEDES( lanjut…)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>
                <a:solidFill>
                  <a:srgbClr val="FFFF00"/>
                </a:solidFill>
                <a:ea typeface="ＭＳ Ｐゴシック" charset="-128"/>
              </a:rPr>
              <a:t>Apa syarat terjadinya benda terapung, melayang, dan tenggelam ?</a:t>
            </a:r>
          </a:p>
          <a:p>
            <a:pPr eaLnBrk="1" hangingPunct="1">
              <a:defRPr/>
            </a:pPr>
            <a:r>
              <a:rPr lang="en-US" altLang="ja-JP">
                <a:solidFill>
                  <a:srgbClr val="FFFF00"/>
                </a:solidFill>
                <a:ea typeface="ＭＳ Ｐゴシック" charset="-128"/>
              </a:rPr>
              <a:t>Semua berdasarkan resultan gaya arah vertikal dengan melihat komponen gaya gravitasi dan  archimedes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057400" y="5181600"/>
            <a:ext cx="990600" cy="1066800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wrap="none" anchor="ctr">
            <a:flatTx/>
          </a:bodyPr>
          <a:lstStyle/>
          <a:p>
            <a:endParaRPr lang="ja-JP" altLang="en-US">
              <a:ea typeface="ＭＳ Ｐゴシック" charset="-128"/>
            </a:endParaRPr>
          </a:p>
        </p:txBody>
      </p:sp>
      <p:grpSp>
        <p:nvGrpSpPr>
          <p:cNvPr id="26629" name="Group 10"/>
          <p:cNvGrpSpPr>
            <a:grpSpLocks/>
          </p:cNvGrpSpPr>
          <p:nvPr/>
        </p:nvGrpSpPr>
        <p:grpSpPr bwMode="auto">
          <a:xfrm>
            <a:off x="2381250" y="5715000"/>
            <a:ext cx="1600200" cy="1066800"/>
            <a:chOff x="1488" y="3600"/>
            <a:chExt cx="1008" cy="672"/>
          </a:xfrm>
        </p:grpSpPr>
        <p:sp>
          <p:nvSpPr>
            <p:cNvPr id="26647" name="AutoShape 6"/>
            <p:cNvSpPr>
              <a:spLocks noChangeArrowheads="1"/>
            </p:cNvSpPr>
            <p:nvPr/>
          </p:nvSpPr>
          <p:spPr bwMode="auto">
            <a:xfrm>
              <a:off x="1488" y="3600"/>
              <a:ext cx="192" cy="480"/>
            </a:xfrm>
            <a:prstGeom prst="downArrow">
              <a:avLst>
                <a:gd name="adj1" fmla="val 50000"/>
                <a:gd name="adj2" fmla="val 6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26648" name="Text Box 7"/>
            <p:cNvSpPr txBox="1">
              <a:spLocks noChangeArrowheads="1"/>
            </p:cNvSpPr>
            <p:nvPr/>
          </p:nvSpPr>
          <p:spPr bwMode="auto">
            <a:xfrm>
              <a:off x="1680" y="3907"/>
              <a:ext cx="8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3200" b="0">
                  <a:ea typeface="ＭＳ Ｐゴシック" charset="-128"/>
                </a:rPr>
                <a:t>W</a:t>
              </a:r>
            </a:p>
          </p:txBody>
        </p:sp>
      </p:grpSp>
      <p:grpSp>
        <p:nvGrpSpPr>
          <p:cNvPr id="26630" name="Group 9"/>
          <p:cNvGrpSpPr>
            <a:grpSpLocks/>
          </p:cNvGrpSpPr>
          <p:nvPr/>
        </p:nvGrpSpPr>
        <p:grpSpPr bwMode="auto">
          <a:xfrm>
            <a:off x="2381250" y="4648200"/>
            <a:ext cx="1524000" cy="1066800"/>
            <a:chOff x="1536" y="2832"/>
            <a:chExt cx="960" cy="768"/>
          </a:xfrm>
        </p:grpSpPr>
        <p:sp>
          <p:nvSpPr>
            <p:cNvPr id="26645" name="AutoShape 5"/>
            <p:cNvSpPr>
              <a:spLocks noChangeArrowheads="1"/>
            </p:cNvSpPr>
            <p:nvPr/>
          </p:nvSpPr>
          <p:spPr bwMode="auto">
            <a:xfrm>
              <a:off x="1536" y="2976"/>
              <a:ext cx="192" cy="624"/>
            </a:xfrm>
            <a:prstGeom prst="upArrow">
              <a:avLst>
                <a:gd name="adj1" fmla="val 50000"/>
                <a:gd name="adj2" fmla="val 8125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26646" name="Text Box 8"/>
            <p:cNvSpPr txBox="1">
              <a:spLocks noChangeArrowheads="1"/>
            </p:cNvSpPr>
            <p:nvPr/>
          </p:nvSpPr>
          <p:spPr bwMode="auto">
            <a:xfrm>
              <a:off x="1680" y="2832"/>
              <a:ext cx="816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3200" b="0">
                  <a:ea typeface="ＭＳ Ｐゴシック" charset="-128"/>
                </a:rPr>
                <a:t>Fa</a:t>
              </a:r>
            </a:p>
          </p:txBody>
        </p:sp>
      </p:grpSp>
      <p:sp>
        <p:nvSpPr>
          <p:cNvPr id="26631" name="Rectangle 11"/>
          <p:cNvSpPr>
            <a:spLocks noChangeArrowheads="1"/>
          </p:cNvSpPr>
          <p:nvPr/>
        </p:nvSpPr>
        <p:spPr bwMode="auto">
          <a:xfrm>
            <a:off x="4038600" y="5257800"/>
            <a:ext cx="990600" cy="1066800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wrap="none" anchor="ctr">
            <a:flatTx/>
          </a:bodyPr>
          <a:lstStyle/>
          <a:p>
            <a:endParaRPr lang="ja-JP" altLang="en-US">
              <a:ea typeface="ＭＳ Ｐゴシック" charset="-128"/>
            </a:endParaRPr>
          </a:p>
        </p:txBody>
      </p:sp>
      <p:grpSp>
        <p:nvGrpSpPr>
          <p:cNvPr id="26632" name="Group 12"/>
          <p:cNvGrpSpPr>
            <a:grpSpLocks/>
          </p:cNvGrpSpPr>
          <p:nvPr/>
        </p:nvGrpSpPr>
        <p:grpSpPr bwMode="auto">
          <a:xfrm>
            <a:off x="4343400" y="5791200"/>
            <a:ext cx="1600200" cy="1171575"/>
            <a:chOff x="1488" y="3600"/>
            <a:chExt cx="1008" cy="608"/>
          </a:xfrm>
        </p:grpSpPr>
        <p:sp>
          <p:nvSpPr>
            <p:cNvPr id="26643" name="AutoShape 13"/>
            <p:cNvSpPr>
              <a:spLocks noChangeArrowheads="1"/>
            </p:cNvSpPr>
            <p:nvPr/>
          </p:nvSpPr>
          <p:spPr bwMode="auto">
            <a:xfrm>
              <a:off x="1488" y="3600"/>
              <a:ext cx="192" cy="480"/>
            </a:xfrm>
            <a:prstGeom prst="downArrow">
              <a:avLst>
                <a:gd name="adj1" fmla="val 50000"/>
                <a:gd name="adj2" fmla="val 6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26644" name="Text Box 14"/>
            <p:cNvSpPr txBox="1">
              <a:spLocks noChangeArrowheads="1"/>
            </p:cNvSpPr>
            <p:nvPr/>
          </p:nvSpPr>
          <p:spPr bwMode="auto">
            <a:xfrm>
              <a:off x="1680" y="3907"/>
              <a:ext cx="816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3200" b="0">
                  <a:ea typeface="ＭＳ Ｐゴシック" charset="-128"/>
                </a:rPr>
                <a:t>W</a:t>
              </a:r>
            </a:p>
          </p:txBody>
        </p:sp>
      </p:grpSp>
      <p:grpSp>
        <p:nvGrpSpPr>
          <p:cNvPr id="26633" name="Group 15"/>
          <p:cNvGrpSpPr>
            <a:grpSpLocks/>
          </p:cNvGrpSpPr>
          <p:nvPr/>
        </p:nvGrpSpPr>
        <p:grpSpPr bwMode="auto">
          <a:xfrm>
            <a:off x="4343400" y="4933950"/>
            <a:ext cx="1524000" cy="838200"/>
            <a:chOff x="1536" y="2832"/>
            <a:chExt cx="960" cy="768"/>
          </a:xfrm>
        </p:grpSpPr>
        <p:sp>
          <p:nvSpPr>
            <p:cNvPr id="26641" name="AutoShape 16"/>
            <p:cNvSpPr>
              <a:spLocks noChangeArrowheads="1"/>
            </p:cNvSpPr>
            <p:nvPr/>
          </p:nvSpPr>
          <p:spPr bwMode="auto">
            <a:xfrm>
              <a:off x="1536" y="2976"/>
              <a:ext cx="192" cy="624"/>
            </a:xfrm>
            <a:prstGeom prst="upArrow">
              <a:avLst>
                <a:gd name="adj1" fmla="val 50000"/>
                <a:gd name="adj2" fmla="val 8125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26642" name="Text Box 17"/>
            <p:cNvSpPr txBox="1">
              <a:spLocks noChangeArrowheads="1"/>
            </p:cNvSpPr>
            <p:nvPr/>
          </p:nvSpPr>
          <p:spPr bwMode="auto">
            <a:xfrm>
              <a:off x="1680" y="2832"/>
              <a:ext cx="816" cy="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3200" b="0">
                  <a:ea typeface="ＭＳ Ｐゴシック" charset="-128"/>
                </a:rPr>
                <a:t>Fa</a:t>
              </a:r>
            </a:p>
          </p:txBody>
        </p:sp>
      </p:grpSp>
      <p:sp>
        <p:nvSpPr>
          <p:cNvPr id="26634" name="Rectangle 18"/>
          <p:cNvSpPr>
            <a:spLocks noChangeArrowheads="1"/>
          </p:cNvSpPr>
          <p:nvPr/>
        </p:nvSpPr>
        <p:spPr bwMode="auto">
          <a:xfrm>
            <a:off x="6248400" y="5181600"/>
            <a:ext cx="990600" cy="1066800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wrap="none" anchor="ctr">
            <a:flatTx/>
          </a:bodyPr>
          <a:lstStyle/>
          <a:p>
            <a:endParaRPr lang="ja-JP" altLang="en-US">
              <a:ea typeface="ＭＳ Ｐゴシック" charset="-128"/>
            </a:endParaRPr>
          </a:p>
        </p:txBody>
      </p:sp>
      <p:grpSp>
        <p:nvGrpSpPr>
          <p:cNvPr id="26635" name="Group 19"/>
          <p:cNvGrpSpPr>
            <a:grpSpLocks/>
          </p:cNvGrpSpPr>
          <p:nvPr/>
        </p:nvGrpSpPr>
        <p:grpSpPr bwMode="auto">
          <a:xfrm>
            <a:off x="6553200" y="5700713"/>
            <a:ext cx="1600200" cy="1138237"/>
            <a:chOff x="1488" y="3600"/>
            <a:chExt cx="1008" cy="627"/>
          </a:xfrm>
        </p:grpSpPr>
        <p:sp>
          <p:nvSpPr>
            <p:cNvPr id="26639" name="AutoShape 20"/>
            <p:cNvSpPr>
              <a:spLocks noChangeArrowheads="1"/>
            </p:cNvSpPr>
            <p:nvPr/>
          </p:nvSpPr>
          <p:spPr bwMode="auto">
            <a:xfrm>
              <a:off x="1488" y="3600"/>
              <a:ext cx="192" cy="480"/>
            </a:xfrm>
            <a:prstGeom prst="downArrow">
              <a:avLst>
                <a:gd name="adj1" fmla="val 50000"/>
                <a:gd name="adj2" fmla="val 6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26640" name="Text Box 21"/>
            <p:cNvSpPr txBox="1">
              <a:spLocks noChangeArrowheads="1"/>
            </p:cNvSpPr>
            <p:nvPr/>
          </p:nvSpPr>
          <p:spPr bwMode="auto">
            <a:xfrm>
              <a:off x="1680" y="3907"/>
              <a:ext cx="816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3200" b="0">
                  <a:ea typeface="ＭＳ Ｐゴシック" charset="-128"/>
                </a:rPr>
                <a:t>W</a:t>
              </a:r>
            </a:p>
          </p:txBody>
        </p:sp>
      </p:grpSp>
      <p:grpSp>
        <p:nvGrpSpPr>
          <p:cNvPr id="26636" name="Group 22"/>
          <p:cNvGrpSpPr>
            <a:grpSpLocks/>
          </p:cNvGrpSpPr>
          <p:nvPr/>
        </p:nvGrpSpPr>
        <p:grpSpPr bwMode="auto">
          <a:xfrm>
            <a:off x="6553200" y="4572000"/>
            <a:ext cx="1524000" cy="1123950"/>
            <a:chOff x="1536" y="2832"/>
            <a:chExt cx="960" cy="768"/>
          </a:xfrm>
        </p:grpSpPr>
        <p:sp>
          <p:nvSpPr>
            <p:cNvPr id="26637" name="AutoShape 23"/>
            <p:cNvSpPr>
              <a:spLocks noChangeArrowheads="1"/>
            </p:cNvSpPr>
            <p:nvPr/>
          </p:nvSpPr>
          <p:spPr bwMode="auto">
            <a:xfrm>
              <a:off x="1536" y="2976"/>
              <a:ext cx="192" cy="624"/>
            </a:xfrm>
            <a:prstGeom prst="upArrow">
              <a:avLst>
                <a:gd name="adj1" fmla="val 50000"/>
                <a:gd name="adj2" fmla="val 8125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26638" name="Text Box 24"/>
            <p:cNvSpPr txBox="1">
              <a:spLocks noChangeArrowheads="1"/>
            </p:cNvSpPr>
            <p:nvPr/>
          </p:nvSpPr>
          <p:spPr bwMode="auto">
            <a:xfrm>
              <a:off x="1680" y="2832"/>
              <a:ext cx="816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3200" b="0">
                  <a:ea typeface="ＭＳ Ｐゴシック" charset="-128"/>
                </a:rPr>
                <a:t>Fa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 sz="4000">
                <a:solidFill>
                  <a:srgbClr val="FF0000"/>
                </a:solidFill>
                <a:ea typeface="ＭＳ Ｐゴシック" charset="-128"/>
              </a:rPr>
              <a:t>Contoh kasus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7620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Archimedes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diminta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untuk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mencari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tahu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apakah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mahkota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raja yang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baru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dibuat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benar2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terbuat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dari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emas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ataukah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bukan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?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Emas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memiliki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specific gravity 19</a:t>
            </a:r>
            <a:r>
              <a:rPr lang="id-ID" altLang="ja-JP" sz="2400" b="0" dirty="0">
                <a:latin typeface="Calibri" pitchFamily="34" charset="0"/>
                <a:ea typeface="ＭＳ Ｐゴシック" charset="-128"/>
              </a:rPr>
              <a:t>,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3.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massa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mahkota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tersebut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</a:t>
            </a:r>
            <a:r>
              <a:rPr lang="id-ID" altLang="ja-JP" sz="2400" b="0" dirty="0">
                <a:latin typeface="Calibri" pitchFamily="34" charset="0"/>
                <a:ea typeface="ＭＳ Ｐゴシック" charset="-128"/>
              </a:rPr>
              <a:t>0,8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</a:t>
            </a:r>
            <a:r>
              <a:rPr lang="id-ID" altLang="ja-JP" sz="2400" b="0" dirty="0">
                <a:latin typeface="Calibri" pitchFamily="34" charset="0"/>
                <a:ea typeface="ＭＳ Ｐゴシック" charset="-128"/>
              </a:rPr>
              <a:t>k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g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ketika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di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udara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dan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</a:t>
            </a:r>
            <a:r>
              <a:rPr lang="id-ID" altLang="ja-JP" sz="2400" b="0" dirty="0">
                <a:latin typeface="Calibri" pitchFamily="34" charset="0"/>
                <a:ea typeface="ＭＳ Ｐゴシック" charset="-128"/>
              </a:rPr>
              <a:t>0,7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</a:t>
            </a:r>
            <a:r>
              <a:rPr lang="id-ID" altLang="ja-JP" sz="2400" b="0" dirty="0">
                <a:latin typeface="Calibri" pitchFamily="34" charset="0"/>
                <a:ea typeface="ＭＳ Ｐゴシック" charset="-128"/>
              </a:rPr>
              <a:t>k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g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ketika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berada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di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dalam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air.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Apakah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mahkota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tersebut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terbuat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dari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emas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</a:t>
            </a:r>
            <a:r>
              <a:rPr lang="en-US" altLang="ja-JP" sz="2400" b="0" dirty="0" err="1">
                <a:latin typeface="Calibri" pitchFamily="34" charset="0"/>
                <a:ea typeface="ＭＳ Ｐゴシック" charset="-128"/>
              </a:rPr>
              <a:t>murni</a:t>
            </a:r>
            <a:r>
              <a:rPr lang="en-US" altLang="ja-JP" sz="2400" b="0" dirty="0">
                <a:latin typeface="Calibri" pitchFamily="34" charset="0"/>
                <a:ea typeface="ＭＳ Ｐゴシック" charset="-128"/>
              </a:rPr>
              <a:t> 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3486150"/>
            <a:ext cx="3564000" cy="296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>
                <a:solidFill>
                  <a:srgbClr val="FF3300"/>
                </a:solidFill>
                <a:ea typeface="ＭＳ Ｐゴシック" charset="-128"/>
              </a:rPr>
              <a:t> Jawab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85800" y="1300163"/>
            <a:ext cx="7772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altLang="ja-JP" sz="2400" b="0" dirty="0" err="1">
                <a:latin typeface="Times New Roman" pitchFamily="18" charset="0"/>
                <a:ea typeface="ＭＳ Ｐゴシック" charset="-128"/>
              </a:rPr>
              <a:t>F</a:t>
            </a:r>
            <a:r>
              <a:rPr lang="en-US" altLang="ja-JP" sz="2400" b="0" baseline="-25000" dirty="0" err="1">
                <a:latin typeface="Times New Roman" pitchFamily="18" charset="0"/>
                <a:ea typeface="ＭＳ Ｐゴシック" charset="-128"/>
              </a:rPr>
              <a:t>b</a:t>
            </a:r>
            <a:r>
              <a:rPr lang="en-US" altLang="ja-JP" sz="2400" b="0" dirty="0">
                <a:latin typeface="Times New Roman" pitchFamily="18" charset="0"/>
                <a:ea typeface="ＭＳ Ｐゴシック" charset="-128"/>
              </a:rPr>
              <a:t> = </a:t>
            </a:r>
            <a:r>
              <a:rPr lang="en-US" altLang="ja-JP" sz="2400" b="0" dirty="0" err="1">
                <a:latin typeface="Times New Roman" pitchFamily="18" charset="0"/>
                <a:ea typeface="ＭＳ Ｐゴシック" charset="-128"/>
              </a:rPr>
              <a:t>Berat</a:t>
            </a:r>
            <a:r>
              <a:rPr lang="en-US" altLang="ja-JP" sz="2400" b="0" dirty="0">
                <a:latin typeface="Times New Roman" pitchFamily="18" charset="0"/>
                <a:ea typeface="ＭＳ Ｐゴシック" charset="-128"/>
              </a:rPr>
              <a:t> </a:t>
            </a:r>
            <a:r>
              <a:rPr lang="en-US" altLang="ja-JP" sz="2400" b="0" dirty="0" err="1">
                <a:latin typeface="Times New Roman" pitchFamily="18" charset="0"/>
                <a:ea typeface="ＭＳ Ｐゴシック" charset="-128"/>
              </a:rPr>
              <a:t>benda</a:t>
            </a:r>
            <a:r>
              <a:rPr lang="en-US" altLang="ja-JP" sz="2400" b="0" dirty="0">
                <a:latin typeface="Times New Roman" pitchFamily="18" charset="0"/>
                <a:ea typeface="ＭＳ Ｐゴシック" charset="-128"/>
              </a:rPr>
              <a:t> </a:t>
            </a:r>
            <a:r>
              <a:rPr lang="en-US" altLang="ja-JP" sz="2400" b="0" dirty="0" err="1">
                <a:latin typeface="Times New Roman" pitchFamily="18" charset="0"/>
                <a:ea typeface="ＭＳ Ｐゴシック" charset="-128"/>
              </a:rPr>
              <a:t>di</a:t>
            </a:r>
            <a:r>
              <a:rPr lang="en-US" altLang="ja-JP" sz="2400" b="0" dirty="0">
                <a:latin typeface="Times New Roman" pitchFamily="18" charset="0"/>
                <a:ea typeface="ＭＳ Ｐゴシック" charset="-128"/>
              </a:rPr>
              <a:t> </a:t>
            </a:r>
            <a:r>
              <a:rPr lang="en-US" altLang="ja-JP" sz="2400" b="0" dirty="0" err="1">
                <a:latin typeface="Times New Roman" pitchFamily="18" charset="0"/>
                <a:ea typeface="ＭＳ Ｐゴシック" charset="-128"/>
              </a:rPr>
              <a:t>udara</a:t>
            </a:r>
            <a:r>
              <a:rPr lang="en-US" altLang="ja-JP" sz="2400" b="0" dirty="0">
                <a:latin typeface="Times New Roman" pitchFamily="18" charset="0"/>
                <a:ea typeface="ＭＳ Ｐゴシック" charset="-128"/>
              </a:rPr>
              <a:t> – </a:t>
            </a:r>
            <a:r>
              <a:rPr lang="en-US" altLang="ja-JP" sz="2400" b="0" dirty="0" err="1">
                <a:latin typeface="Times New Roman" pitchFamily="18" charset="0"/>
                <a:ea typeface="ＭＳ Ｐゴシック" charset="-128"/>
              </a:rPr>
              <a:t>berat</a:t>
            </a:r>
            <a:r>
              <a:rPr lang="en-US" altLang="ja-JP" sz="2400" b="0" dirty="0">
                <a:latin typeface="Times New Roman" pitchFamily="18" charset="0"/>
                <a:ea typeface="ＭＳ Ｐゴシック" charset="-128"/>
              </a:rPr>
              <a:t> </a:t>
            </a:r>
            <a:r>
              <a:rPr lang="en-US" altLang="ja-JP" sz="2400" b="0" dirty="0" err="1">
                <a:latin typeface="Times New Roman" pitchFamily="18" charset="0"/>
                <a:ea typeface="ＭＳ Ｐゴシック" charset="-128"/>
              </a:rPr>
              <a:t>benda</a:t>
            </a:r>
            <a:r>
              <a:rPr lang="en-US" altLang="ja-JP" sz="2400" b="0" dirty="0">
                <a:latin typeface="Times New Roman" pitchFamily="18" charset="0"/>
                <a:ea typeface="ＭＳ Ｐゴシック" charset="-128"/>
              </a:rPr>
              <a:t> </a:t>
            </a:r>
            <a:r>
              <a:rPr lang="en-US" altLang="ja-JP" sz="2400" b="0" dirty="0" err="1">
                <a:latin typeface="Times New Roman" pitchFamily="18" charset="0"/>
                <a:ea typeface="ＭＳ Ｐゴシック" charset="-128"/>
              </a:rPr>
              <a:t>dalam</a:t>
            </a:r>
            <a:r>
              <a:rPr lang="en-US" altLang="ja-JP" sz="2400" b="0" dirty="0">
                <a:latin typeface="Times New Roman" pitchFamily="18" charset="0"/>
                <a:ea typeface="ＭＳ Ｐゴシック" charset="-128"/>
              </a:rPr>
              <a:t> air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ja-JP" sz="2400" b="0" dirty="0" err="1">
                <a:latin typeface="Times New Roman" pitchFamily="18" charset="0"/>
                <a:ea typeface="ＭＳ Ｐゴシック" charset="-128"/>
              </a:rPr>
              <a:t>F</a:t>
            </a:r>
            <a:r>
              <a:rPr lang="en-US" altLang="ja-JP" sz="2400" b="0" baseline="-25000" dirty="0" err="1">
                <a:latin typeface="Times New Roman" pitchFamily="18" charset="0"/>
                <a:ea typeface="ＭＳ Ｐゴシック" charset="-128"/>
              </a:rPr>
              <a:t>b</a:t>
            </a:r>
            <a:r>
              <a:rPr lang="en-US" altLang="ja-JP" sz="2400" b="0" dirty="0">
                <a:latin typeface="Times New Roman" pitchFamily="18" charset="0"/>
                <a:ea typeface="ＭＳ Ｐゴシック" charset="-128"/>
              </a:rPr>
              <a:t> = W – W’ </a:t>
            </a:r>
            <a:r>
              <a:rPr lang="id-ID" altLang="ja-JP" sz="2400" b="0" dirty="0">
                <a:latin typeface="Times New Roman" pitchFamily="18" charset="0"/>
                <a:ea typeface="ＭＳ Ｐゴシック" charset="-128"/>
              </a:rPr>
              <a:t>= 0,8  g – 0,7  g =</a:t>
            </a:r>
            <a:r>
              <a:rPr lang="id-ID" altLang="ja-JP" sz="2400" b="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 0,1 g    </a:t>
            </a:r>
            <a:endParaRPr lang="en-US" altLang="ja-JP" sz="2400" b="0" dirty="0">
              <a:latin typeface="Times New Roman" pitchFamily="18" charset="0"/>
              <a:ea typeface="ＭＳ Ｐゴシック" charset="-128"/>
              <a:sym typeface="Symbol" pitchFamily="18" charset="2"/>
            </a:endParaRPr>
          </a:p>
          <a:p>
            <a:pPr marL="457200" indent="-457200" eaLnBrk="1" hangingPunct="1">
              <a:spcBef>
                <a:spcPct val="50000"/>
              </a:spcBef>
            </a:pPr>
            <a:endParaRPr lang="en-US" altLang="ja-JP" sz="2400" b="0" baseline="-25000" dirty="0">
              <a:latin typeface="Times New Roman" pitchFamily="18" charset="0"/>
              <a:ea typeface="ＭＳ Ｐゴシック" charset="-128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ja-JP" sz="2400" b="0" dirty="0" err="1">
                <a:latin typeface="Times New Roman" pitchFamily="18" charset="0"/>
                <a:ea typeface="ＭＳ Ｐゴシック" charset="-128"/>
              </a:rPr>
              <a:t>F</a:t>
            </a:r>
            <a:r>
              <a:rPr lang="en-US" altLang="ja-JP" sz="2400" b="0" baseline="-25000" dirty="0" err="1">
                <a:latin typeface="Times New Roman" pitchFamily="18" charset="0"/>
                <a:ea typeface="ＭＳ Ｐゴシック" charset="-128"/>
              </a:rPr>
              <a:t>b</a:t>
            </a:r>
            <a:r>
              <a:rPr lang="en-US" altLang="ja-JP" sz="2400" b="0" dirty="0">
                <a:latin typeface="Times New Roman" pitchFamily="18" charset="0"/>
                <a:ea typeface="ＭＳ Ｐゴシック" charset="-128"/>
              </a:rPr>
              <a:t> =</a:t>
            </a:r>
            <a:r>
              <a:rPr lang="id-ID" altLang="ja-JP" sz="2400" b="0" dirty="0">
                <a:latin typeface="Times New Roman" pitchFamily="18" charset="0"/>
                <a:ea typeface="ＭＳ Ｐゴシック" charset="-128"/>
              </a:rPr>
              <a:t> berat fluida yg dipindahkan = </a:t>
            </a:r>
            <a:r>
              <a:rPr lang="en-US" altLang="ja-JP" sz="2400" b="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</a:t>
            </a:r>
            <a:r>
              <a:rPr lang="en-US" altLang="ja-JP" sz="2400" b="0" baseline="-2500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f</a:t>
            </a:r>
            <a:r>
              <a:rPr lang="en-US" altLang="ja-JP" sz="2400" b="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 g</a:t>
            </a:r>
            <a:r>
              <a:rPr lang="id-ID" altLang="ja-JP" sz="2400" b="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 </a:t>
            </a:r>
            <a:r>
              <a:rPr lang="id-ID" altLang="ja-JP" sz="2400" b="0" dirty="0">
                <a:latin typeface="Times New Roman" pitchFamily="18" charset="0"/>
                <a:ea typeface="ＭＳ Ｐゴシック" charset="-128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ja-JP" sz="2400" b="0" baseline="-25000" dirty="0">
                <a:latin typeface="Times New Roman" pitchFamily="18" charset="0"/>
                <a:ea typeface="ＭＳ Ｐゴシック" charset="-128"/>
                <a:cs typeface="Times New Roman" pitchFamily="18" charset="0"/>
                <a:sym typeface="Symbol" pitchFamily="18" charset="2"/>
              </a:rPr>
              <a:t>f</a:t>
            </a:r>
            <a:r>
              <a:rPr lang="id-ID" altLang="ja-JP" sz="2400" b="0" dirty="0"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 = 0,1 g  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id-ID" altLang="ja-JP" sz="2400" b="0" dirty="0">
                <a:latin typeface="Times New Roman" pitchFamily="18" charset="0"/>
                <a:ea typeface="ＭＳ Ｐゴシック" charset="-128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ja-JP" sz="2400" b="0" baseline="-25000" dirty="0">
                <a:latin typeface="Times New Roman" pitchFamily="18" charset="0"/>
                <a:ea typeface="ＭＳ Ｐゴシック" charset="-128"/>
                <a:cs typeface="Times New Roman" pitchFamily="18" charset="0"/>
                <a:sym typeface="Symbol" pitchFamily="18" charset="2"/>
              </a:rPr>
              <a:t>f </a:t>
            </a:r>
            <a:r>
              <a:rPr lang="id-ID" altLang="ja-JP" sz="2400" b="0" dirty="0">
                <a:latin typeface="Times New Roman" pitchFamily="18" charset="0"/>
                <a:ea typeface="ＭＳ Ｐゴシック" charset="-128"/>
                <a:cs typeface="Times New Roman" pitchFamily="18" charset="0"/>
                <a:sym typeface="Symbol" pitchFamily="18" charset="2"/>
              </a:rPr>
              <a:t>= 0,1 g / </a:t>
            </a:r>
            <a:r>
              <a:rPr lang="en-US" altLang="ja-JP" sz="2400" b="0" dirty="0">
                <a:latin typeface="Times New Roman" pitchFamily="18" charset="0"/>
                <a:ea typeface="ＭＳ Ｐゴシック" charset="-128"/>
                <a:cs typeface="Times New Roman" pitchFamily="18" charset="0"/>
                <a:sym typeface="Symbol" pitchFamily="18" charset="2"/>
              </a:rPr>
              <a:t></a:t>
            </a:r>
            <a:r>
              <a:rPr lang="en-US" altLang="ja-JP" sz="2400" b="0" baseline="-25000" dirty="0">
                <a:latin typeface="Times New Roman" pitchFamily="18" charset="0"/>
                <a:ea typeface="ＭＳ Ｐゴシック" charset="-128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ja-JP" sz="2400" b="0" dirty="0">
                <a:latin typeface="Times New Roman" pitchFamily="18" charset="0"/>
                <a:ea typeface="ＭＳ Ｐゴシック" charset="-128"/>
                <a:cs typeface="Times New Roman" pitchFamily="18" charset="0"/>
                <a:sym typeface="Symbol" pitchFamily="18" charset="2"/>
              </a:rPr>
              <a:t> g</a:t>
            </a:r>
            <a:r>
              <a:rPr lang="id-ID" altLang="ja-JP" sz="2400" b="0" dirty="0">
                <a:latin typeface="Times New Roman" pitchFamily="18" charset="0"/>
                <a:ea typeface="ＭＳ Ｐゴシック" charset="-128"/>
                <a:cs typeface="Times New Roman" pitchFamily="18" charset="0"/>
                <a:sym typeface="Symbol" pitchFamily="18" charset="2"/>
              </a:rPr>
              <a:t> = 0,1 / 1000 = 0,0001 </a:t>
            </a:r>
            <a:r>
              <a:rPr lang="id-ID" sz="2400" b="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d-ID" sz="2400" b="0" baseline="30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id-ID" sz="2400" baseline="30000" dirty="0"/>
              <a:t> </a:t>
            </a:r>
            <a:r>
              <a:rPr lang="id-ID" altLang="ja-JP" sz="2400" b="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     </a:t>
            </a:r>
            <a:endParaRPr lang="en-US" altLang="ja-JP" sz="2400" b="0" dirty="0">
              <a:latin typeface="Times New Roman" pitchFamily="18" charset="0"/>
              <a:ea typeface="ＭＳ Ｐゴシック" charset="-128"/>
              <a:sym typeface="Symbol" pitchFamily="18" charset="2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id-ID" altLang="ja-JP" sz="2400" b="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V</a:t>
            </a:r>
            <a:r>
              <a:rPr lang="en-US" altLang="ja-JP" sz="2400" b="0" baseline="-2500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f </a:t>
            </a:r>
            <a:r>
              <a:rPr lang="id-ID" altLang="ja-JP" sz="2400" b="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= volume mahkota (V</a:t>
            </a:r>
            <a:r>
              <a:rPr lang="id-ID" altLang="ja-JP" sz="2400" b="0" baseline="-2500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b</a:t>
            </a:r>
            <a:r>
              <a:rPr lang="id-ID" altLang="ja-JP" sz="2400" b="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)</a:t>
            </a:r>
            <a:endParaRPr lang="id-ID" altLang="ja-JP" sz="2400" b="0" dirty="0">
              <a:latin typeface="Times New Roman" pitchFamily="18" charset="0"/>
              <a:ea typeface="ＭＳ Ｐゴシック" charset="-128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ja-JP" sz="2400" b="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</a:t>
            </a:r>
            <a:r>
              <a:rPr lang="en-US" altLang="ja-JP" sz="2400" b="0" baseline="-2500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b</a:t>
            </a:r>
            <a:r>
              <a:rPr lang="en-US" altLang="ja-JP" sz="2400" b="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 =</a:t>
            </a:r>
            <a:r>
              <a:rPr lang="id-ID" altLang="ja-JP" sz="2400" b="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 m</a:t>
            </a:r>
            <a:r>
              <a:rPr lang="en-US" altLang="ja-JP" sz="2400" b="0" baseline="-2500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b </a:t>
            </a:r>
            <a:r>
              <a:rPr lang="id-ID" altLang="ja-JP" sz="2400" b="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 / V</a:t>
            </a:r>
            <a:r>
              <a:rPr lang="id-ID" altLang="ja-JP" sz="2400" b="0" baseline="-2500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b</a:t>
            </a:r>
            <a:r>
              <a:rPr lang="id-ID" altLang="ja-JP" sz="2400" b="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 = </a:t>
            </a:r>
            <a:r>
              <a:rPr lang="id-ID" altLang="ja-JP" sz="2400" b="0" dirty="0">
                <a:latin typeface="Times New Roman" pitchFamily="18" charset="0"/>
                <a:ea typeface="ＭＳ Ｐゴシック" charset="-128"/>
              </a:rPr>
              <a:t>0,8 / </a:t>
            </a:r>
            <a:r>
              <a:rPr lang="id-ID" altLang="ja-JP" sz="2400" b="0" dirty="0">
                <a:latin typeface="Times New Roman" pitchFamily="18" charset="0"/>
                <a:ea typeface="ＭＳ Ｐゴシック" charset="-128"/>
                <a:cs typeface="Times New Roman" pitchFamily="18" charset="0"/>
                <a:sym typeface="Symbol" pitchFamily="18" charset="2"/>
              </a:rPr>
              <a:t>0,0001 = 8000  kg/</a:t>
            </a:r>
            <a:r>
              <a:rPr lang="id-ID" sz="2400" b="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d-ID" sz="2400" b="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id-ID" altLang="ja-JP" sz="2400" b="0" dirty="0">
                <a:latin typeface="Times New Roman" pitchFamily="18" charset="0"/>
                <a:ea typeface="ＭＳ Ｐゴシック" charset="-128"/>
                <a:cs typeface="Times New Roman" pitchFamily="18" charset="0"/>
                <a:sym typeface="Symbol" pitchFamily="18" charset="2"/>
              </a:rPr>
              <a:t> </a:t>
            </a:r>
            <a:endParaRPr lang="id-ID" altLang="ja-JP" sz="2400" b="0" dirty="0">
              <a:latin typeface="Times New Roman" pitchFamily="18" charset="0"/>
              <a:ea typeface="ＭＳ Ｐゴシック" charset="-128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ja-JP" sz="2400" b="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</a:t>
            </a:r>
            <a:r>
              <a:rPr lang="en-US" altLang="ja-JP" sz="2400" b="0" baseline="-2500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b</a:t>
            </a:r>
            <a:r>
              <a:rPr lang="en-US" altLang="ja-JP" sz="2400" b="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 =</a:t>
            </a:r>
            <a:r>
              <a:rPr lang="id-ID" altLang="ja-JP" sz="2400" b="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 8</a:t>
            </a:r>
            <a:r>
              <a:rPr lang="id-ID" altLang="ja-JP" sz="2400" b="0" dirty="0">
                <a:latin typeface="Times New Roman" pitchFamily="18" charset="0"/>
                <a:ea typeface="ＭＳ Ｐゴシック" charset="-128"/>
              </a:rPr>
              <a:t>000 kg/</a:t>
            </a:r>
            <a:r>
              <a:rPr lang="id-ID" sz="2400" b="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d-ID" sz="2400" b="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id-ID" altLang="ja-JP" sz="2400" b="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 = 8 gr/c</a:t>
            </a:r>
            <a:r>
              <a:rPr lang="id-ID" sz="2400" b="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d-ID" sz="2400" b="0" baseline="30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id-ID" altLang="ja-JP" sz="2400" b="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 = 8 SG   </a:t>
            </a:r>
            <a:endParaRPr lang="en-US" altLang="ja-JP" sz="2400" b="0" dirty="0">
              <a:latin typeface="Times New Roman" pitchFamily="18" charset="0"/>
              <a:ea typeface="ＭＳ Ｐゴシック" charset="-128"/>
              <a:sym typeface="Symbol" pitchFamily="18" charset="2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id-ID" altLang="ja-JP" sz="2400" b="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Jadi</a:t>
            </a:r>
            <a:r>
              <a:rPr lang="en-US" altLang="ja-JP" sz="2400" b="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 </a:t>
            </a:r>
            <a:r>
              <a:rPr lang="en-US" altLang="ja-JP" sz="2400" b="0" dirty="0" err="1">
                <a:latin typeface="Times New Roman" pitchFamily="18" charset="0"/>
                <a:ea typeface="ＭＳ Ｐゴシック" charset="-128"/>
                <a:sym typeface="Symbol" pitchFamily="18" charset="2"/>
              </a:rPr>
              <a:t>mahkota</a:t>
            </a:r>
            <a:r>
              <a:rPr lang="en-US" altLang="ja-JP" sz="2400" b="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 </a:t>
            </a:r>
            <a:r>
              <a:rPr lang="en-US" altLang="ja-JP" sz="2400" b="0" dirty="0" err="1">
                <a:latin typeface="Times New Roman" pitchFamily="18" charset="0"/>
                <a:ea typeface="ＭＳ Ｐゴシック" charset="-128"/>
                <a:sym typeface="Symbol" pitchFamily="18" charset="2"/>
              </a:rPr>
              <a:t>tersebut</a:t>
            </a:r>
            <a:r>
              <a:rPr lang="en-US" altLang="ja-JP" sz="2400" b="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 </a:t>
            </a:r>
            <a:r>
              <a:rPr lang="en-US" altLang="ja-JP" sz="2400" b="0" dirty="0" err="1">
                <a:latin typeface="Times New Roman" pitchFamily="18" charset="0"/>
                <a:ea typeface="ＭＳ Ｐゴシック" charset="-128"/>
                <a:sym typeface="Symbol" pitchFamily="18" charset="2"/>
              </a:rPr>
              <a:t>bukan</a:t>
            </a:r>
            <a:r>
              <a:rPr lang="en-US" altLang="ja-JP" sz="2400" b="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 </a:t>
            </a:r>
            <a:r>
              <a:rPr lang="en-US" altLang="ja-JP" sz="2400" b="0" dirty="0" err="1">
                <a:latin typeface="Times New Roman" pitchFamily="18" charset="0"/>
                <a:ea typeface="ＭＳ Ｐゴシック" charset="-128"/>
                <a:sym typeface="Symbol" pitchFamily="18" charset="2"/>
              </a:rPr>
              <a:t>terbuat</a:t>
            </a:r>
            <a:r>
              <a:rPr lang="en-US" altLang="ja-JP" sz="2400" b="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 </a:t>
            </a:r>
            <a:r>
              <a:rPr lang="en-US" altLang="ja-JP" sz="2400" b="0" dirty="0" err="1">
                <a:latin typeface="Times New Roman" pitchFamily="18" charset="0"/>
                <a:ea typeface="ＭＳ Ｐゴシック" charset="-128"/>
                <a:sym typeface="Symbol" pitchFamily="18" charset="2"/>
              </a:rPr>
              <a:t>dari</a:t>
            </a:r>
            <a:r>
              <a:rPr lang="en-US" altLang="ja-JP" sz="2400" b="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 </a:t>
            </a:r>
            <a:r>
              <a:rPr lang="en-US" altLang="ja-JP" sz="2400" b="0" dirty="0" err="1">
                <a:latin typeface="Times New Roman" pitchFamily="18" charset="0"/>
                <a:ea typeface="ＭＳ Ｐゴシック" charset="-128"/>
                <a:sym typeface="Symbol" pitchFamily="18" charset="2"/>
              </a:rPr>
              <a:t>ema</a:t>
            </a:r>
            <a:r>
              <a:rPr lang="id-ID" altLang="ja-JP" sz="2400" b="0" dirty="0">
                <a:latin typeface="Times New Roman" pitchFamily="18" charset="0"/>
                <a:ea typeface="ＭＳ Ｐゴシック" charset="-128"/>
                <a:sym typeface="Symbol" pitchFamily="18" charset="2"/>
              </a:rPr>
              <a:t>s.</a:t>
            </a:r>
            <a:endParaRPr lang="en-US" altLang="ja-JP" sz="2400" b="0" dirty="0">
              <a:latin typeface="Times New Roman" pitchFamily="18" charset="0"/>
              <a:ea typeface="ＭＳ Ｐゴシック" charset="-128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448812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/>
              <a:t>Aturan UTS:</a:t>
            </a:r>
          </a:p>
          <a:p>
            <a:endParaRPr lang="id-ID" sz="2400" dirty="0"/>
          </a:p>
          <a:p>
            <a:pPr marL="342900" indent="-342900">
              <a:buFont typeface="+mj-lt"/>
              <a:buAutoNum type="arabicPeriod"/>
            </a:pPr>
            <a:r>
              <a:rPr lang="id-ID" sz="2400" dirty="0"/>
              <a:t>Soal ujian tertutup (tidak ada catatan)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2400" dirty="0"/>
              <a:t>Boleh membawa kalkulator.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2400" dirty="0"/>
              <a:t>Dilarang menggunakan HP.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2400" dirty="0"/>
              <a:t>Semua soal ujian adalah pilihan ganda, namun akan disediakan space untuk soal yang ada perhitungan (coretan perhitungan akan </a:t>
            </a:r>
            <a:r>
              <a:rPr lang="id-ID" sz="2400"/>
              <a:t>dinilai).</a:t>
            </a:r>
            <a:endParaRPr lang="id-ID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 dirty="0">
                <a:ea typeface="ＭＳ Ｐゴシック" charset="-128"/>
              </a:rPr>
              <a:t>SEKIAN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 dirty="0">
                <a:ea typeface="ＭＳ Ｐゴシック" charset="-128"/>
              </a:rPr>
              <a:t>TERIMA KASIH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>
                <a:ea typeface="ＭＳ Ｐゴシック" charset="-128"/>
              </a:rPr>
              <a:t>FENOMENA FLUIDA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 dirty="0" err="1">
                <a:ea typeface="ＭＳ Ｐゴシック" charset="-128"/>
              </a:rPr>
              <a:t>Kenapa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en-US" altLang="ja-JP" dirty="0" err="1">
                <a:ea typeface="ＭＳ Ｐゴシック" charset="-128"/>
              </a:rPr>
              <a:t>kayu-kayu</a:t>
            </a:r>
            <a:r>
              <a:rPr lang="en-US" altLang="ja-JP" dirty="0">
                <a:ea typeface="ＭＳ Ｐゴシック" charset="-128"/>
              </a:rPr>
              <a:t> yang </a:t>
            </a:r>
            <a:r>
              <a:rPr lang="en-US" altLang="ja-JP" dirty="0" err="1">
                <a:ea typeface="ＭＳ Ｐゴシック" charset="-128"/>
              </a:rPr>
              <a:t>besar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en-US" altLang="ja-JP" dirty="0" err="1">
                <a:ea typeface="ＭＳ Ｐゴシック" charset="-128"/>
              </a:rPr>
              <a:t>dan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en-US" altLang="ja-JP" dirty="0" err="1">
                <a:ea typeface="ＭＳ Ｐゴシック" charset="-128"/>
              </a:rPr>
              <a:t>banyak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en-US" altLang="ja-JP" dirty="0" err="1">
                <a:ea typeface="ＭＳ Ｐゴシック" charset="-128"/>
              </a:rPr>
              <a:t>lebih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en-US" altLang="ja-JP" dirty="0" err="1">
                <a:ea typeface="ＭＳ Ｐゴシック" charset="-128"/>
              </a:rPr>
              <a:t>mudah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en-US" altLang="ja-JP" dirty="0" err="1">
                <a:ea typeface="ＭＳ Ｐゴシック" charset="-128"/>
              </a:rPr>
              <a:t>diangkat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en-US" altLang="ja-JP" dirty="0" err="1">
                <a:ea typeface="ＭＳ Ｐゴシック" charset="-128"/>
              </a:rPr>
              <a:t>dalam</a:t>
            </a:r>
            <a:r>
              <a:rPr lang="en-US" altLang="ja-JP" dirty="0">
                <a:ea typeface="ＭＳ Ｐゴシック" charset="-128"/>
              </a:rPr>
              <a:t> air ?</a:t>
            </a:r>
          </a:p>
          <a:p>
            <a:pPr eaLnBrk="1" hangingPunct="1">
              <a:defRPr/>
            </a:pPr>
            <a:r>
              <a:rPr lang="en-US" altLang="ja-JP" dirty="0" err="1">
                <a:ea typeface="ＭＳ Ｐゴシック" charset="-128"/>
              </a:rPr>
              <a:t>Mengapa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en-US" altLang="ja-JP" dirty="0" err="1">
                <a:ea typeface="ＭＳ Ｐゴシック" charset="-128"/>
              </a:rPr>
              <a:t>balon</a:t>
            </a:r>
            <a:r>
              <a:rPr lang="en-US" altLang="ja-JP" dirty="0">
                <a:ea typeface="ＭＳ Ｐゴシック" charset="-128"/>
              </a:rPr>
              <a:t> gas </a:t>
            </a:r>
            <a:r>
              <a:rPr lang="id-ID" altLang="ja-JP" dirty="0">
                <a:ea typeface="ＭＳ Ｐゴシック" charset="-128"/>
              </a:rPr>
              <a:t>He </a:t>
            </a:r>
            <a:r>
              <a:rPr lang="en-US" altLang="ja-JP" dirty="0" err="1">
                <a:ea typeface="ＭＳ Ｐゴシック" charset="-128"/>
              </a:rPr>
              <a:t>bisa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id-ID" altLang="ja-JP" dirty="0">
                <a:ea typeface="ＭＳ Ｐゴシック" charset="-128"/>
              </a:rPr>
              <a:t>melayang di udara</a:t>
            </a:r>
            <a:r>
              <a:rPr lang="en-US" altLang="ja-JP" dirty="0">
                <a:ea typeface="ＭＳ Ｐゴシック" charset="-128"/>
              </a:rPr>
              <a:t> ?</a:t>
            </a:r>
          </a:p>
          <a:p>
            <a:pPr eaLnBrk="1" hangingPunct="1">
              <a:defRPr/>
            </a:pPr>
            <a:r>
              <a:rPr lang="en-US" altLang="ja-JP" dirty="0" err="1">
                <a:ea typeface="ＭＳ Ｐゴシック" charset="-128"/>
              </a:rPr>
              <a:t>Kenapa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en-US" altLang="ja-JP" dirty="0" err="1">
                <a:ea typeface="ＭＳ Ｐゴシック" charset="-128"/>
              </a:rPr>
              <a:t>serangga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en-US" altLang="ja-JP" dirty="0" err="1">
                <a:ea typeface="ＭＳ Ｐゴシック" charset="-128"/>
              </a:rPr>
              <a:t>kecil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en-US" altLang="ja-JP" dirty="0" err="1">
                <a:ea typeface="ＭＳ Ｐゴシック" charset="-128"/>
              </a:rPr>
              <a:t>bisa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en-US" altLang="ja-JP" dirty="0" err="1">
                <a:ea typeface="ＭＳ Ｐゴシック" charset="-128"/>
              </a:rPr>
              <a:t>bergerak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en-US" altLang="ja-JP" dirty="0" err="1">
                <a:ea typeface="ＭＳ Ｐゴシック" charset="-128"/>
              </a:rPr>
              <a:t>diatas</a:t>
            </a:r>
            <a:r>
              <a:rPr lang="en-US" altLang="ja-JP" dirty="0">
                <a:ea typeface="ＭＳ Ｐゴシック" charset="-128"/>
              </a:rPr>
              <a:t> air </a:t>
            </a:r>
            <a:r>
              <a:rPr lang="en-US" altLang="ja-JP" dirty="0" err="1">
                <a:ea typeface="ＭＳ Ｐゴシック" charset="-128"/>
              </a:rPr>
              <a:t>dan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en-US" altLang="ja-JP" dirty="0" err="1">
                <a:ea typeface="ＭＳ Ｐゴシック" charset="-128"/>
              </a:rPr>
              <a:t>tidak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en-US" altLang="ja-JP" dirty="0" err="1">
                <a:ea typeface="ＭＳ Ｐゴシック" charset="-128"/>
              </a:rPr>
              <a:t>tenggelam</a:t>
            </a:r>
            <a:r>
              <a:rPr lang="en-US" altLang="ja-JP" dirty="0">
                <a:ea typeface="ＭＳ Ｐゴシック" charset="-128"/>
              </a:rPr>
              <a:t>?</a:t>
            </a:r>
            <a:endParaRPr lang="id-ID" altLang="ja-JP" dirty="0">
              <a:ea typeface="ＭＳ Ｐゴシック" charset="-128"/>
            </a:endParaRPr>
          </a:p>
          <a:p>
            <a:pPr eaLnBrk="1" hangingPunct="1">
              <a:defRPr/>
            </a:pPr>
            <a:r>
              <a:rPr lang="id-ID" altLang="ja-JP" dirty="0">
                <a:ea typeface="ＭＳ Ｐゴシック" charset="-128"/>
              </a:rPr>
              <a:t>Dll.</a:t>
            </a:r>
            <a:r>
              <a:rPr lang="en-US" altLang="ja-JP" dirty="0">
                <a:ea typeface="ＭＳ Ｐゴシック" charset="-128"/>
              </a:rPr>
              <a:t> </a:t>
            </a:r>
          </a:p>
        </p:txBody>
      </p:sp>
      <p:sp>
        <p:nvSpPr>
          <p:cNvPr id="10244" name="AutoShape 8"/>
          <p:cNvSpPr>
            <a:spLocks noChangeArrowheads="1"/>
          </p:cNvSpPr>
          <p:nvPr/>
        </p:nvSpPr>
        <p:spPr bwMode="auto">
          <a:xfrm>
            <a:off x="0" y="7162800"/>
            <a:ext cx="9144000" cy="3048000"/>
          </a:xfrm>
          <a:prstGeom prst="cloudCallout">
            <a:avLst>
              <a:gd name="adj1" fmla="val -30676"/>
              <a:gd name="adj2" fmla="val 7099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ja-JP" sz="4000" b="0">
                <a:solidFill>
                  <a:srgbClr val="66FF33"/>
                </a:solidFill>
                <a:ea typeface="ＭＳ Ｐゴシック" charset="-128"/>
              </a:rPr>
              <a:t>Ingin tahu jawabannya?, kita ikuti materi berikutnya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>
                <a:ea typeface="ＭＳ Ｐゴシック" charset="-128"/>
              </a:rPr>
              <a:t>FLUIDA STATIK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ja-JP" dirty="0">
                <a:ea typeface="ＭＳ Ｐゴシック" charset="-128"/>
              </a:rPr>
              <a:t>	</a:t>
            </a:r>
            <a:r>
              <a:rPr lang="en-US" altLang="ja-JP" dirty="0" err="1">
                <a:ea typeface="ＭＳ Ｐゴシック" charset="-128"/>
              </a:rPr>
              <a:t>Fluida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id-ID" altLang="ja-JP" dirty="0">
                <a:ea typeface="ＭＳ Ｐゴシック" charset="-128"/>
              </a:rPr>
              <a:t>merupakan substansi yang secara kontinyu berubah (mengalir) </a:t>
            </a:r>
            <a:r>
              <a:rPr lang="en-US" altLang="ja-JP" dirty="0" err="1">
                <a:ea typeface="ＭＳ Ｐゴシック" charset="-128"/>
              </a:rPr>
              <a:t>sebagai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en-US" altLang="ja-JP" dirty="0" err="1">
                <a:ea typeface="ＭＳ Ｐゴシック" charset="-128"/>
              </a:rPr>
              <a:t>akibat</a:t>
            </a:r>
            <a:r>
              <a:rPr lang="id-ID" altLang="ja-JP" dirty="0">
                <a:ea typeface="ＭＳ Ｐゴシック" charset="-128"/>
              </a:rPr>
              <a:t> adanya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en-US" altLang="ja-JP" dirty="0" err="1">
                <a:ea typeface="ＭＳ Ｐゴシック" charset="-128"/>
              </a:rPr>
              <a:t>gaya</a:t>
            </a:r>
            <a:r>
              <a:rPr lang="en-US" altLang="ja-JP" dirty="0">
                <a:ea typeface="ＭＳ Ｐゴシック" charset="-128"/>
              </a:rPr>
              <a:t> </a:t>
            </a:r>
            <a:r>
              <a:rPr lang="en-US" altLang="ja-JP" dirty="0" err="1">
                <a:ea typeface="ＭＳ Ｐゴシック" charset="-128"/>
              </a:rPr>
              <a:t>geser</a:t>
            </a:r>
            <a:r>
              <a:rPr lang="id-ID" altLang="ja-JP" dirty="0">
                <a:ea typeface="ＭＳ Ｐゴシック" charset="-128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id-ID" altLang="ja-JP" dirty="0">
                <a:ea typeface="ＭＳ Ｐゴシック" charset="-128"/>
              </a:rPr>
              <a:t>	Fluida akan berubah (mengalir) mengikuti bentuk wadahnya.</a:t>
            </a:r>
            <a:endParaRPr lang="en-US" altLang="ja-JP" dirty="0">
              <a:ea typeface="ＭＳ Ｐゴシック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ja-JP" dirty="0">
              <a:ea typeface="ＭＳ Ｐゴシック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ja-JP" dirty="0">
              <a:ea typeface="ＭＳ Ｐゴシック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ja-JP" dirty="0">
              <a:ea typeface="ＭＳ Ｐゴシック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ja-JP" dirty="0">
              <a:ea typeface="ＭＳ Ｐゴシック" charset="-128"/>
              <a:sym typeface="Symbol" pitchFamily="18" charset="2"/>
            </a:endParaRPr>
          </a:p>
        </p:txBody>
      </p:sp>
      <p:grpSp>
        <p:nvGrpSpPr>
          <p:cNvPr id="11268" name="Group 7"/>
          <p:cNvGrpSpPr>
            <a:grpSpLocks/>
          </p:cNvGrpSpPr>
          <p:nvPr/>
        </p:nvGrpSpPr>
        <p:grpSpPr bwMode="auto">
          <a:xfrm>
            <a:off x="1676400" y="4495800"/>
            <a:ext cx="762000" cy="1981200"/>
            <a:chOff x="816" y="2928"/>
            <a:chExt cx="480" cy="1248"/>
          </a:xfrm>
        </p:grpSpPr>
        <p:sp>
          <p:nvSpPr>
            <p:cNvPr id="11275" name="Freeform 6"/>
            <p:cNvSpPr>
              <a:spLocks/>
            </p:cNvSpPr>
            <p:nvPr/>
          </p:nvSpPr>
          <p:spPr bwMode="auto">
            <a:xfrm>
              <a:off x="960" y="3504"/>
              <a:ext cx="208" cy="672"/>
            </a:xfrm>
            <a:custGeom>
              <a:avLst/>
              <a:gdLst>
                <a:gd name="T0" fmla="*/ 208 w 208"/>
                <a:gd name="T1" fmla="*/ 0 h 672"/>
                <a:gd name="T2" fmla="*/ 16 w 208"/>
                <a:gd name="T3" fmla="*/ 144 h 672"/>
                <a:gd name="T4" fmla="*/ 160 w 208"/>
                <a:gd name="T5" fmla="*/ 336 h 672"/>
                <a:gd name="T6" fmla="*/ 16 w 208"/>
                <a:gd name="T7" fmla="*/ 528 h 672"/>
                <a:gd name="T8" fmla="*/ 64 w 208"/>
                <a:gd name="T9" fmla="*/ 672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8"/>
                <a:gd name="T16" fmla="*/ 0 h 672"/>
                <a:gd name="T17" fmla="*/ 208 w 208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8" h="672">
                  <a:moveTo>
                    <a:pt x="208" y="0"/>
                  </a:moveTo>
                  <a:cubicBezTo>
                    <a:pt x="116" y="44"/>
                    <a:pt x="24" y="88"/>
                    <a:pt x="16" y="144"/>
                  </a:cubicBezTo>
                  <a:cubicBezTo>
                    <a:pt x="8" y="200"/>
                    <a:pt x="160" y="272"/>
                    <a:pt x="160" y="336"/>
                  </a:cubicBezTo>
                  <a:cubicBezTo>
                    <a:pt x="160" y="400"/>
                    <a:pt x="32" y="472"/>
                    <a:pt x="16" y="528"/>
                  </a:cubicBezTo>
                  <a:cubicBezTo>
                    <a:pt x="0" y="584"/>
                    <a:pt x="56" y="648"/>
                    <a:pt x="64" y="6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7173" name="Oval 5"/>
            <p:cNvSpPr>
              <a:spLocks noChangeArrowheads="1"/>
            </p:cNvSpPr>
            <p:nvPr/>
          </p:nvSpPr>
          <p:spPr bwMode="auto">
            <a:xfrm>
              <a:off x="816" y="2928"/>
              <a:ext cx="480" cy="67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>
                <a:ea typeface="ＭＳ Ｐゴシック" charset="-128"/>
              </a:endParaRPr>
            </a:p>
          </p:txBody>
        </p:sp>
      </p:grpSp>
      <p:grpSp>
        <p:nvGrpSpPr>
          <p:cNvPr id="11269" name="Group 10"/>
          <p:cNvGrpSpPr>
            <a:grpSpLocks/>
          </p:cNvGrpSpPr>
          <p:nvPr/>
        </p:nvGrpSpPr>
        <p:grpSpPr bwMode="auto">
          <a:xfrm>
            <a:off x="3810000" y="4572000"/>
            <a:ext cx="533400" cy="1447800"/>
            <a:chOff x="1920" y="2928"/>
            <a:chExt cx="336" cy="912"/>
          </a:xfrm>
        </p:grpSpPr>
        <p:sp>
          <p:nvSpPr>
            <p:cNvPr id="11273" name="AutoShape 8"/>
            <p:cNvSpPr>
              <a:spLocks noChangeArrowheads="1"/>
            </p:cNvSpPr>
            <p:nvPr/>
          </p:nvSpPr>
          <p:spPr bwMode="auto">
            <a:xfrm>
              <a:off x="1920" y="2928"/>
              <a:ext cx="336" cy="912"/>
            </a:xfrm>
            <a:prstGeom prst="can">
              <a:avLst>
                <a:gd name="adj" fmla="val 535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1274" name="AutoShape 9" descr="Water droplets"/>
            <p:cNvSpPr>
              <a:spLocks noChangeArrowheads="1"/>
            </p:cNvSpPr>
            <p:nvPr/>
          </p:nvSpPr>
          <p:spPr bwMode="auto">
            <a:xfrm>
              <a:off x="1920" y="3348"/>
              <a:ext cx="336" cy="480"/>
            </a:xfrm>
            <a:prstGeom prst="can">
              <a:avLst>
                <a:gd name="adj" fmla="val 50000"/>
              </a:avLst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ea typeface="ＭＳ Ｐゴシック" charset="-128"/>
              </a:endParaRPr>
            </a:p>
          </p:txBody>
        </p:sp>
      </p:grpSp>
      <p:grpSp>
        <p:nvGrpSpPr>
          <p:cNvPr id="11270" name="Group 13"/>
          <p:cNvGrpSpPr>
            <a:grpSpLocks/>
          </p:cNvGrpSpPr>
          <p:nvPr/>
        </p:nvGrpSpPr>
        <p:grpSpPr bwMode="auto">
          <a:xfrm>
            <a:off x="5410200" y="4724400"/>
            <a:ext cx="1295400" cy="1295400"/>
            <a:chOff x="2640" y="2976"/>
            <a:chExt cx="816" cy="816"/>
          </a:xfrm>
        </p:grpSpPr>
        <p:sp>
          <p:nvSpPr>
            <p:cNvPr id="11271" name="AutoShape 12"/>
            <p:cNvSpPr>
              <a:spLocks noChangeArrowheads="1"/>
            </p:cNvSpPr>
            <p:nvPr/>
          </p:nvSpPr>
          <p:spPr bwMode="auto">
            <a:xfrm>
              <a:off x="2640" y="3264"/>
              <a:ext cx="816" cy="528"/>
            </a:xfrm>
            <a:prstGeom prst="cube">
              <a:avLst>
                <a:gd name="adj" fmla="val 34093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7179" name="AutoShape 11"/>
            <p:cNvSpPr>
              <a:spLocks noChangeArrowheads="1"/>
            </p:cNvSpPr>
            <p:nvPr/>
          </p:nvSpPr>
          <p:spPr bwMode="auto">
            <a:xfrm>
              <a:off x="2640" y="2976"/>
              <a:ext cx="816" cy="816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5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>
                <a:ea typeface="ＭＳ Ｐゴシック" charset="-128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charset="-128"/>
              </a:rPr>
              <a:t>FLUIDA</a:t>
            </a:r>
            <a:endParaRPr lang="id-ID" altLang="ja-JP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ja-JP" b="1" dirty="0">
                <a:solidFill>
                  <a:srgbClr val="FF3300"/>
                </a:solidFill>
                <a:effectLst/>
                <a:ea typeface="ＭＳ Ｐゴシック" charset="-128"/>
              </a:rPr>
              <a:t>CAIR:</a:t>
            </a:r>
          </a:p>
          <a:p>
            <a:pPr eaLnBrk="1" hangingPunct="1"/>
            <a:r>
              <a:rPr lang="en-US" altLang="ja-JP" dirty="0" err="1">
                <a:effectLst/>
                <a:ea typeface="ＭＳ Ｐゴシック" charset="-128"/>
              </a:rPr>
              <a:t>Molekul-molekul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terikat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secara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longgar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namun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tetap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berdekatan</a:t>
            </a:r>
            <a:endParaRPr lang="en-US" altLang="ja-JP" dirty="0">
              <a:effectLst/>
              <a:ea typeface="ＭＳ Ｐゴシック" charset="-128"/>
            </a:endParaRPr>
          </a:p>
          <a:p>
            <a:pPr eaLnBrk="1" hangingPunct="1"/>
            <a:r>
              <a:rPr lang="en-US" altLang="ja-JP" dirty="0" err="1">
                <a:effectLst/>
                <a:ea typeface="ＭＳ Ｐゴシック" charset="-128"/>
              </a:rPr>
              <a:t>Tekanan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yg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terjadi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karena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ada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gaya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gravitasi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bumi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yg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bekerja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padanya</a:t>
            </a:r>
            <a:endParaRPr lang="en-US" altLang="ja-JP" dirty="0">
              <a:effectLst/>
              <a:ea typeface="ＭＳ Ｐゴシック" charset="-128"/>
            </a:endParaRPr>
          </a:p>
          <a:p>
            <a:pPr eaLnBrk="1" hangingPunct="1"/>
            <a:r>
              <a:rPr lang="en-US" altLang="ja-JP" dirty="0" err="1">
                <a:effectLst/>
                <a:ea typeface="ＭＳ Ｐゴシック" charset="-128"/>
              </a:rPr>
              <a:t>Tekanan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terjadi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secara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tegak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lurus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pada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bidang</a:t>
            </a:r>
            <a:endParaRPr lang="en-US" altLang="ja-JP" dirty="0">
              <a:effectLst/>
              <a:ea typeface="ＭＳ Ｐゴシック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id-ID" altLang="ja-JP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charset="-128"/>
              </a:rPr>
              <a:t>FLUIDA</a:t>
            </a:r>
            <a:endParaRPr lang="id-ID" altLang="ja-JP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ja-JP" b="1">
                <a:solidFill>
                  <a:srgbClr val="FF3300"/>
                </a:solidFill>
                <a:effectLst/>
                <a:ea typeface="ＭＳ Ｐゴシック" charset="-128"/>
              </a:rPr>
              <a:t>GAS:</a:t>
            </a:r>
          </a:p>
          <a:p>
            <a:pPr eaLnBrk="1" hangingPunct="1"/>
            <a:r>
              <a:rPr lang="en-US" altLang="ja-JP">
                <a:effectLst/>
                <a:ea typeface="ＭＳ Ｐゴシック" charset="-128"/>
              </a:rPr>
              <a:t>Molekul bergerak bebas dan saling bertumbukan</a:t>
            </a:r>
          </a:p>
          <a:p>
            <a:pPr eaLnBrk="1" hangingPunct="1"/>
            <a:r>
              <a:rPr lang="en-US" altLang="ja-JP">
                <a:effectLst/>
                <a:ea typeface="ＭＳ Ｐゴシック" charset="-128"/>
              </a:rPr>
              <a:t>Tekanan gas bersumber pada perubahan momentum disebabkan tumbukan molekul gas pada dinding</a:t>
            </a:r>
          </a:p>
          <a:p>
            <a:pPr eaLnBrk="1" hangingPunct="1"/>
            <a:r>
              <a:rPr lang="en-US" altLang="ja-JP">
                <a:effectLst/>
                <a:ea typeface="ＭＳ Ｐゴシック" charset="-128"/>
              </a:rPr>
              <a:t>Tekanan terjadi tidak tegak lurus pada bidang</a:t>
            </a:r>
          </a:p>
          <a:p>
            <a:pPr eaLnBrk="1" hangingPunct="1"/>
            <a:endParaRPr lang="id-ID" altLang="ja-JP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3" name="Rectangle 1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ＭＳ Ｐゴシック" charset="-128"/>
              </a:rPr>
              <a:t>Massa </a:t>
            </a:r>
            <a:r>
              <a:rPr lang="en-US" altLang="ja-JP" dirty="0" err="1">
                <a:ea typeface="ＭＳ Ｐゴシック" charset="-128"/>
              </a:rPr>
              <a:t>jenis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ja-JP" sz="2800">
              <a:ea typeface="ＭＳ Ｐゴシック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ja-JP" sz="2800">
              <a:ea typeface="ＭＳ Ｐゴシック" charset="-128"/>
            </a:endParaRP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762000" y="17526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altLang="ja-JP" sz="3200" b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</a:rPr>
              <a:t>Suatu sifat penting dari zat adalah rasio massa terhadap volumenya yang dinamakan massa jenis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endParaRPr lang="en-US" altLang="ja-JP" sz="3200" b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ＭＳ Ｐゴシック" charset="-128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endParaRPr lang="en-US" altLang="ja-JP" sz="3200" b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ＭＳ Ｐゴシック" charset="-128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endParaRPr lang="en-US" altLang="ja-JP" sz="3200" b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ＭＳ Ｐゴシック" charset="-128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endParaRPr lang="en-US" altLang="ja-JP" sz="3200" b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ＭＳ Ｐゴシック" charset="-128"/>
            </a:endParaRPr>
          </a:p>
        </p:txBody>
      </p:sp>
      <p:graphicFrame>
        <p:nvGraphicFramePr>
          <p:cNvPr id="1026" name="Object 45"/>
          <p:cNvGraphicFramePr>
            <a:graphicFrameLocks noGrp="1" noChangeAspect="1"/>
          </p:cNvGraphicFramePr>
          <p:nvPr>
            <p:ph sz="half" idx="2"/>
          </p:nvPr>
        </p:nvGraphicFramePr>
        <p:xfrm>
          <a:off x="1143000" y="3581400"/>
          <a:ext cx="2317750" cy="205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444307" imgH="393529" progId="Equation.3">
                  <p:embed/>
                </p:oleObj>
              </mc:Choice>
              <mc:Fallback>
                <p:oleObj name="Equation" r:id="rId3" imgW="444307" imgH="393529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81400"/>
                        <a:ext cx="2317750" cy="20526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3" name="Rectangle 47"/>
          <p:cNvSpPr>
            <a:spLocks noChangeArrowheads="1"/>
          </p:cNvSpPr>
          <p:nvPr/>
        </p:nvSpPr>
        <p:spPr bwMode="auto">
          <a:xfrm>
            <a:off x="3581400" y="3810000"/>
            <a:ext cx="5562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Symbol" pitchFamily="18" charset="2"/>
              <a:buChar char="r"/>
              <a:defRPr/>
            </a:pPr>
            <a:r>
              <a:rPr lang="en-US" altLang="ja-JP" sz="2800" b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  <a:sym typeface="Symbol" pitchFamily="18" charset="2"/>
              </a:rPr>
              <a:t>= Densitas / massa jenis (Kg/m</a:t>
            </a:r>
            <a:r>
              <a:rPr lang="en-US" altLang="ja-JP" sz="28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  <a:sym typeface="Symbol" pitchFamily="18" charset="2"/>
              </a:rPr>
              <a:t>3</a:t>
            </a:r>
            <a:r>
              <a:rPr lang="en-US" altLang="ja-JP" sz="2800" b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  <a:sym typeface="Symbol" pitchFamily="18" charset="2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Symbol" pitchFamily="18" charset="2"/>
              <a:buNone/>
              <a:defRPr/>
            </a:pPr>
            <a:r>
              <a:rPr lang="en-US" altLang="ja-JP" sz="2800" b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  <a:sym typeface="Symbol" pitchFamily="18" charset="2"/>
              </a:rPr>
              <a:t>m = Massa benda (Kg)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Symbol" pitchFamily="18" charset="2"/>
              <a:buNone/>
              <a:defRPr/>
            </a:pPr>
            <a:r>
              <a:rPr lang="en-US" altLang="ja-JP" sz="2800" b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  <a:sym typeface="Symbol" pitchFamily="18" charset="2"/>
              </a:rPr>
              <a:t>V = Volume benda (m</a:t>
            </a:r>
            <a:r>
              <a:rPr lang="en-US" altLang="ja-JP" sz="28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  <a:sym typeface="Symbol" pitchFamily="18" charset="2"/>
              </a:rPr>
              <a:t>3</a:t>
            </a:r>
            <a:r>
              <a:rPr lang="en-US" altLang="ja-JP" sz="2800" b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ea typeface="ＭＳ Ｐゴシック" charset="-128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ffectLst/>
                <a:ea typeface="ＭＳ Ｐゴシック" charset="-128"/>
              </a:rPr>
              <a:t>Dalam dunia medis, satuan densitas lebih sering dinyatakan sebagai gr/cc (specific gravity / SG)</a:t>
            </a:r>
          </a:p>
          <a:p>
            <a:pPr eaLnBrk="1" hangingPunct="1"/>
            <a:r>
              <a:rPr lang="en-US" altLang="ja-JP">
                <a:effectLst/>
                <a:ea typeface="ＭＳ Ｐゴシック" charset="-128"/>
              </a:rPr>
              <a:t>1 gr/cc = 1000 kg/m3</a:t>
            </a:r>
          </a:p>
          <a:p>
            <a:pPr eaLnBrk="1" hangingPunct="1"/>
            <a:r>
              <a:rPr lang="en-US" altLang="ja-JP">
                <a:effectLst/>
                <a:ea typeface="ＭＳ Ｐゴシック" charset="-128"/>
              </a:rPr>
              <a:t>Air pada suhu 4 </a:t>
            </a:r>
            <a:r>
              <a:rPr lang="en-US" altLang="ja-JP" baseline="30000">
                <a:effectLst/>
                <a:ea typeface="ＭＳ Ｐゴシック" charset="-128"/>
              </a:rPr>
              <a:t>o</a:t>
            </a:r>
            <a:r>
              <a:rPr lang="en-US" altLang="ja-JP">
                <a:effectLst/>
                <a:ea typeface="ＭＳ Ｐゴシック" charset="-128"/>
              </a:rPr>
              <a:t>C memiliki densitas 1 SG</a:t>
            </a:r>
            <a:endParaRPr lang="id-ID" altLang="ja-JP"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229600" cy="5334000"/>
          </a:xfrm>
          <a:noFill/>
        </p:spPr>
        <p:txBody>
          <a:bodyPr/>
          <a:lstStyle/>
          <a:p>
            <a:pPr eaLnBrk="1" hangingPunct="1"/>
            <a:r>
              <a:rPr lang="en-US" altLang="ja-JP" b="1" dirty="0" err="1">
                <a:effectLst/>
                <a:ea typeface="ＭＳ Ｐゴシック" charset="-128"/>
              </a:rPr>
              <a:t>Contoh</a:t>
            </a:r>
            <a:endParaRPr lang="en-US" altLang="ja-JP" b="1" dirty="0">
              <a:effectLst/>
              <a:ea typeface="ＭＳ Ｐゴシック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ja-JP" dirty="0">
                <a:effectLst/>
                <a:ea typeface="ＭＳ Ｐゴシック" charset="-128"/>
              </a:rPr>
              <a:t>	</a:t>
            </a:r>
            <a:r>
              <a:rPr lang="en-US" altLang="ja-JP" dirty="0" err="1">
                <a:effectLst/>
                <a:ea typeface="ＭＳ Ｐゴシック" charset="-128"/>
              </a:rPr>
              <a:t>Beberapa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ikan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seberat</a:t>
            </a:r>
            <a:r>
              <a:rPr lang="en-US" altLang="ja-JP" dirty="0">
                <a:effectLst/>
                <a:ea typeface="ＭＳ Ｐゴシック" charset="-128"/>
              </a:rPr>
              <a:t> 1 kg </a:t>
            </a:r>
            <a:r>
              <a:rPr lang="en-US" altLang="ja-JP" dirty="0" err="1">
                <a:effectLst/>
                <a:ea typeface="ＭＳ Ｐゴシック" charset="-128"/>
              </a:rPr>
              <a:t>dimasukan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dalam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tabung</a:t>
            </a:r>
            <a:r>
              <a:rPr lang="en-US" altLang="ja-JP" dirty="0">
                <a:effectLst/>
                <a:ea typeface="ＭＳ Ｐゴシック" charset="-128"/>
              </a:rPr>
              <a:t> (diameter 0</a:t>
            </a:r>
            <a:r>
              <a:rPr lang="id-ID" altLang="ja-JP" dirty="0">
                <a:effectLst/>
                <a:ea typeface="ＭＳ Ｐゴシック" charset="-128"/>
              </a:rPr>
              <a:t>,</a:t>
            </a:r>
            <a:r>
              <a:rPr lang="en-US" altLang="ja-JP" dirty="0">
                <a:effectLst/>
                <a:ea typeface="ＭＳ Ｐゴシック" charset="-128"/>
              </a:rPr>
              <a:t>5 m) yang </a:t>
            </a:r>
            <a:r>
              <a:rPr lang="en-US" altLang="ja-JP" dirty="0" err="1">
                <a:effectLst/>
                <a:ea typeface="ＭＳ Ｐゴシック" charset="-128"/>
              </a:rPr>
              <a:t>berisi</a:t>
            </a:r>
            <a:r>
              <a:rPr lang="en-US" altLang="ja-JP" dirty="0">
                <a:effectLst/>
                <a:ea typeface="ＭＳ Ｐゴシック" charset="-128"/>
              </a:rPr>
              <a:t> air </a:t>
            </a:r>
            <a:r>
              <a:rPr lang="en-US" altLang="ja-JP" dirty="0" err="1">
                <a:effectLst/>
                <a:ea typeface="ＭＳ Ｐゴシック" charset="-128"/>
              </a:rPr>
              <a:t>de</a:t>
            </a:r>
            <a:r>
              <a:rPr lang="en-US" altLang="ja-JP" b="1" dirty="0" err="1">
                <a:effectLst/>
                <a:ea typeface="ＭＳ Ｐゴシック" charset="-128"/>
              </a:rPr>
              <a:t>n</a:t>
            </a:r>
            <a:r>
              <a:rPr lang="en-US" altLang="ja-JP" dirty="0" err="1">
                <a:effectLst/>
                <a:ea typeface="ＭＳ Ｐゴシック" charset="-128"/>
              </a:rPr>
              <a:t>gan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ketinggian</a:t>
            </a:r>
            <a:r>
              <a:rPr lang="en-US" altLang="ja-JP" dirty="0">
                <a:effectLst/>
                <a:ea typeface="ＭＳ Ｐゴシック" charset="-128"/>
              </a:rPr>
              <a:t> 1 m</a:t>
            </a:r>
            <a:r>
              <a:rPr lang="id-ID" altLang="ja-JP" dirty="0">
                <a:effectLst/>
                <a:ea typeface="ＭＳ Ｐゴシック" charset="-128"/>
              </a:rPr>
              <a:t>. Setelah ikan dimasukkan </a:t>
            </a:r>
            <a:r>
              <a:rPr lang="en-US" altLang="ja-JP" dirty="0" err="1">
                <a:effectLst/>
                <a:ea typeface="ＭＳ Ｐゴシック" charset="-128"/>
              </a:rPr>
              <a:t>permukaan</a:t>
            </a:r>
            <a:r>
              <a:rPr lang="en-US" altLang="ja-JP" dirty="0">
                <a:effectLst/>
                <a:ea typeface="ＭＳ Ｐゴシック" charset="-128"/>
              </a:rPr>
              <a:t> air </a:t>
            </a:r>
            <a:r>
              <a:rPr lang="en-US" altLang="ja-JP" dirty="0" err="1">
                <a:effectLst/>
                <a:ea typeface="ＭＳ Ｐゴシック" charset="-128"/>
              </a:rPr>
              <a:t>meningkat</a:t>
            </a:r>
            <a:r>
              <a:rPr lang="en-US" altLang="ja-JP" dirty="0">
                <a:effectLst/>
                <a:ea typeface="ＭＳ Ｐゴシック" charset="-128"/>
              </a:rPr>
              <a:t> 0</a:t>
            </a:r>
            <a:r>
              <a:rPr lang="id-ID" altLang="ja-JP" dirty="0">
                <a:effectLst/>
                <a:ea typeface="ＭＳ Ｐゴシック" charset="-128"/>
              </a:rPr>
              <a:t>,2</a:t>
            </a:r>
            <a:r>
              <a:rPr lang="en-US" altLang="ja-JP" dirty="0">
                <a:effectLst/>
                <a:ea typeface="ＭＳ Ｐゴシック" charset="-128"/>
              </a:rPr>
              <a:t> m. </a:t>
            </a:r>
            <a:r>
              <a:rPr lang="en-US" altLang="ja-JP" dirty="0" err="1">
                <a:effectLst/>
                <a:ea typeface="ＭＳ Ｐゴシック" charset="-128"/>
              </a:rPr>
              <a:t>Berapakah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massa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jenis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ikan</a:t>
            </a:r>
            <a:r>
              <a:rPr lang="en-US" altLang="ja-JP" dirty="0">
                <a:effectLst/>
                <a:ea typeface="ＭＳ Ｐゴシック" charset="-128"/>
              </a:rPr>
              <a:t> – </a:t>
            </a:r>
            <a:r>
              <a:rPr lang="en-US" altLang="ja-JP" dirty="0" err="1">
                <a:effectLst/>
                <a:ea typeface="ＭＳ Ｐゴシック" charset="-128"/>
              </a:rPr>
              <a:t>ikan</a:t>
            </a:r>
            <a:r>
              <a:rPr lang="en-US" altLang="ja-JP" dirty="0">
                <a:effectLst/>
                <a:ea typeface="ＭＳ Ｐゴシック" charset="-128"/>
              </a:rPr>
              <a:t> </a:t>
            </a:r>
            <a:r>
              <a:rPr lang="en-US" altLang="ja-JP" dirty="0" err="1">
                <a:effectLst/>
                <a:ea typeface="ＭＳ Ｐゴシック" charset="-128"/>
              </a:rPr>
              <a:t>tersebut</a:t>
            </a:r>
            <a:r>
              <a:rPr lang="en-US" altLang="ja-JP" dirty="0">
                <a:effectLst/>
                <a:ea typeface="ＭＳ Ｐゴシック" charset="-128"/>
              </a:rPr>
              <a:t>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ja-JP" sz="1400" dirty="0">
              <a:solidFill>
                <a:srgbClr val="3333FF"/>
              </a:solidFill>
              <a:effectLst/>
              <a:latin typeface="Times New Roman" pitchFamily="18" charset="0"/>
              <a:ea typeface="ＭＳ Ｐゴシック" charset="-128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3711714"/>
            <a:ext cx="8001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200" dirty="0">
                <a:solidFill>
                  <a:srgbClr val="FFFF00"/>
                </a:solidFill>
              </a:rPr>
              <a:t>Jawab:</a:t>
            </a:r>
          </a:p>
          <a:p>
            <a:endParaRPr lang="id-ID" sz="2200" dirty="0">
              <a:solidFill>
                <a:srgbClr val="FFFF00"/>
              </a:solidFill>
            </a:endParaRPr>
          </a:p>
          <a:p>
            <a:r>
              <a:rPr lang="id-ID" sz="2200" dirty="0">
                <a:solidFill>
                  <a:srgbClr val="FFFF00"/>
                </a:solidFill>
              </a:rPr>
              <a:t>Volume ikan= ¼ x 3,14 x (0,5 m)</a:t>
            </a:r>
            <a:r>
              <a:rPr lang="id-ID" sz="2200" baseline="30000" dirty="0">
                <a:solidFill>
                  <a:srgbClr val="FFFF00"/>
                </a:solidFill>
              </a:rPr>
              <a:t>2</a:t>
            </a:r>
            <a:r>
              <a:rPr lang="id-ID" sz="2200" dirty="0">
                <a:solidFill>
                  <a:srgbClr val="FFFF00"/>
                </a:solidFill>
              </a:rPr>
              <a:t> x 0,2 m = 0,039 m</a:t>
            </a:r>
            <a:r>
              <a:rPr lang="id-ID" sz="2200" baseline="30000" dirty="0">
                <a:solidFill>
                  <a:srgbClr val="FFFF00"/>
                </a:solidFill>
              </a:rPr>
              <a:t>3</a:t>
            </a:r>
            <a:r>
              <a:rPr lang="id-ID" sz="2200" dirty="0">
                <a:solidFill>
                  <a:srgbClr val="FFFF00"/>
                </a:solidFill>
              </a:rPr>
              <a:t>  </a:t>
            </a:r>
          </a:p>
          <a:p>
            <a:endParaRPr lang="id-ID" sz="2200" dirty="0">
              <a:solidFill>
                <a:srgbClr val="FFFF00"/>
              </a:solidFill>
            </a:endParaRPr>
          </a:p>
          <a:p>
            <a:r>
              <a:rPr lang="id-ID" sz="2200" dirty="0">
                <a:solidFill>
                  <a:srgbClr val="FFFF00"/>
                </a:solidFill>
              </a:rPr>
              <a:t>Massa jenis ikan = 1 kg / 0,039 m</a:t>
            </a:r>
            <a:r>
              <a:rPr lang="id-ID" sz="2200" baseline="30000" dirty="0">
                <a:solidFill>
                  <a:srgbClr val="FFFF00"/>
                </a:solidFill>
              </a:rPr>
              <a:t>3</a:t>
            </a:r>
            <a:r>
              <a:rPr lang="id-ID" sz="2200" dirty="0">
                <a:solidFill>
                  <a:srgbClr val="FFFF00"/>
                </a:solidFill>
              </a:rPr>
              <a:t> = 25,64 kg/m</a:t>
            </a:r>
            <a:r>
              <a:rPr lang="id-ID" sz="2200" baseline="30000" dirty="0">
                <a:solidFill>
                  <a:srgbClr val="FFFF00"/>
                </a:solidFill>
              </a:rPr>
              <a:t>3</a:t>
            </a:r>
            <a:r>
              <a:rPr lang="id-ID" sz="2200" dirty="0">
                <a:solidFill>
                  <a:srgbClr val="FFFF00"/>
                </a:solidFill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2822</TotalTime>
  <Words>894</Words>
  <Application>Microsoft Office PowerPoint</Application>
  <PresentationFormat>On-screen Show (4:3)</PresentationFormat>
  <Paragraphs>131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Symbol</vt:lpstr>
      <vt:lpstr>Tahoma</vt:lpstr>
      <vt:lpstr>Times New Roman</vt:lpstr>
      <vt:lpstr>Wingdings</vt:lpstr>
      <vt:lpstr>Stream</vt:lpstr>
      <vt:lpstr>Custom Design</vt:lpstr>
      <vt:lpstr>Equation</vt:lpstr>
      <vt:lpstr>FISIKA FLUIDA</vt:lpstr>
      <vt:lpstr>FLUIDA</vt:lpstr>
      <vt:lpstr>FENOMENA FLUIDA</vt:lpstr>
      <vt:lpstr>FLUIDA STATIK</vt:lpstr>
      <vt:lpstr>FLUIDA</vt:lpstr>
      <vt:lpstr>FLUIDA</vt:lpstr>
      <vt:lpstr>Massa jenis</vt:lpstr>
      <vt:lpstr>PowerPoint Presentation</vt:lpstr>
      <vt:lpstr>PowerPoint Presentation</vt:lpstr>
      <vt:lpstr>TEKANAN</vt:lpstr>
      <vt:lpstr>TEKANAN (lanjutan….)</vt:lpstr>
      <vt:lpstr>TEKANAN (lanjutan….)</vt:lpstr>
      <vt:lpstr>PowerPoint Presentation</vt:lpstr>
      <vt:lpstr>PowerPoint Presentation</vt:lpstr>
      <vt:lpstr>Prinsip Pascal</vt:lpstr>
      <vt:lpstr>Prinsip Pascal (lanjutan….)</vt:lpstr>
      <vt:lpstr>PowerPoint Presentation</vt:lpstr>
      <vt:lpstr>Contoh</vt:lpstr>
      <vt:lpstr>PRINSIP ARCHIMEDES</vt:lpstr>
      <vt:lpstr>Fenomena Archimedes</vt:lpstr>
      <vt:lpstr>Fenomena Archimedes</vt:lpstr>
      <vt:lpstr>PRINSIP ARCHIMEDES( lanjut…)</vt:lpstr>
      <vt:lpstr>PRINSIP ARCHIMEDES( lanjut…)</vt:lpstr>
      <vt:lpstr>Contoh kasus</vt:lpstr>
      <vt:lpstr> Jawab</vt:lpstr>
      <vt:lpstr>PowerPoint Presentation</vt:lpstr>
      <vt:lpstr>SEKIAN</vt:lpstr>
    </vt:vector>
  </TitlesOfParts>
  <Company>IPB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</dc:title>
  <dc:creator>Sidikrubadi</dc:creator>
  <cp:lastModifiedBy>ASUS</cp:lastModifiedBy>
  <cp:revision>127</cp:revision>
  <dcterms:created xsi:type="dcterms:W3CDTF">2005-01-31T07:34:34Z</dcterms:created>
  <dcterms:modified xsi:type="dcterms:W3CDTF">2019-10-15T12:27:54Z</dcterms:modified>
</cp:coreProperties>
</file>