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21602700" cy="15122525"/>
  <p:notesSz cx="6797675" cy="9928225"/>
  <p:defaultTextStyle>
    <a:defPPr>
      <a:defRPr lang="en-US"/>
    </a:defPPr>
    <a:lvl1pPr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1pPr>
    <a:lvl2pPr marL="434614"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2pPr>
    <a:lvl3pPr marL="869229"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3pPr>
    <a:lvl4pPr marL="1303843"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4pPr>
    <a:lvl5pPr marL="1738457"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5pPr>
    <a:lvl6pPr marL="2173072" algn="l" defTabSz="869229" rtl="0" eaLnBrk="1" latinLnBrk="0" hangingPunct="1">
      <a:defRPr sz="2300" kern="1200">
        <a:solidFill>
          <a:schemeClr val="tx1"/>
        </a:solidFill>
        <a:latin typeface="Times New Roman" pitchFamily="18" charset="0"/>
        <a:ea typeface="MS PGothic" pitchFamily="34" charset="-128"/>
        <a:cs typeface="+mn-cs"/>
      </a:defRPr>
    </a:lvl6pPr>
    <a:lvl7pPr marL="2607686" algn="l" defTabSz="869229" rtl="0" eaLnBrk="1" latinLnBrk="0" hangingPunct="1">
      <a:defRPr sz="2300" kern="1200">
        <a:solidFill>
          <a:schemeClr val="tx1"/>
        </a:solidFill>
        <a:latin typeface="Times New Roman" pitchFamily="18" charset="0"/>
        <a:ea typeface="MS PGothic" pitchFamily="34" charset="-128"/>
        <a:cs typeface="+mn-cs"/>
      </a:defRPr>
    </a:lvl7pPr>
    <a:lvl8pPr marL="3042300" algn="l" defTabSz="869229" rtl="0" eaLnBrk="1" latinLnBrk="0" hangingPunct="1">
      <a:defRPr sz="2300" kern="1200">
        <a:solidFill>
          <a:schemeClr val="tx1"/>
        </a:solidFill>
        <a:latin typeface="Times New Roman" pitchFamily="18" charset="0"/>
        <a:ea typeface="MS PGothic" pitchFamily="34" charset="-128"/>
        <a:cs typeface="+mn-cs"/>
      </a:defRPr>
    </a:lvl8pPr>
    <a:lvl9pPr marL="3476915" algn="l" defTabSz="869229" rtl="0" eaLnBrk="1" latinLnBrk="0" hangingPunct="1">
      <a:defRPr sz="23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4763">
          <p15:clr>
            <a:srgbClr val="A4A3A4"/>
          </p15:clr>
        </p15:guide>
        <p15:guide id="2" pos="6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93D"/>
    <a:srgbClr val="3B3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32" d="100"/>
          <a:sy n="32" d="100"/>
        </p:scale>
        <p:origin x="1266" y="72"/>
      </p:cViewPr>
      <p:guideLst>
        <p:guide orient="horz" pos="4763"/>
        <p:guide pos="679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189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900" y="1344224"/>
            <a:ext cx="18362901" cy="252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19900" y="4368729"/>
            <a:ext cx="18362901" cy="907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19900" y="13778301"/>
            <a:ext cx="4500563"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defTabSz="2099127">
              <a:defRPr sz="3200" smtClean="0">
                <a:latin typeface="Times New Roman" charset="0"/>
                <a:ea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7381226" y="13778301"/>
            <a:ext cx="6840249"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ctr" defTabSz="2099127">
              <a:defRPr sz="3200" smtClean="0">
                <a:latin typeface="Times New Roman" charset="0"/>
                <a:ea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15482239" y="13778301"/>
            <a:ext cx="4500563"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r" defTabSz="2099127">
              <a:defRPr sz="3200"/>
            </a:lvl1pPr>
          </a:lstStyle>
          <a:p>
            <a:fld id="{5084386F-0F4B-46A5-A1A4-5E0BCB92DC69}" type="slidenum">
              <a:rPr lang="en-US" altLang="en-US"/>
              <a:pPr/>
              <a:t>‹#›</a:t>
            </a:fld>
            <a:endParaRPr lang="en-US" altLang="en-US"/>
          </a:p>
        </p:txBody>
      </p:sp>
      <p:pic>
        <p:nvPicPr>
          <p:cNvPr id="7" name="Picture 4" descr="H:\useful-images\UoS-LOGO-PMS-349.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663" t="24228" r="1618" b="31563"/>
          <a:stretch/>
        </p:blipFill>
        <p:spPr bwMode="auto">
          <a:xfrm>
            <a:off x="16489982" y="344221"/>
            <a:ext cx="4752528" cy="13123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099127" rtl="0" eaLnBrk="0" fontAlgn="base" hangingPunct="0">
        <a:spcBef>
          <a:spcPct val="0"/>
        </a:spcBef>
        <a:spcAft>
          <a:spcPct val="0"/>
        </a:spcAft>
        <a:defRPr sz="10100">
          <a:solidFill>
            <a:schemeClr val="tx2"/>
          </a:solidFill>
          <a:latin typeface="+mj-lt"/>
          <a:ea typeface="MS PGothic" pitchFamily="34" charset="-128"/>
          <a:cs typeface="+mj-cs"/>
        </a:defRPr>
      </a:lvl1pPr>
      <a:lvl2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2pPr>
      <a:lvl3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3pPr>
      <a:lvl4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4pPr>
      <a:lvl5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5pPr>
      <a:lvl6pPr marL="434614" algn="ctr" defTabSz="2099127" rtl="0" eaLnBrk="0" fontAlgn="base" hangingPunct="0">
        <a:spcBef>
          <a:spcPct val="0"/>
        </a:spcBef>
        <a:spcAft>
          <a:spcPct val="0"/>
        </a:spcAft>
        <a:defRPr sz="10100">
          <a:solidFill>
            <a:schemeClr val="tx2"/>
          </a:solidFill>
          <a:latin typeface="Times New Roman" charset="0"/>
          <a:ea typeface="ＭＳ Ｐゴシック" charset="0"/>
        </a:defRPr>
      </a:lvl6pPr>
      <a:lvl7pPr marL="869229" algn="ctr" defTabSz="2099127" rtl="0" eaLnBrk="0" fontAlgn="base" hangingPunct="0">
        <a:spcBef>
          <a:spcPct val="0"/>
        </a:spcBef>
        <a:spcAft>
          <a:spcPct val="0"/>
        </a:spcAft>
        <a:defRPr sz="10100">
          <a:solidFill>
            <a:schemeClr val="tx2"/>
          </a:solidFill>
          <a:latin typeface="Times New Roman" charset="0"/>
          <a:ea typeface="ＭＳ Ｐゴシック" charset="0"/>
        </a:defRPr>
      </a:lvl7pPr>
      <a:lvl8pPr marL="1303843" algn="ctr" defTabSz="2099127" rtl="0" eaLnBrk="0" fontAlgn="base" hangingPunct="0">
        <a:spcBef>
          <a:spcPct val="0"/>
        </a:spcBef>
        <a:spcAft>
          <a:spcPct val="0"/>
        </a:spcAft>
        <a:defRPr sz="10100">
          <a:solidFill>
            <a:schemeClr val="tx2"/>
          </a:solidFill>
          <a:latin typeface="Times New Roman" charset="0"/>
          <a:ea typeface="ＭＳ Ｐゴシック" charset="0"/>
        </a:defRPr>
      </a:lvl8pPr>
      <a:lvl9pPr marL="1738457" algn="ctr" defTabSz="2099127" rtl="0" eaLnBrk="0" fontAlgn="base" hangingPunct="0">
        <a:spcBef>
          <a:spcPct val="0"/>
        </a:spcBef>
        <a:spcAft>
          <a:spcPct val="0"/>
        </a:spcAft>
        <a:defRPr sz="10100">
          <a:solidFill>
            <a:schemeClr val="tx2"/>
          </a:solidFill>
          <a:latin typeface="Times New Roman" charset="0"/>
          <a:ea typeface="ＭＳ Ｐゴシック" charset="0"/>
        </a:defRPr>
      </a:lvl9pPr>
    </p:titleStyle>
    <p:bodyStyle>
      <a:lvl1pPr marL="786230" indent="-786230" algn="l" defTabSz="2099127" rtl="0" eaLnBrk="0" fontAlgn="base" hangingPunct="0">
        <a:spcBef>
          <a:spcPct val="20000"/>
        </a:spcBef>
        <a:spcAft>
          <a:spcPct val="0"/>
        </a:spcAft>
        <a:buChar char="•"/>
        <a:defRPr sz="7300">
          <a:solidFill>
            <a:schemeClr val="tx1"/>
          </a:solidFill>
          <a:latin typeface="+mn-lt"/>
          <a:ea typeface="MS PGothic" pitchFamily="34" charset="-128"/>
          <a:cs typeface="+mn-cs"/>
        </a:defRPr>
      </a:lvl1pPr>
      <a:lvl2pPr marL="1705258" indent="-656449" algn="l" defTabSz="2099127" rtl="0" eaLnBrk="0" fontAlgn="base" hangingPunct="0">
        <a:spcBef>
          <a:spcPct val="20000"/>
        </a:spcBef>
        <a:spcAft>
          <a:spcPct val="0"/>
        </a:spcAft>
        <a:buChar char="–"/>
        <a:defRPr sz="6500">
          <a:solidFill>
            <a:schemeClr val="tx1"/>
          </a:solidFill>
          <a:latin typeface="+mn-lt"/>
          <a:ea typeface="MS PGothic" pitchFamily="34" charset="-128"/>
        </a:defRPr>
      </a:lvl2pPr>
      <a:lvl3pPr marL="2622777" indent="-523650" algn="l" defTabSz="2099127" rtl="0" eaLnBrk="0" fontAlgn="base" hangingPunct="0">
        <a:spcBef>
          <a:spcPct val="20000"/>
        </a:spcBef>
        <a:spcAft>
          <a:spcPct val="0"/>
        </a:spcAft>
        <a:buChar char="•"/>
        <a:defRPr sz="5500">
          <a:solidFill>
            <a:schemeClr val="tx1"/>
          </a:solidFill>
          <a:latin typeface="+mn-lt"/>
          <a:ea typeface="MS PGothic" pitchFamily="34" charset="-128"/>
        </a:defRPr>
      </a:lvl3pPr>
      <a:lvl4pPr marL="3673095"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4pPr>
      <a:lvl5pPr marL="4721904"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5pPr>
      <a:lvl6pPr marL="5156518" indent="-525159" algn="l" defTabSz="2099127" rtl="0" eaLnBrk="0" fontAlgn="base" hangingPunct="0">
        <a:spcBef>
          <a:spcPct val="20000"/>
        </a:spcBef>
        <a:spcAft>
          <a:spcPct val="0"/>
        </a:spcAft>
        <a:buChar char="»"/>
        <a:defRPr sz="4600">
          <a:solidFill>
            <a:schemeClr val="tx1"/>
          </a:solidFill>
          <a:latin typeface="+mn-lt"/>
          <a:ea typeface="+mn-ea"/>
        </a:defRPr>
      </a:lvl6pPr>
      <a:lvl7pPr marL="5591133" indent="-525159" algn="l" defTabSz="2099127" rtl="0" eaLnBrk="0" fontAlgn="base" hangingPunct="0">
        <a:spcBef>
          <a:spcPct val="20000"/>
        </a:spcBef>
        <a:spcAft>
          <a:spcPct val="0"/>
        </a:spcAft>
        <a:buChar char="»"/>
        <a:defRPr sz="4600">
          <a:solidFill>
            <a:schemeClr val="tx1"/>
          </a:solidFill>
          <a:latin typeface="+mn-lt"/>
          <a:ea typeface="+mn-ea"/>
        </a:defRPr>
      </a:lvl7pPr>
      <a:lvl8pPr marL="6025747" indent="-525159" algn="l" defTabSz="2099127" rtl="0" eaLnBrk="0" fontAlgn="base" hangingPunct="0">
        <a:spcBef>
          <a:spcPct val="20000"/>
        </a:spcBef>
        <a:spcAft>
          <a:spcPct val="0"/>
        </a:spcAft>
        <a:buChar char="»"/>
        <a:defRPr sz="4600">
          <a:solidFill>
            <a:schemeClr val="tx1"/>
          </a:solidFill>
          <a:latin typeface="+mn-lt"/>
          <a:ea typeface="+mn-ea"/>
        </a:defRPr>
      </a:lvl8pPr>
      <a:lvl9pPr marL="6460361" indent="-525159" algn="l" defTabSz="2099127" rtl="0" eaLnBrk="0" fontAlgn="base" hangingPunct="0">
        <a:spcBef>
          <a:spcPct val="20000"/>
        </a:spcBef>
        <a:spcAft>
          <a:spcPct val="0"/>
        </a:spcAft>
        <a:buChar char="»"/>
        <a:defRPr sz="4600">
          <a:solidFill>
            <a:schemeClr val="tx1"/>
          </a:solidFill>
          <a:latin typeface="+mn-lt"/>
          <a:ea typeface="+mn-ea"/>
        </a:defRPr>
      </a:lvl9pPr>
    </p:bodyStyle>
    <p:otherStyle>
      <a:defPPr>
        <a:defRPr lang="en-US"/>
      </a:defPPr>
      <a:lvl1pPr marL="0" algn="l" defTabSz="434614" rtl="0" eaLnBrk="1" latinLnBrk="0" hangingPunct="1">
        <a:defRPr sz="1700" kern="1200">
          <a:solidFill>
            <a:schemeClr val="tx1"/>
          </a:solidFill>
          <a:latin typeface="+mn-lt"/>
          <a:ea typeface="+mn-ea"/>
          <a:cs typeface="+mn-cs"/>
        </a:defRPr>
      </a:lvl1pPr>
      <a:lvl2pPr marL="434614" algn="l" defTabSz="434614" rtl="0" eaLnBrk="1" latinLnBrk="0" hangingPunct="1">
        <a:defRPr sz="1700" kern="1200">
          <a:solidFill>
            <a:schemeClr val="tx1"/>
          </a:solidFill>
          <a:latin typeface="+mn-lt"/>
          <a:ea typeface="+mn-ea"/>
          <a:cs typeface="+mn-cs"/>
        </a:defRPr>
      </a:lvl2pPr>
      <a:lvl3pPr marL="869229" algn="l" defTabSz="434614" rtl="0" eaLnBrk="1" latinLnBrk="0" hangingPunct="1">
        <a:defRPr sz="1700" kern="1200">
          <a:solidFill>
            <a:schemeClr val="tx1"/>
          </a:solidFill>
          <a:latin typeface="+mn-lt"/>
          <a:ea typeface="+mn-ea"/>
          <a:cs typeface="+mn-cs"/>
        </a:defRPr>
      </a:lvl3pPr>
      <a:lvl4pPr marL="1303843" algn="l" defTabSz="434614" rtl="0" eaLnBrk="1" latinLnBrk="0" hangingPunct="1">
        <a:defRPr sz="1700" kern="1200">
          <a:solidFill>
            <a:schemeClr val="tx1"/>
          </a:solidFill>
          <a:latin typeface="+mn-lt"/>
          <a:ea typeface="+mn-ea"/>
          <a:cs typeface="+mn-cs"/>
        </a:defRPr>
      </a:lvl4pPr>
      <a:lvl5pPr marL="1738457" algn="l" defTabSz="434614" rtl="0" eaLnBrk="1" latinLnBrk="0" hangingPunct="1">
        <a:defRPr sz="1700" kern="1200">
          <a:solidFill>
            <a:schemeClr val="tx1"/>
          </a:solidFill>
          <a:latin typeface="+mn-lt"/>
          <a:ea typeface="+mn-ea"/>
          <a:cs typeface="+mn-cs"/>
        </a:defRPr>
      </a:lvl5pPr>
      <a:lvl6pPr marL="2173072" algn="l" defTabSz="434614" rtl="0" eaLnBrk="1" latinLnBrk="0" hangingPunct="1">
        <a:defRPr sz="1700" kern="1200">
          <a:solidFill>
            <a:schemeClr val="tx1"/>
          </a:solidFill>
          <a:latin typeface="+mn-lt"/>
          <a:ea typeface="+mn-ea"/>
          <a:cs typeface="+mn-cs"/>
        </a:defRPr>
      </a:lvl6pPr>
      <a:lvl7pPr marL="2607686" algn="l" defTabSz="434614" rtl="0" eaLnBrk="1" latinLnBrk="0" hangingPunct="1">
        <a:defRPr sz="1700" kern="1200">
          <a:solidFill>
            <a:schemeClr val="tx1"/>
          </a:solidFill>
          <a:latin typeface="+mn-lt"/>
          <a:ea typeface="+mn-ea"/>
          <a:cs typeface="+mn-cs"/>
        </a:defRPr>
      </a:lvl7pPr>
      <a:lvl8pPr marL="3042300" algn="l" defTabSz="434614" rtl="0" eaLnBrk="1" latinLnBrk="0" hangingPunct="1">
        <a:defRPr sz="1700" kern="1200">
          <a:solidFill>
            <a:schemeClr val="tx1"/>
          </a:solidFill>
          <a:latin typeface="+mn-lt"/>
          <a:ea typeface="+mn-ea"/>
          <a:cs typeface="+mn-cs"/>
        </a:defRPr>
      </a:lvl8pPr>
      <a:lvl9pPr marL="3476915" algn="l" defTabSz="4346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3743348"/>
            <a:ext cx="21602700" cy="1379177"/>
          </a:xfrm>
          <a:prstGeom prst="rect">
            <a:avLst/>
          </a:prstGeom>
          <a:solidFill>
            <a:srgbClr val="3B693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2055" name="Text Box 7"/>
          <p:cNvSpPr txBox="1">
            <a:spLocks noChangeArrowheads="1"/>
          </p:cNvSpPr>
          <p:nvPr/>
        </p:nvSpPr>
        <p:spPr bwMode="auto">
          <a:xfrm>
            <a:off x="412978" y="331541"/>
            <a:ext cx="16149012" cy="17240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lvl1pPr defTabSz="646113">
              <a:defRPr sz="2400">
                <a:solidFill>
                  <a:schemeClr val="tx1"/>
                </a:solidFill>
                <a:latin typeface="Times New Roman" charset="0"/>
                <a:ea typeface="ＭＳ Ｐゴシック" charset="0"/>
              </a:defRPr>
            </a:lvl1pPr>
            <a:lvl2pPr marL="323850" defTabSz="646113">
              <a:defRPr sz="2400">
                <a:solidFill>
                  <a:schemeClr val="tx1"/>
                </a:solidFill>
                <a:latin typeface="Times New Roman" charset="0"/>
                <a:ea typeface="ＭＳ Ｐゴシック" charset="0"/>
              </a:defRPr>
            </a:lvl2pPr>
            <a:lvl3pPr marL="646113" defTabSz="646113">
              <a:defRPr sz="2400">
                <a:solidFill>
                  <a:schemeClr val="tx1"/>
                </a:solidFill>
                <a:latin typeface="Times New Roman" charset="0"/>
                <a:ea typeface="ＭＳ Ｐゴシック" charset="0"/>
              </a:defRPr>
            </a:lvl3pPr>
            <a:lvl4pPr marL="969963" defTabSz="646113">
              <a:defRPr sz="2400">
                <a:solidFill>
                  <a:schemeClr val="tx1"/>
                </a:solidFill>
                <a:latin typeface="Times New Roman" charset="0"/>
                <a:ea typeface="ＭＳ Ｐゴシック" charset="0"/>
              </a:defRPr>
            </a:lvl4pPr>
            <a:lvl5pPr marL="1292225" defTabSz="646113">
              <a:defRPr sz="2400">
                <a:solidFill>
                  <a:schemeClr val="tx1"/>
                </a:solidFill>
                <a:latin typeface="Times New Roman" charset="0"/>
                <a:ea typeface="ＭＳ Ｐゴシック" charset="0"/>
              </a:defRPr>
            </a:lvl5pPr>
            <a:lvl6pPr marL="1749425" defTabSz="646113" eaLnBrk="0" fontAlgn="base" hangingPunct="0">
              <a:spcBef>
                <a:spcPct val="0"/>
              </a:spcBef>
              <a:spcAft>
                <a:spcPct val="0"/>
              </a:spcAft>
              <a:defRPr sz="2400">
                <a:solidFill>
                  <a:schemeClr val="tx1"/>
                </a:solidFill>
                <a:latin typeface="Times New Roman" charset="0"/>
                <a:ea typeface="ＭＳ Ｐゴシック" charset="0"/>
              </a:defRPr>
            </a:lvl6pPr>
            <a:lvl7pPr marL="2206625" defTabSz="646113" eaLnBrk="0" fontAlgn="base" hangingPunct="0">
              <a:spcBef>
                <a:spcPct val="0"/>
              </a:spcBef>
              <a:spcAft>
                <a:spcPct val="0"/>
              </a:spcAft>
              <a:defRPr sz="2400">
                <a:solidFill>
                  <a:schemeClr val="tx1"/>
                </a:solidFill>
                <a:latin typeface="Times New Roman" charset="0"/>
                <a:ea typeface="ＭＳ Ｐゴシック" charset="0"/>
              </a:defRPr>
            </a:lvl7pPr>
            <a:lvl8pPr marL="2663825" defTabSz="646113" eaLnBrk="0" fontAlgn="base" hangingPunct="0">
              <a:spcBef>
                <a:spcPct val="0"/>
              </a:spcBef>
              <a:spcAft>
                <a:spcPct val="0"/>
              </a:spcAft>
              <a:defRPr sz="2400">
                <a:solidFill>
                  <a:schemeClr val="tx1"/>
                </a:solidFill>
                <a:latin typeface="Times New Roman" charset="0"/>
                <a:ea typeface="ＭＳ Ｐゴシック" charset="0"/>
              </a:defRPr>
            </a:lvl8pPr>
            <a:lvl9pPr marL="3121025" defTabSz="6461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5400" b="1" dirty="0">
                <a:solidFill>
                  <a:srgbClr val="3B693D"/>
                </a:solidFill>
                <a:latin typeface="Calibri"/>
                <a:ea typeface="+mn-ea"/>
                <a:cs typeface="Calibri"/>
              </a:rPr>
              <a:t>FINDING AND INTERPRETING DATA ON THE COST-OF-LIVING CRISIS</a:t>
            </a:r>
          </a:p>
        </p:txBody>
      </p:sp>
      <p:sp>
        <p:nvSpPr>
          <p:cNvPr id="2285" name="Text Box 237"/>
          <p:cNvSpPr txBox="1">
            <a:spLocks noChangeArrowheads="1"/>
          </p:cNvSpPr>
          <p:nvPr/>
        </p:nvSpPr>
        <p:spPr bwMode="auto">
          <a:xfrm>
            <a:off x="412976" y="1929613"/>
            <a:ext cx="9236246" cy="9853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defPPr>
              <a:defRPr lang="en-US"/>
            </a:defPPr>
            <a:lvl1pPr defTabSz="646113">
              <a:defRPr sz="7000" b="1">
                <a:solidFill>
                  <a:srgbClr val="3B693D"/>
                </a:solidFill>
                <a:latin typeface="Calibri"/>
                <a:ea typeface="+mn-ea"/>
                <a:cs typeface="Calibri"/>
              </a:defRPr>
            </a:lvl1pPr>
            <a:lvl2pPr marL="323850" defTabSz="646113">
              <a:defRPr sz="2400">
                <a:latin typeface="Times New Roman" charset="0"/>
                <a:ea typeface="ＭＳ Ｐゴシック" charset="0"/>
              </a:defRPr>
            </a:lvl2pPr>
            <a:lvl3pPr marL="646113" defTabSz="646113">
              <a:defRPr sz="2400">
                <a:latin typeface="Times New Roman" charset="0"/>
                <a:ea typeface="ＭＳ Ｐゴシック" charset="0"/>
              </a:defRPr>
            </a:lvl3pPr>
            <a:lvl4pPr marL="969963" defTabSz="646113">
              <a:defRPr sz="2400">
                <a:latin typeface="Times New Roman" charset="0"/>
                <a:ea typeface="ＭＳ Ｐゴシック" charset="0"/>
              </a:defRPr>
            </a:lvl4pPr>
            <a:lvl5pPr marL="1292225" defTabSz="646113">
              <a:defRPr sz="2400">
                <a:latin typeface="Times New Roman" charset="0"/>
                <a:ea typeface="ＭＳ Ｐゴシック" charset="0"/>
              </a:defRPr>
            </a:lvl5pPr>
            <a:lvl6pPr marL="1749425" defTabSz="646113" eaLnBrk="0" fontAlgn="base" hangingPunct="0">
              <a:spcBef>
                <a:spcPct val="0"/>
              </a:spcBef>
              <a:spcAft>
                <a:spcPct val="0"/>
              </a:spcAft>
              <a:defRPr sz="2400">
                <a:latin typeface="Times New Roman" charset="0"/>
                <a:ea typeface="ＭＳ Ｐゴシック" charset="0"/>
              </a:defRPr>
            </a:lvl6pPr>
            <a:lvl7pPr marL="2206625" defTabSz="646113" eaLnBrk="0" fontAlgn="base" hangingPunct="0">
              <a:spcBef>
                <a:spcPct val="0"/>
              </a:spcBef>
              <a:spcAft>
                <a:spcPct val="0"/>
              </a:spcAft>
              <a:defRPr sz="2400">
                <a:latin typeface="Times New Roman" charset="0"/>
                <a:ea typeface="ＭＳ Ｐゴシック" charset="0"/>
              </a:defRPr>
            </a:lvl7pPr>
            <a:lvl8pPr marL="2663825" defTabSz="646113" eaLnBrk="0" fontAlgn="base" hangingPunct="0">
              <a:spcBef>
                <a:spcPct val="0"/>
              </a:spcBef>
              <a:spcAft>
                <a:spcPct val="0"/>
              </a:spcAft>
              <a:defRPr sz="2400">
                <a:latin typeface="Times New Roman" charset="0"/>
                <a:ea typeface="ＭＳ Ｐゴシック" charset="0"/>
              </a:defRPr>
            </a:lvl8pPr>
            <a:lvl9pPr marL="3121025" defTabSz="646113" eaLnBrk="0" fontAlgn="base" hangingPunct="0">
              <a:spcBef>
                <a:spcPct val="0"/>
              </a:spcBef>
              <a:spcAft>
                <a:spcPct val="0"/>
              </a:spcAft>
              <a:defRPr sz="2400">
                <a:latin typeface="Times New Roman" charset="0"/>
                <a:ea typeface="ＭＳ Ｐゴシック" charset="0"/>
              </a:defRPr>
            </a:lvl9pPr>
          </a:lstStyle>
          <a:p>
            <a:r>
              <a:rPr lang="en-GB" sz="3000" dirty="0"/>
              <a:t>Muhammad Abdul Hanan</a:t>
            </a:r>
            <a:br>
              <a:rPr lang="en-GB" sz="3000" dirty="0"/>
            </a:br>
            <a:r>
              <a:rPr lang="en-GB" sz="3000" dirty="0"/>
              <a:t>MSc in Big Data</a:t>
            </a:r>
          </a:p>
        </p:txBody>
      </p:sp>
      <p:pic>
        <p:nvPicPr>
          <p:cNvPr id="10" name="Picture 9" descr="Em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46" y="14275660"/>
            <a:ext cx="489965" cy="342386"/>
          </a:xfrm>
          <a:prstGeom prst="rect">
            <a:avLst/>
          </a:prstGeom>
        </p:spPr>
      </p:pic>
      <p:sp>
        <p:nvSpPr>
          <p:cNvPr id="11" name="TextBox 10"/>
          <p:cNvSpPr txBox="1"/>
          <p:nvPr/>
        </p:nvSpPr>
        <p:spPr>
          <a:xfrm>
            <a:off x="3096494" y="14217977"/>
            <a:ext cx="6552728" cy="400069"/>
          </a:xfrm>
          <a:prstGeom prst="rect">
            <a:avLst/>
          </a:prstGeom>
          <a:noFill/>
        </p:spPr>
        <p:txBody>
          <a:bodyPr wrap="square" lIns="91401" tIns="45700" rIns="91401" bIns="45700" rtlCol="0">
            <a:spAutoFit/>
          </a:bodyPr>
          <a:lstStyle/>
          <a:p>
            <a:r>
              <a:rPr lang="en-US" sz="2000" dirty="0">
                <a:solidFill>
                  <a:schemeClr val="bg1"/>
                </a:solidFill>
                <a:latin typeface="Calibri" panose="020F0502020204030204" pitchFamily="34" charset="0"/>
              </a:rPr>
              <a:t>For further information contact:   </a:t>
            </a:r>
            <a:r>
              <a:rPr lang="en-US" sz="2000" i="1" dirty="0">
                <a:solidFill>
                  <a:schemeClr val="bg1"/>
                </a:solidFill>
                <a:latin typeface="Calibri" panose="020F0502020204030204" pitchFamily="34" charset="0"/>
              </a:rPr>
              <a:t>Muhammad Abdul </a:t>
            </a:r>
            <a:r>
              <a:rPr lang="en-US" sz="2000" i="1" dirty="0" err="1" smtClean="0">
                <a:solidFill>
                  <a:schemeClr val="bg1"/>
                </a:solidFill>
                <a:latin typeface="Calibri" panose="020F0502020204030204" pitchFamily="34" charset="0"/>
              </a:rPr>
              <a:t>Hanan</a:t>
            </a:r>
            <a:endParaRPr lang="en-US" sz="2000" dirty="0">
              <a:solidFill>
                <a:schemeClr val="bg1"/>
              </a:solidFill>
              <a:latin typeface="Calibri" panose="020F0502020204030204" pitchFamily="34" charset="0"/>
            </a:endParaRPr>
          </a:p>
        </p:txBody>
      </p:sp>
      <p:sp>
        <p:nvSpPr>
          <p:cNvPr id="12" name="TextBox 11"/>
          <p:cNvSpPr txBox="1"/>
          <p:nvPr/>
        </p:nvSpPr>
        <p:spPr>
          <a:xfrm>
            <a:off x="10434416" y="14217977"/>
            <a:ext cx="5623518" cy="400069"/>
          </a:xfrm>
          <a:prstGeom prst="rect">
            <a:avLst/>
          </a:prstGeom>
          <a:noFill/>
        </p:spPr>
        <p:txBody>
          <a:bodyPr wrap="square" lIns="91401" tIns="45700" rIns="91401" bIns="45700" rtlCol="0">
            <a:spAutoFit/>
          </a:bodyPr>
          <a:lstStyle/>
          <a:p>
            <a:r>
              <a:rPr lang="en-US" sz="2000" i="1" dirty="0">
                <a:solidFill>
                  <a:schemeClr val="bg1"/>
                </a:solidFill>
                <a:latin typeface="Calibri" panose="020F0502020204030204" pitchFamily="34" charset="0"/>
              </a:rPr>
              <a:t>muh00066@students.stir.ac.uk</a:t>
            </a:r>
          </a:p>
        </p:txBody>
      </p:sp>
      <p:sp>
        <p:nvSpPr>
          <p:cNvPr id="15" name="TextBox 14"/>
          <p:cNvSpPr txBox="1"/>
          <p:nvPr/>
        </p:nvSpPr>
        <p:spPr>
          <a:xfrm>
            <a:off x="360190" y="14041982"/>
            <a:ext cx="2160240" cy="707846"/>
          </a:xfrm>
          <a:prstGeom prst="rect">
            <a:avLst/>
          </a:prstGeom>
          <a:noFill/>
        </p:spPr>
        <p:txBody>
          <a:bodyPr wrap="square" lIns="91401" tIns="45700" rIns="91401" bIns="45700" rtlCol="0">
            <a:spAutoFit/>
          </a:bodyPr>
          <a:lstStyle/>
          <a:p>
            <a:pPr algn="r"/>
            <a:r>
              <a:rPr lang="en-US" sz="4000" b="1" dirty="0" err="1">
                <a:solidFill>
                  <a:schemeClr val="bg1"/>
                </a:solidFill>
                <a:latin typeface="Calibri" panose="020F0502020204030204" pitchFamily="34" charset="0"/>
              </a:rPr>
              <a:t>stir.ac.uk</a:t>
            </a:r>
            <a:endParaRPr lang="en-US" sz="4000" b="1" dirty="0">
              <a:solidFill>
                <a:schemeClr val="bg1"/>
              </a:solidFill>
              <a:latin typeface="Calibri" panose="020F0502020204030204" pitchFamily="34" charset="0"/>
            </a:endParaRPr>
          </a:p>
        </p:txBody>
      </p:sp>
      <p:pic>
        <p:nvPicPr>
          <p:cNvPr id="16" name="Picture 15" descr="bt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3958" y="14215306"/>
            <a:ext cx="5328742" cy="474748"/>
          </a:xfrm>
          <a:prstGeom prst="rect">
            <a:avLst/>
          </a:prstGeom>
        </p:spPr>
      </p:pic>
      <p:sp>
        <p:nvSpPr>
          <p:cNvPr id="18" name="TextBox 17"/>
          <p:cNvSpPr txBox="1"/>
          <p:nvPr/>
        </p:nvSpPr>
        <p:spPr>
          <a:xfrm>
            <a:off x="360191" y="2816383"/>
            <a:ext cx="6480720" cy="5861244"/>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Introduction</a:t>
            </a:r>
          </a:p>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The primary objective of this research is to examine the correlation between fuel prices and the overall cost of living. Utilizing data science techniques and machine learning algorithms, we aim to discern fuel price patterns and trends while forecasting future price movements. Through rigorous statistical analysis, we seek to quantify the influence of fuel price fluctuations on the cost of living. The valuable insights garnered from this study will empower policymakers and individuals to address the impact of the crisis effectively, enabling them to make informed decisions concerning budgeting and financial planning.</a:t>
            </a:r>
          </a:p>
        </p:txBody>
      </p:sp>
      <p:sp>
        <p:nvSpPr>
          <p:cNvPr id="20" name="TextBox 19"/>
          <p:cNvSpPr txBox="1"/>
          <p:nvPr/>
        </p:nvSpPr>
        <p:spPr>
          <a:xfrm>
            <a:off x="14171703" y="10385387"/>
            <a:ext cx="7402270" cy="3829919"/>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Power BI Dashboard &amp; Conclusion</a:t>
            </a:r>
          </a:p>
          <a:p>
            <a:pPr>
              <a:lnSpc>
                <a:spcPct val="110000"/>
              </a:lnSpc>
              <a:spcBef>
                <a:spcPts val="0"/>
              </a:spcBef>
              <a:spcAft>
                <a:spcPts val="0"/>
              </a:spcAft>
            </a:pPr>
            <a:r>
              <a:rPr lang="en-US" sz="2400" dirty="0">
                <a:latin typeface="Calibri" panose="020F0502020204030204" pitchFamily="34" charset="0"/>
                <a:ea typeface="Calibri" panose="020F0502020204030204" pitchFamily="34" charset="0"/>
                <a:cs typeface="Calibri" panose="020F0502020204030204" pitchFamily="34" charset="0"/>
              </a:rPr>
              <a:t>An 8-page Power BI dashboard to visualize fuel export/import along with gasoline prices and their trends is being constructed. This will provide a comprehensive and data-driven analysis of the cost-of-living crisis, which will enable the policy makers and individuals to take informed decisions and develop effective strategies for mitigating its impact.</a:t>
            </a:r>
          </a:p>
          <a:p>
            <a:pPr>
              <a:lnSpc>
                <a:spcPct val="110000"/>
              </a:lnSpc>
              <a:spcBef>
                <a:spcPts val="0"/>
              </a:spcBef>
              <a:spcAft>
                <a:spcPts val="0"/>
              </a:spcAft>
            </a:pPr>
            <a:endParaRPr lang="it-IT" sz="2400" b="1" dirty="0">
              <a:solidFill>
                <a:srgbClr val="3B693D"/>
              </a:solidFill>
              <a:latin typeface="Calibri"/>
              <a:ea typeface="+mn-ea"/>
              <a:cs typeface="Calibri"/>
            </a:endParaRPr>
          </a:p>
        </p:txBody>
      </p:sp>
      <p:sp>
        <p:nvSpPr>
          <p:cNvPr id="22" name="TextBox 21"/>
          <p:cNvSpPr txBox="1"/>
          <p:nvPr/>
        </p:nvSpPr>
        <p:spPr>
          <a:xfrm>
            <a:off x="7128942" y="9254638"/>
            <a:ext cx="6480720" cy="1290762"/>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are checking each trend against series. The red line is for fuel, the blue one for gasoline and  purple for fuel export and black is of fuel import.</a:t>
            </a:r>
          </a:p>
        </p:txBody>
      </p:sp>
      <p:sp>
        <p:nvSpPr>
          <p:cNvPr id="3" name="TextBox 2">
            <a:extLst>
              <a:ext uri="{FF2B5EF4-FFF2-40B4-BE49-F238E27FC236}">
                <a16:creationId xmlns:a16="http://schemas.microsoft.com/office/drawing/2014/main" id="{2598F1F6-E2A2-E914-B5B2-E47156997D71}"/>
              </a:ext>
            </a:extLst>
          </p:cNvPr>
          <p:cNvSpPr txBox="1"/>
          <p:nvPr/>
        </p:nvSpPr>
        <p:spPr>
          <a:xfrm>
            <a:off x="364444" y="8543904"/>
            <a:ext cx="6427933" cy="4120487"/>
          </a:xfrm>
          <a:prstGeom prst="rect">
            <a:avLst/>
          </a:prstGeom>
          <a:noFill/>
        </p:spPr>
        <p:txBody>
          <a:bodyPr wrap="square" rtlCol="0">
            <a:spAutoFit/>
          </a:bodyPr>
          <a:lstStyle/>
          <a:p>
            <a:pPr>
              <a:lnSpc>
                <a:spcPct val="110000"/>
              </a:lnSpc>
              <a:spcBef>
                <a:spcPts val="0"/>
              </a:spcBef>
              <a:spcAft>
                <a:spcPts val="0"/>
              </a:spcAft>
            </a:pPr>
            <a:r>
              <a:rPr lang="it-IT" sz="3000" b="1" dirty="0">
                <a:solidFill>
                  <a:srgbClr val="3B693D"/>
                </a:solidFill>
                <a:latin typeface="Calibri"/>
                <a:cs typeface="Calibri"/>
              </a:rPr>
              <a:t>OBJECTIVE:</a:t>
            </a:r>
          </a:p>
          <a:p>
            <a:pPr>
              <a:lnSpc>
                <a:spcPct val="110000"/>
              </a:lnSpc>
              <a:spcBef>
                <a:spcPts val="0"/>
              </a:spcBef>
              <a:spcAft>
                <a:spcPts val="0"/>
              </a:spcAft>
            </a:pPr>
            <a:r>
              <a:rPr lang="en-US" sz="2400" dirty="0">
                <a:latin typeface="Calibri" panose="020F0502020204030204" pitchFamily="34" charset="0"/>
                <a:ea typeface="Calibri" panose="020F0502020204030204" pitchFamily="34" charset="0"/>
                <a:cs typeface="Calibri" panose="020F0502020204030204" pitchFamily="34" charset="0"/>
              </a:rPr>
              <a:t>Our research project aims to investigate the impact of fuel prices on the cost-of-living crisis and provide a comprehensive analysis of the dataset by gathering relevant data from different sources, conducting exploratory data analysis, statistical analysis, forecasting price analysis, clusters-based segmentation of areas, and reporting and visualizations.</a:t>
            </a:r>
          </a:p>
          <a:p>
            <a:pPr>
              <a:lnSpc>
                <a:spcPct val="110000"/>
              </a:lnSpc>
              <a:spcBef>
                <a:spcPts val="0"/>
              </a:spcBef>
              <a:spcAft>
                <a:spcPts val="0"/>
              </a:spcAft>
            </a:pPr>
            <a:endParaRPr lang="it-IT" sz="1680" b="1" dirty="0">
              <a:solidFill>
                <a:srgbClr val="3B693D"/>
              </a:solidFill>
              <a:latin typeface="Calibri"/>
              <a:cs typeface="Calibri"/>
            </a:endParaRPr>
          </a:p>
        </p:txBody>
      </p:sp>
      <p:sp>
        <p:nvSpPr>
          <p:cNvPr id="4" name="TextBox 3">
            <a:extLst>
              <a:ext uri="{FF2B5EF4-FFF2-40B4-BE49-F238E27FC236}">
                <a16:creationId xmlns:a16="http://schemas.microsoft.com/office/drawing/2014/main" id="{C98D0F09-C2C8-EDCE-67B9-99BE8D2026E0}"/>
              </a:ext>
            </a:extLst>
          </p:cNvPr>
          <p:cNvSpPr txBox="1"/>
          <p:nvPr/>
        </p:nvSpPr>
        <p:spPr>
          <a:xfrm>
            <a:off x="7128942" y="2055554"/>
            <a:ext cx="6768751" cy="4513197"/>
          </a:xfrm>
          <a:prstGeom prst="rect">
            <a:avLst/>
          </a:prstGeom>
          <a:noFill/>
        </p:spPr>
        <p:txBody>
          <a:bodyPr wrap="square" lIns="63983" tIns="31991" rIns="63983" bIns="31991" numCol="1" rtlCol="0">
            <a:spAutoFit/>
          </a:bodyPr>
          <a:lstStyle/>
          <a:p>
            <a:pPr>
              <a:lnSpc>
                <a:spcPct val="110000"/>
              </a:lnSpc>
              <a:spcBef>
                <a:spcPts val="0"/>
              </a:spcBef>
              <a:spcAft>
                <a:spcPts val="0"/>
              </a:spcAft>
            </a:pPr>
            <a:r>
              <a:rPr lang="en-US" sz="2400" dirty="0">
                <a:latin typeface="Calibri" panose="020F0502020204030204" pitchFamily="34" charset="0"/>
                <a:ea typeface="Calibri" panose="020F0502020204030204" pitchFamily="34" charset="0"/>
                <a:cs typeface="Calibri" panose="020F0502020204030204" pitchFamily="34" charset="0"/>
              </a:rPr>
              <a:t>analysis(EDA) on three datasets (petroleum, Consumer Price Index (CPI), and Gross Domestic Product (GDP)) for 24 </a:t>
            </a:r>
            <a:r>
              <a:rPr lang="en-US" sz="2400" dirty="0" smtClean="0">
                <a:latin typeface="Calibri" panose="020F0502020204030204" pitchFamily="34" charset="0"/>
                <a:ea typeface="Calibri" panose="020F0502020204030204" pitchFamily="34" charset="0"/>
                <a:cs typeface="Calibri" panose="020F0502020204030204" pitchFamily="34" charset="0"/>
              </a:rPr>
              <a:t>years . </a:t>
            </a:r>
            <a:r>
              <a:rPr lang="en-US" sz="2400" dirty="0">
                <a:latin typeface="Calibri" panose="020F0502020204030204" pitchFamily="34" charset="0"/>
                <a:ea typeface="Calibri" panose="020F0502020204030204" pitchFamily="34" charset="0"/>
                <a:cs typeface="Calibri" panose="020F0502020204030204" pitchFamily="34" charset="0"/>
              </a:rPr>
              <a:t>The CPI is a measure of the average change over time in the prices paid by consumers for a basket of goods. The petroleum dataset contains 1069 rows and 29 columns, the CPI dataset contains 271 rows and 29 columns, and the GDP dataset contains 266 rows and 29 columns. We have analyzed the overall trend of CPI, petroleum, and GDP. Moreover, we have scrutinized the import export of fuel and the prices of diesel and gasoline.</a:t>
            </a: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2A76481-51BA-5881-AA9B-1BE0AC8F2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8942" y="7966928"/>
            <a:ext cx="6624736" cy="1373830"/>
          </a:xfrm>
          <a:prstGeom prst="rect">
            <a:avLst/>
          </a:prstGeom>
        </p:spPr>
      </p:pic>
      <p:pic>
        <p:nvPicPr>
          <p:cNvPr id="6" name="Picture 5">
            <a:extLst>
              <a:ext uri="{FF2B5EF4-FFF2-40B4-BE49-F238E27FC236}">
                <a16:creationId xmlns:a16="http://schemas.microsoft.com/office/drawing/2014/main" id="{C1DE73E9-D697-B049-8264-0EEA14949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8942" y="10546310"/>
            <a:ext cx="4148732" cy="2118081"/>
          </a:xfrm>
          <a:prstGeom prst="rect">
            <a:avLst/>
          </a:prstGeom>
        </p:spPr>
      </p:pic>
      <p:sp>
        <p:nvSpPr>
          <p:cNvPr id="7" name="TextBox 6">
            <a:extLst>
              <a:ext uri="{FF2B5EF4-FFF2-40B4-BE49-F238E27FC236}">
                <a16:creationId xmlns:a16="http://schemas.microsoft.com/office/drawing/2014/main" id="{2FD55AB7-9B30-FFF6-C55A-5D8864ECF7FF}"/>
              </a:ext>
            </a:extLst>
          </p:cNvPr>
          <p:cNvSpPr txBox="1"/>
          <p:nvPr/>
        </p:nvSpPr>
        <p:spPr>
          <a:xfrm>
            <a:off x="11210508" y="10546310"/>
            <a:ext cx="2764572" cy="2103292"/>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For Time Series, we look for a correlation between the Percentage of Change in trend. </a:t>
            </a:r>
          </a:p>
        </p:txBody>
      </p:sp>
      <p:sp>
        <p:nvSpPr>
          <p:cNvPr id="9" name="TextBox 8">
            <a:extLst>
              <a:ext uri="{FF2B5EF4-FFF2-40B4-BE49-F238E27FC236}">
                <a16:creationId xmlns:a16="http://schemas.microsoft.com/office/drawing/2014/main" id="{72F90B79-ACFA-5924-DE85-EAA90D2FA401}"/>
              </a:ext>
            </a:extLst>
          </p:cNvPr>
          <p:cNvSpPr txBox="1"/>
          <p:nvPr/>
        </p:nvSpPr>
        <p:spPr>
          <a:xfrm>
            <a:off x="7102536" y="12611100"/>
            <a:ext cx="6693958" cy="1200329"/>
          </a:xfrm>
          <a:prstGeom prst="rect">
            <a:avLst/>
          </a:prstGeom>
          <a:noFill/>
        </p:spPr>
        <p:txBody>
          <a:bodyPr wrap="square" rtlCol="0">
            <a:spAutoFit/>
          </a:bodyPr>
          <a:lstStyle/>
          <a:p>
            <a:r>
              <a:rPr lang="en-US" sz="2400" dirty="0">
                <a:solidFill>
                  <a:schemeClr val="bg1">
                    <a:lumMod val="10000"/>
                  </a:schemeClr>
                </a:solidFill>
                <a:latin typeface="Calibri" panose="020F0502020204030204" pitchFamily="34" charset="0"/>
              </a:rPr>
              <a:t>This will allow us to identify patterns and fluctuations over time and the areas which are more affected by the cost-of-living crisis.</a:t>
            </a:r>
            <a:endParaRPr lang="en-US" sz="2400" dirty="0"/>
          </a:p>
        </p:txBody>
      </p:sp>
      <p:pic>
        <p:nvPicPr>
          <p:cNvPr id="13" name="Picture 12">
            <a:extLst>
              <a:ext uri="{FF2B5EF4-FFF2-40B4-BE49-F238E27FC236}">
                <a16:creationId xmlns:a16="http://schemas.microsoft.com/office/drawing/2014/main" id="{610ED209-81BB-40F8-A637-9CD381015D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81222" y="2055554"/>
            <a:ext cx="4620658" cy="1945713"/>
          </a:xfrm>
          <a:prstGeom prst="rect">
            <a:avLst/>
          </a:prstGeom>
        </p:spPr>
      </p:pic>
      <p:sp>
        <p:nvSpPr>
          <p:cNvPr id="14" name="TextBox 13">
            <a:extLst>
              <a:ext uri="{FF2B5EF4-FFF2-40B4-BE49-F238E27FC236}">
                <a16:creationId xmlns:a16="http://schemas.microsoft.com/office/drawing/2014/main" id="{B66E6B12-DC19-BDB7-AF2A-ADACB81CBF24}"/>
              </a:ext>
            </a:extLst>
          </p:cNvPr>
          <p:cNvSpPr txBox="1"/>
          <p:nvPr/>
        </p:nvSpPr>
        <p:spPr>
          <a:xfrm>
            <a:off x="18650222" y="1990416"/>
            <a:ext cx="2900820" cy="3322088"/>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have performed the segmentation, for particularly analyzing data related to price </a:t>
            </a:r>
            <a:r>
              <a:rPr lang="en-US" sz="2400" dirty="0">
                <a:latin typeface="Calibri" panose="020F0502020204030204" pitchFamily="34" charset="0"/>
                <a:ea typeface="Calibri" panose="020F0502020204030204" pitchFamily="34" charset="0"/>
                <a:cs typeface="Calibri" panose="020F0502020204030204" pitchFamily="34" charset="0"/>
              </a:rPr>
              <a:t>growth rate and CPI values, for better understanding.</a:t>
            </a:r>
          </a:p>
          <a:p>
            <a:pPr>
              <a:lnSpc>
                <a:spcPct val="110000"/>
              </a:lnSpc>
              <a:spcBef>
                <a:spcPts val="0"/>
              </a:spcBef>
              <a:spcAft>
                <a:spcPts val="0"/>
              </a:spcAft>
            </a:pPr>
            <a:endParaRPr lang="en-US" sz="2400" dirty="0">
              <a:solidFill>
                <a:schemeClr val="bg1">
                  <a:lumMod val="10000"/>
                </a:schemeClr>
              </a:solidFill>
              <a:latin typeface="Calibri" panose="020F0502020204030204" pitchFamily="34" charset="0"/>
            </a:endParaRPr>
          </a:p>
        </p:txBody>
      </p:sp>
      <p:pic>
        <p:nvPicPr>
          <p:cNvPr id="23" name="Picture 22">
            <a:extLst>
              <a:ext uri="{FF2B5EF4-FFF2-40B4-BE49-F238E27FC236}">
                <a16:creationId xmlns:a16="http://schemas.microsoft.com/office/drawing/2014/main" id="{A1D596BD-85E2-7E47-10DB-E1803CFC2B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50016" y="4001267"/>
            <a:ext cx="4277764" cy="2433891"/>
          </a:xfrm>
          <a:prstGeom prst="rect">
            <a:avLst/>
          </a:prstGeom>
        </p:spPr>
      </p:pic>
      <p:sp>
        <p:nvSpPr>
          <p:cNvPr id="24" name="TextBox 23">
            <a:extLst>
              <a:ext uri="{FF2B5EF4-FFF2-40B4-BE49-F238E27FC236}">
                <a16:creationId xmlns:a16="http://schemas.microsoft.com/office/drawing/2014/main" id="{73CB552C-8C77-7D37-1BEE-C2FFDACB83E7}"/>
              </a:ext>
            </a:extLst>
          </p:cNvPr>
          <p:cNvSpPr txBox="1"/>
          <p:nvPr/>
        </p:nvSpPr>
        <p:spPr>
          <a:xfrm>
            <a:off x="18657887" y="4817253"/>
            <a:ext cx="2900820" cy="3322088"/>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have also utilized the predicted CPI, GDP  Arima, and sarimax, by using these models we can gain insights into the future direction of economy.</a:t>
            </a:r>
          </a:p>
        </p:txBody>
      </p:sp>
      <p:pic>
        <p:nvPicPr>
          <p:cNvPr id="25" name="Picture 24">
            <a:extLst>
              <a:ext uri="{FF2B5EF4-FFF2-40B4-BE49-F238E27FC236}">
                <a16:creationId xmlns:a16="http://schemas.microsoft.com/office/drawing/2014/main" id="{44382621-B4B9-544A-9566-91B61DCF9A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81223" y="6480968"/>
            <a:ext cx="4576664" cy="2118673"/>
          </a:xfrm>
          <a:prstGeom prst="rect">
            <a:avLst/>
          </a:prstGeom>
        </p:spPr>
      </p:pic>
      <p:sp>
        <p:nvSpPr>
          <p:cNvPr id="26" name="TextBox 25">
            <a:extLst>
              <a:ext uri="{FF2B5EF4-FFF2-40B4-BE49-F238E27FC236}">
                <a16:creationId xmlns:a16="http://schemas.microsoft.com/office/drawing/2014/main" id="{984175C8-32DD-5573-166A-1DE1C49F6180}"/>
              </a:ext>
            </a:extLst>
          </p:cNvPr>
          <p:cNvSpPr txBox="1"/>
          <p:nvPr/>
        </p:nvSpPr>
        <p:spPr>
          <a:xfrm>
            <a:off x="18701880" y="8338860"/>
            <a:ext cx="2906620" cy="2103292"/>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en-US" sz="2400" dirty="0">
                <a:solidFill>
                  <a:schemeClr val="bg1">
                    <a:lumMod val="10000"/>
                  </a:schemeClr>
                </a:solidFill>
                <a:latin typeface="Calibri" panose="020F0502020204030204" pitchFamily="34" charset="0"/>
              </a:rPr>
              <a:t>We have just compared the values of CPI Arima and sarimax  to get the desired results.</a:t>
            </a:r>
          </a:p>
        </p:txBody>
      </p:sp>
      <p:pic>
        <p:nvPicPr>
          <p:cNvPr id="27" name="Picture 26">
            <a:extLst>
              <a:ext uri="{FF2B5EF4-FFF2-40B4-BE49-F238E27FC236}">
                <a16:creationId xmlns:a16="http://schemas.microsoft.com/office/drawing/2014/main" id="{A3855303-68DB-4079-622B-4C96126C073C}"/>
              </a:ext>
            </a:extLst>
          </p:cNvPr>
          <p:cNvPicPr>
            <a:picLocks noChangeAspect="1"/>
          </p:cNvPicPr>
          <p:nvPr/>
        </p:nvPicPr>
        <p:blipFill rotWithShape="1">
          <a:blip r:embed="rId9">
            <a:extLst>
              <a:ext uri="{28A0092B-C50C-407E-A947-70E740481C1C}">
                <a14:useLocalDpi xmlns:a14="http://schemas.microsoft.com/office/drawing/2010/main" val="0"/>
              </a:ext>
            </a:extLst>
          </a:blip>
          <a:srcRect r="7692"/>
          <a:stretch/>
        </p:blipFill>
        <p:spPr>
          <a:xfrm>
            <a:off x="14182163" y="8592982"/>
            <a:ext cx="4389120" cy="1785130"/>
          </a:xfrm>
          <a:prstGeom prst="rect">
            <a:avLst/>
          </a:prstGeom>
        </p:spPr>
      </p:pic>
      <p:sp>
        <p:nvSpPr>
          <p:cNvPr id="30" name="TextBox 29">
            <a:extLst>
              <a:ext uri="{FF2B5EF4-FFF2-40B4-BE49-F238E27FC236}">
                <a16:creationId xmlns:a16="http://schemas.microsoft.com/office/drawing/2014/main" id="{E5B1DB78-EE42-D617-557F-41DEE5E61FC1}"/>
              </a:ext>
            </a:extLst>
          </p:cNvPr>
          <p:cNvSpPr txBox="1"/>
          <p:nvPr/>
        </p:nvSpPr>
        <p:spPr>
          <a:xfrm>
            <a:off x="364444" y="12358183"/>
            <a:ext cx="6768751" cy="1311102"/>
          </a:xfrm>
          <a:prstGeom prst="rect">
            <a:avLst/>
          </a:prstGeom>
          <a:noFill/>
        </p:spPr>
        <p:txBody>
          <a:bodyPr wrap="square" lIns="63983" tIns="31991" rIns="63983" bIns="31991"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DATA EXPLAINATION:</a:t>
            </a:r>
          </a:p>
          <a:p>
            <a:r>
              <a:rPr lang="en-US" sz="2400" dirty="0">
                <a:latin typeface="Calibri" panose="020F0502020204030204" pitchFamily="34" charset="0"/>
                <a:ea typeface="Calibri" panose="020F0502020204030204" pitchFamily="34" charset="0"/>
                <a:cs typeface="Calibri" panose="020F0502020204030204" pitchFamily="34" charset="0"/>
              </a:rPr>
              <a:t>We have procured data from the world bank data portal. Initially we conducted exploratory data</a:t>
            </a: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33" name="Picture 32" descr="A screenshot of a computer&#10;&#10;Description automatically generated">
            <a:extLst>
              <a:ext uri="{FF2B5EF4-FFF2-40B4-BE49-F238E27FC236}">
                <a16:creationId xmlns:a16="http://schemas.microsoft.com/office/drawing/2014/main" id="{643257FD-3C64-2442-AFAB-035E89AA8544}"/>
              </a:ext>
            </a:extLst>
          </p:cNvPr>
          <p:cNvPicPr>
            <a:picLocks noChangeAspect="1"/>
          </p:cNvPicPr>
          <p:nvPr/>
        </p:nvPicPr>
        <p:blipFill>
          <a:blip r:embed="rId10"/>
          <a:stretch>
            <a:fillRect/>
          </a:stretch>
        </p:blipFill>
        <p:spPr>
          <a:xfrm>
            <a:off x="7277606" y="6459105"/>
            <a:ext cx="6343257" cy="150782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440</TotalTime>
  <Words>506</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MS PGothic</vt:lpstr>
      <vt:lpstr>Calibri</vt:lpstr>
      <vt:lpstr>Times New Roman</vt:lpstr>
      <vt:lpstr>Blank Presentation</vt:lpstr>
      <vt:lpstr>PowerPoint Presentation</vt:lpstr>
    </vt:vector>
  </TitlesOfParts>
  <Company>University of Stirling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Hanan</dc:creator>
  <cp:lastModifiedBy>AS</cp:lastModifiedBy>
  <cp:revision>33</cp:revision>
  <cp:lastPrinted>2018-07-16T14:26:21Z</cp:lastPrinted>
  <dcterms:created xsi:type="dcterms:W3CDTF">2001-10-11T12:48:40Z</dcterms:created>
  <dcterms:modified xsi:type="dcterms:W3CDTF">2023-08-01T22:11:21Z</dcterms:modified>
</cp:coreProperties>
</file>