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12"/>
  </p:notesMasterIdLst>
  <p:handoutMasterIdLst>
    <p:handoutMasterId r:id="rId13"/>
  </p:handoutMasterIdLst>
  <p:sldIdLst>
    <p:sldId id="470" r:id="rId5"/>
    <p:sldId id="448" r:id="rId6"/>
    <p:sldId id="457" r:id="rId7"/>
    <p:sldId id="496" r:id="rId8"/>
    <p:sldId id="527" r:id="rId9"/>
    <p:sldId id="528" r:id="rId10"/>
    <p:sldId id="444" r:id="rId11"/>
  </p:sldIdLst>
  <p:sldSz cx="8961438" cy="6721475"/>
  <p:notesSz cx="6743700" cy="9906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B076"/>
    <a:srgbClr val="00AB72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3" autoAdjust="0"/>
    <p:restoredTop sz="94906" autoAdjust="0"/>
  </p:normalViewPr>
  <p:slideViewPr>
    <p:cSldViewPr snapToGrid="0" snapToObjects="1">
      <p:cViewPr varScale="1">
        <p:scale>
          <a:sx n="115" d="100"/>
          <a:sy n="115" d="100"/>
        </p:scale>
        <p:origin x="-1218" y="-108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7140416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298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45653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772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103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33534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oleObject" Target="../embeddings/oleObject2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37376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373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AAaaa </a:t>
            </a:r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blog.octo.com/en/new-web-application-architectures-and-impacts-for-enterprises-1/" TargetMode="Externa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hyperlink" Target="http://www.smart-soft.com/downloads/articles/sofea.html" TargetMode="External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B076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8364724" y="199511"/>
            <a:ext cx="51949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212954"/>
            <a:ext cx="8958263" cy="1082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017520" y="2136880"/>
            <a:ext cx="5643975" cy="18506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>
              <a:buClr>
                <a:srgbClr val="37515F"/>
              </a:buClr>
            </a:pPr>
            <a:r>
              <a:rPr lang="en-US" sz="14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1998/2003 – ERP/PLM Architect </a:t>
            </a:r>
          </a:p>
          <a:p>
            <a:pPr lvl="0">
              <a:buClr>
                <a:srgbClr val="37515F"/>
              </a:buClr>
            </a:pPr>
            <a:r>
              <a:rPr lang="en-US" sz="11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 the 1</a:t>
            </a:r>
            <a:r>
              <a:rPr lang="en-US" sz="1100" baseline="300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</a:t>
            </a:r>
            <a:r>
              <a:rPr lang="en-US" sz="11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PLM Solution declared as “most innovate” by Gartner…</a:t>
            </a:r>
          </a:p>
          <a:p>
            <a:pPr lvl="0">
              <a:buClr>
                <a:srgbClr val="37515F"/>
              </a:buClr>
            </a:pPr>
            <a:endParaRPr lang="en-US" sz="1100" dirty="0" smtClean="0">
              <a:solidFill>
                <a:srgbClr val="1AB07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>
              <a:buClr>
                <a:srgbClr val="37515F"/>
              </a:buClr>
            </a:pPr>
            <a:r>
              <a:rPr lang="en-US" sz="14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2003/2008 – U.S CRM C.O.O/C.T.O </a:t>
            </a:r>
          </a:p>
          <a:p>
            <a:pPr lvl="0">
              <a:buClr>
                <a:srgbClr val="37515F"/>
              </a:buClr>
            </a:pPr>
            <a:r>
              <a:rPr lang="en-US" sz="11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Managed a Startup in San Francisco, moved Apps to the Cloud…</a:t>
            </a:r>
          </a:p>
          <a:p>
            <a:pPr lvl="0">
              <a:buClr>
                <a:srgbClr val="37515F"/>
              </a:buClr>
            </a:pPr>
            <a:endParaRPr lang="en-US" sz="1100" dirty="0" smtClean="0">
              <a:solidFill>
                <a:srgbClr val="1AB07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>
              <a:buClr>
                <a:srgbClr val="37515F"/>
              </a:buClr>
            </a:pPr>
            <a:r>
              <a:rPr lang="en-US" sz="14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2008/Present – Net Us Up, </a:t>
            </a:r>
            <a:r>
              <a:rPr lang="en-US" sz="14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Inc</a:t>
            </a:r>
            <a:r>
              <a:rPr lang="en-US" sz="14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(Mobile, USA), OWApps LTD</a:t>
            </a:r>
          </a:p>
          <a:p>
            <a:pPr lvl="0">
              <a:buClr>
                <a:srgbClr val="37515F"/>
              </a:buClr>
            </a:pPr>
            <a:r>
              <a:rPr lang="en-US" sz="11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 </a:t>
            </a:r>
            <a:r>
              <a:rPr lang="en-US" sz="1100" dirty="0" err="1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Modern</a:t>
            </a:r>
            <a:r>
              <a:rPr lang="en-US" sz="11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Web, </a:t>
            </a:r>
            <a:r>
              <a:rPr lang="en-US" sz="1100" dirty="0" err="1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Mobile</a:t>
            </a:r>
            <a:r>
              <a:rPr lang="en-US" sz="11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and Hybrid-</a:t>
            </a:r>
            <a:r>
              <a:rPr lang="en-US" sz="1100" dirty="0" err="1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Mobile</a:t>
            </a:r>
            <a:r>
              <a:rPr lang="en-US" sz="11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apps with and for Enterprises</a:t>
            </a:r>
            <a:endParaRPr lang="en-US" sz="1100" dirty="0">
              <a:solidFill>
                <a:srgbClr val="1AB07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4358" y="1575188"/>
            <a:ext cx="2246305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37515F"/>
              </a:buClr>
            </a:pPr>
            <a:r>
              <a:rPr lang="en-US" sz="165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Jonathan Wax</a:t>
            </a:r>
          </a:p>
          <a:p>
            <a:pPr lvl="0" algn="ctr">
              <a:buClr>
                <a:srgbClr val="37515F"/>
              </a:buClr>
            </a:pPr>
            <a:r>
              <a:rPr lang="en-US" sz="14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 Architect</a:t>
            </a:r>
            <a:endParaRPr lang="en-US" sz="14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22540" y="5591092"/>
            <a:ext cx="8338955" cy="4875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515F"/>
                </a:solidFill>
                <a:effectLst/>
                <a:uLnTx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In recent years,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37515F"/>
                </a:solidFill>
                <a:effectLst/>
                <a:uLnTx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 working with many Enterprise customers on HTML5 Applications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7515F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01318" y="2390233"/>
            <a:ext cx="1399032" cy="139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24131" y="110278"/>
            <a:ext cx="641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Open Sans"/>
              </a:rPr>
              <a:t>Speaker</a:t>
            </a:r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400" kern="0" dirty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: </a:t>
            </a:r>
            <a:endParaRPr lang="en-US" sz="2400" kern="0" dirty="0" smtClean="0">
              <a:solidFill>
                <a:srgbClr val="1AB076"/>
              </a:solidFill>
              <a:latin typeface="Open Sans"/>
              <a:ea typeface="+mj-ea"/>
              <a:cs typeface="+mj-cs"/>
            </a:endParaRP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What is a Web Application?</a:t>
            </a:r>
            <a:endParaRPr lang="en-US" sz="2400" b="1" kern="0" dirty="0">
              <a:solidFill>
                <a:srgbClr val="1AB076"/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B076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Session 1: </a:t>
            </a:r>
            <a:r>
              <a:rPr lang="en-US" sz="2000" b="1" kern="0" dirty="0" smtClean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What is a Web Application?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rgbClr val="1AB076"/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AB076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8750" y="413231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History of Web Applications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213" y="944096"/>
            <a:ext cx="6801721" cy="505945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8749" y="6016008"/>
            <a:ext cx="83465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hlinkClick r:id="rId7"/>
              </a:rPr>
              <a:t>http://blog.octo.com/en/new-web-application-architectures-and-impacts-for-enterprises-1/</a:t>
            </a:r>
            <a:endParaRPr lang="en-US" sz="1200" dirty="0"/>
          </a:p>
          <a:p>
            <a:pPr algn="ctr"/>
            <a:endParaRPr lang="en-US" sz="12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2897814" y="1182623"/>
            <a:ext cx="579882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SOFEA: Service Oriented – Front End Architecture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76450" y="1045892"/>
            <a:ext cx="36725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Clean API/Services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Stop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writing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UI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Server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Client app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renders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UI.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MV* Frameworks provide 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modular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Web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Apps</a:t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Mobile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/Hybrid Apps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Session 1: </a:t>
            </a:r>
            <a:r>
              <a:rPr lang="en-US" sz="2000" b="1" kern="0" dirty="0" smtClean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What is a Web Application?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rgbClr val="1AB076"/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AB076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What enables </a:t>
            </a:r>
            <a:r>
              <a:rPr lang="en-US" sz="1800" dirty="0" err="1" smtClean="0">
                <a:solidFill>
                  <a:srgbClr val="1AB076"/>
                </a:solidFill>
                <a:latin typeface="Open Sans"/>
              </a:rPr>
              <a:t>Modern</a:t>
            </a: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 Web Applications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76451" y="1045892"/>
            <a:ext cx="90722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HTML5 – Provides missing elements needed by modern apps: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Video (preload), audio, canvas,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LocalStorage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&lt;header&gt;, &lt;footer&gt;, &lt;article&gt;, &lt;section&gt;, &lt;figure&gt;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contentEditable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autofocus, custom attributes (data-attr1)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Forms: email, validations, placeholders, patterns, range (sliders),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CSS3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 Browser/Platform layout enhancements: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Animations/transforms (GPU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Accelerated)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Shadows, round corners, gradients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Better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web-font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support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New Selectors – easier to work with complex DOM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JavaScript/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EcmaScript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5: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Getters,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setters,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better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handling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JSON Improvements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improvement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Session 1: </a:t>
            </a:r>
            <a:r>
              <a:rPr lang="en-US" sz="2000" b="1" kern="0" dirty="0" smtClean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What is a Web Application?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rgbClr val="1AB076"/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AB076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</a:t>
            </a:r>
            <a:endParaRPr lang="en-US" sz="16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6190" y="951785"/>
            <a:ext cx="604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Modern Front End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www.smart-soft.com/downloads/articles/sofea.html</a:t>
            </a:r>
            <a:endParaRPr lang="en-US" sz="16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13431</TotalTime>
  <Words>313</Words>
  <Application>Microsoft Office PowerPoint</Application>
  <PresentationFormat>Custom</PresentationFormat>
  <Paragraphs>69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crmadmin</cp:lastModifiedBy>
  <cp:revision>614</cp:revision>
  <cp:lastPrinted>2008-09-19T11:06:26Z</cp:lastPrinted>
  <dcterms:created xsi:type="dcterms:W3CDTF">2010-01-27T21:29:29Z</dcterms:created>
  <dcterms:modified xsi:type="dcterms:W3CDTF">2015-10-28T12:48:14Z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false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