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6"/>
  </p:notesMasterIdLst>
  <p:handoutMasterIdLst>
    <p:handoutMasterId r:id="rId17"/>
  </p:handoutMasterIdLst>
  <p:sldIdLst>
    <p:sldId id="470" r:id="rId5"/>
    <p:sldId id="448" r:id="rId6"/>
    <p:sldId id="524" r:id="rId7"/>
    <p:sldId id="529" r:id="rId8"/>
    <p:sldId id="530" r:id="rId9"/>
    <p:sldId id="531" r:id="rId10"/>
    <p:sldId id="532" r:id="rId11"/>
    <p:sldId id="533" r:id="rId12"/>
    <p:sldId id="534" r:id="rId13"/>
    <p:sldId id="542" r:id="rId14"/>
    <p:sldId id="444" r:id="rId15"/>
  </p:sldIdLst>
  <p:sldSz cx="8961438" cy="6721475"/>
  <p:notesSz cx="6743700" cy="9906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115" d="100"/>
          <a:sy n="115" d="100"/>
        </p:scale>
        <p:origin x="-1218" y="-108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278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7140416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98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52156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730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38833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573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083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hyperlink" Target="http://www.getbootstrap.com" TargetMode="Externa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bootstrap.com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taligarsiel.com/Projects/howbrowserswork1.htm" TargetMode="Externa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hyperlink" Target="http://domenlightenment.com/" TargetMode="Externa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hyperlink" Target="http://learn.shayhowe.com/html-css/getting-to-know-html/" TargetMode="Externa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learn.shayhowe.com/advanced-html-css/complex-selectors/" TargetMode="Externa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hyperlink" Target="http://learn.shayhowe.com/html-css/" TargetMode="Externa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.shayhowe.com/html-css/writing-your-best-code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learn.shayhowe.com/html-css/positioning-content/" TargetMode="Externa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hyperlink" Target="http://learn.shayhowe.com/html-css/opening-the-box-model/" TargetMode="External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gif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rgbClr val="1AB076"/>
                </a:solidFill>
                <a:latin typeface="Open Sans"/>
              </a:rPr>
              <a:t>BootStrap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 - CSS Responsive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Layout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20929" y="951891"/>
            <a:ext cx="9096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Bootstrap – responsive Layout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Adapt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“view-port”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Multi-device support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Based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containers, rows,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column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980" y="5957697"/>
            <a:ext cx="8570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6"/>
              </a:rPr>
              <a:t>http://www.getbootstrap.com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62" y="3411436"/>
            <a:ext cx="6967259" cy="24728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6190" y="951785"/>
            <a:ext cx="7279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JS </a:t>
            </a:r>
            <a:r>
              <a:rPr lang="en-US" sz="1600" dirty="0" smtClean="0"/>
              <a:t>DOM/HTML: </a:t>
            </a:r>
            <a:r>
              <a:rPr lang="en-US" sz="1600" dirty="0" smtClean="0">
                <a:hlinkClick r:id="rId6"/>
              </a:rPr>
              <a:t>http://domenlightenment.com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Browsers Work: </a:t>
            </a:r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taligarsiel.com/Projects/howbrowserswork1.htm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Bootstrap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8"/>
              </a:rPr>
              <a:t>http://getbootstrap.com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8364724" y="199511"/>
            <a:ext cx="51949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12954"/>
            <a:ext cx="8958263" cy="1082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017520" y="2136880"/>
            <a:ext cx="5643975" cy="18506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buClr>
                <a:srgbClr val="37515F"/>
              </a:buClr>
            </a:pP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1998/2003 – ERP/PLM Architect </a:t>
            </a:r>
          </a:p>
          <a:p>
            <a:pPr lvl="0">
              <a:buClr>
                <a:srgbClr val="37515F"/>
              </a:buClr>
            </a:pP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the 1</a:t>
            </a:r>
            <a:r>
              <a:rPr lang="en-US" sz="1100" baseline="300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PLM Solution declared as “most innovate” by Gartner…</a:t>
            </a:r>
          </a:p>
          <a:p>
            <a:pPr lvl="0">
              <a:buClr>
                <a:srgbClr val="37515F"/>
              </a:buClr>
            </a:pPr>
            <a:endParaRPr lang="en-US" sz="1100" dirty="0" smtClean="0">
              <a:solidFill>
                <a:srgbClr val="1AB07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Clr>
                <a:srgbClr val="37515F"/>
              </a:buClr>
            </a:pP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2003/2008 – U.S CRM C.O.O/C.T.O </a:t>
            </a:r>
          </a:p>
          <a:p>
            <a:pPr lvl="0">
              <a:buClr>
                <a:srgbClr val="37515F"/>
              </a:buClr>
            </a:pP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Managed a Startup in San Francisco, moved Apps to the Cloud…</a:t>
            </a:r>
          </a:p>
          <a:p>
            <a:pPr lvl="0">
              <a:buClr>
                <a:srgbClr val="37515F"/>
              </a:buClr>
            </a:pPr>
            <a:endParaRPr lang="en-US" sz="1100" dirty="0" smtClean="0">
              <a:solidFill>
                <a:srgbClr val="1AB07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Clr>
                <a:srgbClr val="37515F"/>
              </a:buClr>
            </a:pP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2008/Present – Net Us Up, </a:t>
            </a:r>
            <a:r>
              <a:rPr lang="en-US" sz="14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</a:t>
            </a:r>
            <a:r>
              <a:rPr lang="en-US" sz="14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(Mobile, USA), OWApps LTD</a:t>
            </a:r>
          </a:p>
          <a:p>
            <a:pPr lvl="0">
              <a:buClr>
                <a:srgbClr val="37515F"/>
              </a:buClr>
            </a:pP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 </a:t>
            </a:r>
            <a:r>
              <a:rPr lang="en-US" sz="1100" dirty="0" err="1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Modern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Web, </a:t>
            </a:r>
            <a:r>
              <a:rPr lang="en-US" sz="1100" dirty="0" err="1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and Hybrid-</a:t>
            </a:r>
            <a:r>
              <a:rPr lang="en-US" sz="1100" dirty="0" err="1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</a:t>
            </a:r>
            <a:r>
              <a:rPr lang="en-US" sz="11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apps with and for Enterprises</a:t>
            </a:r>
            <a:endParaRPr lang="en-US" sz="1100" dirty="0">
              <a:solidFill>
                <a:srgbClr val="1AB07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358" y="1575188"/>
            <a:ext cx="224630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37515F"/>
              </a:buClr>
            </a:pPr>
            <a:r>
              <a:rPr lang="en-US" sz="165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Jonathan Wax</a:t>
            </a:r>
          </a:p>
          <a:p>
            <a:pPr lvl="0" algn="ctr">
              <a:buClr>
                <a:srgbClr val="37515F"/>
              </a:buClr>
            </a:pPr>
            <a:r>
              <a:rPr lang="en-US" sz="14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Architect</a:t>
            </a:r>
            <a:endParaRPr lang="en-US" sz="1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22540" y="5591092"/>
            <a:ext cx="8338955" cy="4875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515F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In recent years,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7515F"/>
                </a:solidFill>
                <a:effectLst/>
                <a:uLnTx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 working with many Enterprise customers on HTML5 Applications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7515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1318" y="2390233"/>
            <a:ext cx="1399032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24131" y="110278"/>
            <a:ext cx="641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Open Sans"/>
              </a:rPr>
              <a:t>Speaker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HTML/CSS – Markup and Layout for the Web</a:t>
            </a:r>
            <a:endParaRPr lang="en-US" sz="24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HTML – a tree of Elements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883" y="1536169"/>
            <a:ext cx="3305175" cy="4086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16918" y="5784308"/>
            <a:ext cx="4672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smtClean="0"/>
              <a:t>http://www.efishdesign.com/tutorials/javascript.php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-376450" y="1045892"/>
            <a:ext cx="5335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 is a tree of Elements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Browser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reads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them in order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have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Child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 can have Attributes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Video, audio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Canvas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 fields (email)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Custom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HTML5 – Document Structure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270" y="3682570"/>
            <a:ext cx="8700377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&lt;!DOCTYPE HTML&gt;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&lt;html&gt;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&lt;head&gt;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&lt;meta http-</a:t>
            </a:r>
            <a:r>
              <a:rPr lang="en-US" sz="16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equiv</a:t>
            </a:r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="Content-Type" content="text/html; charset=UTF-8" /&gt;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&lt;title&gt;Your Web App Title&lt;/title&gt;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&lt;/head&gt;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&lt;body&gt;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&lt;h1&gt;Hello&lt;/h1&gt;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&lt;/body&gt;</a:t>
            </a:r>
          </a:p>
          <a:p>
            <a:r>
              <a:rPr lang="en-US" sz="1600" b="0" i="0" dirty="0" smtClean="0">
                <a:solidFill>
                  <a:srgbClr val="FFFFFF"/>
                </a:solidFill>
                <a:effectLst/>
                <a:latin typeface="Source Code Pro"/>
              </a:rPr>
              <a:t>&lt;/html&gt;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76450" y="1045892"/>
            <a:ext cx="5335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DOCTYPE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&lt;html&gt; - the document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&lt;head&gt; - title,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css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/styles, meta tags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&lt;body&gt; - content of the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4566" y="3092505"/>
            <a:ext cx="467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6"/>
              </a:rPr>
              <a:t>http://learn.shayhowe.com/html-css/getting-to-know-html/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HTML – a tree of nodes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912" y="1127629"/>
            <a:ext cx="4403911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&lt;body&gt;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&lt;header&gt;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nav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    &lt;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ul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        &lt;li&gt;Your menu&lt;/li&gt;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    &lt;/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ul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&lt;/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nav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&lt;/header&gt;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&lt;section&gt;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&lt;article&gt;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    &lt;header&gt;my header&lt;/header&gt;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    &lt;p&gt;my content&lt;/p&gt;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&lt;/article&gt;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&lt;/section&gt;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&lt;aside&gt;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&lt;h2&gt;side bar header&lt;/h2&gt;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&lt;p&gt;side bar content&lt;/p&gt;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&lt;/aside&gt;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&lt;footer&gt;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    &lt;p&gt;Copyright 2015 Your name&lt;/p&gt;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   &lt;/footer&gt;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&lt;/body&gt;</a:t>
            </a:r>
          </a:p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&lt;/html&gt;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&lt;body&gt; - content of the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Instead of &lt;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div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&gt; for everything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&lt;header&gt;,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&lt;footer&gt;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&lt;section&gt;, &lt;article&gt;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&lt;aside&gt;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Better for Accessibility (screen readers)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Tags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Attributes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7" y="5063610"/>
            <a:ext cx="4088279" cy="73057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CSS/Styles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– adding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layout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and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beauty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to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our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Element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s</a:t>
            </a:r>
            <a:endParaRPr lang="en-US" sz="1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inline styles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onPage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style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CSS/Stylesheets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Styles Hierarchy (last one wins)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Debugging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CSS Basics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5471" y="1029706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1AB076"/>
                </a:solidFill>
                <a:effectLst/>
                <a:latin typeface="Source Code Pro"/>
              </a:rPr>
              <a:t>#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my-id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{…}            - id</a:t>
            </a:r>
          </a:p>
          <a:p>
            <a:r>
              <a:rPr lang="en-US" sz="1400" b="0" i="0" dirty="0" smtClean="0">
                <a:solidFill>
                  <a:srgbClr val="1AB076"/>
                </a:solidFill>
                <a:effectLst/>
                <a:latin typeface="Source Code Pro"/>
              </a:rPr>
              <a:t>.my-class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{…}        - class</a:t>
            </a:r>
            <a:endParaRPr lang="en-US" sz="1400" b="0" i="0" dirty="0">
              <a:solidFill>
                <a:srgbClr val="FFFFFF"/>
              </a:solidFill>
              <a:effectLst/>
              <a:latin typeface="Source Code Pro"/>
            </a:endParaRPr>
          </a:p>
          <a:p>
            <a:r>
              <a:rPr lang="en-US" sz="1400" b="0" i="0" dirty="0" smtClean="0">
                <a:solidFill>
                  <a:srgbClr val="1AB076"/>
                </a:solidFill>
                <a:effectLst/>
                <a:latin typeface="Source Code Pro"/>
              </a:rPr>
              <a:t>H1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{…}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ource Code Pro"/>
              </a:rPr>
              <a:t>                   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-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elemen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ource Code Pro"/>
              </a:rPr>
              <a:t>t</a:t>
            </a:r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Selectors – getting an element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750" y="5964173"/>
            <a:ext cx="4672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6"/>
              </a:rPr>
              <a:t>http://learn.shayhowe.com/html-css/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32193" y="2594053"/>
            <a:ext cx="44039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.my-class{</a:t>
            </a:r>
          </a:p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color: …;</a:t>
            </a:r>
          </a:p>
          <a:p>
            <a:r>
              <a:rPr lang="en-US" sz="1400" b="0" i="0" dirty="0">
                <a:solidFill>
                  <a:srgbClr val="1AB076"/>
                </a:solidFill>
                <a:effectLst/>
                <a:latin typeface="Source Code Pro"/>
              </a:rPr>
              <a:t>    </a:t>
            </a:r>
            <a:r>
              <a:rPr lang="en-US" sz="1400" b="0" i="0" dirty="0" smtClean="0">
                <a:solidFill>
                  <a:srgbClr val="1AB076"/>
                </a:solidFill>
                <a:effectLst/>
                <a:latin typeface="Source Code Pro"/>
              </a:rPr>
              <a:t>font-size:</a:t>
            </a:r>
            <a:r>
              <a:rPr lang="en-US" sz="1400" b="0" i="0" dirty="0">
                <a:solidFill>
                  <a:srgbClr val="1AB076"/>
                </a:solidFill>
                <a:effectLst/>
                <a:latin typeface="Source Code Pro"/>
              </a:rPr>
              <a:t> </a:t>
            </a:r>
            <a:r>
              <a:rPr lang="en-US" sz="1400" b="0" i="0" dirty="0" smtClean="0">
                <a:solidFill>
                  <a:srgbClr val="1AB076"/>
                </a:solidFill>
                <a:effectLst/>
                <a:latin typeface="Source Code Pro"/>
              </a:rPr>
              <a:t>…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;</a:t>
            </a:r>
            <a:endParaRPr lang="en-US" sz="1400" b="0" i="0" dirty="0" smtClean="0">
              <a:solidFill>
                <a:srgbClr val="1AB076"/>
              </a:solidFill>
              <a:effectLst/>
              <a:latin typeface="Source Code Pro"/>
            </a:endParaRP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}</a:t>
            </a:r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9728" y="2610239"/>
            <a:ext cx="470192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Properties – what CSS will set/change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8915" y="3710161"/>
            <a:ext cx="44039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.my-class{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color: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red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;</a:t>
            </a: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Source Code Pro"/>
              </a:rPr>
              <a:t>    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font-size: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2.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5</a:t>
            </a:r>
            <a:r>
              <a:rPr lang="en-US" sz="1400" b="0" i="0" dirty="0" smtClean="0">
                <a:solidFill>
                  <a:srgbClr val="1AB076"/>
                </a:solidFill>
                <a:effectLst/>
                <a:latin typeface="Source Code Pro"/>
              </a:rPr>
              <a:t>em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;</a:t>
            </a:r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}</a:t>
            </a:r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63006" y="3726347"/>
            <a:ext cx="470192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Values – behavior of the properties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367" y="1812308"/>
            <a:ext cx="62808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7"/>
              </a:rPr>
              <a:t>Advanced Selectors:</a:t>
            </a:r>
            <a:br>
              <a:rPr lang="en-US" sz="1400" dirty="0" smtClean="0">
                <a:hlinkClick r:id="rId7"/>
              </a:rPr>
            </a:br>
            <a:r>
              <a:rPr lang="en-US" sz="1400" dirty="0" smtClean="0">
                <a:hlinkClick r:id="rId7"/>
              </a:rPr>
              <a:t>http://learn.shayhowe.com/advanced-html-css/complex-selectors/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1AB076"/>
                </a:solidFill>
                <a:latin typeface="Open Sans"/>
              </a:rPr>
              <a:t>CSS Layou</a:t>
            </a:r>
            <a:r>
              <a:rPr lang="en-US" sz="1800" dirty="0">
                <a:solidFill>
                  <a:srgbClr val="1AB076"/>
                </a:solidFill>
                <a:latin typeface="Open Sans"/>
              </a:rPr>
              <a:t>t</a:t>
            </a:r>
            <a:endParaRPr lang="en-US" sz="1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smtClean="0">
                <a:solidFill>
                  <a:srgbClr val="1AB076"/>
                </a:solidFill>
                <a:latin typeface="Open Sans"/>
                <a:ea typeface="+mj-ea"/>
                <a:cs typeface="+mj-cs"/>
              </a:rPr>
              <a:t>HTML – Markup for the Web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rgbClr val="1AB076"/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Boxing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Inline,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block,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inline-bloc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9728" y="2610239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Positioning 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Floats: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left,right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Absolute,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Relative,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Fixe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63006" y="4309055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Bootstrap – responsive Layout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Adapt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“view-port”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Multi-device support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367" y="1812308"/>
            <a:ext cx="6280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6"/>
              </a:rPr>
              <a:t>http://learn.shayhowe.com/html-css/opening-the-box-model/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9367" y="3798202"/>
            <a:ext cx="467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7"/>
              </a:rPr>
              <a:t>http://learn.shayhowe.com/html-css/positioning-content/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4980" y="5957697"/>
            <a:ext cx="8570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8"/>
              </a:rPr>
              <a:t>BEST PRACTICES: http://learn.shayhowe.com/html-css/writing-your-best-code/</a:t>
            </a:r>
            <a:endParaRPr lang="en-US" sz="1400" dirty="0" smtClean="0"/>
          </a:p>
          <a:p>
            <a:pPr algn="ctr"/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644" y="130597"/>
            <a:ext cx="3581400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826" y="2528394"/>
            <a:ext cx="3810000" cy="2857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49269" y="5297778"/>
            <a:ext cx="3208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http://www.sellercore.com/blog/2014/08/understanding-css-positioning-absolute-relative-ebay-templates/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13417</TotalTime>
  <Words>687</Words>
  <Application>Microsoft Office PowerPoint</Application>
  <PresentationFormat>Custom</PresentationFormat>
  <Paragraphs>165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614</cp:revision>
  <cp:lastPrinted>2008-09-19T11:06:26Z</cp:lastPrinted>
  <dcterms:created xsi:type="dcterms:W3CDTF">2010-01-27T21:29:29Z</dcterms:created>
  <dcterms:modified xsi:type="dcterms:W3CDTF">2015-10-28T13:08:15Z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