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20"/>
  </p:notesMasterIdLst>
  <p:handoutMasterIdLst>
    <p:handoutMasterId r:id="rId21"/>
  </p:handoutMasterIdLst>
  <p:sldIdLst>
    <p:sldId id="470" r:id="rId5"/>
    <p:sldId id="524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8" r:id="rId14"/>
    <p:sldId id="537" r:id="rId15"/>
    <p:sldId id="539" r:id="rId16"/>
    <p:sldId id="540" r:id="rId17"/>
    <p:sldId id="541" r:id="rId18"/>
    <p:sldId id="444" r:id="rId19"/>
  </p:sldIdLst>
  <p:sldSz cx="8961438" cy="6721475"/>
  <p:notesSz cx="6743700" cy="9906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B076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115" d="100"/>
          <a:sy n="115" d="100"/>
        </p:scale>
        <p:origin x="-1218" y="-108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006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73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37376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3737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hyperlink" Target="https://developer.mozilla.org/en/docs/Web/HTML/Element/noscript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omenlightenment.com/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jsbooks.revolunet.com/" TargetMode="Externa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10" Type="http://schemas.openxmlformats.org/officeDocument/2006/relationships/hyperlink" Target="http://overapi.com/html-dom/" TargetMode="External"/><Relationship Id="rId4" Type="http://schemas.openxmlformats.org/officeDocument/2006/relationships/notesSlide" Target="../notesSlides/notesSlide15.xml"/><Relationship Id="rId9" Type="http://schemas.openxmlformats.org/officeDocument/2006/relationships/hyperlink" Target="http://overapi.com/javascri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5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– DOM/HTML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HTML/DOM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getElementByI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D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get an element by its id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e = </a:t>
            </a:r>
            <a:r>
              <a:rPr lang="en-US" sz="1600" dirty="0" err="1" smtClean="0">
                <a:solidFill>
                  <a:srgbClr val="FFFFFF"/>
                </a:solidFill>
              </a:rPr>
              <a:t>document.getElementByID</a:t>
            </a:r>
            <a:r>
              <a:rPr lang="en-US" sz="1600" dirty="0" smtClean="0">
                <a:solidFill>
                  <a:srgbClr val="FFFFFF"/>
                </a:solidFill>
              </a:rPr>
              <a:t>(‘</a:t>
            </a:r>
            <a:r>
              <a:rPr lang="en-US" sz="1600" dirty="0" err="1" smtClean="0">
                <a:solidFill>
                  <a:srgbClr val="FFFFFF"/>
                </a:solidFill>
              </a:rPr>
              <a:t>myID</a:t>
            </a:r>
            <a:r>
              <a:rPr lang="en-US" sz="1600" dirty="0" smtClean="0">
                <a:solidFill>
                  <a:srgbClr val="FFFFFF"/>
                </a:solidFill>
              </a:rPr>
              <a:t>’);</a:t>
            </a: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// get elements using </a:t>
            </a:r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querySelector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endParaRPr lang="en-US" sz="16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 e = </a:t>
            </a:r>
            <a:r>
              <a:rPr lang="en-US" sz="1600" dirty="0" err="1" smtClean="0">
                <a:solidFill>
                  <a:srgbClr val="FFFFFF"/>
                </a:solidFill>
                <a:latin typeface="Source Code Pro"/>
              </a:rPr>
              <a:t>document.querySelector</a:t>
            </a:r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(‘class1’);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getElementByID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requires id =“…”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 null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foun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querySelector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select by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class,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attr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createNode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verbose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Browser Differences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…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jQuer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3405605"/>
            <a:ext cx="4403911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– with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stack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trace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aaaa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082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HTML/DOM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7678" y="1859758"/>
            <a:ext cx="71269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yourself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favor.</a:t>
            </a:r>
          </a:p>
          <a:p>
            <a:r>
              <a:rPr lang="en-US" dirty="0" smtClean="0"/>
              <a:t>Don’t</a:t>
            </a:r>
            <a:r>
              <a:rPr lang="en-US" dirty="0"/>
              <a:t> </a:t>
            </a:r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DOM</a:t>
            </a:r>
            <a:r>
              <a:rPr lang="en-US" dirty="0"/>
              <a:t> </a:t>
            </a:r>
            <a:r>
              <a:rPr lang="en-US" dirty="0" smtClean="0"/>
              <a:t>with pure JavaScript</a:t>
            </a:r>
          </a:p>
          <a:p>
            <a:endParaRPr lang="en-US" dirty="0" smtClean="0"/>
          </a:p>
          <a:p>
            <a:r>
              <a:rPr lang="en-US" dirty="0" smtClean="0"/>
              <a:t>That’s</a:t>
            </a:r>
            <a:r>
              <a:rPr lang="en-US" dirty="0"/>
              <a:t> </a:t>
            </a:r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jQuery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for…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– 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Browser Support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Browser Support</a:t>
            </a:r>
            <a:endParaRPr lang="en-US" sz="2000" b="1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&lt;no-script&gt;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104" y="985448"/>
            <a:ext cx="4403911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present content when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javascript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 is OFF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&lt;!-- </a:t>
            </a:r>
            <a:r>
              <a:rPr lang="en-US" sz="1600" dirty="0">
                <a:solidFill>
                  <a:schemeClr val="bg1"/>
                </a:solidFill>
              </a:rPr>
              <a:t>anchor linking to external file --&gt;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="http://www.mozilla.com/"&gt;</a:t>
            </a:r>
            <a:r>
              <a:rPr lang="en-US" sz="1600" dirty="0">
                <a:solidFill>
                  <a:schemeClr val="bg1"/>
                </a:solidFill>
              </a:rPr>
              <a:t>External Link</a:t>
            </a:r>
            <a:r>
              <a:rPr lang="en-US" sz="1600" dirty="0">
                <a:solidFill>
                  <a:schemeClr val="bg1"/>
                </a:solidFill>
              </a:rPr>
              <a:t>&lt;/a&gt;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&lt;/</a:t>
            </a:r>
            <a:r>
              <a:rPr lang="en-US" sz="1600" dirty="0" err="1">
                <a:solidFill>
                  <a:schemeClr val="bg1"/>
                </a:solidFill>
              </a:rPr>
              <a:t>noscript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>
                <a:solidFill>
                  <a:schemeClr val="bg1"/>
                </a:solidFill>
              </a:rPr>
              <a:t>p&gt;</a:t>
            </a:r>
            <a:r>
              <a:rPr lang="en-US" sz="1600" dirty="0">
                <a:solidFill>
                  <a:schemeClr val="bg1"/>
                </a:solidFill>
              </a:rPr>
              <a:t>Rocks!</a:t>
            </a:r>
            <a:r>
              <a:rPr lang="en-US" sz="1600" dirty="0">
                <a:solidFill>
                  <a:schemeClr val="bg1"/>
                </a:solidFill>
              </a:rPr>
              <a:t>&lt;/p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rgbClr val="1AB076"/>
                </a:solidFill>
                <a:latin typeface="Source Code Pro"/>
              </a:rPr>
              <a:t>// option 2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&lt;body&gt;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div id="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 style="display: none"&gt;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 This </a:t>
            </a:r>
            <a:r>
              <a:rPr lang="en-US" sz="1400" dirty="0">
                <a:solidFill>
                  <a:schemeClr val="bg1"/>
                </a:solidFill>
              </a:rPr>
              <a:t>is content. &lt;/div&gt;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JS not enabled &lt;/</a:t>
            </a:r>
            <a:r>
              <a:rPr lang="en-US" sz="1400" dirty="0" err="1">
                <a:solidFill>
                  <a:schemeClr val="bg1"/>
                </a:solidFill>
              </a:rPr>
              <a:t>noscript</a:t>
            </a:r>
            <a:r>
              <a:rPr lang="en-US" sz="1400" dirty="0">
                <a:solidFill>
                  <a:schemeClr val="bg1"/>
                </a:solidFill>
              </a:rPr>
              <a:t>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divMain</a:t>
            </a:r>
            <a:r>
              <a:rPr lang="en-US" sz="1400" dirty="0">
                <a:solidFill>
                  <a:schemeClr val="bg1"/>
                </a:solidFill>
              </a:rPr>
              <a:t>").</a:t>
            </a:r>
            <a:r>
              <a:rPr lang="en-US" sz="1400" dirty="0" err="1">
                <a:solidFill>
                  <a:schemeClr val="bg1"/>
                </a:solidFill>
              </a:rPr>
              <a:t>style.display</a:t>
            </a:r>
            <a:r>
              <a:rPr lang="en-US" sz="1400" dirty="0">
                <a:solidFill>
                  <a:schemeClr val="bg1"/>
                </a:solidFill>
              </a:rPr>
              <a:t> = "block";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  &lt;/</a:t>
            </a:r>
            <a:r>
              <a:rPr lang="en-US" sz="1400" dirty="0">
                <a:solidFill>
                  <a:schemeClr val="bg1"/>
                </a:solidFill>
              </a:rPr>
              <a:t>script&gt;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&lt;/</a:t>
            </a:r>
            <a:r>
              <a:rPr lang="en-US" sz="1400" dirty="0">
                <a:solidFill>
                  <a:schemeClr val="bg1"/>
                </a:solidFill>
              </a:rPr>
              <a:t>body&gt;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76450" y="104589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HTML element.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Appers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when ES/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OFF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 present HTML content.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1104" y="4966288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IE9 – add ES5 missing features, objects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&lt;!--[if </a:t>
            </a:r>
            <a:r>
              <a:rPr lang="en-US" sz="1600" dirty="0" err="1">
                <a:solidFill>
                  <a:schemeClr val="bg1"/>
                </a:solidFill>
              </a:rPr>
              <a:t>lt</a:t>
            </a:r>
            <a:r>
              <a:rPr lang="en-US" sz="1600" dirty="0">
                <a:solidFill>
                  <a:schemeClr val="bg1"/>
                </a:solidFill>
              </a:rPr>
              <a:t> IE 9</a:t>
            </a:r>
            <a:r>
              <a:rPr lang="en-US" sz="1600" dirty="0" smtClean="0">
                <a:solidFill>
                  <a:schemeClr val="bg1"/>
                </a:solidFill>
              </a:rPr>
              <a:t>]&gt;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</a:t>
            </a:r>
            <a:r>
              <a:rPr lang="en-US" sz="1600" dirty="0">
                <a:solidFill>
                  <a:schemeClr val="bg1"/>
                </a:solidFill>
              </a:rPr>
              <a:t>script </a:t>
            </a:r>
            <a:r>
              <a:rPr lang="en-US" sz="1600" dirty="0" err="1">
                <a:solidFill>
                  <a:schemeClr val="bg1"/>
                </a:solidFill>
              </a:rPr>
              <a:t>src</a:t>
            </a:r>
            <a:r>
              <a:rPr lang="en-US" sz="1600" dirty="0" smtClean="0">
                <a:solidFill>
                  <a:schemeClr val="bg1"/>
                </a:solidFill>
              </a:rPr>
              <a:t>="es5shim.min.js"&gt;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&lt;/</a:t>
            </a:r>
            <a:r>
              <a:rPr lang="en-US" sz="1600" dirty="0">
                <a:solidFill>
                  <a:schemeClr val="bg1"/>
                </a:solidFill>
              </a:rPr>
              <a:t>script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&lt;![</a:t>
            </a:r>
            <a:r>
              <a:rPr lang="en-US" sz="1600" dirty="0" err="1">
                <a:solidFill>
                  <a:schemeClr val="bg1"/>
                </a:solidFill>
              </a:rPr>
              <a:t>endif</a:t>
            </a:r>
            <a:r>
              <a:rPr lang="en-US" sz="1600" dirty="0">
                <a:solidFill>
                  <a:schemeClr val="bg1"/>
                </a:solidFill>
              </a:rPr>
              <a:t>]--&gt;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77" y="2660805"/>
            <a:ext cx="40669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Browser shims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177" y="2524331"/>
            <a:ext cx="44799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7"/>
              </a:rPr>
              <a:t>https://developer.mozilla.org/en/docs/Web/HTML/Element/noscript</a:t>
            </a:r>
            <a:endParaRPr lang="he-I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-376451" y="3301412"/>
            <a:ext cx="470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browser lack full ES5 support.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Shims help us “fill the gap”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Es5-shim.js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6190" y="951785"/>
            <a:ext cx="6593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Books: </a:t>
            </a:r>
            <a:r>
              <a:rPr lang="en-US" sz="1600" dirty="0" smtClean="0">
                <a:hlinkClick r:id="rId7"/>
              </a:rPr>
              <a:t>http://jsbooks.revolunet.com/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 DOM/HTML: </a:t>
            </a:r>
            <a:r>
              <a:rPr lang="en-US" sz="1600" dirty="0" smtClean="0">
                <a:hlinkClick r:id="rId8"/>
              </a:rPr>
              <a:t>http://domenlightenment.com/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Javascript</a:t>
            </a:r>
            <a:r>
              <a:rPr lang="en-US" sz="1600" dirty="0"/>
              <a:t> - Cheat Sheet </a:t>
            </a:r>
            <a:r>
              <a:rPr lang="en-US" sz="1600" dirty="0">
                <a:hlinkClick r:id="rId9"/>
              </a:rPr>
              <a:t>http://overapi.com/javascript</a:t>
            </a:r>
            <a:r>
              <a:rPr lang="en-US" sz="1600" dirty="0" smtClean="0">
                <a:hlinkClick r:id="rId9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DOM – </a:t>
            </a:r>
            <a:r>
              <a:rPr lang="en-US" sz="1600" dirty="0"/>
              <a:t>Cheat Sheet </a:t>
            </a:r>
            <a:r>
              <a:rPr lang="en-US" sz="1600" dirty="0">
                <a:hlinkClick r:id="rId10"/>
              </a:rPr>
              <a:t>http://overapi.com/html-dom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- 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416774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Types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3912" y="1127629"/>
            <a:ext cx="440391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Source Code Pro"/>
              </a:rPr>
              <a:t>v</a:t>
            </a:r>
            <a:r>
              <a:rPr lang="en-US" sz="1400" b="0" i="0" dirty="0" err="1" smtClean="0">
                <a:solidFill>
                  <a:srgbClr val="FFFFFF"/>
                </a:solidFill>
                <a:effectLst/>
                <a:latin typeface="Source Code Pro"/>
              </a:rPr>
              <a:t>ar</a:t>
            </a:r>
            <a:r>
              <a:rPr lang="en-US" sz="1400" b="0" i="0" dirty="0" smtClean="0">
                <a:solidFill>
                  <a:srgbClr val="FFFFFF"/>
                </a:solidFill>
                <a:effectLst/>
                <a:latin typeface="Source Code Pro"/>
              </a:rPr>
              <a:t> a = null;</a:t>
            </a:r>
          </a:p>
          <a:p>
            <a:endParaRPr lang="en-US" sz="1400" b="0" i="0" dirty="0" smtClean="0">
              <a:solidFill>
                <a:srgbClr val="FFFFFF"/>
              </a:solidFill>
              <a:effectLst/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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undefined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‘foo’;    or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s = “foo”;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n = 1;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isTrue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true;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Always boxed (reference type):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------------------------------------------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arr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[1,2,3];</a:t>
            </a:r>
          </a:p>
          <a:p>
            <a:endParaRPr lang="en-US" sz="1400" dirty="0" smtClean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obj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= { };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function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MyFunc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(x){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x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+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1</a:t>
            </a:r>
            <a:r>
              <a:rPr lang="en-US" sz="1400" dirty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  <a:sym typeface="Wingdings" pitchFamily="2" charset="2"/>
              </a:rPr>
              <a:t>}</a:t>
            </a:r>
          </a:p>
          <a:p>
            <a:endParaRPr lang="en-US" sz="1400" dirty="0">
              <a:solidFill>
                <a:srgbClr val="FFFFFF"/>
              </a:solidFill>
              <a:latin typeface="Source Code Pro"/>
              <a:sym typeface="Wingdings" pitchFamily="2" charset="2"/>
            </a:endParaRPr>
          </a:p>
          <a:p>
            <a:r>
              <a:rPr lang="en-US" sz="1400" dirty="0" err="1" smtClean="0">
                <a:solidFill>
                  <a:srgbClr val="FFFFFF"/>
                </a:solidFill>
              </a:rPr>
              <a:t>var</a:t>
            </a:r>
            <a:r>
              <a:rPr lang="en-US" sz="1400" dirty="0" smtClean="0">
                <a:solidFill>
                  <a:srgbClr val="FFFFFF"/>
                </a:solidFill>
              </a:rPr>
              <a:t> f = function () {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return arguments[0] + arguments[1]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}; 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6450" y="1045892"/>
            <a:ext cx="4701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Number (floats)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Booleans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(reference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types</a:t>
            </a:r>
            <a:r>
              <a:rPr lang="en-US" sz="16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Regular Expression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Arguments (not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equalit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y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== is misleading, because all these are true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null == undefined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false == ’’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’’ == 0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1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true == ’1’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’1’ == 1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use === and !== (not ==)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===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checks value AND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Referential compare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boxed/by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ref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Structural compare for non-boxed/by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possible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for ==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Check null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possible use for ==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null)</a:t>
            </a:r>
            <a:endParaRPr lang="en-US" sz="1400" dirty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Is like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(x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===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null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||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x === undefined)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6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Object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Objects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{ 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 = new Object();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{ 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obj.propA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“shalom”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propA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”] = “shalom”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538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iterate over objects properties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n in 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if (</a:t>
            </a:r>
            <a:r>
              <a:rPr lang="en-US" sz="1600" dirty="0" err="1" smtClean="0">
                <a:solidFill>
                  <a:srgbClr val="FFFFFF"/>
                </a:solidFill>
              </a:rPr>
              <a:t>obj.hasOwnProperty</a:t>
            </a:r>
            <a:r>
              <a:rPr lang="en-US" sz="1600" dirty="0" smtClean="0">
                <a:solidFill>
                  <a:srgbClr val="FFFFFF"/>
                </a:solidFill>
              </a:rPr>
              <a:t>(n))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console.log(</a:t>
            </a:r>
            <a:r>
              <a:rPr lang="en-US" sz="1600" dirty="0" err="1" smtClean="0">
                <a:solidFill>
                  <a:srgbClr val="FFFFFF"/>
                </a:solidFill>
              </a:rPr>
              <a:t>obj</a:t>
            </a:r>
            <a:r>
              <a:rPr lang="en-US" sz="1600" dirty="0" smtClean="0">
                <a:solidFill>
                  <a:srgbClr val="FFFFFF"/>
                </a:solidFill>
              </a:rPr>
              <a:t>[n]);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}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43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Array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Arrays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err="1">
                <a:solidFill>
                  <a:srgbClr val="FFFFFF"/>
                </a:solidFill>
              </a:rPr>
              <a:t>r</a:t>
            </a:r>
            <a:r>
              <a:rPr lang="en-US" sz="1600" dirty="0" smtClean="0">
                <a:solidFill>
                  <a:srgbClr val="FFFFFF"/>
                </a:solidFill>
              </a:rPr>
              <a:t> = [ ];   // empty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new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()</a:t>
            </a:r>
            <a:r>
              <a:rPr lang="en-US" sz="1600" dirty="0">
                <a:solidFill>
                  <a:srgbClr val="FFFFFF"/>
                </a:solidFill>
              </a:rPr>
              <a:t>;</a:t>
            </a: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[1,2,3]; // array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of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numbers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arr.push</a:t>
            </a:r>
            <a:r>
              <a:rPr lang="en-US" sz="1600" dirty="0" smtClean="0">
                <a:solidFill>
                  <a:srgbClr val="FFFFFF"/>
                </a:solidFill>
              </a:rPr>
              <a:t>(“one”, “two”); // add elements to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[ ];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has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elements: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[0] = “shalom0”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[1] = “shalom1”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Array.push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add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Array.pop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(…)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remove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last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element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 map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– 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array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with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keys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[“key1”] = “value1”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[“key2”] = “value2”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147189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// array of objects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v</a:t>
            </a:r>
            <a:r>
              <a:rPr lang="en-US" sz="1600" dirty="0" err="1" smtClean="0">
                <a:solidFill>
                  <a:srgbClr val="FFFFFF"/>
                </a:solidFill>
              </a:rPr>
              <a:t>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 = [ { name: “Yossi”}, { name: “Dana”} ]</a:t>
            </a:r>
          </a:p>
          <a:p>
            <a:endParaRPr lang="en-US" sz="16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Source Code Pro"/>
              </a:rPr>
              <a:t>// iterate over array elements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for (</a:t>
            </a:r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==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0;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 &lt;= </a:t>
            </a:r>
            <a:r>
              <a:rPr lang="en-US" sz="1600" dirty="0" err="1" smtClean="0">
                <a:solidFill>
                  <a:srgbClr val="FFFFFF"/>
                </a:solidFill>
              </a:rPr>
              <a:t>arr.length</a:t>
            </a:r>
            <a:r>
              <a:rPr lang="en-US" sz="1600" dirty="0" smtClean="0">
                <a:solidFill>
                  <a:srgbClr val="FFFFFF"/>
                </a:solidFill>
              </a:rPr>
              <a:t>; 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++)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console.log(</a:t>
            </a:r>
            <a:r>
              <a:rPr lang="en-US" sz="1600" dirty="0" err="1" smtClean="0">
                <a:solidFill>
                  <a:srgbClr val="FFFFFF"/>
                </a:solidFill>
              </a:rPr>
              <a:t>arr</a:t>
            </a:r>
            <a:r>
              <a:rPr lang="en-US" sz="1600" dirty="0" smtClean="0">
                <a:solidFill>
                  <a:srgbClr val="FFFFFF"/>
                </a:solidFill>
              </a:rPr>
              <a:t>[</a:t>
            </a:r>
            <a:r>
              <a:rPr lang="en-US" sz="1600" dirty="0" err="1" smtClean="0">
                <a:solidFill>
                  <a:srgbClr val="FFFFFF"/>
                </a:solidFill>
              </a:rPr>
              <a:t>i</a:t>
            </a:r>
            <a:r>
              <a:rPr lang="en-US" sz="1600" smtClean="0">
                <a:solidFill>
                  <a:srgbClr val="FFFFFF"/>
                </a:solidFill>
              </a:rPr>
              <a:t>][“</a:t>
            </a:r>
            <a:r>
              <a:rPr lang="en-US" sz="1600" dirty="0" smtClean="0">
                <a:solidFill>
                  <a:srgbClr val="FFFFFF"/>
                </a:solidFill>
              </a:rPr>
              <a:t>name”]);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8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“this”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604444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alone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on global scope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Function foo(a){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self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this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;</a:t>
            </a:r>
            <a:endParaRPr lang="en-US" sz="1400" dirty="0" smtClean="0">
              <a:solidFill>
                <a:srgbClr val="FFFFFF"/>
              </a:solidFill>
              <a:latin typeface="Source Code Pro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}</a:t>
            </a:r>
          </a:p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foo(1);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global (window in the browser)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depends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Set “this” explicitly – function binding: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“apply”,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“call”, “bind”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framework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handles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Every function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returns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undefined – if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return.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Don’t forget 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inside functions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1882504"/>
            <a:ext cx="440391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 a function on an object –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this is the object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x = { foo: function(a) {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self = this; } };</a:t>
            </a:r>
          </a:p>
          <a:p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x.foo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(1)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0992" y="2729677"/>
            <a:ext cx="4403911" cy="8002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call/apply/bind – set “this” to the calling function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 f = function () {return this}; </a:t>
            </a:r>
          </a:p>
          <a:p>
            <a:r>
              <a:rPr lang="en-US" sz="1600" dirty="0" err="1" smtClean="0">
                <a:solidFill>
                  <a:srgbClr val="FFFFFF"/>
                </a:solidFill>
              </a:rPr>
              <a:t>f.call</a:t>
            </a:r>
            <a:r>
              <a:rPr lang="en-US" sz="1600" dirty="0" smtClean="0">
                <a:solidFill>
                  <a:srgbClr val="FFFFFF"/>
                </a:solidFill>
              </a:rPr>
              <a:t> (100)   // result is 100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0992" y="3666443"/>
            <a:ext cx="440391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in function – means local, otherwise global</a:t>
            </a:r>
          </a:p>
          <a:p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fn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 = function(){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err="1" smtClean="0">
                <a:solidFill>
                  <a:srgbClr val="FFFFFF"/>
                </a:solidFill>
                <a:latin typeface="Source Code Pro"/>
              </a:rPr>
              <a:t>var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a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1;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local</a:t>
            </a: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2;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          </a:t>
            </a:r>
            <a:r>
              <a:rPr lang="en-US" sz="1400" dirty="0" smtClean="0">
                <a:solidFill>
                  <a:srgbClr val="FFFFFF"/>
                </a:solidFill>
                <a:latin typeface="Source Code Pro"/>
              </a:rPr>
              <a:t>//</a:t>
            </a:r>
            <a:r>
              <a:rPr lang="en-US" sz="1400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b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is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globa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l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  <a:p>
            <a:r>
              <a:rPr lang="en-US" sz="1400" dirty="0">
                <a:solidFill>
                  <a:srgbClr val="FFFFFF"/>
                </a:solidFill>
                <a:latin typeface="Source Code Pro"/>
              </a:rPr>
              <a:t>}</a:t>
            </a:r>
            <a:endParaRPr lang="en-US" sz="1400" dirty="0" smtClean="0">
              <a:solidFill>
                <a:srgbClr val="1AB076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77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-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exception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</a:t>
            </a:r>
            <a:endParaRPr lang="en-US" sz="180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 simple type – no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3;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(n) {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    // n has no stack trace!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Try {} catch {} is available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any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type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NOT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can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throw</a:t>
            </a:r>
            <a:r>
              <a:rPr lang="en-US" sz="16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Error(…)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DOES include stack trace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Always better to check for errors so they do not occur.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throw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Error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– with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stack</a:t>
            </a:r>
            <a:r>
              <a:rPr lang="en-US" sz="1400" dirty="0">
                <a:solidFill>
                  <a:srgbClr val="1AB076"/>
                </a:solidFill>
                <a:latin typeface="Source Code Pro"/>
              </a:rPr>
              <a:t> </a:t>
            </a:r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trace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try {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...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throw new </a:t>
            </a:r>
            <a:r>
              <a:rPr lang="en-US" sz="1600" dirty="0" smtClean="0">
                <a:solidFill>
                  <a:srgbClr val="1AB076"/>
                </a:solidFill>
              </a:rPr>
              <a:t>Error</a:t>
            </a:r>
            <a:r>
              <a:rPr lang="en-US" sz="1600" dirty="0" smtClean="0">
                <a:solidFill>
                  <a:srgbClr val="FFFFFF"/>
                </a:solidFill>
              </a:rPr>
              <a:t>(3);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catch (e) {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   </a:t>
            </a:r>
            <a:r>
              <a:rPr lang="en-US" sz="1600" dirty="0" smtClean="0">
                <a:solidFill>
                  <a:srgbClr val="FFFFFF"/>
                </a:solidFill>
              </a:rPr>
              <a:t>// e has a stack trace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} </a:t>
            </a:r>
            <a:endParaRPr lang="en-US" sz="1600" dirty="0" smtClean="0">
              <a:solidFill>
                <a:srgbClr val="FFFFFF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Basics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446849"/>
            <a:ext cx="844448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Javascript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– utility libraries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104" y="985448"/>
            <a:ext cx="4403911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underscore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_.each([1, 2, 3], alert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even = _.find([1,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 // result is: 2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odds = _.reject([1, 2, 3, 4, 5, 6], function(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){ return </a:t>
            </a:r>
            <a:r>
              <a:rPr lang="en-US" sz="1400" dirty="0" err="1">
                <a:solidFill>
                  <a:schemeClr val="bg1"/>
                </a:solidFill>
              </a:rPr>
              <a:t>num</a:t>
            </a:r>
            <a:r>
              <a:rPr lang="en-US" sz="1400" dirty="0">
                <a:solidFill>
                  <a:schemeClr val="bg1"/>
                </a:solidFill>
              </a:rPr>
              <a:t> % 2 == 0; }); </a:t>
            </a:r>
            <a:r>
              <a:rPr lang="en-US" sz="1400" dirty="0" smtClean="0">
                <a:solidFill>
                  <a:schemeClr val="bg1"/>
                </a:solidFill>
              </a:rPr>
              <a:t> // result is: </a:t>
            </a:r>
            <a:r>
              <a:rPr lang="en-US" sz="1400" dirty="0">
                <a:solidFill>
                  <a:schemeClr val="bg1"/>
                </a:solidFill>
              </a:rPr>
              <a:t>[1, 3, 5]</a:t>
            </a:r>
            <a:endParaRPr lang="en-US" sz="1400" dirty="0" smtClean="0">
              <a:solidFill>
                <a:schemeClr val="bg1"/>
              </a:solidFill>
              <a:latin typeface="Source Code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76450" y="1045892"/>
            <a:ext cx="4701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Utility libraries: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Cross browser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Optimize 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Tested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Underscorejs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Lodash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_ 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Client side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 side (</a:t>
            </a:r>
            <a:r>
              <a:rPr lang="en-US" sz="16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nodejs</a:t>
            </a: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104" y="3405605"/>
            <a:ext cx="4403911" cy="12926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  <a:latin typeface="Source Code Pro"/>
              </a:rPr>
              <a:t>// </a:t>
            </a:r>
            <a:r>
              <a:rPr lang="en-US" sz="1400" dirty="0" err="1" smtClean="0">
                <a:solidFill>
                  <a:srgbClr val="1AB076"/>
                </a:solidFill>
                <a:latin typeface="Source Code Pro"/>
              </a:rPr>
              <a:t>lodash</a:t>
            </a:r>
            <a:endParaRPr lang="en-US" sz="1400" dirty="0">
              <a:solidFill>
                <a:srgbClr val="1AB076"/>
              </a:solidFill>
              <a:latin typeface="Source Code Pro"/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array </a:t>
            </a:r>
            <a:r>
              <a:rPr lang="en-US" sz="1600" b="1" dirty="0">
                <a:solidFill>
                  <a:schemeClr val="bg1"/>
                </a:solidFill>
              </a:rPr>
              <a:t>=</a:t>
            </a:r>
            <a:r>
              <a:rPr lang="en-US" sz="1600" dirty="0">
                <a:solidFill>
                  <a:schemeClr val="bg1"/>
                </a:solidFill>
              </a:rPr>
              <a:t> [1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2</a:t>
            </a:r>
            <a:r>
              <a:rPr lang="en-US" sz="1600" b="1" dirty="0">
                <a:solidFill>
                  <a:schemeClr val="bg1"/>
                </a:solidFill>
              </a:rPr>
              <a:t>,</a:t>
            </a:r>
            <a:r>
              <a:rPr lang="en-US" sz="1600" dirty="0">
                <a:solidFill>
                  <a:schemeClr val="bg1"/>
                </a:solidFill>
              </a:rPr>
              <a:t> 3]</a:t>
            </a:r>
            <a:r>
              <a:rPr lang="en-US" sz="1600" b="1" dirty="0">
                <a:solidFill>
                  <a:schemeClr val="bg1"/>
                </a:solidFill>
              </a:rPr>
              <a:t>;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_(array).reverse().value()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// result is: </a:t>
            </a:r>
            <a:r>
              <a:rPr lang="en-US" sz="1600" dirty="0">
                <a:solidFill>
                  <a:schemeClr val="bg1"/>
                </a:solidFill>
              </a:rPr>
              <a:t>[3, 2, 1]</a:t>
            </a:r>
            <a:endParaRPr lang="en-US" sz="1600" dirty="0" smtClean="0">
              <a:solidFill>
                <a:schemeClr val="bg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541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13439</TotalTime>
  <Words>1111</Words>
  <Application>Microsoft Office PowerPoint</Application>
  <PresentationFormat>Custom</PresentationFormat>
  <Paragraphs>296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618</cp:revision>
  <cp:lastPrinted>2008-09-19T11:06:26Z</cp:lastPrinted>
  <dcterms:created xsi:type="dcterms:W3CDTF">2010-01-27T21:29:29Z</dcterms:created>
  <dcterms:modified xsi:type="dcterms:W3CDTF">2015-12-10T07:20:31Z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