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0"/>
  </p:notesMasterIdLst>
  <p:handoutMasterIdLst>
    <p:handoutMasterId r:id="rId21"/>
  </p:handoutMasterIdLst>
  <p:sldIdLst>
    <p:sldId id="470" r:id="rId5"/>
    <p:sldId id="457" r:id="rId6"/>
    <p:sldId id="531" r:id="rId7"/>
    <p:sldId id="545" r:id="rId8"/>
    <p:sldId id="546" r:id="rId9"/>
    <p:sldId id="547" r:id="rId10"/>
    <p:sldId id="548" r:id="rId11"/>
    <p:sldId id="524" r:id="rId12"/>
    <p:sldId id="543" r:id="rId13"/>
    <p:sldId id="549" r:id="rId14"/>
    <p:sldId id="550" r:id="rId15"/>
    <p:sldId id="551" r:id="rId16"/>
    <p:sldId id="525" r:id="rId17"/>
    <p:sldId id="544" r:id="rId18"/>
    <p:sldId id="444" r:id="rId19"/>
  </p:sldIdLst>
  <p:sldSz cx="8961438" cy="6721475"/>
  <p:notesSz cx="6743700" cy="9906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076"/>
    <a:srgbClr val="FFFFFF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115" d="100"/>
          <a:sy n="115" d="100"/>
        </p:scale>
        <p:origin x="-1212" y="-108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4608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6106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076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89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1598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653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730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427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446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277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755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077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plugins.jquery.com/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jqueryui.com/" TargetMode="Externa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jqfundamentals.com/chapter/jquery-basics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ejohn.org/apps/workshop/intro/#0" TargetMode="External"/><Relationship Id="rId12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hyperlink" Target="https://learn.jquery.com/" TargetMode="External"/><Relationship Id="rId11" Type="http://schemas.openxmlformats.org/officeDocument/2006/relationships/hyperlink" Target="http://jquerymobile.com/" TargetMode="External"/><Relationship Id="rId5" Type="http://schemas.openxmlformats.org/officeDocument/2006/relationships/oleObject" Target="../embeddings/oleObject17.bin"/><Relationship Id="rId10" Type="http://schemas.openxmlformats.org/officeDocument/2006/relationships/hyperlink" Target="http://jqueryui.com/" TargetMode="External"/><Relationship Id="rId4" Type="http://schemas.openxmlformats.org/officeDocument/2006/relationships/notesSlide" Target="../notesSlides/notesSlide15.xml"/><Relationship Id="rId9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hyperlink" Target="http://ejohn.org/apps/workshop/intro/#0" TargetMode="Externa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1AB076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 respond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to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user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events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.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2: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UI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'li' ).click(function( event 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'clicked', $( this ).text()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Built in Events: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Click()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Keydown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(),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keypress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Mouseover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mouseout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Scroll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Focus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Blur (lost focus)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Resize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Or just use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 (…)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</a:t>
            </a:r>
            <a:r>
              <a:rPr lang="en-US" sz="16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trigger (…)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2479" y="2896694"/>
            <a:ext cx="5815344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$( 'li' ).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trigger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 'click' 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'li' ).</a:t>
            </a:r>
            <a:r>
              <a:rPr lang="en-US" sz="1400" dirty="0" smtClean="0">
                <a:solidFill>
                  <a:srgbClr val="1AB076"/>
                </a:solidFill>
              </a:rPr>
              <a:t>on</a:t>
            </a:r>
            <a:r>
              <a:rPr lang="en-US" sz="1400" dirty="0" smtClean="0">
                <a:solidFill>
                  <a:srgbClr val="FFFFFF"/>
                </a:solidFill>
              </a:rPr>
              <a:t>( 'click', function( event 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'clicked', $( this ).text()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// event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$( document ).on( 'click', function( event ) {</a:t>
            </a:r>
          </a:p>
          <a:p>
            <a:r>
              <a:rPr lang="en-US" sz="1400" dirty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1AB076"/>
                </a:solidFill>
              </a:rPr>
              <a:t>event</a:t>
            </a:r>
            <a:r>
              <a:rPr lang="en-US" sz="1400" dirty="0" err="1" smtClean="0">
                <a:solidFill>
                  <a:srgbClr val="FFFFFF"/>
                </a:solidFill>
              </a:rPr>
              <a:t>.preventDefault</a:t>
            </a:r>
            <a:r>
              <a:rPr lang="en-US" sz="1400" dirty="0" smtClean="0">
                <a:solidFill>
                  <a:srgbClr val="FFFFFF"/>
                </a:solidFill>
              </a:rPr>
              <a:t>()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event.type</a:t>
            </a:r>
            <a:r>
              <a:rPr lang="en-US" sz="1400" dirty="0" smtClean="0">
                <a:solidFill>
                  <a:srgbClr val="FFFFFF"/>
                </a:solidFill>
              </a:rPr>
              <a:t> );    // The event type, eg. "click"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event.which</a:t>
            </a:r>
            <a:r>
              <a:rPr lang="en-US" sz="1400" dirty="0" smtClean="0">
                <a:solidFill>
                  <a:srgbClr val="FFFFFF"/>
                </a:solidFill>
              </a:rPr>
              <a:t> );   // The button or key that was pressed.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event.target</a:t>
            </a:r>
            <a:r>
              <a:rPr lang="en-US" sz="1400" dirty="0" smtClean="0">
                <a:solidFill>
                  <a:srgbClr val="FFFFFF"/>
                </a:solidFill>
              </a:rPr>
              <a:t> );  // The originating element.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event.pageX</a:t>
            </a:r>
            <a:r>
              <a:rPr lang="en-US" sz="1400" dirty="0" smtClean="0">
                <a:solidFill>
                  <a:srgbClr val="FFFFFF"/>
                </a:solidFill>
              </a:rPr>
              <a:t> );   // The document mouse X coordinate.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event.pageY</a:t>
            </a:r>
            <a:r>
              <a:rPr lang="en-US" sz="1400" dirty="0" smtClean="0">
                <a:solidFill>
                  <a:srgbClr val="FFFFFF"/>
                </a:solidFill>
              </a:rPr>
              <a:t> );   // The document mouse Y coordinate.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 effect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2: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UI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'.hidden' ).show();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$( '.hidden' ).show( 300 );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</a:t>
            </a:r>
            <a:r>
              <a:rPr lang="en-US" sz="1400" dirty="0" err="1" smtClean="0">
                <a:solidFill>
                  <a:srgbClr val="FFFFFF"/>
                </a:solidFill>
              </a:rPr>
              <a:t>p.old</a:t>
            </a:r>
            <a:r>
              <a:rPr lang="en-US" sz="1400" dirty="0" smtClean="0">
                <a:solidFill>
                  <a:srgbClr val="FFFFFF"/>
                </a:solidFill>
              </a:rPr>
              <a:t>' ).</a:t>
            </a:r>
            <a:r>
              <a:rPr lang="en-US" sz="1400" dirty="0" err="1" smtClean="0">
                <a:solidFill>
                  <a:srgbClr val="FFFFFF"/>
                </a:solidFill>
              </a:rPr>
              <a:t>fadeOut</a:t>
            </a:r>
            <a:r>
              <a:rPr lang="en-US" sz="1400" dirty="0" smtClean="0">
                <a:solidFill>
                  <a:srgbClr val="FFFFFF"/>
                </a:solidFill>
              </a:rPr>
              <a:t>( 300, function()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$( this ).remove();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Built in effects: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Show(),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hide(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Fadein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(), fadeout()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slideDown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(),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slideUp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slideToggle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Custom Animation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911" y="3378550"/>
            <a:ext cx="440391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// custom animation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'.</a:t>
            </a:r>
            <a:r>
              <a:rPr lang="en-US" sz="1400" dirty="0" err="1" smtClean="0">
                <a:solidFill>
                  <a:srgbClr val="FFFFFF"/>
                </a:solidFill>
              </a:rPr>
              <a:t>funtimes</a:t>
            </a:r>
            <a:r>
              <a:rPr lang="en-US" sz="1400" dirty="0" smtClean="0">
                <a:solidFill>
                  <a:srgbClr val="FFFFFF"/>
                </a:solidFill>
              </a:rPr>
              <a:t>' ).animate({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left: '+=50', // increase by 50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opacity: 0.25,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</a:t>
            </a:r>
            <a:r>
              <a:rPr lang="en-US" sz="1400" dirty="0" err="1" smtClean="0">
                <a:solidFill>
                  <a:srgbClr val="FFFFFF"/>
                </a:solidFill>
              </a:rPr>
              <a:t>fontSize</a:t>
            </a:r>
            <a:r>
              <a:rPr lang="en-US" sz="1400" dirty="0" smtClean="0">
                <a:solidFill>
                  <a:srgbClr val="FFFFFF"/>
                </a:solidFill>
              </a:rPr>
              <a:t>: '12px'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},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300,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function()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// executes when the animation is done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}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 data/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aja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x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2: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UI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'form' ).submit(function( event 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FFFFFF"/>
                </a:solidFill>
              </a:rPr>
              <a:t>event.preventDefault</a:t>
            </a:r>
            <a:r>
              <a:rPr lang="en-US" sz="1400" dirty="0" smtClean="0">
                <a:solidFill>
                  <a:srgbClr val="FFFFFF"/>
                </a:solidFill>
              </a:rPr>
              <a:t>();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form = $( this 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  $.</a:t>
            </a:r>
            <a:r>
              <a:rPr lang="en-US" sz="1400" dirty="0" err="1" smtClean="0">
                <a:solidFill>
                  <a:srgbClr val="FFFFFF"/>
                </a:solidFill>
              </a:rPr>
              <a:t>ajax</a:t>
            </a:r>
            <a:r>
              <a:rPr lang="en-US" sz="1400" dirty="0" smtClean="0">
                <a:solidFill>
                  <a:srgbClr val="FFFFFF"/>
                </a:solidFill>
              </a:rPr>
              <a:t>({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type: 'POST',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url: '/data/save',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data: </a:t>
            </a:r>
            <a:r>
              <a:rPr lang="en-US" sz="1400" dirty="0" err="1" smtClean="0">
                <a:solidFill>
                  <a:srgbClr val="FFFFFF"/>
                </a:solidFill>
              </a:rPr>
              <a:t>form.serialize</a:t>
            </a:r>
            <a:r>
              <a:rPr lang="en-US" sz="1400" dirty="0" smtClean="0">
                <a:solidFill>
                  <a:srgbClr val="FFFFFF"/>
                </a:solidFill>
              </a:rPr>
              <a:t>(),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</a:t>
            </a:r>
            <a:r>
              <a:rPr lang="en-US" sz="1400" dirty="0" err="1" smtClean="0">
                <a:solidFill>
                  <a:srgbClr val="FFFFFF"/>
                </a:solidFill>
              </a:rPr>
              <a:t>dataType</a:t>
            </a:r>
            <a:r>
              <a:rPr lang="en-US" sz="1400" dirty="0" smtClean="0">
                <a:solidFill>
                  <a:srgbClr val="FFFFFF"/>
                </a:solidFill>
              </a:rPr>
              <a:t>: '</a:t>
            </a:r>
            <a:r>
              <a:rPr lang="en-US" sz="1400" dirty="0" err="1" smtClean="0">
                <a:solidFill>
                  <a:srgbClr val="FFFFFF"/>
                </a:solidFill>
              </a:rPr>
              <a:t>json</a:t>
            </a:r>
            <a:r>
              <a:rPr lang="en-US" sz="1400" dirty="0" smtClean="0">
                <a:solidFill>
                  <a:srgbClr val="FFFFFF"/>
                </a:solidFill>
              </a:rPr>
              <a:t>',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success: function( </a:t>
            </a:r>
            <a:r>
              <a:rPr lang="en-US" sz="1400" dirty="0" err="1" smtClean="0">
                <a:solidFill>
                  <a:srgbClr val="FFFFFF"/>
                </a:solidFill>
              </a:rPr>
              <a:t>resp</a:t>
            </a:r>
            <a:r>
              <a:rPr lang="en-US" sz="1400" dirty="0" smtClean="0">
                <a:solidFill>
                  <a:srgbClr val="FFFFFF"/>
                </a:solidFill>
              </a:rPr>
              <a:t> 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  console.log( </a:t>
            </a:r>
            <a:r>
              <a:rPr lang="en-US" sz="1400" dirty="0" err="1" smtClean="0">
                <a:solidFill>
                  <a:srgbClr val="FFFFFF"/>
                </a:solidFill>
              </a:rPr>
              <a:t>resp</a:t>
            </a:r>
            <a:r>
              <a:rPr lang="en-US" sz="1400" dirty="0" smtClean="0">
                <a:solidFill>
                  <a:srgbClr val="FFFFFF"/>
                </a:solidFill>
              </a:rPr>
              <a:t>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});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 has $.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ajax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Uses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jqXHR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Json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jsonP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(when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need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domain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3: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- Plugins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UI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plugin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3: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Plugin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$(‘class’).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pluginName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({ plugin 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config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} );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&lt;div class=“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myClass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” title=“this is the tooltip”&gt;&lt;/div&gt;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$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(‘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myClass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’).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tooltip();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Interactions (drag, drop, sortable…)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Widgets (accordion,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datepicker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menu…)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Effects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Plugins provide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like: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File upload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Grid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Tabs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Tooltip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 more…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2133" y="5945715"/>
            <a:ext cx="4672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hlinkClick r:id="rId6"/>
              </a:rPr>
              <a:t>http://jqueryui.com/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519315" y="5932409"/>
            <a:ext cx="4672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hlinkClick r:id="rId7"/>
              </a:rPr>
              <a:t>https://plugins.jquery.com/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6190" y="951785"/>
            <a:ext cx="66511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Learn jQuery: </a:t>
            </a:r>
            <a:r>
              <a:rPr lang="en-US" sz="1600" dirty="0">
                <a:hlinkClick r:id="rId6"/>
              </a:rPr>
              <a:t>https://learn.jquery.com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 step-by-step: </a:t>
            </a:r>
            <a:r>
              <a:rPr lang="en-US" sz="1600" dirty="0" smtClean="0">
                <a:hlinkClick r:id="rId7"/>
              </a:rPr>
              <a:t>http://ejohn.org/apps/workshop/intro/#0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basics: </a:t>
            </a:r>
            <a:r>
              <a:rPr lang="en-US" sz="1600" dirty="0" smtClean="0">
                <a:hlinkClick r:id="rId8"/>
              </a:rPr>
              <a:t>http://jqfundamentals.com/chapter/jquery-basics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 official site: </a:t>
            </a:r>
            <a:r>
              <a:rPr lang="en-US" sz="1600" dirty="0" smtClean="0">
                <a:hlinkClick r:id="rId9"/>
              </a:rPr>
              <a:t>https://jquery.com/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UI: </a:t>
            </a:r>
            <a:r>
              <a:rPr lang="en-US" sz="1600" dirty="0" smtClean="0">
                <a:hlinkClick r:id="rId10"/>
              </a:rPr>
              <a:t>http://jqueryui.com/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Mobile:</a:t>
            </a:r>
            <a:r>
              <a:rPr lang="en-US" sz="1600" dirty="0"/>
              <a:t> </a:t>
            </a:r>
            <a:r>
              <a:rPr lang="en-US" sz="1600" dirty="0" smtClean="0">
                <a:hlinkClick r:id="rId11"/>
              </a:rPr>
              <a:t>http://jquerymobile.com/</a:t>
            </a: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endParaRPr lang="en-US" sz="2400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- 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jQuery, $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0992" y="932928"/>
            <a:ext cx="4403911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// Expose jQuery to the global object</a:t>
            </a:r>
          </a:p>
          <a:p>
            <a:r>
              <a:rPr lang="en-US" sz="1400" dirty="0" err="1" smtClean="0">
                <a:solidFill>
                  <a:srgbClr val="FFFFFF"/>
                </a:solidFill>
              </a:rPr>
              <a:t>window.jQuery</a:t>
            </a:r>
            <a:r>
              <a:rPr lang="en-US" sz="1400" dirty="0" smtClean="0">
                <a:solidFill>
                  <a:srgbClr val="FFFFFF"/>
                </a:solidFill>
              </a:rPr>
              <a:t> = window.$ = jQuery;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//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Run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AFTER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document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loa</a:t>
            </a:r>
            <a:r>
              <a:rPr lang="en-US" sz="1400" dirty="0">
                <a:solidFill>
                  <a:srgbClr val="FFFFFF"/>
                </a:solidFill>
              </a:rPr>
              <a:t>d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document ).ready(function()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'ready!'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// shorthand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$(function()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console.log( 'ready!'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$() is like jQuery()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$(document).ready(…)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 document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Wait for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ready/loaded event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 uses the chaining pattern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Every method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Allows efficient syntax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4293" y="5967616"/>
            <a:ext cx="4672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hlinkClick r:id="rId6"/>
              </a:rPr>
              <a:t>http://ejohn.org/apps/workshop/intro/#0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0991" y="4481323"/>
            <a:ext cx="440391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effectLst/>
              </a:rPr>
              <a:t>$("#</a:t>
            </a:r>
            <a:r>
              <a:rPr lang="en-US" sz="1600" dirty="0" err="1" smtClean="0">
                <a:solidFill>
                  <a:srgbClr val="FFFFFF"/>
                </a:solidFill>
                <a:effectLst/>
              </a:rPr>
              <a:t>myID</a:t>
            </a:r>
            <a:r>
              <a:rPr lang="en-US" sz="1600" dirty="0" smtClean="0">
                <a:solidFill>
                  <a:srgbClr val="FFFFFF"/>
                </a:solidFill>
                <a:effectLst/>
              </a:rPr>
              <a:t>")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  <a:effectLst/>
              </a:rPr>
              <a:t>.(“my content")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  <a:effectLst/>
              </a:rPr>
              <a:t>.</a:t>
            </a:r>
            <a:r>
              <a:rPr lang="en-US" sz="1600" dirty="0" err="1" smtClean="0">
                <a:solidFill>
                  <a:srgbClr val="FFFFFF"/>
                </a:solidFill>
                <a:effectLst/>
              </a:rPr>
              <a:t>css</a:t>
            </a:r>
            <a:r>
              <a:rPr lang="en-US" sz="1600" dirty="0" smtClean="0">
                <a:solidFill>
                  <a:srgbClr val="FFFFFF"/>
                </a:solidFill>
                <a:effectLst/>
              </a:rPr>
              <a:t>("color", "blue");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 - selectors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1165" y="1045892"/>
            <a:ext cx="4403911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 ( ‘#</a:t>
            </a:r>
            <a:r>
              <a:rPr lang="en-US" sz="1400" dirty="0" err="1" smtClean="0">
                <a:solidFill>
                  <a:srgbClr val="FFFFFF"/>
                </a:solidFill>
              </a:rPr>
              <a:t>myID</a:t>
            </a:r>
            <a:r>
              <a:rPr lang="en-US" sz="1400" dirty="0" smtClean="0">
                <a:solidFill>
                  <a:srgbClr val="FFFFFF"/>
                </a:solidFill>
              </a:rPr>
              <a:t>’ )     // by id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 ( ‘li’ )              // by element name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 ( ‘</a:t>
            </a:r>
            <a:r>
              <a:rPr lang="en-US" sz="1400" dirty="0" err="1" smtClean="0">
                <a:solidFill>
                  <a:srgbClr val="FFFFFF"/>
                </a:solidFill>
              </a:rPr>
              <a:t>ul</a:t>
            </a:r>
            <a:r>
              <a:rPr lang="en-US" sz="1400" dirty="0" smtClean="0">
                <a:solidFill>
                  <a:srgbClr val="FFFFFF"/>
                </a:solidFill>
              </a:rPr>
              <a:t> li’)           // get &lt;li&gt; children of &lt;</a:t>
            </a:r>
            <a:r>
              <a:rPr lang="en-US" sz="1400" dirty="0" err="1" smtClean="0">
                <a:solidFill>
                  <a:srgbClr val="FFFFFF"/>
                </a:solidFill>
              </a:rPr>
              <a:t>ul</a:t>
            </a:r>
            <a:r>
              <a:rPr lang="en-US" sz="1400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 (‘.</a:t>
            </a:r>
            <a:r>
              <a:rPr lang="en-US" sz="1400" dirty="0" err="1" smtClean="0">
                <a:solidFill>
                  <a:srgbClr val="FFFFFF"/>
                </a:solidFill>
              </a:rPr>
              <a:t>myClass</a:t>
            </a:r>
            <a:r>
              <a:rPr lang="en-US" sz="1400" dirty="0" smtClean="0">
                <a:solidFill>
                  <a:srgbClr val="FFFFFF"/>
                </a:solidFill>
              </a:rPr>
              <a:t>’ )  // get by class name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 uses selectors (like CSS).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 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of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lnSpc>
                <a:spcPct val="150000"/>
              </a:lnSpc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Selectors “inside” an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specific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possible.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Improve performance.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5656" y="2758524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= $ ( ‘#</a:t>
            </a:r>
            <a:r>
              <a:rPr lang="en-US" sz="1400" dirty="0" err="1" smtClean="0">
                <a:solidFill>
                  <a:srgbClr val="FFFFFF"/>
                </a:solidFill>
              </a:rPr>
              <a:t>myID</a:t>
            </a:r>
            <a:r>
              <a:rPr lang="en-US" sz="1400" dirty="0" smtClean="0">
                <a:solidFill>
                  <a:srgbClr val="FFFFFF"/>
                </a:solidFill>
              </a:rPr>
              <a:t>’ ) ;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 ( ‘li’,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)    // get &lt;li&gt; inside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5655" y="3937641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if ( $( '#</a:t>
            </a:r>
            <a:r>
              <a:rPr lang="en-US" sz="1400" dirty="0" err="1" smtClean="0">
                <a:solidFill>
                  <a:srgbClr val="FFFFFF"/>
                </a:solidFill>
              </a:rPr>
              <a:t>myID</a:t>
            </a:r>
            <a:r>
              <a:rPr lang="en-US" sz="1400" dirty="0" smtClean="0">
                <a:solidFill>
                  <a:srgbClr val="FFFFFF"/>
                </a:solidFill>
              </a:rPr>
              <a:t>' ).length &gt; 0)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// your element was found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 – Getting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Single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Elemen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t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1165" y="1045892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elems</a:t>
            </a:r>
            <a:r>
              <a:rPr lang="en-US" sz="1400" dirty="0" smtClean="0">
                <a:solidFill>
                  <a:srgbClr val="FFFFFF"/>
                </a:solidFill>
              </a:rPr>
              <a:t> = $( 'li' 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= </a:t>
            </a:r>
            <a:r>
              <a:rPr lang="en-US" sz="1400" dirty="0" err="1" smtClean="0">
                <a:solidFill>
                  <a:srgbClr val="FFFFFF"/>
                </a:solidFill>
              </a:rPr>
              <a:t>elems</a:t>
            </a:r>
            <a:r>
              <a:rPr lang="en-US" sz="1400" dirty="0" smtClean="0">
                <a:solidFill>
                  <a:srgbClr val="FFFFFF"/>
                </a:solidFill>
              </a:rPr>
              <a:t>[0];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html = elem.html(); </a:t>
            </a:r>
            <a:r>
              <a:rPr lang="en-US" sz="1400" dirty="0" smtClean="0">
                <a:solidFill>
                  <a:srgbClr val="1AB076"/>
                </a:solidFill>
              </a:rPr>
              <a:t>//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select a single Element?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just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“raw”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is NOT a jQuery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eq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5656" y="2758524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elems</a:t>
            </a:r>
            <a:r>
              <a:rPr lang="en-US" sz="1400" dirty="0" smtClean="0">
                <a:solidFill>
                  <a:srgbClr val="FFFFFF"/>
                </a:solidFill>
              </a:rPr>
              <a:t> = $( 'li' 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= </a:t>
            </a:r>
            <a:r>
              <a:rPr lang="en-US" sz="1400" dirty="0" err="1" smtClean="0">
                <a:solidFill>
                  <a:srgbClr val="FFFFFF"/>
                </a:solidFill>
              </a:rPr>
              <a:t>elems.</a:t>
            </a:r>
            <a:r>
              <a:rPr lang="en-US" sz="1400" dirty="0" err="1" smtClean="0">
                <a:solidFill>
                  <a:srgbClr val="1AB076"/>
                </a:solidFill>
              </a:rPr>
              <a:t>eq</a:t>
            </a:r>
            <a:r>
              <a:rPr lang="en-US" sz="1400" dirty="0" smtClean="0">
                <a:solidFill>
                  <a:srgbClr val="1AB076"/>
                </a:solidFill>
              </a:rPr>
              <a:t>( 1 )</a:t>
            </a:r>
            <a:r>
              <a:rPr lang="en-US" sz="1400" dirty="0" smtClean="0">
                <a:solidFill>
                  <a:srgbClr val="FFFFFF"/>
                </a:solidFill>
              </a:rPr>
              <a:t>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html = elem.html()   </a:t>
            </a:r>
            <a:r>
              <a:rPr lang="en-US" sz="1400" dirty="0" smtClean="0">
                <a:solidFill>
                  <a:srgbClr val="1AB076"/>
                </a:solidFill>
              </a:rPr>
              <a:t>// 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 – Creating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Elements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1165" y="1045892"/>
            <a:ext cx="440391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'&lt;h1&gt;' );  // new header 1 element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'&lt;p&gt;Hello!&lt;/p&gt;' ); // new paragraph with content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//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container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with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content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and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clas</a:t>
            </a:r>
            <a:r>
              <a:rPr lang="en-US" sz="1400" dirty="0">
                <a:solidFill>
                  <a:srgbClr val="FFFFFF"/>
                </a:solidFill>
              </a:rPr>
              <a:t>s</a:t>
            </a:r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'&lt;div class=“danger"&gt;Container&lt;/div&gt;' ); </a:t>
            </a:r>
            <a:endParaRPr lang="en-US" sz="1400" dirty="0" smtClean="0">
              <a:solidFill>
                <a:srgbClr val="1AB07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create a new Element?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$(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‘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here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‘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5656" y="2758524"/>
            <a:ext cx="440391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// using an object to describe the elements properties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$( '&lt;p&gt;', {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  html: ‘Shalom',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  'class': alert‘         </a:t>
            </a:r>
            <a:r>
              <a:rPr lang="en-US" sz="1400" dirty="0" smtClean="0">
                <a:solidFill>
                  <a:srgbClr val="1AB076"/>
                </a:solidFill>
                <a:sym typeface="Wingdings" pitchFamily="2" charset="2"/>
              </a:rPr>
              <a:t> class is a reserved word.</a:t>
            </a:r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});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 – iterating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over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element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1165" y="1045892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'li' )</a:t>
            </a:r>
            <a:r>
              <a:rPr lang="en-US" sz="1400" dirty="0" smtClean="0">
                <a:solidFill>
                  <a:srgbClr val="1AB076"/>
                </a:solidFill>
              </a:rPr>
              <a:t>.each</a:t>
            </a:r>
            <a:r>
              <a:rPr lang="en-US" sz="1400" dirty="0" smtClean="0">
                <a:solidFill>
                  <a:srgbClr val="FFFFFF"/>
                </a:solidFill>
              </a:rPr>
              <a:t>(function( index,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$( </a:t>
            </a:r>
            <a:r>
              <a:rPr lang="en-US" sz="1400" dirty="0" err="1" smtClean="0">
                <a:solidFill>
                  <a:srgbClr val="FFFFFF"/>
                </a:solidFill>
              </a:rPr>
              <a:t>elem</a:t>
            </a:r>
            <a:r>
              <a:rPr lang="en-US" sz="1400" dirty="0" smtClean="0">
                <a:solidFill>
                  <a:srgbClr val="FFFFFF"/>
                </a:solidFill>
              </a:rPr>
              <a:t> ).</a:t>
            </a:r>
            <a:r>
              <a:rPr lang="en-US" sz="1400" dirty="0" smtClean="0">
                <a:solidFill>
                  <a:srgbClr val="1AB076"/>
                </a:solidFill>
              </a:rPr>
              <a:t>prepend</a:t>
            </a:r>
            <a:r>
              <a:rPr lang="en-US" sz="1400" dirty="0" smtClean="0">
                <a:solidFill>
                  <a:srgbClr val="FFFFFF"/>
                </a:solidFill>
              </a:rPr>
              <a:t>( '&lt;b&gt;' + index + ': &lt;/b&gt;'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  <a:endParaRPr lang="en-US" sz="1400" dirty="0" smtClean="0">
              <a:solidFill>
                <a:srgbClr val="1AB07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Manipulate multiple 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47" y="313843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 – siblings, parents, children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0992" y="3305815"/>
            <a:ext cx="440391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listItem</a:t>
            </a:r>
            <a:r>
              <a:rPr lang="en-US" sz="1400" dirty="0" smtClean="0">
                <a:solidFill>
                  <a:srgbClr val="FFFFFF"/>
                </a:solidFill>
              </a:rPr>
              <a:t> = $( 'li' ).first(); // also: .last()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siblings = </a:t>
            </a:r>
            <a:r>
              <a:rPr lang="en-US" sz="1400" dirty="0" err="1" smtClean="0">
                <a:solidFill>
                  <a:srgbClr val="FFFFFF"/>
                </a:solidFill>
              </a:rPr>
              <a:t>listItem.siblings</a:t>
            </a:r>
            <a:r>
              <a:rPr lang="en-US" sz="1400" dirty="0" smtClean="0">
                <a:solidFill>
                  <a:srgbClr val="FFFFFF"/>
                </a:solidFill>
              </a:rPr>
              <a:t>();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nextSibling</a:t>
            </a:r>
            <a:r>
              <a:rPr lang="en-US" sz="1400" dirty="0" smtClean="0">
                <a:solidFill>
                  <a:srgbClr val="FFFFFF"/>
                </a:solidFill>
              </a:rPr>
              <a:t> = </a:t>
            </a:r>
            <a:r>
              <a:rPr lang="en-US" sz="1400" dirty="0" err="1" smtClean="0">
                <a:solidFill>
                  <a:srgbClr val="FFFFFF"/>
                </a:solidFill>
              </a:rPr>
              <a:t>listItem.next</a:t>
            </a:r>
            <a:r>
              <a:rPr lang="en-US" sz="1400" dirty="0" smtClean="0">
                <a:solidFill>
                  <a:srgbClr val="FFFFFF"/>
                </a:solidFill>
              </a:rPr>
              <a:t>(); // also: .</a:t>
            </a:r>
            <a:r>
              <a:rPr lang="en-US" sz="1400" dirty="0" err="1" smtClean="0">
                <a:solidFill>
                  <a:srgbClr val="FFFFFF"/>
                </a:solidFill>
              </a:rPr>
              <a:t>prev</a:t>
            </a:r>
            <a:r>
              <a:rPr lang="en-US" sz="1400" dirty="0" smtClean="0">
                <a:solidFill>
                  <a:srgbClr val="FFFFFF"/>
                </a:solidFill>
              </a:rPr>
              <a:t>()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list = </a:t>
            </a:r>
            <a:r>
              <a:rPr lang="en-US" sz="1400" dirty="0" err="1" smtClean="0">
                <a:solidFill>
                  <a:srgbClr val="FFFFFF"/>
                </a:solidFill>
              </a:rPr>
              <a:t>listItem.parent</a:t>
            </a:r>
            <a:r>
              <a:rPr lang="en-US" sz="1400" dirty="0" smtClean="0">
                <a:solidFill>
                  <a:srgbClr val="FFFFFF"/>
                </a:solidFill>
              </a:rPr>
              <a:t>();</a:t>
            </a: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listItems</a:t>
            </a:r>
            <a:r>
              <a:rPr lang="en-US" sz="1400" dirty="0" smtClean="0">
                <a:solidFill>
                  <a:srgbClr val="FFFFFF"/>
                </a:solidFill>
              </a:rPr>
              <a:t> = </a:t>
            </a:r>
            <a:r>
              <a:rPr lang="en-US" sz="1400" dirty="0" err="1" smtClean="0">
                <a:solidFill>
                  <a:srgbClr val="FFFFFF"/>
                </a:solidFill>
              </a:rPr>
              <a:t>list.children</a:t>
            </a:r>
            <a:r>
              <a:rPr lang="en-US" sz="1400" dirty="0" smtClean="0">
                <a:solidFill>
                  <a:srgbClr val="FFFFFF"/>
                </a:solidFill>
              </a:rPr>
              <a:t>();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427753" y="3737482"/>
            <a:ext cx="47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Build in traversal functions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First(),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last()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Children(), siblings()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Find(…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2: </a:t>
            </a: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– UI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jQuery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– DOM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Manipulation,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css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,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et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2: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jQuery UI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912" y="1127629"/>
            <a:ext cx="4403911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$( 'li' ).</a:t>
            </a:r>
            <a:r>
              <a:rPr lang="en-US" sz="1400" dirty="0" err="1" smtClean="0">
                <a:solidFill>
                  <a:srgbClr val="FFFFFF"/>
                </a:solidFill>
              </a:rPr>
              <a:t>addClass</a:t>
            </a:r>
            <a:r>
              <a:rPr lang="en-US" sz="1400" dirty="0" smtClean="0">
                <a:solidFill>
                  <a:srgbClr val="FFFFFF"/>
                </a:solidFill>
              </a:rPr>
              <a:t>( 'hidden' );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$( 'li' ).</a:t>
            </a:r>
            <a:r>
              <a:rPr lang="en-US" sz="1400" dirty="0" err="1" smtClean="0">
                <a:solidFill>
                  <a:srgbClr val="FFFFFF"/>
                </a:solidFill>
              </a:rPr>
              <a:t>eq</a:t>
            </a:r>
            <a:r>
              <a:rPr lang="en-US" sz="1400" dirty="0" smtClean="0">
                <a:solidFill>
                  <a:srgbClr val="FFFFFF"/>
                </a:solidFill>
              </a:rPr>
              <a:t>( 1 ).</a:t>
            </a:r>
            <a:r>
              <a:rPr lang="en-US" sz="1400" dirty="0" err="1" smtClean="0">
                <a:solidFill>
                  <a:srgbClr val="FFFFFF"/>
                </a:solidFill>
              </a:rPr>
              <a:t>removeClass</a:t>
            </a:r>
            <a:r>
              <a:rPr lang="en-US" sz="1400" dirty="0" smtClean="0">
                <a:solidFill>
                  <a:srgbClr val="FFFFFF"/>
                </a:solidFill>
              </a:rPr>
              <a:t>( 'hidden' );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</a:rPr>
              <a:t>$( 'li' ).</a:t>
            </a:r>
            <a:r>
              <a:rPr lang="en-US" sz="1400" dirty="0" err="1" smtClean="0">
                <a:solidFill>
                  <a:srgbClr val="FFFFFF"/>
                </a:solidFill>
              </a:rPr>
              <a:t>eq</a:t>
            </a:r>
            <a:r>
              <a:rPr lang="en-US" sz="1400" dirty="0" smtClean="0">
                <a:solidFill>
                  <a:srgbClr val="FFFFFF"/>
                </a:solidFill>
              </a:rPr>
              <a:t>( 1 ).</a:t>
            </a:r>
            <a:r>
              <a:rPr lang="en-US" sz="1400" dirty="0" err="1" smtClean="0">
                <a:solidFill>
                  <a:srgbClr val="FFFFFF"/>
                </a:solidFill>
              </a:rPr>
              <a:t>css</a:t>
            </a:r>
            <a:r>
              <a:rPr lang="en-US" sz="1400" dirty="0" smtClean="0">
                <a:solidFill>
                  <a:srgbClr val="FFFFFF"/>
                </a:solidFill>
              </a:rPr>
              <a:t>({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'font-size': '20px',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'padding-left': '20px'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});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$( 'input[type="text"]' ).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val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 'new value' );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$( 'a' ).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attr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 'title', 'Click me!' 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76450" y="1045892"/>
            <a:ext cx="4701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 can be used to make changes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HTML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CSS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Run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logic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Alter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forms/form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Performance: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Detach(),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manipulate, attach()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13700</TotalTime>
  <Words>1266</Words>
  <Application>Microsoft Office PowerPoint</Application>
  <PresentationFormat>Custom</PresentationFormat>
  <Paragraphs>297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615</cp:revision>
  <cp:lastPrinted>2008-09-19T11:06:26Z</cp:lastPrinted>
  <dcterms:created xsi:type="dcterms:W3CDTF">2010-01-27T21:29:29Z</dcterms:created>
  <dcterms:modified xsi:type="dcterms:W3CDTF">2015-12-02T16:00:27Z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