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tags/tag30.xml" ContentType="application/vnd.openxmlformats-officedocument.presentationml.tags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notesSlides/notesSlide17.xml" ContentType="application/vnd.openxmlformats-officedocument.presentationml.notesSlide+xml"/>
  <Override PartName="/ppt/tags/tag32.xml" ContentType="application/vnd.openxmlformats-officedocument.presentationml.tags+xml"/>
  <Override PartName="/ppt/notesSlides/notesSlide18.xml" ContentType="application/vnd.openxmlformats-officedocument.presentationml.notesSlide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notesSlides/notesSlide20.xml" ContentType="application/vnd.openxmlformats-officedocument.presentationml.notesSlide+xml"/>
  <Override PartName="/ppt/tags/tag35.xml" ContentType="application/vnd.openxmlformats-officedocument.presentationml.tags+xml"/>
  <Override PartName="/ppt/notesSlides/notesSlide21.xml" ContentType="application/vnd.openxmlformats-officedocument.presentationml.notesSlide+xml"/>
  <Override PartName="/ppt/tags/tag36.xml" ContentType="application/vnd.openxmlformats-officedocument.presentationml.tags+xml"/>
  <Override PartName="/ppt/notesSlides/notesSlide22.xml" ContentType="application/vnd.openxmlformats-officedocument.presentationml.notesSlide+xml"/>
  <Override PartName="/ppt/tags/tag37.xml" ContentType="application/vnd.openxmlformats-officedocument.presentationml.tags+xml"/>
  <Override PartName="/ppt/notesSlides/notesSlide23.xml" ContentType="application/vnd.openxmlformats-officedocument.presentationml.notesSlide+xml"/>
  <Override PartName="/ppt/tags/tag38.xml" ContentType="application/vnd.openxmlformats-officedocument.presentationml.tags+xml"/>
  <Override PartName="/ppt/notesSlides/notesSlide24.xml" ContentType="application/vnd.openxmlformats-officedocument.presentationml.notesSlide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tags/tag43.xml" ContentType="application/vnd.openxmlformats-officedocument.presentationml.tags+xml"/>
  <Override PartName="/ppt/notesSlides/notesSlide29.xml" ContentType="application/vnd.openxmlformats-officedocument.presentationml.notesSlide+xml"/>
  <Override PartName="/ppt/tags/tag44.xml" ContentType="application/vnd.openxmlformats-officedocument.presentationml.tags+xml"/>
  <Override PartName="/ppt/notesSlides/notesSlide30.xml" ContentType="application/vnd.openxmlformats-officedocument.presentationml.notesSlide+xml"/>
  <Override PartName="/ppt/tags/tag45.xml" ContentType="application/vnd.openxmlformats-officedocument.presentationml.tags+xml"/>
  <Override PartName="/ppt/notesSlides/notesSlide31.xml" ContentType="application/vnd.openxmlformats-officedocument.presentationml.notesSlide+xml"/>
  <Override PartName="/ppt/tags/tag46.xml" ContentType="application/vnd.openxmlformats-officedocument.presentationml.tags+xml"/>
  <Override PartName="/ppt/notesSlides/notesSlide32.xml" ContentType="application/vnd.openxmlformats-officedocument.presentationml.notesSlide+xml"/>
  <Override PartName="/ppt/tags/tag47.xml" ContentType="application/vnd.openxmlformats-officedocument.presentationml.tags+xml"/>
  <Override PartName="/ppt/notesSlides/notesSlide33.xml" ContentType="application/vnd.openxmlformats-officedocument.presentationml.notesSlide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tags/tag49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4101" r:id="rId1"/>
    <p:sldMasterId id="2147484103" r:id="rId2"/>
    <p:sldMasterId id="2147484102" r:id="rId3"/>
    <p:sldMasterId id="2147484104" r:id="rId4"/>
  </p:sldMasterIdLst>
  <p:notesMasterIdLst>
    <p:notesMasterId r:id="rId40"/>
  </p:notesMasterIdLst>
  <p:handoutMasterIdLst>
    <p:handoutMasterId r:id="rId41"/>
  </p:handoutMasterIdLst>
  <p:sldIdLst>
    <p:sldId id="470" r:id="rId5"/>
    <p:sldId id="448" r:id="rId6"/>
    <p:sldId id="457" r:id="rId7"/>
    <p:sldId id="496" r:id="rId8"/>
    <p:sldId id="480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476" r:id="rId17"/>
    <p:sldId id="506" r:id="rId18"/>
    <p:sldId id="504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21" r:id="rId32"/>
    <p:sldId id="475" r:id="rId33"/>
    <p:sldId id="505" r:id="rId34"/>
    <p:sldId id="519" r:id="rId35"/>
    <p:sldId id="520" r:id="rId36"/>
    <p:sldId id="477" r:id="rId37"/>
    <p:sldId id="522" r:id="rId38"/>
    <p:sldId id="444" r:id="rId39"/>
  </p:sldIdLst>
  <p:sldSz cx="8961438" cy="6721475"/>
  <p:notesSz cx="6743700" cy="99060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MS PGothic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33">
          <p15:clr>
            <a:srgbClr val="A4A3A4"/>
          </p15:clr>
        </p15:guide>
        <p15:guide id="2" pos="56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076"/>
    <a:srgbClr val="FFFFFF"/>
    <a:srgbClr val="00AB72"/>
    <a:srgbClr val="5D727C"/>
    <a:srgbClr val="A5E2CE"/>
    <a:srgbClr val="33CC33"/>
    <a:srgbClr val="CCEFE3"/>
    <a:srgbClr val="666699"/>
    <a:srgbClr val="B83A08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 autoAdjust="0"/>
    <p:restoredTop sz="94906" autoAdjust="0"/>
  </p:normalViewPr>
  <p:slideViewPr>
    <p:cSldViewPr snapToGrid="0" snapToObjects="1">
      <p:cViewPr varScale="1">
        <p:scale>
          <a:sx n="73" d="100"/>
          <a:sy n="73" d="100"/>
        </p:scale>
        <p:origin x="-96" y="-954"/>
      </p:cViewPr>
      <p:guideLst>
        <p:guide orient="horz" pos="4233"/>
        <p:guide pos="56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546" y="-78"/>
      </p:cViewPr>
      <p:guideLst>
        <p:guide orient="horz" pos="3120"/>
        <p:guide pos="21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image" Target="NULL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23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AutoShap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8313" y="620713"/>
            <a:ext cx="5813425" cy="4359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46100" y="5322888"/>
            <a:ext cx="574675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18213" y="9528175"/>
            <a:ext cx="5349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7CE82E61-B7E2-4FD0-A53F-829A7DAE4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257925" y="111125"/>
            <a:ext cx="295275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ea typeface="+mn-ea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42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MS PGothic" pitchFamily="34" charset="-128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904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03330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43348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278914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64092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04740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27190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625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678333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64958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09976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7140416"/>
          </a:xfrm>
          <a:noFill/>
          <a:ln/>
        </p:spPr>
        <p:txBody>
          <a:bodyPr/>
          <a:lstStyle/>
          <a:p>
            <a:pPr eaLnBrk="1" hangingPunct="1"/>
            <a:endParaRPr lang="cs-CZ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298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7635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4131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546691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5234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7767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5465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93366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47966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639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14294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456537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1878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4207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3549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18859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819415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01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7720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965909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0964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4156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59257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5322888"/>
            <a:ext cx="5746750" cy="244475"/>
          </a:xfrm>
          <a:noFill/>
          <a:ln/>
        </p:spPr>
        <p:txBody>
          <a:bodyPr/>
          <a:lstStyle/>
          <a:p>
            <a:pPr eaLnBrk="1" hangingPunct="1"/>
            <a:endParaRPr lang="cs-CZ" dirty="0" smtClean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90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1568450"/>
            <a:ext cx="3956050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568450"/>
            <a:ext cx="3957638" cy="44354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1568450"/>
            <a:ext cx="8066088" cy="4435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269875"/>
            <a:ext cx="2016125" cy="57340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675" y="269875"/>
            <a:ext cx="5897563" cy="57340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1513" y="2087563"/>
            <a:ext cx="7618412" cy="1441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613" y="3808413"/>
            <a:ext cx="6272212" cy="1717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95413"/>
            <a:ext cx="3956050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395413"/>
            <a:ext cx="3957638" cy="4435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263525"/>
            <a:ext cx="2016125" cy="5567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263525"/>
            <a:ext cx="5897563" cy="556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itleBottomBarBW" hidden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3913" y="6443663"/>
            <a:ext cx="1636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3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4" name="Group 4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6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5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9C18D-7E1B-48C4-91C2-0CEA81302A6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025" y="4319588"/>
            <a:ext cx="7616825" cy="1335087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025" y="2849563"/>
            <a:ext cx="7616825" cy="14700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61E28-45DF-487F-BEB9-211EC56010DE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DEB3D-3997-44E4-88FB-46EC40B138F5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EC39-C108-481E-9494-8D1232F538F2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0AA9F-F62D-4B54-BC62-9CA8A5D1B46F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2563" y="1951038"/>
            <a:ext cx="2074862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9825" y="1951038"/>
            <a:ext cx="2074863" cy="1222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6EA3E-A40E-457F-8AD7-17D62A1A003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78858-DDDF-4233-8920-E5D2F37D97F0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701DF-A01B-4EFE-9DAC-FE629210FE96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12B62-812A-4F71-8E90-2965942D1F81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3363" y="230188"/>
            <a:ext cx="2154237" cy="294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063" y="230188"/>
            <a:ext cx="6311900" cy="294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73FD-30BC-413B-A5A6-815AD9CE400D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9875"/>
            <a:ext cx="8066088" cy="11191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675" y="1504950"/>
            <a:ext cx="3959225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675" y="2132013"/>
            <a:ext cx="3959225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2950" y="1504950"/>
            <a:ext cx="3960813" cy="6270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2950" y="2132013"/>
            <a:ext cx="3960813" cy="38719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268288"/>
            <a:ext cx="2947988" cy="1138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613" y="268288"/>
            <a:ext cx="5010150" cy="57356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675" y="1406525"/>
            <a:ext cx="2947988" cy="4597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775" y="4705350"/>
            <a:ext cx="5376863" cy="555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55775" y="600075"/>
            <a:ext cx="5376863" cy="40338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5775" y="5260975"/>
            <a:ext cx="5376863" cy="7889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23" Type="http://schemas.openxmlformats.org/officeDocument/2006/relationships/tags" Target="../tags/tag11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tags" Target="../tags/tag10.xml"/><Relationship Id="rId27" Type="http://schemas.openxmlformats.org/officeDocument/2006/relationships/oleObject" Target="../embeddings/oleObject2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ags" Target="../tags/tag1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tags" Target="../tags/tag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3762" name="Rectangle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think-cell Slide" r:id="rId25" imgW="0" imgH="0" progId="">
                  <p:embed/>
                </p:oleObj>
              </mc:Choice>
              <mc:Fallback>
                <p:oleObj name="think-cell Slide" r:id="rId2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9" name="Rectangle 295"/>
          <p:cNvSpPr>
            <a:spLocks noChangeArrowheads="1"/>
          </p:cNvSpPr>
          <p:nvPr userDrawn="1">
            <p:custDataLst>
              <p:tags r:id="rId15"/>
            </p:custDataLst>
          </p:nvPr>
        </p:nvSpPr>
        <p:spPr bwMode="auto">
          <a:xfrm>
            <a:off x="0" y="0"/>
            <a:ext cx="8961438" cy="1044575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1320" name="Line 296"/>
          <p:cNvSpPr>
            <a:spLocks noChangeShapeType="1"/>
          </p:cNvSpPr>
          <p:nvPr userDrawn="1">
            <p:custDataLst>
              <p:tags r:id="rId16"/>
            </p:custDataLst>
          </p:nvPr>
        </p:nvSpPr>
        <p:spPr bwMode="auto">
          <a:xfrm>
            <a:off x="0" y="39688"/>
            <a:ext cx="8961438" cy="0"/>
          </a:xfrm>
          <a:prstGeom prst="line">
            <a:avLst/>
          </a:prstGeom>
          <a:noFill/>
          <a:ln w="762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sp>
        <p:nvSpPr>
          <p:cNvPr id="373784" name="McK 2. Slide Title"/>
          <p:cNvSpPr>
            <a:spLocks noGrp="1" noChangeArrowheads="1"/>
          </p:cNvSpPr>
          <p:nvPr>
            <p:ph type="title"/>
            <p:custDataLst>
              <p:tags r:id="rId17"/>
            </p:custDataLst>
          </p:nvPr>
        </p:nvSpPr>
        <p:spPr bwMode="auto">
          <a:xfrm>
            <a:off x="119063" y="230188"/>
            <a:ext cx="86185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6" name="McK 1. On-page tracker" hidden="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TRACKER</a:t>
            </a:r>
          </a:p>
        </p:txBody>
      </p:sp>
      <p:sp>
        <p:nvSpPr>
          <p:cNvPr id="1032" name="McK 3. Unit of measure" hidden="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+mn-ea"/>
                <a:cs typeface="+mn-cs"/>
              </a:rPr>
              <a:t>Unit of measure</a:t>
            </a:r>
          </a:p>
        </p:txBody>
      </p:sp>
      <p:grpSp>
        <p:nvGrpSpPr>
          <p:cNvPr id="373787" name="McK Slide Elements"/>
          <p:cNvGrpSpPr>
            <a:grpSpLocks/>
          </p:cNvGrpSpPr>
          <p:nvPr userDrawn="1"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1151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+mn-ea"/>
                  <a:cs typeface="+mn-cs"/>
                </a:rPr>
                <a:t>1 Footnote</a:t>
              </a:r>
            </a:p>
          </p:txBody>
        </p:sp>
        <p:sp>
          <p:nvSpPr>
            <p:cNvPr id="115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+mn-ea"/>
                  <a:cs typeface="+mn-cs"/>
                </a:rPr>
                <a:t>SOURCE: Source</a:t>
              </a:r>
            </a:p>
          </p:txBody>
        </p:sp>
      </p:grpSp>
      <p:grpSp>
        <p:nvGrpSpPr>
          <p:cNvPr id="373788" name="ACET" hidden="1"/>
          <p:cNvGrpSpPr>
            <a:grpSpLocks/>
          </p:cNvGrpSpPr>
          <p:nvPr>
            <p:custDataLst>
              <p:tags r:id="rId20"/>
            </p:custDataLst>
          </p:nvPr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373793" name="AutoShape 249" hidden="1"/>
            <p:cNvCxnSpPr>
              <a:cxnSpLocks noChangeShapeType="1"/>
              <a:stCxn id="1274" idx="4"/>
              <a:endCxn id="1274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4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+mn-ea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+mn-ea"/>
                  <a:cs typeface="+mn-cs"/>
                </a:rPr>
                <a:t>Unit of measure</a:t>
              </a:r>
            </a:p>
          </p:txBody>
        </p:sp>
      </p:grpSp>
      <p:sp>
        <p:nvSpPr>
          <p:cNvPr id="1306" name="doc i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73790" name="Rectangle 286"/>
          <p:cNvSpPr>
            <a:spLocks noGrp="1" noChangeArrowheads="1"/>
          </p:cNvSpPr>
          <p:nvPr>
            <p:ph type="body" idx="1"/>
            <p:custDataLst>
              <p:tags r:id="rId22"/>
            </p:custDataLst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16" name="Line 292"/>
          <p:cNvSpPr>
            <a:spLocks noChangeShapeType="1"/>
          </p:cNvSpPr>
          <p:nvPr userDrawn="1">
            <p:custDataLst>
              <p:tags r:id="rId23"/>
            </p:custDataLst>
          </p:nvPr>
        </p:nvSpPr>
        <p:spPr bwMode="auto">
          <a:xfrm>
            <a:off x="1277938" y="6203950"/>
            <a:ext cx="64389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1600">
              <a:ea typeface="+mn-ea"/>
              <a:cs typeface="+mn-cs"/>
            </a:endParaRPr>
          </a:p>
        </p:txBody>
      </p:sp>
      <p:pic>
        <p:nvPicPr>
          <p:cNvPr id="373792" name="Picture 294" descr="pitango_logo"/>
          <p:cNvPicPr>
            <a:picLocks noChangeAspect="1" noChangeArrowheads="1"/>
          </p:cNvPicPr>
          <p:nvPr userDrawn="1">
            <p:custDataLst>
              <p:tags r:id="rId24"/>
            </p:custDataLst>
          </p:nvPr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03" t="28952" r="10431" b="27167"/>
          <a:stretch>
            <a:fillRect/>
          </a:stretch>
        </p:blipFill>
        <p:spPr bwMode="auto">
          <a:xfrm>
            <a:off x="7747000" y="6027738"/>
            <a:ext cx="11826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3780" name="Object 20"/>
          <p:cNvGraphicFramePr>
            <a:graphicFrameLocks noChangeAspect="1"/>
          </p:cNvGraphicFramePr>
          <p:nvPr/>
        </p:nvGraphicFramePr>
        <p:xfrm>
          <a:off x="33338" y="6073775"/>
          <a:ext cx="124460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Acrobat Document" r:id="rId27" imgW="12966480" imgH="8997120" progId="AcroExch.Document.11">
                  <p:embed/>
                </p:oleObj>
              </mc:Choice>
              <mc:Fallback>
                <p:oleObj name="Acrobat Document" r:id="rId27" imgW="12966480" imgH="8997120" progId="AcroExch.Document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956" t="35126" r="12169" b="42209"/>
                      <a:stretch>
                        <a:fillRect/>
                      </a:stretch>
                    </p:blipFill>
                    <p:spPr bwMode="auto">
                      <a:xfrm>
                        <a:off x="33338" y="6073775"/>
                        <a:ext cx="1244600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7E0F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F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5" r:id="rId2"/>
    <p:sldLayoutId id="2147484114" r:id="rId3"/>
    <p:sldLayoutId id="2147484113" r:id="rId4"/>
    <p:sldLayoutId id="2147484112" r:id="rId5"/>
    <p:sldLayoutId id="2147484111" r:id="rId6"/>
    <p:sldLayoutId id="2147484110" r:id="rId7"/>
    <p:sldLayoutId id="2147484109" r:id="rId8"/>
    <p:sldLayoutId id="2147484108" r:id="rId9"/>
    <p:sldLayoutId id="2147484107" r:id="rId10"/>
    <p:sldLayoutId id="2147484106" r:id="rId11"/>
  </p:sldLayoutIdLst>
  <p:txStyles>
    <p:titleStyle>
      <a:lvl1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2pPr>
      <a:lvl3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3pPr>
      <a:lvl4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4pPr>
      <a:lvl5pPr algn="ctr" defTabSz="895350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6pPr>
      <a:lvl7pPr marL="9144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7pPr>
      <a:lvl8pPr marL="13716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8pPr>
      <a:lvl9pPr marL="1828800" algn="ctr" defTabSz="895350" rtl="0" fontAlgn="base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  <a:ea typeface="MS PGothic" pitchFamily="34" charset="-128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2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2"/>
          </a:solidFill>
          <a:latin typeface="+mn-lt"/>
          <a:ea typeface="+mn-ea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2"/>
          </a:solidFill>
          <a:latin typeface="+mn-lt"/>
          <a:ea typeface="+mn-ea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2"/>
          </a:solidFill>
          <a:latin typeface="+mn-lt"/>
          <a:ea typeface="+mn-ea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27" r:id="rId1"/>
    <p:sldLayoutId id="2147484126" r:id="rId2"/>
    <p:sldLayoutId id="2147484125" r:id="rId3"/>
    <p:sldLayoutId id="2147484124" r:id="rId4"/>
    <p:sldLayoutId id="2147484123" r:id="rId5"/>
    <p:sldLayoutId id="2147484122" r:id="rId6"/>
    <p:sldLayoutId id="2147484121" r:id="rId7"/>
    <p:sldLayoutId id="2147484120" r:id="rId8"/>
    <p:sldLayoutId id="2147484119" r:id="rId9"/>
    <p:sldLayoutId id="2147484118" r:id="rId10"/>
    <p:sldLayoutId id="21474841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395413"/>
            <a:ext cx="8066088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AAaaa </a:t>
            </a:r>
            <a:r>
              <a:rPr lang="he-IL" smtClean="0"/>
              <a:t>לחץ כדי לערוך סגנונות טקסט של תבנית בסיס</a:t>
            </a:r>
            <a:endParaRPr lang="en-US" smtClean="0"/>
          </a:p>
          <a:p>
            <a:pPr lvl="1"/>
            <a:r>
              <a:rPr lang="he-IL" smtClean="0"/>
              <a:t>רמה שנייה</a:t>
            </a:r>
            <a:endParaRPr lang="en-US" smtClean="0"/>
          </a:p>
          <a:p>
            <a:pPr lvl="2"/>
            <a:r>
              <a:rPr lang="he-IL" smtClean="0"/>
              <a:t>רמה שלישית</a:t>
            </a:r>
            <a:endParaRPr lang="en-US" smtClean="0"/>
          </a:p>
          <a:p>
            <a:pPr lvl="3"/>
            <a:r>
              <a:rPr lang="he-IL" smtClean="0"/>
              <a:t>רמה רביעית</a:t>
            </a:r>
            <a:endParaRPr lang="en-US" smtClean="0"/>
          </a:p>
          <a:p>
            <a:pPr lvl="4"/>
            <a:r>
              <a:rPr lang="he-IL" smtClean="0"/>
              <a:t>רמה חמישית</a:t>
            </a:r>
            <a:endParaRPr lang="en-US" smtClean="0"/>
          </a:p>
        </p:txBody>
      </p:sp>
      <p:sp>
        <p:nvSpPr>
          <p:cNvPr id="115715" name="Rectangle 3"/>
          <p:cNvSpPr>
            <a:spLocks noChangeArrowheads="1"/>
          </p:cNvSpPr>
          <p:nvPr userDrawn="1"/>
        </p:nvSpPr>
        <p:spPr bwMode="auto">
          <a:xfrm>
            <a:off x="6583363" y="5407025"/>
            <a:ext cx="23780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583" tIns="44792" rIns="89583" bIns="44792"/>
          <a:lstStyle/>
          <a:p>
            <a:pPr algn="ctr" defTabSz="895350" eaLnBrk="0" hangingPunct="0">
              <a:defRPr/>
            </a:pPr>
            <a:endParaRPr lang="en-US" sz="1400" b="1">
              <a:solidFill>
                <a:schemeClr val="bg1"/>
              </a:solidFill>
              <a:latin typeface="Georgia" pitchFamily="18" charset="0"/>
              <a:ea typeface="MS PGothic" pitchFamily="34" charset="-128"/>
            </a:endParaRPr>
          </a:p>
        </p:txBody>
      </p:sp>
      <p:sp>
        <p:nvSpPr>
          <p:cNvPr id="115716" name="Rectangle 4"/>
          <p:cNvSpPr>
            <a:spLocks noChangeArrowheads="1"/>
          </p:cNvSpPr>
          <p:nvPr userDrawn="1"/>
        </p:nvSpPr>
        <p:spPr bwMode="auto">
          <a:xfrm>
            <a:off x="2574925" y="327025"/>
            <a:ext cx="6386513" cy="635000"/>
          </a:xfrm>
          <a:prstGeom prst="rect">
            <a:avLst/>
          </a:prstGeom>
          <a:solidFill>
            <a:srgbClr val="A10A00"/>
          </a:solidFill>
          <a:ln w="9525" algn="ctr">
            <a:noFill/>
            <a:miter lim="800000"/>
            <a:headEnd/>
            <a:tailEnd/>
          </a:ln>
        </p:spPr>
        <p:txBody>
          <a:bodyPr wrap="none" lIns="89611" tIns="44806" rIns="89611" bIns="44806" anchor="ctr"/>
          <a:lstStyle/>
          <a:p>
            <a:pPr defTabSz="895350">
              <a:defRPr/>
            </a:pPr>
            <a:endParaRPr lang="en-US" sz="3100">
              <a:ea typeface="MS PGothic" pitchFamily="34" charset="-128"/>
            </a:endParaRPr>
          </a:p>
        </p:txBody>
      </p:sp>
      <p:sp>
        <p:nvSpPr>
          <p:cNvPr id="39834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17800" y="263525"/>
            <a:ext cx="366871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583" tIns="44792" rIns="89583" bIns="447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AAA</a:t>
            </a:r>
          </a:p>
        </p:txBody>
      </p:sp>
      <p:sp>
        <p:nvSpPr>
          <p:cNvPr id="115719" name="Line 7"/>
          <p:cNvSpPr>
            <a:spLocks noChangeShapeType="1"/>
          </p:cNvSpPr>
          <p:nvPr userDrawn="1"/>
        </p:nvSpPr>
        <p:spPr bwMode="auto">
          <a:xfrm>
            <a:off x="0" y="1031875"/>
            <a:ext cx="8961438" cy="0"/>
          </a:xfrm>
          <a:prstGeom prst="line">
            <a:avLst/>
          </a:prstGeom>
          <a:noFill/>
          <a:ln w="12700">
            <a:solidFill>
              <a:srgbClr val="A30A00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398343" name="Group 11"/>
          <p:cNvGrpSpPr>
            <a:grpSpLocks/>
          </p:cNvGrpSpPr>
          <p:nvPr userDrawn="1"/>
        </p:nvGrpSpPr>
        <p:grpSpPr bwMode="auto">
          <a:xfrm>
            <a:off x="-36513" y="5830888"/>
            <a:ext cx="9034463" cy="890587"/>
            <a:chOff x="-23" y="3673"/>
            <a:chExt cx="5691" cy="561"/>
          </a:xfrm>
        </p:grpSpPr>
        <p:grpSp>
          <p:nvGrpSpPr>
            <p:cNvPr id="398344" name="Group 10"/>
            <p:cNvGrpSpPr>
              <a:grpSpLocks/>
            </p:cNvGrpSpPr>
            <p:nvPr userDrawn="1"/>
          </p:nvGrpSpPr>
          <p:grpSpPr bwMode="auto">
            <a:xfrm>
              <a:off x="-23" y="3673"/>
              <a:ext cx="5691" cy="561"/>
              <a:chOff x="-23" y="3673"/>
              <a:chExt cx="5691" cy="561"/>
            </a:xfrm>
          </p:grpSpPr>
          <p:sp>
            <p:nvSpPr>
              <p:cNvPr id="115717" name="Freeform 5"/>
              <p:cNvSpPr>
                <a:spLocks/>
              </p:cNvSpPr>
              <p:nvPr userDrawn="1"/>
            </p:nvSpPr>
            <p:spPr bwMode="auto">
              <a:xfrm>
                <a:off x="-1" y="3673"/>
                <a:ext cx="5646" cy="488"/>
              </a:xfrm>
              <a:custGeom>
                <a:avLst/>
                <a:gdLst>
                  <a:gd name="T0" fmla="*/ 0 w 5761"/>
                  <a:gd name="T1" fmla="*/ 408 h 544"/>
                  <a:gd name="T2" fmla="*/ 409 w 5761"/>
                  <a:gd name="T3" fmla="*/ 453 h 544"/>
                  <a:gd name="T4" fmla="*/ 862 w 5761"/>
                  <a:gd name="T5" fmla="*/ 499 h 544"/>
                  <a:gd name="T6" fmla="*/ 1543 w 5761"/>
                  <a:gd name="T7" fmla="*/ 544 h 544"/>
                  <a:gd name="T8" fmla="*/ 2677 w 5761"/>
                  <a:gd name="T9" fmla="*/ 499 h 544"/>
                  <a:gd name="T10" fmla="*/ 4264 w 5761"/>
                  <a:gd name="T11" fmla="*/ 317 h 544"/>
                  <a:gd name="T12" fmla="*/ 5171 w 5761"/>
                  <a:gd name="T13" fmla="*/ 136 h 544"/>
                  <a:gd name="T14" fmla="*/ 5761 w 5761"/>
                  <a:gd name="T15" fmla="*/ 0 h 5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761"/>
                  <a:gd name="T25" fmla="*/ 0 h 544"/>
                  <a:gd name="T26" fmla="*/ 5761 w 5761"/>
                  <a:gd name="T27" fmla="*/ 544 h 5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761" h="544">
                    <a:moveTo>
                      <a:pt x="0" y="408"/>
                    </a:moveTo>
                    <a:cubicBezTo>
                      <a:pt x="132" y="423"/>
                      <a:pt x="265" y="438"/>
                      <a:pt x="409" y="453"/>
                    </a:cubicBezTo>
                    <a:cubicBezTo>
                      <a:pt x="553" y="468"/>
                      <a:pt x="673" y="484"/>
                      <a:pt x="862" y="499"/>
                    </a:cubicBezTo>
                    <a:cubicBezTo>
                      <a:pt x="1051" y="514"/>
                      <a:pt x="1241" y="544"/>
                      <a:pt x="1543" y="544"/>
                    </a:cubicBezTo>
                    <a:cubicBezTo>
                      <a:pt x="1845" y="544"/>
                      <a:pt x="2224" y="537"/>
                      <a:pt x="2677" y="499"/>
                    </a:cubicBezTo>
                    <a:cubicBezTo>
                      <a:pt x="3130" y="461"/>
                      <a:pt x="3848" y="378"/>
                      <a:pt x="4264" y="317"/>
                    </a:cubicBezTo>
                    <a:cubicBezTo>
                      <a:pt x="4680" y="256"/>
                      <a:pt x="4921" y="189"/>
                      <a:pt x="5171" y="136"/>
                    </a:cubicBezTo>
                    <a:cubicBezTo>
                      <a:pt x="5421" y="83"/>
                      <a:pt x="5670" y="15"/>
                      <a:pt x="5761" y="0"/>
                    </a:cubicBezTo>
                  </a:path>
                </a:pathLst>
              </a:custGeom>
              <a:noFill/>
              <a:ln w="9525">
                <a:solidFill>
                  <a:srgbClr val="A10A00"/>
                </a:solidFill>
                <a:round/>
                <a:headEnd/>
                <a:tailEnd/>
              </a:ln>
            </p:spPr>
            <p:txBody>
              <a:bodyPr lIns="89611" tIns="44806" rIns="89611" bIns="44806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  <p:sp>
            <p:nvSpPr>
              <p:cNvPr id="115720" name="Freeform 8"/>
              <p:cNvSpPr>
                <a:spLocks/>
              </p:cNvSpPr>
              <p:nvPr userDrawn="1"/>
            </p:nvSpPr>
            <p:spPr bwMode="auto">
              <a:xfrm>
                <a:off x="-23" y="3745"/>
                <a:ext cx="5691" cy="489"/>
              </a:xfrm>
              <a:custGeom>
                <a:avLst/>
                <a:gdLst>
                  <a:gd name="T0" fmla="*/ 0 w 7530"/>
                  <a:gd name="T1" fmla="*/ 1451 h 1995"/>
                  <a:gd name="T2" fmla="*/ 272 w 7530"/>
                  <a:gd name="T3" fmla="*/ 1587 h 1995"/>
                  <a:gd name="T4" fmla="*/ 590 w 7530"/>
                  <a:gd name="T5" fmla="*/ 1678 h 1995"/>
                  <a:gd name="T6" fmla="*/ 907 w 7530"/>
                  <a:gd name="T7" fmla="*/ 1769 h 1995"/>
                  <a:gd name="T8" fmla="*/ 1134 w 7530"/>
                  <a:gd name="T9" fmla="*/ 1814 h 1995"/>
                  <a:gd name="T10" fmla="*/ 1452 w 7530"/>
                  <a:gd name="T11" fmla="*/ 1859 h 1995"/>
                  <a:gd name="T12" fmla="*/ 2177 w 7530"/>
                  <a:gd name="T13" fmla="*/ 1905 h 1995"/>
                  <a:gd name="T14" fmla="*/ 2449 w 7530"/>
                  <a:gd name="T15" fmla="*/ 1905 h 1995"/>
                  <a:gd name="T16" fmla="*/ 2948 w 7530"/>
                  <a:gd name="T17" fmla="*/ 1859 h 1995"/>
                  <a:gd name="T18" fmla="*/ 3447 w 7530"/>
                  <a:gd name="T19" fmla="*/ 1769 h 1995"/>
                  <a:gd name="T20" fmla="*/ 3946 w 7530"/>
                  <a:gd name="T21" fmla="*/ 1678 h 1995"/>
                  <a:gd name="T22" fmla="*/ 4445 w 7530"/>
                  <a:gd name="T23" fmla="*/ 1542 h 1995"/>
                  <a:gd name="T24" fmla="*/ 5080 w 7530"/>
                  <a:gd name="T25" fmla="*/ 1315 h 1995"/>
                  <a:gd name="T26" fmla="*/ 5625 w 7530"/>
                  <a:gd name="T27" fmla="*/ 1088 h 1995"/>
                  <a:gd name="T28" fmla="*/ 6260 w 7530"/>
                  <a:gd name="T29" fmla="*/ 771 h 1995"/>
                  <a:gd name="T30" fmla="*/ 7031 w 7530"/>
                  <a:gd name="T31" fmla="*/ 317 h 1995"/>
                  <a:gd name="T32" fmla="*/ 7394 w 7530"/>
                  <a:gd name="T33" fmla="*/ 90 h 1995"/>
                  <a:gd name="T34" fmla="*/ 7530 w 7530"/>
                  <a:gd name="T35" fmla="*/ 0 h 1995"/>
                  <a:gd name="T36" fmla="*/ 7530 w 7530"/>
                  <a:gd name="T37" fmla="*/ 1995 h 1995"/>
                  <a:gd name="T38" fmla="*/ 0 w 7530"/>
                  <a:gd name="T39" fmla="*/ 1995 h 1995"/>
                  <a:gd name="T40" fmla="*/ 0 w 7530"/>
                  <a:gd name="T41" fmla="*/ 1451 h 19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530"/>
                  <a:gd name="T64" fmla="*/ 0 h 1995"/>
                  <a:gd name="T65" fmla="*/ 7530 w 7530"/>
                  <a:gd name="T66" fmla="*/ 1995 h 19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530" h="1995">
                    <a:moveTo>
                      <a:pt x="0" y="1451"/>
                    </a:moveTo>
                    <a:lnTo>
                      <a:pt x="272" y="1587"/>
                    </a:lnTo>
                    <a:lnTo>
                      <a:pt x="590" y="1678"/>
                    </a:lnTo>
                    <a:lnTo>
                      <a:pt x="907" y="1769"/>
                    </a:lnTo>
                    <a:lnTo>
                      <a:pt x="1134" y="1814"/>
                    </a:lnTo>
                    <a:lnTo>
                      <a:pt x="1452" y="1859"/>
                    </a:lnTo>
                    <a:lnTo>
                      <a:pt x="2177" y="1905"/>
                    </a:lnTo>
                    <a:lnTo>
                      <a:pt x="2449" y="1905"/>
                    </a:lnTo>
                    <a:lnTo>
                      <a:pt x="2948" y="1859"/>
                    </a:lnTo>
                    <a:lnTo>
                      <a:pt x="3447" y="1769"/>
                    </a:lnTo>
                    <a:lnTo>
                      <a:pt x="3946" y="1678"/>
                    </a:lnTo>
                    <a:lnTo>
                      <a:pt x="4445" y="1542"/>
                    </a:lnTo>
                    <a:lnTo>
                      <a:pt x="5080" y="1315"/>
                    </a:lnTo>
                    <a:lnTo>
                      <a:pt x="5625" y="1088"/>
                    </a:lnTo>
                    <a:lnTo>
                      <a:pt x="6260" y="771"/>
                    </a:lnTo>
                    <a:lnTo>
                      <a:pt x="7031" y="317"/>
                    </a:lnTo>
                    <a:lnTo>
                      <a:pt x="7394" y="90"/>
                    </a:lnTo>
                    <a:lnTo>
                      <a:pt x="7530" y="0"/>
                    </a:lnTo>
                    <a:lnTo>
                      <a:pt x="7530" y="1995"/>
                    </a:lnTo>
                    <a:lnTo>
                      <a:pt x="0" y="1995"/>
                    </a:lnTo>
                    <a:lnTo>
                      <a:pt x="0" y="1451"/>
                    </a:lnTo>
                    <a:close/>
                  </a:path>
                </a:pathLst>
              </a:custGeom>
              <a:solidFill>
                <a:srgbClr val="A10A00"/>
              </a:solidFill>
              <a:ln w="9525">
                <a:noFill/>
                <a:round/>
                <a:headEnd/>
                <a:tailEnd/>
              </a:ln>
            </p:spPr>
            <p:txBody>
              <a:bodyPr lIns="89611" tIns="44806" rIns="89611" bIns="44806" anchor="ctr"/>
              <a:lstStyle/>
              <a:p>
                <a:pPr defTabSz="895350">
                  <a:defRPr/>
                </a:pPr>
                <a:endParaRPr lang="en-US" sz="3100">
                  <a:ea typeface="MS PGothic" pitchFamily="34" charset="-128"/>
                </a:endParaRPr>
              </a:p>
            </p:txBody>
          </p:sp>
        </p:grpSp>
        <p:sp>
          <p:nvSpPr>
            <p:cNvPr id="115722" name="Text Box 10"/>
            <p:cNvSpPr txBox="1">
              <a:spLocks noChangeArrowheads="1"/>
            </p:cNvSpPr>
            <p:nvPr userDrawn="1"/>
          </p:nvSpPr>
          <p:spPr bwMode="auto">
            <a:xfrm>
              <a:off x="337" y="3712"/>
              <a:ext cx="193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9583" tIns="44792" rIns="89583" bIns="44792">
              <a:spAutoFit/>
            </a:bodyPr>
            <a:lstStyle/>
            <a:p>
              <a:pPr algn="ctr" defTabSz="895350" rtl="1">
                <a:spcBef>
                  <a:spcPct val="50000"/>
                </a:spcBef>
                <a:defRPr/>
              </a:pPr>
              <a:r>
                <a:rPr lang="en-US" sz="1200">
                  <a:solidFill>
                    <a:schemeClr val="tx2"/>
                  </a:solidFill>
                  <a:latin typeface="Georgia" pitchFamily="18" charset="0"/>
                  <a:ea typeface="MS PGothic" pitchFamily="34" charset="-128"/>
                </a:rPr>
                <a:t>Private and Confidential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7" r:id="rId2"/>
    <p:sldLayoutId id="2147484136" r:id="rId3"/>
    <p:sldLayoutId id="2147484135" r:id="rId4"/>
    <p:sldLayoutId id="2147484134" r:id="rId5"/>
    <p:sldLayoutId id="2147484133" r:id="rId6"/>
    <p:sldLayoutId id="2147484132" r:id="rId7"/>
    <p:sldLayoutId id="2147484131" r:id="rId8"/>
    <p:sldLayoutId id="2147484130" r:id="rId9"/>
    <p:sldLayoutId id="2147484129" r:id="rId10"/>
    <p:sldLayoutId id="2147484128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3100" b="1">
          <a:solidFill>
            <a:schemeClr val="bg1"/>
          </a:solidFill>
          <a:latin typeface="Californian FB" pitchFamily="18" charset="0"/>
          <a:cs typeface="Arial" charset="0"/>
        </a:defRPr>
      </a:lvl9pPr>
    </p:titleStyle>
    <p:bodyStyle>
      <a:lvl1pPr marL="336550" indent="-336550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ea typeface="+mn-ea"/>
          <a:cs typeface="+mn-cs"/>
        </a:defRPr>
      </a:lvl1pPr>
      <a:lvl2pPr marL="728663" indent="-280988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2pPr>
      <a:lvl3pPr marL="1120775" indent="-225425" algn="l" defTabSz="895350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65000"/>
        <a:buChar char="•"/>
        <a:defRPr kumimoji="1" sz="2400">
          <a:solidFill>
            <a:srgbClr val="000066"/>
          </a:solidFill>
          <a:latin typeface="+mn-lt"/>
          <a:cs typeface="+mn-cs"/>
        </a:defRPr>
      </a:lvl3pPr>
      <a:lvl4pPr marL="1568450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4pPr>
      <a:lvl5pPr marL="2016125" indent="-223838" algn="l" defTabSz="895350" rtl="0" eaLnBrk="0" fontAlgn="base" hangingPunct="0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5pPr>
      <a:lvl6pPr marL="24733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6pPr>
      <a:lvl7pPr marL="29305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7pPr>
      <a:lvl8pPr marL="33877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8pPr>
      <a:lvl9pPr marL="3844925" indent="-223838" algn="l" defTabSz="895350" rtl="0" fontAlgn="base">
        <a:spcBef>
          <a:spcPct val="20000"/>
        </a:spcBef>
        <a:spcAft>
          <a:spcPct val="0"/>
        </a:spcAft>
        <a:buFont typeface="Californian FB" pitchFamily="18" charset="0"/>
        <a:buChar char="-"/>
        <a:defRPr kumimoji="1" sz="24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SlideBottomBar"/>
          <p:cNvSpPr>
            <a:spLocks noChangeArrowheads="1"/>
          </p:cNvSpPr>
          <p:nvPr/>
        </p:nvSpPr>
        <p:spPr bwMode="auto">
          <a:xfrm>
            <a:off x="0" y="6300788"/>
            <a:ext cx="8961438" cy="422275"/>
          </a:xfrm>
          <a:prstGeom prst="rect">
            <a:avLst/>
          </a:prstGeom>
          <a:solidFill>
            <a:srgbClr val="C7DFF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27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19063" y="230188"/>
            <a:ext cx="86185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4724" name="SlideLogoText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088188" y="6435725"/>
            <a:ext cx="1244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000">
                <a:ea typeface="MS PGothic" pitchFamily="34" charset="-128"/>
                <a:cs typeface="+mn-cs"/>
              </a:rPr>
              <a:t>McKinsey &amp; Company</a:t>
            </a:r>
          </a:p>
        </p:txBody>
      </p:sp>
      <p:sp>
        <p:nvSpPr>
          <p:cNvPr id="414725" name="McK 1. On-page tracker" hidden="1"/>
          <p:cNvSpPr>
            <a:spLocks noChangeArrowheads="1"/>
          </p:cNvSpPr>
          <p:nvPr/>
        </p:nvSpPr>
        <p:spPr bwMode="auto">
          <a:xfrm>
            <a:off x="119063" y="26988"/>
            <a:ext cx="8509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TRACKER</a:t>
            </a:r>
          </a:p>
        </p:txBody>
      </p:sp>
      <p:sp>
        <p:nvSpPr>
          <p:cNvPr id="414726" name="McK 3. Unit of measure" hidden="1"/>
          <p:cNvSpPr txBox="1">
            <a:spLocks noChangeArrowheads="1"/>
          </p:cNvSpPr>
          <p:nvPr/>
        </p:nvSpPr>
        <p:spPr bwMode="auto">
          <a:xfrm>
            <a:off x="119063" y="531813"/>
            <a:ext cx="36560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895350">
              <a:defRPr/>
            </a:pPr>
            <a:r>
              <a:rPr lang="en-US" sz="1400">
                <a:solidFill>
                  <a:srgbClr val="808080"/>
                </a:solidFill>
                <a:ea typeface="MS PGothic" pitchFamily="34" charset="-128"/>
                <a:cs typeface="+mn-cs"/>
              </a:rPr>
              <a:t>Unit of measure</a:t>
            </a:r>
          </a:p>
        </p:txBody>
      </p:sp>
      <p:grpSp>
        <p:nvGrpSpPr>
          <p:cNvPr id="410631" name="McK Slide Elements"/>
          <p:cNvGrpSpPr>
            <a:grpSpLocks/>
          </p:cNvGrpSpPr>
          <p:nvPr/>
        </p:nvGrpSpPr>
        <p:grpSpPr bwMode="auto">
          <a:xfrm>
            <a:off x="119063" y="6080125"/>
            <a:ext cx="8548687" cy="508000"/>
            <a:chOff x="75" y="3830"/>
            <a:chExt cx="5385" cy="320"/>
          </a:xfrm>
        </p:grpSpPr>
        <p:sp>
          <p:nvSpPr>
            <p:cNvPr id="414728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/>
            <a:p>
              <a:pPr marL="104775" indent="-104775" defTabSz="895350">
                <a:defRPr/>
              </a:pPr>
              <a:r>
                <a:rPr lang="en-US" sz="1000">
                  <a:ea typeface="MS PGothic" pitchFamily="34" charset="-128"/>
                  <a:cs typeface="+mn-cs"/>
                </a:rPr>
                <a:t>1 Footnote</a:t>
              </a:r>
            </a:p>
          </p:txBody>
        </p:sp>
        <p:sp>
          <p:nvSpPr>
            <p:cNvPr id="414729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609600" indent="-609600" defTabSz="895350">
                <a:tabLst>
                  <a:tab pos="612775" algn="l"/>
                </a:tabLst>
                <a:defRPr/>
              </a:pPr>
              <a:r>
                <a:rPr lang="en-US" sz="1000">
                  <a:solidFill>
                    <a:srgbClr val="000000"/>
                  </a:solidFill>
                  <a:ea typeface="MS PGothic" pitchFamily="34" charset="-128"/>
                  <a:cs typeface="+mn-cs"/>
                </a:rPr>
                <a:t>SOURCE: Source</a:t>
              </a:r>
            </a:p>
          </p:txBody>
        </p:sp>
      </p:grpSp>
      <p:grpSp>
        <p:nvGrpSpPr>
          <p:cNvPr id="410632" name="ACET" hidden="1"/>
          <p:cNvGrpSpPr>
            <a:grpSpLocks/>
          </p:cNvGrpSpPr>
          <p:nvPr/>
        </p:nvGrpSpPr>
        <p:grpSpPr bwMode="auto">
          <a:xfrm>
            <a:off x="1452563" y="1127125"/>
            <a:ext cx="4264025" cy="508000"/>
            <a:chOff x="915" y="710"/>
            <a:chExt cx="2686" cy="320"/>
          </a:xfrm>
        </p:grpSpPr>
        <p:cxnSp>
          <p:nvCxnSpPr>
            <p:cNvPr id="410639" name="AutoShape 11" hidden="1"/>
            <p:cNvCxnSpPr>
              <a:cxnSpLocks noChangeShapeType="1"/>
              <a:stCxn id="414732" idx="4"/>
              <a:endCxn id="41473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4732" name="AutoShape 12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sz="1600" b="1">
                  <a:ea typeface="MS PGothic" pitchFamily="34" charset="-128"/>
                  <a:cs typeface="+mn-cs"/>
                </a:rPr>
                <a:t>Title</a:t>
              </a:r>
            </a:p>
            <a:p>
              <a:pPr>
                <a:defRPr/>
              </a:pPr>
              <a:r>
                <a:rPr lang="en-US" sz="1600">
                  <a:solidFill>
                    <a:srgbClr val="808080"/>
                  </a:solidFill>
                  <a:ea typeface="MS PGothic" pitchFamily="34" charset="-128"/>
                  <a:cs typeface="+mn-cs"/>
                </a:rPr>
                <a:t>Unit of measure</a:t>
              </a:r>
            </a:p>
          </p:txBody>
        </p:sp>
      </p:grpSp>
      <p:sp>
        <p:nvSpPr>
          <p:cNvPr id="414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45513" y="6435725"/>
            <a:ext cx="195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fld id="{67544FCE-F1B0-40E2-8568-E3C6D011395C}" type="slidenum">
              <a:rPr lang="en-US"/>
              <a:pPr>
                <a:defRPr/>
              </a:pPr>
              <a:t>‹#›</a:t>
            </a:fld>
            <a:r>
              <a:rPr lang="en-US"/>
              <a:t> </a:t>
            </a:r>
          </a:p>
        </p:txBody>
      </p:sp>
      <p:sp>
        <p:nvSpPr>
          <p:cNvPr id="414734" name="doc id"/>
          <p:cNvSpPr>
            <a:spLocks noChangeArrowheads="1"/>
          </p:cNvSpPr>
          <p:nvPr/>
        </p:nvSpPr>
        <p:spPr bwMode="auto">
          <a:xfrm>
            <a:off x="8081963" y="36513"/>
            <a:ext cx="657225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defTabSz="895350">
              <a:defRPr/>
            </a:pPr>
            <a:endParaRPr lang="cs-CZ" sz="800">
              <a:solidFill>
                <a:srgbClr val="000000"/>
              </a:solidFill>
              <a:ea typeface="MS PGothic" pitchFamily="34" charset="-128"/>
              <a:cs typeface="+mn-cs"/>
            </a:endParaRPr>
          </a:p>
        </p:txBody>
      </p:sp>
      <p:sp>
        <p:nvSpPr>
          <p:cNvPr id="414735" name="Working Draft"/>
          <p:cNvSpPr txBox="1">
            <a:spLocks noChangeArrowheads="1"/>
          </p:cNvSpPr>
          <p:nvPr/>
        </p:nvSpPr>
        <p:spPr bwMode="auto">
          <a:xfrm rot="5400000">
            <a:off x="8397081" y="2359819"/>
            <a:ext cx="98901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Working Draft - Last Modified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4736" name="Printed"/>
          <p:cNvSpPr txBox="1">
            <a:spLocks noChangeArrowheads="1"/>
          </p:cNvSpPr>
          <p:nvPr/>
        </p:nvSpPr>
        <p:spPr bwMode="auto">
          <a:xfrm rot="5400000">
            <a:off x="8770144" y="3852069"/>
            <a:ext cx="2428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>
                <a:ea typeface="MS PGothic" pitchFamily="34" charset="-128"/>
                <a:cs typeface="+mn-cs"/>
              </a:rPr>
              <a:t>Printed</a:t>
            </a:r>
            <a:endParaRPr lang="en-US" sz="1600">
              <a:ea typeface="MS PGothic" pitchFamily="34" charset="-128"/>
              <a:cs typeface="+mn-cs"/>
            </a:endParaRPr>
          </a:p>
        </p:txBody>
      </p:sp>
      <p:sp>
        <p:nvSpPr>
          <p:cNvPr id="410637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2563" y="1951038"/>
            <a:ext cx="43021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4738" name="SlideLogoSeparator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418513" y="6403975"/>
            <a:ext cx="396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r" defTabSz="895350">
              <a:defRPr/>
            </a:pPr>
            <a:r>
              <a:rPr lang="en-US" sz="1200">
                <a:ea typeface="MS PGothic" pitchFamily="34" charset="-128"/>
                <a:cs typeface="+mn-cs"/>
              </a:rPr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9" r:id="rId1"/>
    <p:sldLayoutId id="2147484148" r:id="rId2"/>
    <p:sldLayoutId id="2147484147" r:id="rId3"/>
    <p:sldLayoutId id="2147484146" r:id="rId4"/>
    <p:sldLayoutId id="2147484145" r:id="rId5"/>
    <p:sldLayoutId id="2147484144" r:id="rId6"/>
    <p:sldLayoutId id="2147484143" r:id="rId7"/>
    <p:sldLayoutId id="2147484142" r:id="rId8"/>
    <p:sldLayoutId id="2147484141" r:id="rId9"/>
    <p:sldLayoutId id="2147484140" r:id="rId10"/>
    <p:sldLayoutId id="2147484139" r:id="rId11"/>
  </p:sldLayoutIdLst>
  <p:txStyles>
    <p:titleStyle>
      <a:lvl1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2pPr>
      <a:lvl3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3pPr>
      <a:lvl4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4pPr>
      <a:lvl5pPr algn="l" defTabSz="895350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5pPr>
      <a:lvl6pPr marL="4572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6pPr>
      <a:lvl7pPr marL="9144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7pPr>
      <a:lvl8pPr marL="13716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8pPr>
      <a:lvl9pPr marL="1828800" algn="l" defTabSz="895350" rtl="0" fontAlgn="base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>
          <a:solidFill>
            <a:schemeClr val="tx1"/>
          </a:solidFill>
          <a:latin typeface="+mn-lt"/>
          <a:cs typeface="+mn-cs"/>
        </a:defRPr>
      </a:lvl2pPr>
      <a:lvl3pPr marL="457200" indent="-261938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614363" indent="-1555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>
          <a:solidFill>
            <a:schemeClr val="tx1"/>
          </a:solidFill>
          <a:latin typeface="+mn-lt"/>
          <a:cs typeface="+mn-cs"/>
        </a:defRPr>
      </a:lvl4pPr>
      <a:lvl5pPr marL="746125" indent="-130175" algn="l" defTabSz="89535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5pPr>
      <a:lvl6pPr marL="12033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6pPr>
      <a:lvl7pPr marL="16605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7pPr>
      <a:lvl8pPr marL="21177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8pPr>
      <a:lvl9pPr marL="2574925" indent="-130175" algn="l" defTabSz="895350" rtl="0" fontAlgn="base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.jpe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9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5.bin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0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8.bin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1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9.bin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0.bin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1.bin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2.bin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4.bin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4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6.bin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javascript/design-patterns" TargetMode="External"/><Relationship Id="rId3" Type="http://schemas.openxmlformats.org/officeDocument/2006/relationships/slideLayout" Target="../slideLayouts/slideLayout34.xml"/><Relationship Id="rId7" Type="http://schemas.openxmlformats.org/officeDocument/2006/relationships/hyperlink" Target="http://addyosmani.com/resources/essentialjsdesignpatterns/book" TargetMode="External"/><Relationship Id="rId12" Type="http://schemas.openxmlformats.org/officeDocument/2006/relationships/image" Target="../media/image5.png"/><Relationship Id="rId2" Type="http://schemas.openxmlformats.org/officeDocument/2006/relationships/tags" Target="../tags/tag49.xml"/><Relationship Id="rId1" Type="http://schemas.openxmlformats.org/officeDocument/2006/relationships/vmlDrawing" Target="../drawings/vmlDrawing36.vml"/><Relationship Id="rId6" Type="http://schemas.openxmlformats.org/officeDocument/2006/relationships/hyperlink" Target="http://addyosmani.com/blog" TargetMode="External"/><Relationship Id="rId11" Type="http://schemas.openxmlformats.org/officeDocument/2006/relationships/hyperlink" Target="http://blog.mgechev.com/2014/05/08/angularjs-in-patterns-part-1-overview-of-angularjs/" TargetMode="External"/><Relationship Id="rId5" Type="http://schemas.openxmlformats.org/officeDocument/2006/relationships/oleObject" Target="../embeddings/oleObject37.bin"/><Relationship Id="rId10" Type="http://schemas.openxmlformats.org/officeDocument/2006/relationships/hyperlink" Target="https://egghead.io/lessons/angularjs-design-patterns-mixin" TargetMode="External"/><Relationship Id="rId4" Type="http://schemas.openxmlformats.org/officeDocument/2006/relationships/notesSlide" Target="../notesSlides/notesSlide35.xml"/><Relationship Id="rId9" Type="http://schemas.openxmlformats.org/officeDocument/2006/relationships/hyperlink" Target="http://trochette.github.io/Angular-Design-Patterns-Best-Practices/#/intr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8.png"/><Relationship Id="rId2" Type="http://schemas.openxmlformats.org/officeDocument/2006/relationships/tags" Target="../tags/tag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jpe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429626" y="177995"/>
            <a:ext cx="361950" cy="3524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riol Regular" pitchFamily="50" charset="0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4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Course:</a:t>
            </a:r>
          </a:p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Become a Full-stack Developer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1AB076"/>
                </a:solidFill>
                <a:latin typeface="Open Sans"/>
              </a:rPr>
              <a:t>OO </a:t>
            </a: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- Coupling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9455" y="2912540"/>
            <a:ext cx="4294378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Tightly coupled to – data model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db</a:t>
            </a:r>
            <a:r>
              <a:rPr lang="en-US" sz="1400" dirty="0">
                <a:solidFill>
                  <a:schemeClr val="bg1"/>
                </a:solidFill>
              </a:rPr>
              <a:t> =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SaveOriginalEmployee</a:t>
            </a:r>
            <a:r>
              <a:rPr lang="en-US" sz="1400" dirty="0">
                <a:solidFill>
                  <a:schemeClr val="bg1"/>
                </a:solidFill>
              </a:rPr>
              <a:t>(employee)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GetEmployeeBySalary</a:t>
            </a:r>
            <a:r>
              <a:rPr lang="en-US" sz="1400" dirty="0">
                <a:solidFill>
                  <a:schemeClr val="bg1"/>
                </a:solidFill>
              </a:rPr>
              <a:t>(salary)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GetEmployeesInCanada</a:t>
            </a:r>
            <a:r>
              <a:rPr lang="en-US" sz="1400" dirty="0">
                <a:solidFill>
                  <a:schemeClr val="bg1"/>
                </a:solidFill>
              </a:rPr>
              <a:t>()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UpdateEmployeeWithSalaryIncrease</a:t>
            </a:r>
            <a:r>
              <a:rPr lang="en-US" sz="1400" dirty="0">
                <a:solidFill>
                  <a:schemeClr val="bg1"/>
                </a:solidFill>
              </a:rPr>
              <a:t>(increase)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UpdateUserByName</a:t>
            </a:r>
            <a:r>
              <a:rPr lang="en-US" sz="1400" dirty="0">
                <a:solidFill>
                  <a:schemeClr val="bg1"/>
                </a:solidFill>
              </a:rPr>
              <a:t>(first, last)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DeleteUserById</a:t>
            </a:r>
            <a:r>
              <a:rPr lang="en-US" sz="1400" dirty="0">
                <a:solidFill>
                  <a:schemeClr val="bg1"/>
                </a:solidFill>
              </a:rPr>
              <a:t>(id) {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</a:t>
            </a:r>
            <a:r>
              <a:rPr lang="en-US" sz="1400" dirty="0" err="1">
                <a:solidFill>
                  <a:schemeClr val="bg1"/>
                </a:solidFill>
              </a:rPr>
              <a:t>SelectRecentCustomers</a:t>
            </a:r>
            <a:r>
              <a:rPr lang="en-US" sz="1400" dirty="0">
                <a:solidFill>
                  <a:schemeClr val="bg1"/>
                </a:solidFill>
              </a:rPr>
              <a:t>(time) {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// 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429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Loosely coupled component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Minimal change when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deps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change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906698"/>
            <a:ext cx="4250691" cy="32932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Loosely Coupled</a:t>
            </a:r>
          </a:p>
          <a:p>
            <a:endParaRPr lang="en-US" sz="1300" dirty="0" smtClean="0">
              <a:solidFill>
                <a:srgbClr val="1AB076"/>
              </a:solidFill>
            </a:endParaRP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db</a:t>
            </a:r>
            <a:r>
              <a:rPr lang="en-US" sz="1300" dirty="0">
                <a:solidFill>
                  <a:srgbClr val="1AB076"/>
                </a:solidFill>
              </a:rPr>
              <a:t> = function ()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function Select(criteria) {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function Save(object) {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function Update(object) {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function Delete(object) { 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// ...</a:t>
            </a:r>
          </a:p>
          <a:p>
            <a:r>
              <a:rPr lang="en-US" sz="1300" dirty="0" smtClean="0">
                <a:solidFill>
                  <a:srgbClr val="1AB076"/>
                </a:solidFill>
              </a:rPr>
              <a:t>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endParaRPr lang="en-US" sz="1300" dirty="0" smtClean="0">
              <a:solidFill>
                <a:srgbClr val="1AB076"/>
              </a:solidFill>
            </a:endParaRPr>
          </a:p>
          <a:p>
            <a:endParaRPr lang="en-US" sz="1300" dirty="0">
              <a:solidFill>
                <a:srgbClr val="1AB076"/>
              </a:solidFill>
            </a:endParaRPr>
          </a:p>
          <a:p>
            <a:endParaRPr lang="en-US" sz="1300" dirty="0" smtClean="0">
              <a:solidFill>
                <a:srgbClr val="1AB076"/>
              </a:solidFill>
            </a:endParaRPr>
          </a:p>
          <a:p>
            <a:endParaRPr lang="en-US" sz="13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Solid Principles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84548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ingle Responsibility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one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reason to exist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pen Closed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should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 open for extension, but closed for modification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</a:t>
            </a:r>
            <a:r>
              <a:rPr lang="en-US" sz="18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iskov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Substitution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should be substitutable for their base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objects (maintain original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.)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nterface Segregation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make fine-grained interfaces that are client specific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ependency Inversion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Principle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should depend on abstractions, not concretions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2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DRY Principle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8454898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Don’t Repeat Yourself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750" y="2908615"/>
            <a:ext cx="8454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Unobtrusive </a:t>
            </a:r>
            <a:r>
              <a:rPr lang="en-US" sz="2800" dirty="0" err="1" smtClean="0">
                <a:solidFill>
                  <a:srgbClr val="1AB076"/>
                </a:solidFill>
                <a:latin typeface="Open Sans"/>
              </a:rPr>
              <a:t>Javascript</a:t>
            </a:r>
            <a:endParaRPr lang="en-US" sz="2800" dirty="0" smtClean="0">
              <a:solidFill>
                <a:srgbClr val="1AB076"/>
              </a:solidFill>
              <a:latin typeface="Open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750" y="3647279"/>
            <a:ext cx="389204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Increased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Reusability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Easier to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Maintain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Team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Better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Improved accessibility</a:t>
            </a:r>
          </a:p>
        </p:txBody>
      </p:sp>
      <p:pic>
        <p:nvPicPr>
          <p:cNvPr id="117762" name="Picture 2" descr="C:\Users\Microsoft\Downloads\JavaScriptjQueryPatternFramework_2013_1User\img\diagrams\javascript-unobtrusiv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311" y="4132498"/>
            <a:ext cx="359092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2</a:t>
            </a: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endParaRPr lang="en-US" sz="2400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Modern Design Patterns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522333"/>
            <a:ext cx="8573770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Why Modern Patterns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845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Recently developed patterns for modern web/app development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Some are generic and some JavaScript specific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9455" y="3744644"/>
            <a:ext cx="429437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Anonymous function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Person = function (name)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this.name = name;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this.say</a:t>
            </a:r>
            <a:r>
              <a:rPr lang="en-US" sz="1400" dirty="0">
                <a:solidFill>
                  <a:schemeClr val="bg1"/>
                </a:solidFill>
              </a:rPr>
              <a:t> = function () { alert(this.name); }; 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anthony</a:t>
            </a:r>
            <a:r>
              <a:rPr lang="en-US" sz="1400" dirty="0">
                <a:solidFill>
                  <a:schemeClr val="bg1"/>
                </a:solidFill>
              </a:rPr>
              <a:t> = new Person("Anthony Miller");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celeste = new Person("Celeste Diaz");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anthony.say</a:t>
            </a:r>
            <a:r>
              <a:rPr lang="en-US" sz="1400" dirty="0">
                <a:solidFill>
                  <a:schemeClr val="bg1"/>
                </a:solidFill>
              </a:rPr>
              <a:t>();               // =&gt; Anthony Miller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celeste.say</a:t>
            </a:r>
            <a:r>
              <a:rPr lang="en-US" sz="1400" dirty="0">
                <a:solidFill>
                  <a:schemeClr val="bg1"/>
                </a:solidFill>
              </a:rPr>
              <a:t>();               // =&gt; Celeste </a:t>
            </a:r>
            <a:r>
              <a:rPr lang="en-US" sz="1400" dirty="0" smtClean="0">
                <a:solidFill>
                  <a:schemeClr val="bg1"/>
                </a:solidFill>
              </a:rPr>
              <a:t>Diaz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Constructor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Creating new Object instances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 does not have Class, but does have “new”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Object() (rarely used) ,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{},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person = new Person().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Convention: Uppercase constructor function, others lowercase.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Important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if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you forget “new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”…                        </a:t>
            </a:r>
            <a:r>
              <a:rPr lang="en-US" sz="1800" dirty="0" smtClean="0">
                <a:solidFill>
                  <a:srgbClr val="1AB076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Tip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 (ES5 strict, this is local)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“this” NOT bound to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current object but to the global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 (window)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3738802"/>
            <a:ext cx="4250691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Named function (better debugging)</a:t>
            </a:r>
          </a:p>
          <a:p>
            <a:r>
              <a:rPr lang="en-US" sz="1300" dirty="0" smtClean="0">
                <a:solidFill>
                  <a:srgbClr val="1AB076"/>
                </a:solidFill>
              </a:rPr>
              <a:t>// Trick if we forget “new”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smtClean="0">
                <a:solidFill>
                  <a:srgbClr val="1AB076"/>
                </a:solidFill>
              </a:rPr>
              <a:t>function Person </a:t>
            </a:r>
            <a:r>
              <a:rPr lang="en-US" sz="1300" dirty="0">
                <a:solidFill>
                  <a:srgbClr val="1AB076"/>
                </a:solidFill>
              </a:rPr>
              <a:t>(name)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if (!(this </a:t>
            </a:r>
            <a:r>
              <a:rPr lang="en-US" sz="1300" dirty="0" err="1">
                <a:solidFill>
                  <a:srgbClr val="1AB076"/>
                </a:solidFill>
              </a:rPr>
              <a:t>instanceof</a:t>
            </a:r>
            <a:r>
              <a:rPr lang="en-US" sz="1300" dirty="0">
                <a:solidFill>
                  <a:srgbClr val="1AB076"/>
                </a:solidFill>
              </a:rPr>
              <a:t> Person)) {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return new Person(name);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}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this.name = name;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this.say</a:t>
            </a:r>
            <a:r>
              <a:rPr lang="en-US" sz="1300" dirty="0">
                <a:solidFill>
                  <a:srgbClr val="1AB076"/>
                </a:solidFill>
              </a:rPr>
              <a:t> = function () {alert(this.name);};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</a:t>
            </a:r>
          </a:p>
          <a:p>
            <a:r>
              <a:rPr lang="en-US" sz="1300" dirty="0" smtClean="0">
                <a:solidFill>
                  <a:srgbClr val="1AB076"/>
                </a:solidFill>
              </a:rPr>
              <a:t>…</a:t>
            </a:r>
            <a:endParaRPr lang="en-US" sz="13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4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3119106"/>
            <a:ext cx="4294378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Creating namespace – old way.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MyFramework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MyFramework</a:t>
            </a:r>
            <a:r>
              <a:rPr lang="en-US" sz="1400" dirty="0">
                <a:solidFill>
                  <a:schemeClr val="bg1"/>
                </a:solidFill>
              </a:rPr>
              <a:t> || {};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MyFramework.Utils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MyFramework.Utils</a:t>
            </a:r>
            <a:r>
              <a:rPr lang="en-US" sz="1400" dirty="0">
                <a:solidFill>
                  <a:schemeClr val="bg1"/>
                </a:solidFill>
              </a:rPr>
              <a:t> || </a:t>
            </a:r>
            <a:r>
              <a:rPr lang="en-US" sz="1400" dirty="0" smtClean="0">
                <a:solidFill>
                  <a:schemeClr val="bg1"/>
                </a:solidFill>
              </a:rPr>
              <a:t>{};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…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Namespace</a:t>
            </a: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Creating structure to avoid name collisions.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a = … -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places in the global context.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3117010"/>
            <a:ext cx="4250691" cy="30931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Namespace Pattern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MyFramework</a:t>
            </a:r>
            <a:r>
              <a:rPr lang="en-US" sz="1300" dirty="0">
                <a:solidFill>
                  <a:srgbClr val="1AB076"/>
                </a:solidFill>
              </a:rPr>
              <a:t> =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namespace: function (name)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parts = </a:t>
            </a:r>
            <a:r>
              <a:rPr lang="en-US" sz="1300" dirty="0" err="1">
                <a:solidFill>
                  <a:srgbClr val="1AB076"/>
                </a:solidFill>
              </a:rPr>
              <a:t>name.split</a:t>
            </a:r>
            <a:r>
              <a:rPr lang="en-US" sz="1300" dirty="0">
                <a:solidFill>
                  <a:srgbClr val="1AB076"/>
                </a:solidFill>
              </a:rPr>
              <a:t>(".");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ns = this;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    for (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 = 0, </a:t>
            </a:r>
            <a:r>
              <a:rPr lang="en-US" sz="1300" dirty="0" err="1">
                <a:solidFill>
                  <a:srgbClr val="1AB076"/>
                </a:solidFill>
              </a:rPr>
              <a:t>len</a:t>
            </a:r>
            <a:r>
              <a:rPr lang="en-US" sz="1300" dirty="0">
                <a:solidFill>
                  <a:srgbClr val="1AB076"/>
                </a:solidFill>
              </a:rPr>
              <a:t> = </a:t>
            </a:r>
            <a:r>
              <a:rPr lang="en-US" sz="1300" dirty="0" err="1">
                <a:solidFill>
                  <a:srgbClr val="1AB076"/>
                </a:solidFill>
              </a:rPr>
              <a:t>parts.length</a:t>
            </a:r>
            <a:r>
              <a:rPr lang="en-US" sz="1300" dirty="0">
                <a:solidFill>
                  <a:srgbClr val="1AB076"/>
                </a:solidFill>
              </a:rPr>
              <a:t>; 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 &lt; </a:t>
            </a:r>
            <a:r>
              <a:rPr lang="en-US" sz="1300" dirty="0" err="1">
                <a:solidFill>
                  <a:srgbClr val="1AB076"/>
                </a:solidFill>
              </a:rPr>
              <a:t>len</a:t>
            </a:r>
            <a:r>
              <a:rPr lang="en-US" sz="1300" dirty="0">
                <a:solidFill>
                  <a:srgbClr val="1AB076"/>
                </a:solidFill>
              </a:rPr>
              <a:t>; 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++)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    ns[parts[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]] = ns[parts[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]] || {};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    ns = ns[parts[</a:t>
            </a:r>
            <a:r>
              <a:rPr lang="en-US" sz="1300" dirty="0" err="1">
                <a:solidFill>
                  <a:srgbClr val="1AB076"/>
                </a:solidFill>
              </a:rPr>
              <a:t>i</a:t>
            </a:r>
            <a:r>
              <a:rPr lang="en-US" sz="1300" dirty="0">
                <a:solidFill>
                  <a:srgbClr val="1AB076"/>
                </a:solidFill>
              </a:rPr>
              <a:t>]];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}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    return ns;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3119106"/>
            <a:ext cx="4294378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Nice but STILL on global object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dom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MyFramework.namespace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 err="1">
                <a:solidFill>
                  <a:schemeClr val="bg1"/>
                </a:solidFill>
              </a:rPr>
              <a:t>Utils.Dom</a:t>
            </a:r>
            <a:r>
              <a:rPr lang="en-US" sz="1400" dirty="0">
                <a:solidFill>
                  <a:schemeClr val="bg1"/>
                </a:solidFill>
              </a:rPr>
              <a:t>");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dom.getFonts</a:t>
            </a:r>
            <a:r>
              <a:rPr lang="en-US" sz="1400" dirty="0">
                <a:solidFill>
                  <a:schemeClr val="bg1"/>
                </a:solidFill>
              </a:rPr>
              <a:t> = function () { /* ... */ };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dom.count</a:t>
            </a:r>
            <a:r>
              <a:rPr lang="en-US" sz="1400" dirty="0">
                <a:solidFill>
                  <a:schemeClr val="bg1"/>
                </a:solidFill>
              </a:rPr>
              <a:t> = 0;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alert(</a:t>
            </a:r>
            <a:r>
              <a:rPr lang="en-US" sz="1400" dirty="0" err="1">
                <a:solidFill>
                  <a:schemeClr val="bg1"/>
                </a:solidFill>
              </a:rPr>
              <a:t>dom</a:t>
            </a:r>
            <a:r>
              <a:rPr lang="en-US" sz="1400" dirty="0">
                <a:solidFill>
                  <a:schemeClr val="bg1"/>
                </a:solidFill>
              </a:rPr>
              <a:t> === </a:t>
            </a:r>
            <a:r>
              <a:rPr lang="en-US" sz="1400" dirty="0" err="1">
                <a:solidFill>
                  <a:schemeClr val="bg1"/>
                </a:solidFill>
              </a:rPr>
              <a:t>MyFramework.Utils.Dom</a:t>
            </a:r>
            <a:r>
              <a:rPr lang="en-US" sz="1400" dirty="0">
                <a:solidFill>
                  <a:schemeClr val="bg1"/>
                </a:solidFill>
              </a:rPr>
              <a:t>); </a:t>
            </a:r>
            <a:r>
              <a:rPr lang="en-US" sz="1400" dirty="0" smtClean="0">
                <a:solidFill>
                  <a:schemeClr val="bg1"/>
                </a:solidFill>
              </a:rPr>
              <a:t>// </a:t>
            </a:r>
            <a:r>
              <a:rPr lang="en-US" sz="1400" dirty="0">
                <a:solidFill>
                  <a:schemeClr val="bg1"/>
                </a:solidFill>
              </a:rPr>
              <a:t>=&gt; </a:t>
            </a:r>
            <a:r>
              <a:rPr lang="en-US" sz="1400" dirty="0" smtClean="0">
                <a:solidFill>
                  <a:schemeClr val="bg1"/>
                </a:solidFill>
              </a:rPr>
              <a:t>true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Namespace</a:t>
            </a: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 #2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Watch out for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/global.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Use closure function to instantiate namespace on framework object.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3117010"/>
            <a:ext cx="4250691" cy="30931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Closure, encapsulated function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MyFramework.namespace</a:t>
            </a:r>
            <a:r>
              <a:rPr lang="en-US" sz="1300" dirty="0">
                <a:solidFill>
                  <a:srgbClr val="1AB076"/>
                </a:solidFill>
              </a:rPr>
              <a:t>("</a:t>
            </a:r>
            <a:r>
              <a:rPr lang="en-US" sz="1300" dirty="0" err="1">
                <a:solidFill>
                  <a:srgbClr val="1AB076"/>
                </a:solidFill>
              </a:rPr>
              <a:t>Utils</a:t>
            </a:r>
            <a:r>
              <a:rPr lang="en-US" sz="1300" dirty="0">
                <a:solidFill>
                  <a:srgbClr val="1AB076"/>
                </a:solidFill>
              </a:rPr>
              <a:t>").Dom = (function () {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count = 0;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privateVariable</a:t>
            </a:r>
            <a:r>
              <a:rPr lang="en-US" sz="1300" dirty="0">
                <a:solidFill>
                  <a:srgbClr val="1AB076"/>
                </a:solidFill>
              </a:rPr>
              <a:t> = 10;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</a:t>
            </a:r>
            <a:r>
              <a:rPr lang="en-US" sz="1300" dirty="0" err="1">
                <a:solidFill>
                  <a:srgbClr val="1AB076"/>
                </a:solidFill>
              </a:rPr>
              <a:t>getFonts</a:t>
            </a:r>
            <a:r>
              <a:rPr lang="en-US" sz="1300" dirty="0">
                <a:solidFill>
                  <a:srgbClr val="1AB076"/>
                </a:solidFill>
              </a:rPr>
              <a:t> = function () { /* ... */ 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return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</a:t>
            </a:r>
            <a:r>
              <a:rPr lang="en-US" sz="1300" dirty="0" err="1">
                <a:solidFill>
                  <a:srgbClr val="1AB076"/>
                </a:solidFill>
              </a:rPr>
              <a:t>getFonts</a:t>
            </a:r>
            <a:r>
              <a:rPr lang="en-US" sz="1300" dirty="0">
                <a:solidFill>
                  <a:srgbClr val="1AB076"/>
                </a:solidFill>
              </a:rPr>
              <a:t>: </a:t>
            </a:r>
            <a:r>
              <a:rPr lang="en-US" sz="1300" dirty="0" err="1">
                <a:solidFill>
                  <a:srgbClr val="1AB076"/>
                </a:solidFill>
              </a:rPr>
              <a:t>getFonts</a:t>
            </a:r>
            <a:r>
              <a:rPr lang="en-US" sz="1300" dirty="0">
                <a:solidFill>
                  <a:srgbClr val="1AB076"/>
                </a:solidFill>
              </a:rPr>
              <a:t>,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count: count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smtClean="0">
                <a:solidFill>
                  <a:srgbClr val="1AB076"/>
                </a:solidFill>
              </a:rPr>
              <a:t>})();</a:t>
            </a:r>
          </a:p>
          <a:p>
            <a:endParaRPr lang="en-US" sz="13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2241282"/>
            <a:ext cx="4294378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Module pattern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module = (function ()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// private area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count = 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increment = function () { count++;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decrement = function () { count--;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return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// public area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addOne</a:t>
            </a:r>
            <a:r>
              <a:rPr lang="en-US" sz="1400" dirty="0">
                <a:solidFill>
                  <a:schemeClr val="bg1"/>
                </a:solidFill>
              </a:rPr>
              <a:t>: function () { increment();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subtractOne</a:t>
            </a:r>
            <a:r>
              <a:rPr lang="en-US" sz="1400" dirty="0">
                <a:solidFill>
                  <a:schemeClr val="bg1"/>
                </a:solidFill>
              </a:rPr>
              <a:t>: function () { decrement();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getCount</a:t>
            </a:r>
            <a:r>
              <a:rPr lang="en-US" sz="1400" dirty="0">
                <a:solidFill>
                  <a:schemeClr val="bg1"/>
                </a:solidFill>
              </a:rPr>
              <a:t>: function () { return count;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})();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rganize your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applications in modules or functional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areas.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Revealing pattern makes your public </a:t>
            </a: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api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clear and reduced code.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2239186"/>
            <a:ext cx="4250691" cy="24929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olidFill>
                  <a:srgbClr val="1AB076"/>
                </a:solidFill>
              </a:rPr>
              <a:t>// Revealing Module pattern</a:t>
            </a: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module = (function () {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count = 0;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increment = function () { count++;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decrement = function () { count--; 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>
                <a:solidFill>
                  <a:srgbClr val="1AB076"/>
                </a:solidFill>
              </a:rPr>
              <a:t>    return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increment: increment,       // same names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 decrement: decrement    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};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})();</a:t>
            </a:r>
            <a:endParaRPr lang="en-US" sz="1300" dirty="0" smtClean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2241282"/>
            <a:ext cx="4294378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Import libraries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module = (function (win, $, undefined)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doc = </a:t>
            </a:r>
            <a:r>
              <a:rPr lang="en-US" sz="1400" dirty="0" err="1">
                <a:solidFill>
                  <a:schemeClr val="bg1"/>
                </a:solidFill>
              </a:rPr>
              <a:t>win.document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nav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win.navigation</a:t>
            </a:r>
            <a:r>
              <a:rPr lang="en-US" sz="1400" dirty="0">
                <a:solidFill>
                  <a:schemeClr val="bg1"/>
                </a:solidFill>
              </a:rPr>
              <a:t>;   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return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})(window, jQuery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// use local win </a:t>
            </a:r>
            <a:r>
              <a:rPr lang="en-US" sz="1400" dirty="0" err="1" smtClean="0">
                <a:solidFill>
                  <a:schemeClr val="bg1"/>
                </a:solidFill>
              </a:rPr>
              <a:t>vars</a:t>
            </a:r>
            <a:r>
              <a:rPr lang="en-US" sz="1400" dirty="0" smtClean="0">
                <a:solidFill>
                  <a:schemeClr val="bg1"/>
                </a:solidFill>
              </a:rPr>
              <a:t> – better performance.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// $ will be jQuery, even if another library uses it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// Who can guess why undefined is imported?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 #2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to properly use “Global” or other libraries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Import into your context and use: better performance, less clashes.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2239186"/>
            <a:ext cx="4250691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Revealing Module pattern</a:t>
            </a: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module = (function () {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count = 0;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increment = function () { count++; };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decrement = function () { count--; 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return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increment: increment,       // same names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decrement: decrement    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};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})();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 defTabSz="895350" eaLnBrk="0" hangingPunct="0">
              <a:defRPr/>
            </a:pPr>
            <a:r>
              <a:rPr lang="en-US" sz="2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Javascript</a:t>
            </a: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 Design Patterns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2241282"/>
            <a:ext cx="4294378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module imports itself and extends.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module = (function (self) {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top = 10;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self.multiply</a:t>
            </a:r>
            <a:r>
              <a:rPr lang="en-US" sz="1400" dirty="0">
                <a:solidFill>
                  <a:schemeClr val="bg1"/>
                </a:solidFill>
              </a:rPr>
              <a:t> = function (</a:t>
            </a:r>
            <a:r>
              <a:rPr lang="en-US" sz="1400" dirty="0" err="1">
                <a:solidFill>
                  <a:schemeClr val="bg1"/>
                </a:solidFill>
              </a:rPr>
              <a:t>x,y</a:t>
            </a:r>
            <a:r>
              <a:rPr lang="en-US" sz="1400" dirty="0">
                <a:solidFill>
                  <a:schemeClr val="bg1"/>
                </a:solidFill>
              </a:rPr>
              <a:t>) { return x * y;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self.divide</a:t>
            </a:r>
            <a:r>
              <a:rPr lang="en-US" sz="1400" dirty="0">
                <a:solidFill>
                  <a:schemeClr val="bg1"/>
                </a:solidFill>
              </a:rPr>
              <a:t> = function (</a:t>
            </a:r>
            <a:r>
              <a:rPr lang="en-US" sz="1400" dirty="0" err="1">
                <a:solidFill>
                  <a:schemeClr val="bg1"/>
                </a:solidFill>
              </a:rPr>
              <a:t>x,y</a:t>
            </a:r>
            <a:r>
              <a:rPr lang="en-US" sz="1400" dirty="0">
                <a:solidFill>
                  <a:schemeClr val="bg1"/>
                </a:solidFill>
              </a:rPr>
              <a:t>) { return x / y;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self.getTop</a:t>
            </a:r>
            <a:r>
              <a:rPr lang="en-US" sz="1400" dirty="0">
                <a:solidFill>
                  <a:schemeClr val="bg1"/>
                </a:solidFill>
              </a:rPr>
              <a:t> = function () { return top;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return self;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})(module || </a:t>
            </a:r>
            <a:r>
              <a:rPr lang="en-US" sz="1400" dirty="0" smtClean="0">
                <a:solidFill>
                  <a:schemeClr val="bg1"/>
                </a:solidFill>
              </a:rPr>
              <a:t>{});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Module #3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Partial modules – splitting a module across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to do this without worrying about file loading order.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2239186"/>
            <a:ext cx="4250691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Namespace and Module patterns “chained”</a:t>
            </a: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MyApplication.namespace</a:t>
            </a:r>
            <a:r>
              <a:rPr lang="en-US" sz="1400" dirty="0">
                <a:solidFill>
                  <a:srgbClr val="1AB076"/>
                </a:solidFill>
              </a:rPr>
              <a:t>("</a:t>
            </a:r>
            <a:r>
              <a:rPr lang="en-US" sz="1400" dirty="0" err="1">
                <a:solidFill>
                  <a:srgbClr val="1AB076"/>
                </a:solidFill>
              </a:rPr>
              <a:t>Util.Events</a:t>
            </a:r>
            <a:r>
              <a:rPr lang="en-US" sz="1400" dirty="0">
                <a:solidFill>
                  <a:srgbClr val="1AB076"/>
                </a:solidFill>
              </a:rPr>
              <a:t>").module = (function () {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// private area ...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return {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    // public area ...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};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})();</a:t>
            </a: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// module is Singleton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// used by many frameworks</a:t>
            </a:r>
          </a:p>
          <a:p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8750" y="2241282"/>
            <a:ext cx="4294378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Object that return “this” for chaining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function Calculator(start)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total = start || 0;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this.add</a:t>
            </a:r>
            <a:r>
              <a:rPr lang="en-US" sz="1400" dirty="0">
                <a:solidFill>
                  <a:schemeClr val="bg1"/>
                </a:solidFill>
              </a:rPr>
              <a:t> = function (x) { total +=x; return this;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this.sub</a:t>
            </a:r>
            <a:r>
              <a:rPr lang="en-US" sz="1400" dirty="0">
                <a:solidFill>
                  <a:schemeClr val="bg1"/>
                </a:solidFill>
              </a:rPr>
              <a:t> = function (x) { total -=x; return this;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this.mul</a:t>
            </a:r>
            <a:r>
              <a:rPr lang="en-US" sz="1400" dirty="0">
                <a:solidFill>
                  <a:schemeClr val="bg1"/>
                </a:solidFill>
              </a:rPr>
              <a:t> = function (x) { total *=x; return this;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this.div</a:t>
            </a:r>
            <a:r>
              <a:rPr lang="en-US" sz="1400" dirty="0">
                <a:solidFill>
                  <a:schemeClr val="bg1"/>
                </a:solidFill>
              </a:rPr>
              <a:t> = function (x) { total /=x; return this; 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this.get</a:t>
            </a:r>
            <a:r>
              <a:rPr lang="en-US" sz="1400" dirty="0">
                <a:solidFill>
                  <a:schemeClr val="bg1"/>
                </a:solidFill>
              </a:rPr>
              <a:t> = function () { return total;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// usage: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calculator = new Calculator(10).add(8).div(2).</a:t>
            </a:r>
            <a:r>
              <a:rPr lang="en-US" sz="1400" dirty="0" err="1">
                <a:solidFill>
                  <a:schemeClr val="bg1"/>
                </a:solidFill>
              </a:rPr>
              <a:t>mul</a:t>
            </a:r>
            <a:r>
              <a:rPr lang="en-US" sz="1400" dirty="0">
                <a:solidFill>
                  <a:schemeClr val="bg1"/>
                </a:solidFill>
              </a:rPr>
              <a:t>(4).sub(30).add(100</a:t>
            </a:r>
            <a:r>
              <a:rPr lang="en-US" sz="1400" dirty="0" smtClean="0">
                <a:solidFill>
                  <a:schemeClr val="bg1"/>
                </a:solidFill>
              </a:rPr>
              <a:t>);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9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Chaining / Fluent API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142125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calling multiple methods on a single object by stringing them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together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var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18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= object.method1("arg1").method2("arg2").method3("arg3");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239186"/>
            <a:ext cx="425069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Tips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If your object returns nothing, return this.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Chaining is powerful, but makes debugging harder.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Chaining can help performance (jQuery selector).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3042678"/>
            <a:ext cx="429437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this is indeed bound to the global </a:t>
            </a:r>
            <a:r>
              <a:rPr lang="en-US" sz="1400" dirty="0" smtClean="0">
                <a:solidFill>
                  <a:schemeClr val="bg1"/>
                </a:solidFill>
              </a:rPr>
              <a:t>object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function show()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alert(this === window);    // =&gt; true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alert(this)                // =&gt; [object Window]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show</a:t>
            </a:r>
            <a:r>
              <a:rPr lang="en-US" sz="1400" dirty="0" smtClean="0">
                <a:solidFill>
                  <a:schemeClr val="bg1"/>
                </a:solidFill>
              </a:rPr>
              <a:t>();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Function Invocation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5463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each function in JavaScript comes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with: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arguments and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“this” = where am I, that is, which object instance am I part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off?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standalone function that is not part of an object is called a </a:t>
            </a:r>
            <a:r>
              <a:rPr lang="en-US" sz="1800" u="sng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3042678"/>
            <a:ext cx="4294378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smtClean="0">
                <a:solidFill>
                  <a:schemeClr val="bg1"/>
                </a:solidFill>
              </a:rPr>
              <a:t>Method invocation pattern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calculator =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total: 0,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add: function (x) {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+= x;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sub: function (x) {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-= x;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show: function () { alert("total = " +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);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calculator.add</a:t>
            </a:r>
            <a:r>
              <a:rPr lang="en-US" sz="1400" dirty="0">
                <a:solidFill>
                  <a:schemeClr val="bg1"/>
                </a:solidFill>
              </a:rPr>
              <a:t>(10);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calculator.show</a:t>
            </a:r>
            <a:r>
              <a:rPr lang="en-US" sz="1400" dirty="0">
                <a:solidFill>
                  <a:schemeClr val="bg1"/>
                </a:solidFill>
              </a:rPr>
              <a:t>();       // =&gt; total = 10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calculator.sub</a:t>
            </a:r>
            <a:r>
              <a:rPr lang="en-US" sz="1400" dirty="0">
                <a:solidFill>
                  <a:schemeClr val="bg1"/>
                </a:solidFill>
              </a:rPr>
              <a:t>(6);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calculator.show</a:t>
            </a:r>
            <a:r>
              <a:rPr lang="en-US" sz="1400" dirty="0">
                <a:solidFill>
                  <a:schemeClr val="bg1"/>
                </a:solidFill>
              </a:rPr>
              <a:t>();       // =&gt; total = 4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Method Invocation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546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en-US" sz="18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method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is a function member of an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value is bound to the object instance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2655027"/>
            <a:ext cx="4294378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smtClean="0">
                <a:solidFill>
                  <a:schemeClr val="bg1"/>
                </a:solidFill>
              </a:rPr>
              <a:t>Constructor invocation pattern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Calculator =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= 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this.add</a:t>
            </a:r>
            <a:r>
              <a:rPr lang="en-US" sz="1400" dirty="0">
                <a:solidFill>
                  <a:schemeClr val="bg1"/>
                </a:solidFill>
              </a:rPr>
              <a:t>  = function (x) {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+= x; 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this.sub</a:t>
            </a:r>
            <a:r>
              <a:rPr lang="en-US" sz="1400" dirty="0">
                <a:solidFill>
                  <a:schemeClr val="bg1"/>
                </a:solidFill>
              </a:rPr>
              <a:t> = function (x) {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 -= x; },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this.show</a:t>
            </a:r>
            <a:r>
              <a:rPr lang="en-US" sz="1400" dirty="0">
                <a:solidFill>
                  <a:schemeClr val="bg1"/>
                </a:solidFill>
              </a:rPr>
              <a:t> = function () { alert("total = " + </a:t>
            </a:r>
            <a:r>
              <a:rPr lang="en-US" sz="1400" dirty="0" err="1">
                <a:solidFill>
                  <a:schemeClr val="bg1"/>
                </a:solidFill>
              </a:rPr>
              <a:t>this.total</a:t>
            </a:r>
            <a:r>
              <a:rPr lang="en-US" sz="1400" dirty="0">
                <a:solidFill>
                  <a:schemeClr val="bg1"/>
                </a:solidFill>
              </a:rPr>
              <a:t>);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calculator = new Calculator();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calculator.add</a:t>
            </a:r>
            <a:r>
              <a:rPr lang="en-US" sz="1400" dirty="0">
                <a:solidFill>
                  <a:schemeClr val="bg1"/>
                </a:solidFill>
              </a:rPr>
              <a:t>(10);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calculator.show</a:t>
            </a:r>
            <a:r>
              <a:rPr lang="en-US" sz="1400" dirty="0">
                <a:solidFill>
                  <a:schemeClr val="bg1"/>
                </a:solidFill>
              </a:rPr>
              <a:t>();       // =&gt; total = 10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calculator.sub</a:t>
            </a:r>
            <a:r>
              <a:rPr lang="en-US" sz="1400" dirty="0">
                <a:solidFill>
                  <a:schemeClr val="bg1"/>
                </a:solidFill>
              </a:rPr>
              <a:t>(6);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calculator.show</a:t>
            </a:r>
            <a:r>
              <a:rPr lang="en-US" sz="1400" dirty="0">
                <a:solidFill>
                  <a:schemeClr val="bg1"/>
                </a:solidFill>
              </a:rPr>
              <a:t>();       // =&gt; total = 4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7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Constructor Invocation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546338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new operator creates a new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this variable will be bound to the newly created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655027"/>
            <a:ext cx="4250691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What happens / Flow?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1. </a:t>
            </a:r>
            <a:r>
              <a:rPr lang="en-US" sz="1400" dirty="0">
                <a:solidFill>
                  <a:srgbClr val="1AB076"/>
                </a:solidFill>
              </a:rPr>
              <a:t>a new object is created which is then bound to this. </a:t>
            </a:r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2. </a:t>
            </a:r>
            <a:r>
              <a:rPr lang="en-US" sz="1400" dirty="0">
                <a:solidFill>
                  <a:srgbClr val="1AB076"/>
                </a:solidFill>
              </a:rPr>
              <a:t>the function body executes and properties and methods are added to the object. </a:t>
            </a:r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3. </a:t>
            </a:r>
            <a:r>
              <a:rPr lang="en-US" sz="1400" dirty="0">
                <a:solidFill>
                  <a:srgbClr val="1AB076"/>
                </a:solidFill>
              </a:rPr>
              <a:t>the constructor function implicitly returns the newly created </a:t>
            </a:r>
            <a:r>
              <a:rPr lang="en-US" sz="1400" dirty="0" smtClean="0">
                <a:solidFill>
                  <a:srgbClr val="1AB076"/>
                </a:solidFill>
              </a:rPr>
              <a:t>object.</a:t>
            </a:r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3516801"/>
            <a:ext cx="4294378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smtClean="0">
                <a:solidFill>
                  <a:schemeClr val="bg1"/>
                </a:solidFill>
              </a:rPr>
              <a:t>Apply invocation pattern</a:t>
            </a:r>
          </a:p>
          <a:p>
            <a:r>
              <a:rPr lang="en-US" sz="1400" dirty="0">
                <a:solidFill>
                  <a:schemeClr val="bg1"/>
                </a:solidFill>
              </a:rPr>
              <a:t>function </a:t>
            </a:r>
            <a:r>
              <a:rPr lang="en-US" sz="1400" dirty="0" err="1">
                <a:solidFill>
                  <a:schemeClr val="bg1"/>
                </a:solidFill>
              </a:rPr>
              <a:t>giveName</a:t>
            </a:r>
            <a:r>
              <a:rPr lang="en-US" sz="1400" dirty="0">
                <a:solidFill>
                  <a:schemeClr val="bg1"/>
                </a:solidFill>
              </a:rPr>
              <a:t>(first, last)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this.first</a:t>
            </a:r>
            <a:r>
              <a:rPr lang="en-US" sz="1400" dirty="0">
                <a:solidFill>
                  <a:schemeClr val="bg1"/>
                </a:solidFill>
              </a:rPr>
              <a:t> = first;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this.last</a:t>
            </a:r>
            <a:r>
              <a:rPr lang="en-US" sz="1400" dirty="0">
                <a:solidFill>
                  <a:schemeClr val="bg1"/>
                </a:solidFill>
              </a:rPr>
              <a:t> = last;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person = {};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giveName.apply</a:t>
            </a:r>
            <a:r>
              <a:rPr lang="en-US" sz="1400" dirty="0">
                <a:solidFill>
                  <a:schemeClr val="bg1"/>
                </a:solidFill>
              </a:rPr>
              <a:t>(person, ["Neil", "Anderson"]);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alert(</a:t>
            </a:r>
            <a:r>
              <a:rPr lang="en-US" sz="1400" dirty="0" err="1">
                <a:solidFill>
                  <a:schemeClr val="bg1"/>
                </a:solidFill>
              </a:rPr>
              <a:t>person.first</a:t>
            </a:r>
            <a:r>
              <a:rPr lang="en-US" sz="1400" dirty="0">
                <a:solidFill>
                  <a:schemeClr val="bg1"/>
                </a:solidFill>
              </a:rPr>
              <a:t> + " " + </a:t>
            </a:r>
            <a:r>
              <a:rPr lang="en-US" sz="1400" dirty="0" err="1">
                <a:solidFill>
                  <a:schemeClr val="bg1"/>
                </a:solidFill>
              </a:rPr>
              <a:t>person.last</a:t>
            </a:r>
            <a:r>
              <a:rPr lang="en-US" sz="1400" dirty="0">
                <a:solidFill>
                  <a:schemeClr val="bg1"/>
                </a:solidFill>
              </a:rPr>
              <a:t>);   // =&gt; Neil </a:t>
            </a:r>
            <a:r>
              <a:rPr lang="en-US" sz="1400" dirty="0" smtClean="0">
                <a:solidFill>
                  <a:schemeClr val="bg1"/>
                </a:solidFill>
              </a:rPr>
              <a:t>Anderson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Apply Invocation pattern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5463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Application Invocation pattern offers the most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flexibility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Two arguments are needed: 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first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the value for this, 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second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an array of arguments used to invoke the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0060" y="3516801"/>
            <a:ext cx="4250691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Call invocation pattern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function </a:t>
            </a:r>
            <a:r>
              <a:rPr lang="en-US" sz="1400" dirty="0" err="1">
                <a:solidFill>
                  <a:srgbClr val="1AB076"/>
                </a:solidFill>
              </a:rPr>
              <a:t>giveName</a:t>
            </a:r>
            <a:r>
              <a:rPr lang="en-US" sz="1400" dirty="0">
                <a:solidFill>
                  <a:srgbClr val="1AB076"/>
                </a:solidFill>
              </a:rPr>
              <a:t>(first, last)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this.first</a:t>
            </a:r>
            <a:r>
              <a:rPr lang="en-US" sz="1400" dirty="0">
                <a:solidFill>
                  <a:srgbClr val="1AB076"/>
                </a:solidFill>
              </a:rPr>
              <a:t> = first;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this.last</a:t>
            </a:r>
            <a:r>
              <a:rPr lang="en-US" sz="1400" dirty="0">
                <a:solidFill>
                  <a:srgbClr val="1AB076"/>
                </a:solidFill>
              </a:rPr>
              <a:t> = last;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};</a:t>
            </a: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person = {};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giveName.call</a:t>
            </a:r>
            <a:r>
              <a:rPr lang="en-US" sz="1400" dirty="0">
                <a:solidFill>
                  <a:srgbClr val="1AB076"/>
                </a:solidFill>
              </a:rPr>
              <a:t>(person, "Neil", "Anderson");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person.first</a:t>
            </a:r>
            <a:r>
              <a:rPr lang="en-US" sz="1400" dirty="0">
                <a:solidFill>
                  <a:srgbClr val="1AB076"/>
                </a:solidFill>
              </a:rPr>
              <a:t> + " " + </a:t>
            </a:r>
            <a:r>
              <a:rPr lang="en-US" sz="1400" dirty="0" err="1">
                <a:solidFill>
                  <a:srgbClr val="1AB076"/>
                </a:solidFill>
              </a:rPr>
              <a:t>person.last</a:t>
            </a:r>
            <a:r>
              <a:rPr lang="en-US" sz="1400" dirty="0">
                <a:solidFill>
                  <a:srgbClr val="1AB076"/>
                </a:solidFill>
              </a:rPr>
              <a:t>);   // =&gt; Neil </a:t>
            </a:r>
            <a:r>
              <a:rPr lang="en-US" sz="1400" dirty="0" smtClean="0">
                <a:solidFill>
                  <a:srgbClr val="1AB076"/>
                </a:solidFill>
              </a:rPr>
              <a:t>Anderson</a:t>
            </a:r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2457575"/>
            <a:ext cx="4294378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</a:t>
            </a:r>
            <a:r>
              <a:rPr lang="en-US" sz="1400" dirty="0" smtClean="0">
                <a:solidFill>
                  <a:schemeClr val="bg1"/>
                </a:solidFill>
              </a:rPr>
              <a:t>Prototypal inheritance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function </a:t>
            </a:r>
            <a:r>
              <a:rPr lang="en-US" sz="1400" dirty="0">
                <a:solidFill>
                  <a:schemeClr val="bg1"/>
                </a:solidFill>
              </a:rPr>
              <a:t>inherit(source)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function F() {};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F.prototype</a:t>
            </a:r>
            <a:r>
              <a:rPr lang="en-US" sz="1400" dirty="0">
                <a:solidFill>
                  <a:schemeClr val="bg1"/>
                </a:solidFill>
              </a:rPr>
              <a:t> = source;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return new F();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person = {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color: "brown",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say: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alert("Hi, I have " + </a:t>
            </a:r>
            <a:r>
              <a:rPr lang="en-US" sz="1400" dirty="0" err="1">
                <a:solidFill>
                  <a:schemeClr val="bg1"/>
                </a:solidFill>
              </a:rPr>
              <a:t>this.color</a:t>
            </a:r>
            <a:r>
              <a:rPr lang="en-US" sz="1400" dirty="0">
                <a:solidFill>
                  <a:schemeClr val="bg1"/>
                </a:solidFill>
              </a:rPr>
              <a:t> + " eyes");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};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employee = inherit(person);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employee.salary</a:t>
            </a:r>
            <a:r>
              <a:rPr lang="en-US" sz="1400" dirty="0">
                <a:solidFill>
                  <a:schemeClr val="bg1"/>
                </a:solidFill>
              </a:rPr>
              <a:t> = "$35,000";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employee.say</a:t>
            </a:r>
            <a:r>
              <a:rPr lang="en-US" sz="1400" dirty="0">
                <a:solidFill>
                  <a:schemeClr val="bg1"/>
                </a:solidFill>
              </a:rPr>
              <a:t>();            // =&gt; Hi, I have brown </a:t>
            </a:r>
            <a:r>
              <a:rPr lang="en-US" sz="1400" dirty="0" smtClean="0">
                <a:solidFill>
                  <a:schemeClr val="bg1"/>
                </a:solidFill>
              </a:rPr>
              <a:t>eyes</a:t>
            </a: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1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Mixin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pattern #1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4273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adding functionality to an object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457575"/>
            <a:ext cx="4250691" cy="37548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Extend pattern</a:t>
            </a:r>
          </a:p>
          <a:p>
            <a:r>
              <a:rPr lang="en-US" sz="1400" dirty="0">
                <a:solidFill>
                  <a:srgbClr val="1AB076"/>
                </a:solidFill>
              </a:rPr>
              <a:t>function extend(source, destination)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for (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s in source)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if (</a:t>
            </a:r>
            <a:r>
              <a:rPr lang="en-US" sz="1400" dirty="0" err="1">
                <a:solidFill>
                  <a:srgbClr val="1AB076"/>
                </a:solidFill>
              </a:rPr>
              <a:t>source.hasOwnProperty</a:t>
            </a:r>
            <a:r>
              <a:rPr lang="en-US" sz="1400" dirty="0">
                <a:solidFill>
                  <a:srgbClr val="1AB076"/>
                </a:solidFill>
              </a:rPr>
              <a:t>(s))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    destination[s] = source[s];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}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person = { 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color: "blue",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say: function ()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alert("Hi, I have " + </a:t>
            </a:r>
            <a:r>
              <a:rPr lang="en-US" sz="1400" dirty="0" err="1">
                <a:solidFill>
                  <a:srgbClr val="1AB076"/>
                </a:solidFill>
              </a:rPr>
              <a:t>this.color</a:t>
            </a:r>
            <a:r>
              <a:rPr lang="en-US" sz="1400" dirty="0">
                <a:solidFill>
                  <a:srgbClr val="1AB076"/>
                </a:solidFill>
              </a:rPr>
              <a:t> + " eyes");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employee = { salary: "$35,000" </a:t>
            </a:r>
            <a:r>
              <a:rPr lang="en-US" sz="1400" dirty="0" smtClean="0">
                <a:solidFill>
                  <a:srgbClr val="1AB076"/>
                </a:solidFill>
              </a:rPr>
              <a:t>};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extend(person, employee);   // the extend </a:t>
            </a:r>
            <a:r>
              <a:rPr lang="en-US" sz="1400" dirty="0" smtClean="0">
                <a:solidFill>
                  <a:srgbClr val="1AB076"/>
                </a:solidFill>
              </a:rPr>
              <a:t>pattern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employee.say</a:t>
            </a:r>
            <a:r>
              <a:rPr lang="en-US" sz="1400" dirty="0">
                <a:solidFill>
                  <a:srgbClr val="1AB076"/>
                </a:solidFill>
              </a:rPr>
              <a:t>();             // =&gt; Hi, I have blue eyes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0060" y="1067306"/>
            <a:ext cx="4273169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Prototypal inheritance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Extend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Mixin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1670142"/>
            <a:ext cx="4294378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// </a:t>
            </a:r>
            <a:r>
              <a:rPr lang="en-US" sz="1200" dirty="0" err="1" smtClean="0">
                <a:solidFill>
                  <a:schemeClr val="bg1"/>
                </a:solidFill>
              </a:rPr>
              <a:t>Mixin</a:t>
            </a:r>
            <a:endParaRPr lang="en-US" sz="1200" dirty="0" smtClean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function </a:t>
            </a:r>
            <a:r>
              <a:rPr lang="en-US" sz="1200" dirty="0" err="1">
                <a:solidFill>
                  <a:schemeClr val="bg1"/>
                </a:solidFill>
              </a:rPr>
              <a:t>mixin</a:t>
            </a:r>
            <a:r>
              <a:rPr lang="en-US" sz="1200" dirty="0">
                <a:solidFill>
                  <a:schemeClr val="bg1"/>
                </a:solidFill>
              </a:rPr>
              <a:t>(sources, destination)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for (</a:t>
            </a:r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= 0, </a:t>
            </a:r>
            <a:r>
              <a:rPr lang="en-US" sz="1200" dirty="0" err="1">
                <a:solidFill>
                  <a:schemeClr val="bg1"/>
                </a:solidFill>
              </a:rPr>
              <a:t>len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sources.length</a:t>
            </a:r>
            <a:r>
              <a:rPr lang="en-US" sz="1200" dirty="0">
                <a:solidFill>
                  <a:schemeClr val="bg1"/>
                </a:solidFill>
              </a:rPr>
              <a:t>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&lt; </a:t>
            </a:r>
            <a:r>
              <a:rPr lang="en-US" sz="1200" dirty="0" err="1">
                <a:solidFill>
                  <a:schemeClr val="bg1"/>
                </a:solidFill>
              </a:rPr>
              <a:t>len</a:t>
            </a:r>
            <a:r>
              <a:rPr lang="en-US" sz="1200" dirty="0">
                <a:solidFill>
                  <a:schemeClr val="bg1"/>
                </a:solidFill>
              </a:rPr>
              <a:t>;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++)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source = sources[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];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for (</a:t>
            </a:r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s in source)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if (</a:t>
            </a:r>
            <a:r>
              <a:rPr lang="en-US" sz="1200" dirty="0" err="1">
                <a:solidFill>
                  <a:schemeClr val="bg1"/>
                </a:solidFill>
              </a:rPr>
              <a:t>source.hasOwnProperty</a:t>
            </a:r>
            <a:r>
              <a:rPr lang="en-US" sz="1200" dirty="0">
                <a:solidFill>
                  <a:schemeClr val="bg1"/>
                </a:solidFill>
              </a:rPr>
              <a:t>(s))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    destination[s] = source[s];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Employee = function (name, gender, age)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this.name = name;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this.age</a:t>
            </a:r>
            <a:r>
              <a:rPr lang="en-US" sz="1200" dirty="0">
                <a:solidFill>
                  <a:schemeClr val="bg1"/>
                </a:solidFill>
              </a:rPr>
              <a:t> = age;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this.gender</a:t>
            </a:r>
            <a:r>
              <a:rPr lang="en-US" sz="1200" dirty="0">
                <a:solidFill>
                  <a:schemeClr val="bg1"/>
                </a:solidFill>
              </a:rPr>
              <a:t> = gender;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var</a:t>
            </a:r>
            <a:r>
              <a:rPr lang="en-US" sz="1200" dirty="0">
                <a:solidFill>
                  <a:schemeClr val="bg1"/>
                </a:solidFill>
              </a:rPr>
              <a:t> employees = [];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 err="1">
                <a:solidFill>
                  <a:schemeClr val="bg1"/>
                </a:solidFill>
              </a:rPr>
              <a:t>employees.push</a:t>
            </a:r>
            <a:r>
              <a:rPr lang="en-US" sz="1200" dirty="0">
                <a:solidFill>
                  <a:schemeClr val="bg1"/>
                </a:solidFill>
              </a:rPr>
              <a:t>(new Employee("John", "Male", 33));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employees.push</a:t>
            </a:r>
            <a:r>
              <a:rPr lang="en-US" sz="1200" dirty="0">
                <a:solidFill>
                  <a:schemeClr val="bg1"/>
                </a:solidFill>
              </a:rPr>
              <a:t>(new Employee("Peter", "Male", 45));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employees.push</a:t>
            </a:r>
            <a:r>
              <a:rPr lang="en-US" sz="1200" dirty="0">
                <a:solidFill>
                  <a:schemeClr val="bg1"/>
                </a:solidFill>
              </a:rPr>
              <a:t>(new Employee("Ann", "Female", 32));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employees.push</a:t>
            </a:r>
            <a:r>
              <a:rPr lang="en-US" sz="1200" dirty="0">
                <a:solidFill>
                  <a:schemeClr val="bg1"/>
                </a:solidFill>
              </a:rPr>
              <a:t>(new Employee("Tiffany", "Female", 19));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Mixin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 pattern #2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662001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Mixin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 pattern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copies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properties from </a:t>
            </a:r>
            <a:r>
              <a:rPr lang="en-US" sz="1800" u="sng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one or more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source objects</a:t>
            </a: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1670142"/>
            <a:ext cx="4250691" cy="4401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Continued…</a:t>
            </a: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sortable =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sortAge</a:t>
            </a:r>
            <a:r>
              <a:rPr lang="en-US" sz="1400" dirty="0">
                <a:solidFill>
                  <a:srgbClr val="1AB076"/>
                </a:solidFill>
              </a:rPr>
              <a:t>: function ()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</a:t>
            </a:r>
            <a:r>
              <a:rPr lang="en-US" sz="1400" dirty="0" err="1">
                <a:solidFill>
                  <a:srgbClr val="1AB076"/>
                </a:solidFill>
              </a:rPr>
              <a:t>this.sort</a:t>
            </a:r>
            <a:r>
              <a:rPr lang="en-US" sz="1400" dirty="0">
                <a:solidFill>
                  <a:srgbClr val="1AB076"/>
                </a:solidFill>
              </a:rPr>
              <a:t>(function (a, b)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    return </a:t>
            </a:r>
            <a:r>
              <a:rPr lang="en-US" sz="1400" dirty="0" err="1">
                <a:solidFill>
                  <a:srgbClr val="1AB076"/>
                </a:solidFill>
              </a:rPr>
              <a:t>a.age</a:t>
            </a:r>
            <a:r>
              <a:rPr lang="en-US" sz="1400" dirty="0">
                <a:solidFill>
                  <a:srgbClr val="1AB076"/>
                </a:solidFill>
              </a:rPr>
              <a:t> - </a:t>
            </a:r>
            <a:r>
              <a:rPr lang="en-US" sz="1400" dirty="0" err="1">
                <a:solidFill>
                  <a:srgbClr val="1AB076"/>
                </a:solidFill>
              </a:rPr>
              <a:t>b.age</a:t>
            </a:r>
            <a:r>
              <a:rPr lang="en-US" sz="1400" dirty="0">
                <a:solidFill>
                  <a:srgbClr val="1AB076"/>
                </a:solidFill>
              </a:rPr>
              <a:t>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});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enumerable =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each: function (callback)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for (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i</a:t>
            </a:r>
            <a:r>
              <a:rPr lang="en-US" sz="1400" dirty="0">
                <a:solidFill>
                  <a:srgbClr val="1AB076"/>
                </a:solidFill>
              </a:rPr>
              <a:t> = 0, </a:t>
            </a:r>
            <a:r>
              <a:rPr lang="en-US" sz="1400" dirty="0" err="1">
                <a:solidFill>
                  <a:srgbClr val="1AB076"/>
                </a:solidFill>
              </a:rPr>
              <a:t>len</a:t>
            </a:r>
            <a:r>
              <a:rPr lang="en-US" sz="1400" dirty="0">
                <a:solidFill>
                  <a:srgbClr val="1AB076"/>
                </a:solidFill>
              </a:rPr>
              <a:t> = </a:t>
            </a:r>
            <a:r>
              <a:rPr lang="en-US" sz="1400" dirty="0" err="1">
                <a:solidFill>
                  <a:srgbClr val="1AB076"/>
                </a:solidFill>
              </a:rPr>
              <a:t>this.length</a:t>
            </a:r>
            <a:r>
              <a:rPr lang="en-US" sz="1400" dirty="0">
                <a:solidFill>
                  <a:srgbClr val="1AB076"/>
                </a:solidFill>
              </a:rPr>
              <a:t>; </a:t>
            </a:r>
            <a:r>
              <a:rPr lang="en-US" sz="1400" dirty="0" err="1">
                <a:solidFill>
                  <a:srgbClr val="1AB076"/>
                </a:solidFill>
              </a:rPr>
              <a:t>i</a:t>
            </a:r>
            <a:r>
              <a:rPr lang="en-US" sz="1400" dirty="0">
                <a:solidFill>
                  <a:srgbClr val="1AB076"/>
                </a:solidFill>
              </a:rPr>
              <a:t> &lt; </a:t>
            </a:r>
            <a:r>
              <a:rPr lang="en-US" sz="1400" dirty="0" err="1">
                <a:solidFill>
                  <a:srgbClr val="1AB076"/>
                </a:solidFill>
              </a:rPr>
              <a:t>len</a:t>
            </a:r>
            <a:r>
              <a:rPr lang="en-US" sz="1400" dirty="0">
                <a:solidFill>
                  <a:srgbClr val="1AB076"/>
                </a:solidFill>
              </a:rPr>
              <a:t>; </a:t>
            </a:r>
            <a:r>
              <a:rPr lang="en-US" sz="1400" dirty="0" err="1">
                <a:solidFill>
                  <a:srgbClr val="1AB076"/>
                </a:solidFill>
              </a:rPr>
              <a:t>i</a:t>
            </a:r>
            <a:r>
              <a:rPr lang="en-US" sz="1400" dirty="0">
                <a:solidFill>
                  <a:srgbClr val="1AB076"/>
                </a:solidFill>
              </a:rPr>
              <a:t>++)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    callback(this[</a:t>
            </a:r>
            <a:r>
              <a:rPr lang="en-US" sz="1400" dirty="0" err="1">
                <a:solidFill>
                  <a:srgbClr val="1AB076"/>
                </a:solidFill>
              </a:rPr>
              <a:t>i</a:t>
            </a:r>
            <a:r>
              <a:rPr lang="en-US" sz="1400" dirty="0">
                <a:solidFill>
                  <a:srgbClr val="1AB076"/>
                </a:solidFill>
              </a:rPr>
              <a:t>]);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}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mixin</a:t>
            </a:r>
            <a:r>
              <a:rPr lang="en-US" sz="1400" dirty="0">
                <a:solidFill>
                  <a:srgbClr val="1AB076"/>
                </a:solidFill>
              </a:rPr>
              <a:t>([sortable, enumerable], employees</a:t>
            </a:r>
            <a:r>
              <a:rPr lang="en-US" sz="1400" dirty="0" smtClean="0">
                <a:solidFill>
                  <a:srgbClr val="1AB076"/>
                </a:solidFill>
              </a:rPr>
              <a:t>);</a:t>
            </a:r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employees.sortAge</a:t>
            </a:r>
            <a:r>
              <a:rPr lang="en-US" sz="1400" dirty="0">
                <a:solidFill>
                  <a:srgbClr val="1AB076"/>
                </a:solidFill>
              </a:rPr>
              <a:t>();</a:t>
            </a:r>
          </a:p>
          <a:p>
            <a:r>
              <a:rPr lang="en-US" sz="1400" dirty="0" err="1">
                <a:solidFill>
                  <a:srgbClr val="1AB076"/>
                </a:solidFill>
              </a:rPr>
              <a:t>employees.each</a:t>
            </a:r>
            <a:r>
              <a:rPr lang="en-US" sz="1400" dirty="0">
                <a:solidFill>
                  <a:srgbClr val="1AB076"/>
                </a:solidFill>
              </a:rPr>
              <a:t>(function (item)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</a:t>
            </a:r>
            <a:r>
              <a:rPr lang="en-US" sz="1400" dirty="0" smtClean="0">
                <a:solidFill>
                  <a:srgbClr val="1AB076"/>
                </a:solidFill>
              </a:rPr>
              <a:t>alert(item.name </a:t>
            </a:r>
            <a:r>
              <a:rPr lang="en-US" sz="1400" dirty="0">
                <a:solidFill>
                  <a:srgbClr val="1AB076"/>
                </a:solidFill>
              </a:rPr>
              <a:t>+ " " + </a:t>
            </a:r>
            <a:r>
              <a:rPr lang="en-US" sz="1400" dirty="0" err="1">
                <a:solidFill>
                  <a:srgbClr val="1AB076"/>
                </a:solidFill>
              </a:rPr>
              <a:t>item.age</a:t>
            </a:r>
            <a:r>
              <a:rPr lang="en-US" sz="1400" dirty="0">
                <a:solidFill>
                  <a:srgbClr val="1AB076"/>
                </a:solidFill>
              </a:rPr>
              <a:t>);   // =&gt; Tiffany 19, Ann 32, </a:t>
            </a:r>
            <a:r>
              <a:rPr lang="en-US" sz="1400" dirty="0" smtClean="0">
                <a:solidFill>
                  <a:srgbClr val="1AB076"/>
                </a:solidFill>
              </a:rPr>
              <a:t> //    </a:t>
            </a:r>
            <a:r>
              <a:rPr lang="en-US" sz="1400" dirty="0">
                <a:solidFill>
                  <a:srgbClr val="1AB076"/>
                </a:solidFill>
              </a:rPr>
              <a:t>John 33, Peter 45   </a:t>
            </a:r>
            <a:r>
              <a:rPr lang="en-US" sz="1400" dirty="0" smtClean="0">
                <a:solidFill>
                  <a:srgbClr val="1AB076"/>
                </a:solidFill>
              </a:rPr>
              <a:t>});</a:t>
            </a:r>
            <a:endParaRPr lang="en-US" sz="1400" dirty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7541" y="2749134"/>
            <a:ext cx="4294378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// </a:t>
            </a:r>
            <a:r>
              <a:rPr lang="en-US" sz="1200" dirty="0" smtClean="0">
                <a:solidFill>
                  <a:schemeClr val="bg1"/>
                </a:solidFill>
              </a:rPr>
              <a:t>require.js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require.config</a:t>
            </a:r>
            <a:r>
              <a:rPr lang="en-US" sz="1200" dirty="0">
                <a:solidFill>
                  <a:schemeClr val="bg1"/>
                </a:solidFill>
              </a:rPr>
              <a:t>({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paths: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r>
              <a:rPr lang="en-US" sz="1200" dirty="0">
                <a:solidFill>
                  <a:schemeClr val="bg1"/>
                </a:solidFill>
              </a:rPr>
              <a:t>: "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r>
              <a:rPr lang="en-US" sz="1200" dirty="0">
                <a:solidFill>
                  <a:schemeClr val="bg1"/>
                </a:solidFill>
              </a:rPr>
              <a:t>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module1: "modules/module1",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module2: "modules/module2",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module3: "modules/module3",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});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require(["</a:t>
            </a:r>
            <a:r>
              <a:rPr lang="en-US" sz="1200" dirty="0" err="1">
                <a:solidFill>
                  <a:schemeClr val="bg1"/>
                </a:solidFill>
              </a:rPr>
              <a:t>jquery</a:t>
            </a:r>
            <a:r>
              <a:rPr lang="en-US" sz="1200" dirty="0">
                <a:solidFill>
                  <a:schemeClr val="bg1"/>
                </a:solidFill>
              </a:rPr>
              <a:t>", "module1"], function ($, mod1)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// hook button up with click event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$("#clicker").on('click', function ()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mod1.go();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});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});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3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403461"/>
            <a:ext cx="8546338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AMD Pattern – require.js (implementation)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093936"/>
            <a:ext cx="866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AMD: define </a:t>
            </a: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modules and their dependencies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- load asynchronously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Config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, Require, Define.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ES6 – Will probably do this built-in: module, import, export.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2730846"/>
            <a:ext cx="4250691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Module define function (require)…</a:t>
            </a:r>
          </a:p>
          <a:p>
            <a:r>
              <a:rPr lang="en-US" sz="1400" dirty="0">
                <a:solidFill>
                  <a:srgbClr val="1AB076"/>
                </a:solidFill>
              </a:rPr>
              <a:t>define("</a:t>
            </a:r>
            <a:r>
              <a:rPr lang="en-US" sz="1400" dirty="0" err="1">
                <a:solidFill>
                  <a:srgbClr val="1AB076"/>
                </a:solidFill>
              </a:rPr>
              <a:t>moduleName</a:t>
            </a:r>
            <a:r>
              <a:rPr lang="en-US" sz="1400" dirty="0">
                <a:solidFill>
                  <a:srgbClr val="1AB076"/>
                </a:solidFill>
              </a:rPr>
              <a:t>", ["</a:t>
            </a:r>
            <a:r>
              <a:rPr lang="en-US" sz="1400" dirty="0" err="1">
                <a:solidFill>
                  <a:srgbClr val="1AB076"/>
                </a:solidFill>
              </a:rPr>
              <a:t>jquery</a:t>
            </a:r>
            <a:r>
              <a:rPr lang="en-US" sz="1400" dirty="0">
                <a:solidFill>
                  <a:srgbClr val="1AB076"/>
                </a:solidFill>
              </a:rPr>
              <a:t>", "</a:t>
            </a:r>
            <a:r>
              <a:rPr lang="en-US" sz="1400" dirty="0" err="1">
                <a:solidFill>
                  <a:srgbClr val="1AB076"/>
                </a:solidFill>
              </a:rPr>
              <a:t>myapp</a:t>
            </a:r>
            <a:r>
              <a:rPr lang="en-US" sz="1400" dirty="0">
                <a:solidFill>
                  <a:srgbClr val="1AB076"/>
                </a:solidFill>
              </a:rPr>
              <a:t>"], function ($, </a:t>
            </a:r>
            <a:r>
              <a:rPr lang="en-US" sz="1400" dirty="0" err="1">
                <a:solidFill>
                  <a:srgbClr val="1AB076"/>
                </a:solidFill>
              </a:rPr>
              <a:t>myapp</a:t>
            </a:r>
            <a:r>
              <a:rPr lang="en-US" sz="1400" dirty="0">
                <a:solidFill>
                  <a:srgbClr val="1AB076"/>
                </a:solidFill>
              </a:rPr>
              <a:t>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// define your module... </a:t>
            </a:r>
          </a:p>
          <a:p>
            <a:r>
              <a:rPr lang="en-US" sz="1400" dirty="0" smtClean="0">
                <a:solidFill>
                  <a:srgbClr val="1AB076"/>
                </a:solidFill>
              </a:rPr>
              <a:t>});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smtClean="0">
                <a:solidFill>
                  <a:srgbClr val="1AB076"/>
                </a:solidFill>
              </a:rPr>
              <a:t>// module1.js (depends on mod2…)</a:t>
            </a:r>
          </a:p>
          <a:p>
            <a:r>
              <a:rPr lang="en-US" sz="1400" dirty="0">
                <a:solidFill>
                  <a:srgbClr val="1AB076"/>
                </a:solidFill>
              </a:rPr>
              <a:t>define(["module2"], function (mod2) {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go = function ()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alert("- I am in Module1 \n" + mod2.go());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    return { go: go };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});</a:t>
            </a:r>
            <a:endParaRPr lang="en-US" sz="1400" dirty="0" smtClean="0">
              <a:solidFill>
                <a:srgbClr val="1AB076"/>
              </a:solidFill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2: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Modern Design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Patterns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1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3: </a:t>
            </a:r>
            <a:endParaRPr lang="en-US" sz="2400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Classic Design Patterns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1: </a:t>
            </a:r>
            <a:endParaRPr lang="en-US" sz="2400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3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Classic Design Patterns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9596"/>
              </p:ext>
            </p:extLst>
          </p:nvPr>
        </p:nvGraphicFramePr>
        <p:xfrm>
          <a:off x="263683" y="697220"/>
          <a:ext cx="8450549" cy="5182372"/>
        </p:xfrm>
        <a:graphic>
          <a:graphicData uri="http://schemas.openxmlformats.org/drawingml/2006/table">
            <a:tbl>
              <a:tblPr/>
              <a:tblGrid>
                <a:gridCol w="2293719"/>
                <a:gridCol w="6156830"/>
              </a:tblGrid>
              <a:tr h="54637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 Creational Patterns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Abstract Factory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Creates an instance of several object families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Builder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Separates object construction from its representation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Factory Method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Creates an instance of several related objects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Prototype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fully initialized instance to be copied or cloned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271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Singleton</a:t>
                      </a:r>
                      <a:endParaRPr lang="en-US" sz="1400" dirty="0">
                        <a:effectLst/>
                      </a:endParaRP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object of which only a single instance can exist</a:t>
                      </a:r>
                    </a:p>
                  </a:txBody>
                  <a:tcPr marL="19876" marR="19876" marT="19876" marB="1987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0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33778"/>
              </p:ext>
            </p:extLst>
          </p:nvPr>
        </p:nvGraphicFramePr>
        <p:xfrm>
          <a:off x="216190" y="524295"/>
          <a:ext cx="8562050" cy="5611328"/>
        </p:xfrm>
        <a:graphic>
          <a:graphicData uri="http://schemas.openxmlformats.org/drawingml/2006/table">
            <a:tbl>
              <a:tblPr/>
              <a:tblGrid>
                <a:gridCol w="2323985"/>
                <a:gridCol w="6238065"/>
              </a:tblGrid>
              <a:tr h="432364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Structural Patterns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Adapter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Match interfaces of different objects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Bridge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Separates an object’s interface from its implementation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Composite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tree structure of simple and composite objects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Decorator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 responsibilities to objects dynamically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Façade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single object that represents an entire subsystem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Flyweight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fine-grained instance used for efficient sharing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3985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Proxy</a:t>
                      </a:r>
                      <a:endParaRPr lang="en-US" sz="1400" dirty="0">
                        <a:effectLst/>
                      </a:endParaRP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An object representing another object</a:t>
                      </a:r>
                    </a:p>
                  </a:txBody>
                  <a:tcPr marL="15473" marR="15473" marT="15473" marB="1547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3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Classic Design Patterns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45583"/>
              </p:ext>
            </p:extLst>
          </p:nvPr>
        </p:nvGraphicFramePr>
        <p:xfrm>
          <a:off x="216190" y="531868"/>
          <a:ext cx="8562050" cy="5586988"/>
        </p:xfrm>
        <a:graphic>
          <a:graphicData uri="http://schemas.openxmlformats.org/drawingml/2006/table">
            <a:tbl>
              <a:tblPr/>
              <a:tblGrid>
                <a:gridCol w="2323984"/>
                <a:gridCol w="6238066"/>
              </a:tblGrid>
              <a:tr h="28288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effectLst/>
                        </a:rPr>
                        <a:t> Behavioral Patterns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Chain of Resp.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way of passing a request between a chain of objects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Command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Encapsulate a command request as an object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Interpreter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way to include language elements in a program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Iterator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Sequentially access the elements of a collection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Mediator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simplified communication between objects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Memento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Capture and restore an object's internal state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Observer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 way of notifying change to a number of objects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State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Alter an object's behavior when its state changes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Strategy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Encapsulates an algorithm inside an object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Template Method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Defer the exact steps of an algorithm to another object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21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   </a:t>
                      </a:r>
                      <a:r>
                        <a:rPr lang="en-US" sz="1400" u="none" strike="noStrike" dirty="0">
                          <a:solidFill>
                            <a:srgbClr val="0088CC"/>
                          </a:solidFill>
                          <a:effectLst/>
                        </a:rPr>
                        <a:t>Visitor</a:t>
                      </a:r>
                      <a:endParaRPr lang="en-US" sz="1400" dirty="0">
                        <a:effectLst/>
                      </a:endParaRP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a new operation to an object without change</a:t>
                      </a:r>
                    </a:p>
                  </a:txBody>
                  <a:tcPr marL="9587" marR="9587" marT="9587" marB="9587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3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Classic Design Patterns</a:t>
            </a: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2" descr="OWPlatForm creates your business apps quickly and easil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587" y="1531653"/>
            <a:ext cx="7153767" cy="20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133259" y="4117034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algn="ctr" defTabSz="895350" eaLnBrk="0" hangingPunct="0">
              <a:defRPr/>
            </a:pP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4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4</a:t>
            </a:r>
            <a:r>
              <a:rPr lang="en-US" sz="24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endParaRPr lang="en-US" sz="2400" kern="0" dirty="0" smtClean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algn="ctr" defTabSz="895350" eaLnBrk="0" hangingPunct="0">
              <a:defRPr/>
            </a:pPr>
            <a:r>
              <a:rPr lang="en-US" sz="2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Anti Patterns and Best Practices</a:t>
            </a:r>
            <a:endParaRPr lang="en-US" sz="24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algn="ctr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</a:t>
            </a: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4: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Anti Patterns and Best Practices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</a:endParaRPr>
          </a:p>
          <a:p>
            <a:pPr lvl="0" defTabSz="895350" eaLnBrk="0" hangingPunct="0">
              <a:defRPr/>
            </a:pP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912" y="822960"/>
            <a:ext cx="8055864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Polluting the global </a:t>
            </a:r>
            <a:r>
              <a:rPr lang="en-US" sz="1400" dirty="0" smtClean="0"/>
              <a:t>namespace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Passing </a:t>
            </a:r>
            <a:r>
              <a:rPr lang="en-US" sz="1400" dirty="0"/>
              <a:t>strings rather than functions to either </a:t>
            </a:r>
            <a:r>
              <a:rPr lang="en-US" sz="1400" dirty="0" err="1"/>
              <a:t>setTimeout</a:t>
            </a:r>
            <a:r>
              <a:rPr lang="en-US" sz="1400" dirty="0"/>
              <a:t> or </a:t>
            </a:r>
            <a:r>
              <a:rPr lang="en-US" sz="1400" dirty="0" err="1" smtClean="0"/>
              <a:t>setInterval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Modifying </a:t>
            </a:r>
            <a:r>
              <a:rPr lang="en-US" sz="1400" dirty="0"/>
              <a:t>the Object class </a:t>
            </a:r>
            <a:r>
              <a:rPr lang="en-US" sz="1400" dirty="0" smtClean="0"/>
              <a:t>prototype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Using </a:t>
            </a:r>
            <a:r>
              <a:rPr lang="en-US" sz="1400" dirty="0"/>
              <a:t>JavaScript in an inline form as this is </a:t>
            </a:r>
            <a:r>
              <a:rPr lang="en-US" sz="1400" dirty="0" smtClean="0"/>
              <a:t>inflexible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/>
              <a:t>The </a:t>
            </a:r>
            <a:r>
              <a:rPr lang="en-US" sz="1400" dirty="0"/>
              <a:t>use of </a:t>
            </a:r>
            <a:r>
              <a:rPr lang="en-US" sz="1400" dirty="0" err="1" smtClean="0"/>
              <a:t>document.write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Avoid using JavaScript's </a:t>
            </a:r>
            <a:r>
              <a:rPr lang="en-US" sz="1400" dirty="0" err="1" smtClean="0"/>
              <a:t>eval</a:t>
            </a:r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</a:t>
            </a:r>
            <a:r>
              <a:rPr lang="en-US" sz="1400" dirty="0" smtClean="0"/>
              <a:t>inimize </a:t>
            </a:r>
            <a:r>
              <a:rPr lang="en-US" sz="1400" dirty="0"/>
              <a:t>the use of for-in loops. Regular for loops are much faster</a:t>
            </a:r>
            <a:r>
              <a:rPr lang="en-US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DOM access is slow. Store references to frequently used DOM objects in local </a:t>
            </a:r>
            <a:r>
              <a:rPr lang="en-US" sz="1400" dirty="0" smtClean="0"/>
              <a:t>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Always upper case the first letter of your constructor function </a:t>
            </a:r>
            <a:r>
              <a:rPr lang="en-US" sz="1400" dirty="0" smtClean="0"/>
              <a:t>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 try/catch </a:t>
            </a:r>
            <a:r>
              <a:rPr lang="en-US" sz="1400" dirty="0" smtClean="0"/>
              <a:t>sparingly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Minimize HTTP </a:t>
            </a:r>
            <a:r>
              <a:rPr lang="en-US" sz="1400" dirty="0" smtClean="0"/>
              <a:t>requests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 patterns where </a:t>
            </a:r>
            <a:r>
              <a:rPr lang="en-US" sz="1400" dirty="0" smtClean="0"/>
              <a:t>appropriate – don’t go “pattern happy”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6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5504688"/>
            <a:ext cx="8961438" cy="805438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/>
        </p:nvSpPr>
        <p:spPr>
          <a:xfrm>
            <a:off x="2151401" y="5729278"/>
            <a:ext cx="46586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Jonathan.wax@owapps.com</a:t>
            </a:r>
            <a:endParaRPr lang="en-US" sz="16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6190" y="66692"/>
            <a:ext cx="8566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Open Sans"/>
              </a:rPr>
              <a:t>Resources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16190" y="951785"/>
            <a:ext cx="809785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hlinkClick r:id="rId6"/>
              </a:rPr>
              <a:t>http</a:t>
            </a:r>
            <a:r>
              <a:rPr lang="en-US" sz="1600" dirty="0">
                <a:hlinkClick r:id="rId6"/>
              </a:rPr>
              <a:t>://</a:t>
            </a:r>
            <a:r>
              <a:rPr lang="en-US" sz="1600" dirty="0" smtClean="0">
                <a:hlinkClick r:id="rId6"/>
              </a:rPr>
              <a:t>addyosmani.com/blog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>
                <a:hlinkClick r:id="rId7"/>
              </a:rPr>
              <a:t>https://github.com/addyosmani/essential-js-design-patterns</a:t>
            </a:r>
          </a:p>
          <a:p>
            <a:r>
              <a:rPr lang="en-US" sz="1600" dirty="0" smtClean="0">
                <a:hlinkClick r:id="rId7"/>
              </a:rPr>
              <a:t>http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addyosmani.com/resources/essentialjsdesignpatterns/book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dirty="0" smtClean="0">
                <a:hlinkClick r:id="rId8"/>
              </a:rPr>
              <a:t>http</a:t>
            </a:r>
            <a:r>
              <a:rPr lang="en-US" sz="1600" dirty="0">
                <a:hlinkClick r:id="rId8"/>
              </a:rPr>
              <a:t>://www.dofactory.com/javascript/design-patterns</a:t>
            </a:r>
            <a:r>
              <a:rPr lang="en-US" sz="1600" dirty="0"/>
              <a:t> </a:t>
            </a:r>
            <a:r>
              <a:rPr lang="en-US" sz="1600" dirty="0" smtClean="0"/>
              <a:t>($)</a:t>
            </a:r>
          </a:p>
          <a:p>
            <a:endParaRPr lang="en-US" sz="1600" dirty="0"/>
          </a:p>
          <a:p>
            <a:r>
              <a:rPr lang="en-US" sz="1600" dirty="0">
                <a:hlinkClick r:id="rId9"/>
              </a:rPr>
              <a:t>http://trochette.github.io/Angular-Design-Patterns-Best-Practices/#/</a:t>
            </a:r>
            <a:r>
              <a:rPr lang="en-US" sz="1600" dirty="0" smtClean="0">
                <a:hlinkClick r:id="rId9"/>
              </a:rPr>
              <a:t>intro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dirty="0">
                <a:hlinkClick r:id="rId10"/>
              </a:rPr>
              <a:t>https://</a:t>
            </a:r>
            <a:r>
              <a:rPr lang="en-US" sz="1600" dirty="0" smtClean="0">
                <a:hlinkClick r:id="rId10"/>
              </a:rPr>
              <a:t>egghead.io/lessons/angularjs-design-patterns-mixin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dirty="0">
                <a:hlinkClick r:id="rId11"/>
              </a:rPr>
              <a:t>http://blog.mgechev.com/2014/05/08/angularjs-in-patterns-part-1-overview-of-angularjs</a:t>
            </a:r>
            <a:r>
              <a:rPr lang="en-US" sz="1600" dirty="0" smtClean="0">
                <a:hlinkClick r:id="rId11"/>
              </a:rPr>
              <a:t>/</a:t>
            </a:r>
            <a:r>
              <a:rPr lang="en-US" sz="1600" dirty="0" smtClean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3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"/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2897814" y="1182623"/>
            <a:ext cx="5798820" cy="44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8750" y="558909"/>
            <a:ext cx="844448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</a:rPr>
              <a:t>SOFEA: Service Oriented – Front End Architecture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08011" y="2037710"/>
            <a:ext cx="3672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HTML5 MVC Apps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Modular Apps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Many Frameworks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All require Solid Coding Practices.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Design Patterns to the rescue!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9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750" y="854793"/>
            <a:ext cx="8444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Why use Design Patterns?</a:t>
            </a:r>
            <a:endParaRPr lang="en-US" sz="2800" dirty="0">
              <a:solidFill>
                <a:srgbClr val="1AB076"/>
              </a:solidFill>
              <a:latin typeface="Open Sans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Patterns are proven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Patterns are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reusable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Patterns provide a common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vocabulary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Patterns build confidence</a:t>
            </a:r>
          </a:p>
        </p:txBody>
      </p:sp>
      <p:pic>
        <p:nvPicPr>
          <p:cNvPr id="95256" name="Picture 24" descr="Book cover for Learning JavaScript Design Patter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16" y="4023384"/>
            <a:ext cx="1513375" cy="198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12" y="4023384"/>
            <a:ext cx="1428750" cy="19812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750" y="854793"/>
            <a:ext cx="84444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What is a design pattern?</a:t>
            </a:r>
            <a:endParaRPr lang="en-US" sz="2800" dirty="0">
              <a:solidFill>
                <a:srgbClr val="1AB076"/>
              </a:solidFill>
              <a:latin typeface="Open Sans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Essential elements </a:t>
            </a: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to a pattern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: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pattern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name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problem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solution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Consequences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1976" y="2430439"/>
            <a:ext cx="4657725" cy="3724275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6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8750" y="570124"/>
            <a:ext cx="8444484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0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JavaScript is a class-less, but object-oriented (OO) </a:t>
            </a:r>
            <a:r>
              <a:rPr lang="en-US" sz="20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language</a:t>
            </a:r>
            <a:endParaRPr lang="en-US" sz="20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8750" y="1144125"/>
            <a:ext cx="3603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OO - </a:t>
            </a:r>
            <a:r>
              <a:rPr lang="en-US" sz="2400" dirty="0" smtClean="0">
                <a:solidFill>
                  <a:srgbClr val="1AB076"/>
                </a:solidFill>
                <a:latin typeface="Open Sans"/>
              </a:rPr>
              <a:t>Encapsulation</a:t>
            </a:r>
            <a:endParaRPr lang="en-US" sz="2800" dirty="0" smtClean="0">
              <a:solidFill>
                <a:srgbClr val="1AB076"/>
              </a:solidFill>
              <a:latin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750" y="2665289"/>
            <a:ext cx="4294378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Employee = function (name)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this.name = name;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this.getName</a:t>
            </a:r>
            <a:r>
              <a:rPr lang="en-US" sz="1400" dirty="0">
                <a:solidFill>
                  <a:schemeClr val="bg1"/>
                </a:solidFill>
              </a:rPr>
              <a:t> = function ()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{ </a:t>
            </a:r>
            <a:r>
              <a:rPr lang="en-US" sz="1400" dirty="0">
                <a:solidFill>
                  <a:schemeClr val="bg1"/>
                </a:solidFill>
              </a:rPr>
              <a:t>return this.name;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this.setName</a:t>
            </a:r>
            <a:r>
              <a:rPr lang="en-US" sz="1400" dirty="0">
                <a:solidFill>
                  <a:schemeClr val="bg1"/>
                </a:solidFill>
              </a:rPr>
              <a:t> = function (name) 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{ </a:t>
            </a:r>
            <a:r>
              <a:rPr lang="en-US" sz="1400" dirty="0">
                <a:solidFill>
                  <a:schemeClr val="bg1"/>
                </a:solidFill>
              </a:rPr>
              <a:t>this.name = name;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employee = new Employee("Mike");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employee.setName</a:t>
            </a:r>
            <a:r>
              <a:rPr lang="en-US" sz="1400" dirty="0">
                <a:solidFill>
                  <a:schemeClr val="bg1"/>
                </a:solidFill>
              </a:rPr>
              <a:t>("David");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alert(</a:t>
            </a:r>
            <a:r>
              <a:rPr lang="en-US" sz="1400" dirty="0" err="1">
                <a:solidFill>
                  <a:schemeClr val="bg1"/>
                </a:solidFill>
              </a:rPr>
              <a:t>employee.getName</a:t>
            </a:r>
            <a:r>
              <a:rPr lang="en-US" sz="1400" dirty="0">
                <a:solidFill>
                  <a:schemeClr val="bg1"/>
                </a:solidFill>
              </a:rPr>
              <a:t>());   // =&gt; David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employee.name = "Peter";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alert(employee.name);        // =&gt; </a:t>
            </a:r>
            <a:r>
              <a:rPr lang="en-US" sz="1400" dirty="0" smtClean="0">
                <a:solidFill>
                  <a:schemeClr val="bg1"/>
                </a:solidFill>
              </a:rPr>
              <a:t>Peter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8750" y="1882789"/>
            <a:ext cx="3807171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How to hide Object Members?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90288" y="2649174"/>
            <a:ext cx="4250691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Employee = function (name)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hiddenName</a:t>
            </a:r>
            <a:r>
              <a:rPr lang="en-US" sz="1400" dirty="0">
                <a:solidFill>
                  <a:srgbClr val="1AB076"/>
                </a:solidFill>
              </a:rPr>
              <a:t> = name;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return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</a:t>
            </a:r>
            <a:r>
              <a:rPr lang="en-US" sz="1400" dirty="0" err="1">
                <a:solidFill>
                  <a:srgbClr val="1AB076"/>
                </a:solidFill>
              </a:rPr>
              <a:t>getName</a:t>
            </a:r>
            <a:r>
              <a:rPr lang="en-US" sz="1400" dirty="0">
                <a:solidFill>
                  <a:srgbClr val="1AB076"/>
                </a:solidFill>
              </a:rPr>
              <a:t>: function () </a:t>
            </a:r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	</a:t>
            </a:r>
            <a:r>
              <a:rPr lang="en-US" sz="1400" dirty="0" smtClean="0">
                <a:solidFill>
                  <a:srgbClr val="1AB076"/>
                </a:solidFill>
              </a:rPr>
              <a:t>{ </a:t>
            </a:r>
            <a:r>
              <a:rPr lang="en-US" sz="1400" dirty="0">
                <a:solidFill>
                  <a:srgbClr val="1AB076"/>
                </a:solidFill>
              </a:rPr>
              <a:t>return </a:t>
            </a:r>
            <a:r>
              <a:rPr lang="en-US" sz="1400" dirty="0" err="1">
                <a:solidFill>
                  <a:srgbClr val="1AB076"/>
                </a:solidFill>
              </a:rPr>
              <a:t>hiddenName</a:t>
            </a:r>
            <a:r>
              <a:rPr lang="en-US" sz="1400" dirty="0">
                <a:solidFill>
                  <a:srgbClr val="1AB076"/>
                </a:solidFill>
              </a:rPr>
              <a:t>; },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    </a:t>
            </a:r>
            <a:r>
              <a:rPr lang="en-US" sz="1400" dirty="0" err="1">
                <a:solidFill>
                  <a:srgbClr val="1AB076"/>
                </a:solidFill>
              </a:rPr>
              <a:t>setName</a:t>
            </a:r>
            <a:r>
              <a:rPr lang="en-US" sz="1400" dirty="0">
                <a:solidFill>
                  <a:srgbClr val="1AB076"/>
                </a:solidFill>
              </a:rPr>
              <a:t>: function (name) </a:t>
            </a:r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	</a:t>
            </a:r>
            <a:r>
              <a:rPr lang="en-US" sz="1400" dirty="0" smtClean="0">
                <a:solidFill>
                  <a:srgbClr val="1AB076"/>
                </a:solidFill>
              </a:rPr>
              <a:t>{ </a:t>
            </a:r>
            <a:r>
              <a:rPr lang="en-US" sz="1400" dirty="0" err="1">
                <a:solidFill>
                  <a:srgbClr val="1AB076"/>
                </a:solidFill>
              </a:rPr>
              <a:t>hiddenName</a:t>
            </a:r>
            <a:r>
              <a:rPr lang="en-US" sz="1400" dirty="0">
                <a:solidFill>
                  <a:srgbClr val="1AB076"/>
                </a:solidFill>
              </a:rPr>
              <a:t> = name; }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};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employee = new Employee("Mike");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employee.setName</a:t>
            </a:r>
            <a:r>
              <a:rPr lang="en-US" sz="1400" dirty="0">
                <a:solidFill>
                  <a:srgbClr val="1AB076"/>
                </a:solidFill>
              </a:rPr>
              <a:t>("David");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employee.getName</a:t>
            </a:r>
            <a:r>
              <a:rPr lang="en-US" sz="1400" dirty="0">
                <a:solidFill>
                  <a:srgbClr val="1AB076"/>
                </a:solidFill>
              </a:rPr>
              <a:t>());      // =&gt; David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employee.hiddenName</a:t>
            </a:r>
            <a:r>
              <a:rPr lang="en-US" sz="1400" dirty="0">
                <a:solidFill>
                  <a:srgbClr val="1AB076"/>
                </a:solidFill>
              </a:rPr>
              <a:t>);     // =&gt; undefined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1AB076"/>
                </a:solidFill>
                <a:latin typeface="Open Sans"/>
              </a:rPr>
              <a:t>OO - Inheritance</a:t>
            </a:r>
            <a:endParaRPr lang="en-US" sz="2800" dirty="0" smtClean="0">
              <a:solidFill>
                <a:srgbClr val="1AB076"/>
              </a:solidFill>
              <a:latin typeface="Open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8750" y="2665289"/>
            <a:ext cx="4294378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Car “has a” Engine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</a:rPr>
              <a:t>var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Engine =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this.cylinders</a:t>
            </a:r>
            <a:r>
              <a:rPr lang="en-US" sz="1400" dirty="0">
                <a:solidFill>
                  <a:schemeClr val="bg1"/>
                </a:solidFill>
              </a:rPr>
              <a:t> = 4;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Car = function ()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this.engine</a:t>
            </a:r>
            <a:r>
              <a:rPr lang="en-US" sz="1400" dirty="0">
                <a:solidFill>
                  <a:schemeClr val="bg1"/>
                </a:solidFill>
              </a:rPr>
              <a:t> = new Engine();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ford = new Car();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alert(</a:t>
            </a:r>
            <a:r>
              <a:rPr lang="en-US" sz="1400" dirty="0" err="1">
                <a:solidFill>
                  <a:schemeClr val="bg1"/>
                </a:solidFill>
              </a:rPr>
              <a:t>ford.engine.cylinders</a:t>
            </a:r>
            <a:r>
              <a:rPr lang="en-US" sz="1400" dirty="0">
                <a:solidFill>
                  <a:schemeClr val="bg1"/>
                </a:solidFill>
              </a:rPr>
              <a:t>);   // =&gt;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429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"has a" or "is a"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Prototypal inheritance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90288" y="1156743"/>
            <a:ext cx="4250691" cy="504753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1AB076"/>
                </a:solidFill>
              </a:rPr>
              <a:t>// Toyota “is a” Car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endParaRPr lang="en-US" sz="1400" dirty="0" smtClean="0">
              <a:solidFill>
                <a:srgbClr val="1AB076"/>
              </a:solidFill>
            </a:endParaRPr>
          </a:p>
          <a:p>
            <a:r>
              <a:rPr lang="en-US" sz="1400" dirty="0" err="1" smtClean="0">
                <a:solidFill>
                  <a:srgbClr val="1AB076"/>
                </a:solidFill>
              </a:rPr>
              <a:t>var</a:t>
            </a:r>
            <a:r>
              <a:rPr lang="en-US" sz="1400" dirty="0" smtClean="0">
                <a:solidFill>
                  <a:srgbClr val="1AB076"/>
                </a:solidFill>
              </a:rPr>
              <a:t> </a:t>
            </a:r>
            <a:r>
              <a:rPr lang="en-US" sz="1400" dirty="0">
                <a:solidFill>
                  <a:srgbClr val="1AB076"/>
                </a:solidFill>
              </a:rPr>
              <a:t>Car = function ()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this.wheels</a:t>
            </a:r>
            <a:r>
              <a:rPr lang="en-US" sz="1400" dirty="0">
                <a:solidFill>
                  <a:srgbClr val="1AB076"/>
                </a:solidFill>
              </a:rPr>
              <a:t> = 4;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this.doors</a:t>
            </a:r>
            <a:r>
              <a:rPr lang="en-US" sz="1400" dirty="0">
                <a:solidFill>
                  <a:srgbClr val="1AB076"/>
                </a:solidFill>
              </a:rPr>
              <a:t> = 4;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Toyota = function (color) {</a:t>
            </a:r>
          </a:p>
          <a:p>
            <a:r>
              <a:rPr lang="en-US" sz="1400" dirty="0">
                <a:solidFill>
                  <a:srgbClr val="1AB076"/>
                </a:solidFill>
              </a:rPr>
              <a:t>    </a:t>
            </a:r>
            <a:r>
              <a:rPr lang="en-US" sz="1400" dirty="0" err="1">
                <a:solidFill>
                  <a:srgbClr val="1AB076"/>
                </a:solidFill>
              </a:rPr>
              <a:t>this.color</a:t>
            </a:r>
            <a:r>
              <a:rPr lang="en-US" sz="1400" dirty="0">
                <a:solidFill>
                  <a:srgbClr val="1AB076"/>
                </a:solidFill>
              </a:rPr>
              <a:t> = color;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};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Toyota.prototype</a:t>
            </a:r>
            <a:r>
              <a:rPr lang="en-US" sz="1400" dirty="0">
                <a:solidFill>
                  <a:srgbClr val="1AB076"/>
                </a:solidFill>
              </a:rPr>
              <a:t> = new Car();       // set Car as 'ancestor' object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 err="1">
                <a:solidFill>
                  <a:srgbClr val="1AB076"/>
                </a:solidFill>
              </a:rPr>
              <a:t>var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toyota</a:t>
            </a:r>
            <a:r>
              <a:rPr lang="en-US" sz="1400" dirty="0">
                <a:solidFill>
                  <a:srgbClr val="1AB076"/>
                </a:solidFill>
              </a:rPr>
              <a:t> = new Toyota("red");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toyota.color</a:t>
            </a:r>
            <a:r>
              <a:rPr lang="en-US" sz="1400" dirty="0">
                <a:solidFill>
                  <a:srgbClr val="1AB076"/>
                </a:solidFill>
              </a:rPr>
              <a:t>);                // =&gt; red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toyota.wheels</a:t>
            </a:r>
            <a:r>
              <a:rPr lang="en-US" sz="1400" dirty="0">
                <a:solidFill>
                  <a:srgbClr val="1AB076"/>
                </a:solidFill>
              </a:rPr>
              <a:t>);               // =&gt; 4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toyota.doors</a:t>
            </a:r>
            <a:r>
              <a:rPr lang="en-US" sz="1400" dirty="0">
                <a:solidFill>
                  <a:srgbClr val="1AB076"/>
                </a:solidFill>
              </a:rPr>
              <a:t>);                // =&gt; 4</a:t>
            </a:r>
          </a:p>
          <a:p>
            <a:endParaRPr lang="en-US" sz="1400" dirty="0">
              <a:solidFill>
                <a:srgbClr val="1AB076"/>
              </a:solidFill>
            </a:endParaRP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instanceof</a:t>
            </a:r>
            <a:r>
              <a:rPr lang="en-US" sz="1400" dirty="0">
                <a:solidFill>
                  <a:srgbClr val="1AB076"/>
                </a:solidFill>
              </a:rPr>
              <a:t> Toyota);    // =&gt; true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instanceof</a:t>
            </a:r>
            <a:r>
              <a:rPr lang="en-US" sz="1400" dirty="0">
                <a:solidFill>
                  <a:srgbClr val="1AB076"/>
                </a:solidFill>
              </a:rPr>
              <a:t> Car);       // =&gt; true</a:t>
            </a:r>
          </a:p>
          <a:p>
            <a:r>
              <a:rPr lang="en-US" sz="1400" dirty="0">
                <a:solidFill>
                  <a:srgbClr val="1AB076"/>
                </a:solidFill>
              </a:rPr>
              <a:t>alert(</a:t>
            </a:r>
            <a:r>
              <a:rPr lang="en-US" sz="1400" dirty="0" err="1">
                <a:solidFill>
                  <a:srgbClr val="1AB076"/>
                </a:solidFill>
              </a:rPr>
              <a:t>toyota</a:t>
            </a:r>
            <a:r>
              <a:rPr lang="en-US" sz="1400" dirty="0">
                <a:solidFill>
                  <a:srgbClr val="1AB076"/>
                </a:solidFill>
              </a:rPr>
              <a:t> </a:t>
            </a:r>
            <a:r>
              <a:rPr lang="en-US" sz="1400" dirty="0" err="1">
                <a:solidFill>
                  <a:srgbClr val="1AB076"/>
                </a:solidFill>
              </a:rPr>
              <a:t>instanceof</a:t>
            </a:r>
            <a:r>
              <a:rPr lang="en-US" sz="1400" dirty="0">
                <a:solidFill>
                  <a:srgbClr val="1AB076"/>
                </a:solidFill>
              </a:rPr>
              <a:t> Object);    // =&gt; true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6774" name="Rectangle 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4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58750" y="522333"/>
            <a:ext cx="3603353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1AB076"/>
                </a:solidFill>
                <a:latin typeface="Open Sans"/>
              </a:rPr>
              <a:t>OO </a:t>
            </a:r>
            <a:r>
              <a:rPr lang="en-US" sz="2800" dirty="0" smtClean="0">
                <a:solidFill>
                  <a:srgbClr val="1AB076"/>
                </a:solidFill>
                <a:latin typeface="Open Sans"/>
              </a:rPr>
              <a:t>- Polymorphism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8750" y="4406742"/>
            <a:ext cx="4294378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// We can iterate over all “Animals”</a:t>
            </a:r>
          </a:p>
          <a:p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for (</a:t>
            </a:r>
            <a:r>
              <a:rPr lang="en-US" sz="1400" dirty="0" err="1">
                <a:solidFill>
                  <a:schemeClr val="bg1"/>
                </a:solidFill>
              </a:rPr>
              <a:t>var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= 0, </a:t>
            </a:r>
            <a:r>
              <a:rPr lang="en-US" sz="1400" dirty="0" err="1">
                <a:solidFill>
                  <a:schemeClr val="bg1"/>
                </a:solidFill>
              </a:rPr>
              <a:t>len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animals.length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&lt; </a:t>
            </a:r>
            <a:r>
              <a:rPr lang="en-US" sz="1400" dirty="0" err="1">
                <a:solidFill>
                  <a:schemeClr val="bg1"/>
                </a:solidFill>
              </a:rPr>
              <a:t>len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++)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animals[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].say();    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// I live in a pond, jungle, zoo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alert(animals[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].skin);  </a:t>
            </a:r>
            <a:r>
              <a:rPr lang="en-US" sz="1400" dirty="0" smtClean="0">
                <a:solidFill>
                  <a:schemeClr val="bg1"/>
                </a:solidFill>
              </a:rPr>
              <a:t>// </a:t>
            </a:r>
            <a:r>
              <a:rPr lang="en-US" sz="1400" dirty="0">
                <a:solidFill>
                  <a:schemeClr val="bg1"/>
                </a:solidFill>
              </a:rPr>
              <a:t>Feathers, </a:t>
            </a:r>
            <a:r>
              <a:rPr lang="en-US" sz="1400" dirty="0" err="1">
                <a:solidFill>
                  <a:schemeClr val="bg1"/>
                </a:solidFill>
              </a:rPr>
              <a:t>Furr</a:t>
            </a:r>
            <a:r>
              <a:rPr lang="en-US" sz="1400" dirty="0">
                <a:solidFill>
                  <a:schemeClr val="bg1"/>
                </a:solidFill>
              </a:rPr>
              <a:t>, Thick skin.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animals[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].move();       </a:t>
            </a:r>
            <a:r>
              <a:rPr lang="en-US" sz="1400" dirty="0" smtClean="0">
                <a:solidFill>
                  <a:schemeClr val="bg1"/>
                </a:solidFill>
              </a:rPr>
              <a:t>// </a:t>
            </a:r>
            <a:r>
              <a:rPr lang="en-US" sz="1400" dirty="0">
                <a:solidFill>
                  <a:schemeClr val="bg1"/>
                </a:solidFill>
              </a:rPr>
              <a:t>I fly, I climb, I walk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</a:t>
            </a:r>
            <a:r>
              <a:rPr lang="en-US" sz="1400" dirty="0" smtClean="0">
                <a:solidFill>
                  <a:schemeClr val="bg1"/>
                </a:solidFill>
              </a:rPr>
              <a:t>animals[</a:t>
            </a:r>
            <a:r>
              <a:rPr lang="en-US" sz="1400" dirty="0" err="1" smtClean="0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].talk();          // Honk, Ooh </a:t>
            </a:r>
            <a:r>
              <a:rPr lang="en-US" sz="1400" dirty="0" err="1">
                <a:solidFill>
                  <a:schemeClr val="bg1"/>
                </a:solidFill>
              </a:rPr>
              <a:t>Ooh</a:t>
            </a:r>
            <a:r>
              <a:rPr lang="en-US" sz="1400" dirty="0">
                <a:solidFill>
                  <a:schemeClr val="bg1"/>
                </a:solidFill>
              </a:rPr>
              <a:t>, Trumpet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750" y="1260997"/>
            <a:ext cx="429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means </a:t>
            </a: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“many forms”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37515F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Same interface, different behavior</a:t>
            </a:r>
            <a:endParaRPr lang="en-US" sz="1800" dirty="0">
              <a:solidFill>
                <a:srgbClr val="37515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0060" y="142551"/>
            <a:ext cx="4250691" cy="60939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Animal = function (home)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this.home</a:t>
            </a:r>
            <a:r>
              <a:rPr lang="en-US" sz="1300" dirty="0">
                <a:solidFill>
                  <a:srgbClr val="1AB076"/>
                </a:solidFill>
              </a:rPr>
              <a:t> = home;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Animal.prototype</a:t>
            </a:r>
            <a:r>
              <a:rPr lang="en-US" sz="1300" dirty="0">
                <a:solidFill>
                  <a:srgbClr val="1AB076"/>
                </a:solidFill>
              </a:rPr>
              <a:t> =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say: function ()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   alert("I live in a " + </a:t>
            </a:r>
            <a:r>
              <a:rPr lang="en-US" sz="1300" dirty="0" err="1">
                <a:solidFill>
                  <a:srgbClr val="1AB076"/>
                </a:solidFill>
              </a:rPr>
              <a:t>this.home</a:t>
            </a:r>
            <a:r>
              <a:rPr lang="en-US" sz="1300" dirty="0">
                <a:solidFill>
                  <a:srgbClr val="1AB076"/>
                </a:solidFill>
              </a:rPr>
              <a:t>);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}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Swan = function (skin, move, talk)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this.skin</a:t>
            </a:r>
            <a:r>
              <a:rPr lang="en-US" sz="1300" dirty="0">
                <a:solidFill>
                  <a:srgbClr val="1AB076"/>
                </a:solidFill>
              </a:rPr>
              <a:t> = skin;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this.move</a:t>
            </a:r>
            <a:r>
              <a:rPr lang="en-US" sz="1300" dirty="0">
                <a:solidFill>
                  <a:srgbClr val="1AB076"/>
                </a:solidFill>
              </a:rPr>
              <a:t> = move;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this.talk</a:t>
            </a:r>
            <a:r>
              <a:rPr lang="en-US" sz="1300" dirty="0">
                <a:solidFill>
                  <a:srgbClr val="1AB076"/>
                </a:solidFill>
              </a:rPr>
              <a:t> = talk;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r>
              <a:rPr lang="en-US" sz="1300" dirty="0" err="1">
                <a:solidFill>
                  <a:srgbClr val="1AB076"/>
                </a:solidFill>
              </a:rPr>
              <a:t>Swan.prototype</a:t>
            </a:r>
            <a:r>
              <a:rPr lang="en-US" sz="1300" dirty="0">
                <a:solidFill>
                  <a:srgbClr val="1AB076"/>
                </a:solidFill>
              </a:rPr>
              <a:t> = new Animal("pond");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Monkey = function (skin, move, talk)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this.skin</a:t>
            </a:r>
            <a:r>
              <a:rPr lang="en-US" sz="1300" dirty="0">
                <a:solidFill>
                  <a:srgbClr val="1AB076"/>
                </a:solidFill>
              </a:rPr>
              <a:t> = skin;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this.move</a:t>
            </a:r>
            <a:r>
              <a:rPr lang="en-US" sz="1300" dirty="0">
                <a:solidFill>
                  <a:srgbClr val="1AB076"/>
                </a:solidFill>
              </a:rPr>
              <a:t> = move;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this.talk</a:t>
            </a:r>
            <a:r>
              <a:rPr lang="en-US" sz="1300" dirty="0">
                <a:solidFill>
                  <a:srgbClr val="1AB076"/>
                </a:solidFill>
              </a:rPr>
              <a:t> = talk;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r>
              <a:rPr lang="en-US" sz="1300" dirty="0" err="1">
                <a:solidFill>
                  <a:srgbClr val="1AB076"/>
                </a:solidFill>
              </a:rPr>
              <a:t>Monkey.prototype</a:t>
            </a:r>
            <a:r>
              <a:rPr lang="en-US" sz="1300" dirty="0">
                <a:solidFill>
                  <a:srgbClr val="1AB076"/>
                </a:solidFill>
              </a:rPr>
              <a:t> = new Animal("jungle");</a:t>
            </a:r>
          </a:p>
          <a:p>
            <a:endParaRPr lang="en-US" sz="1300" dirty="0">
              <a:solidFill>
                <a:srgbClr val="1AB076"/>
              </a:solidFill>
            </a:endParaRPr>
          </a:p>
          <a:p>
            <a:r>
              <a:rPr lang="en-US" sz="1300" dirty="0" err="1">
                <a:solidFill>
                  <a:srgbClr val="1AB076"/>
                </a:solidFill>
              </a:rPr>
              <a:t>var</a:t>
            </a:r>
            <a:r>
              <a:rPr lang="en-US" sz="1300" dirty="0">
                <a:solidFill>
                  <a:srgbClr val="1AB076"/>
                </a:solidFill>
              </a:rPr>
              <a:t> Elephant = function (skin, move, talk) {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this.skin</a:t>
            </a:r>
            <a:r>
              <a:rPr lang="en-US" sz="1300" dirty="0">
                <a:solidFill>
                  <a:srgbClr val="1AB076"/>
                </a:solidFill>
              </a:rPr>
              <a:t> = skin;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this.move</a:t>
            </a:r>
            <a:r>
              <a:rPr lang="en-US" sz="1300" dirty="0">
                <a:solidFill>
                  <a:srgbClr val="1AB076"/>
                </a:solidFill>
              </a:rPr>
              <a:t> = move;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    </a:t>
            </a:r>
            <a:r>
              <a:rPr lang="en-US" sz="1300" dirty="0" err="1">
                <a:solidFill>
                  <a:srgbClr val="1AB076"/>
                </a:solidFill>
              </a:rPr>
              <a:t>this.talk</a:t>
            </a:r>
            <a:r>
              <a:rPr lang="en-US" sz="1300" dirty="0">
                <a:solidFill>
                  <a:srgbClr val="1AB076"/>
                </a:solidFill>
              </a:rPr>
              <a:t> = talk;</a:t>
            </a:r>
          </a:p>
          <a:p>
            <a:r>
              <a:rPr lang="en-US" sz="1300" dirty="0">
                <a:solidFill>
                  <a:srgbClr val="1AB076"/>
                </a:solidFill>
              </a:rPr>
              <a:t>};</a:t>
            </a:r>
          </a:p>
          <a:p>
            <a:r>
              <a:rPr lang="en-US" sz="1300" dirty="0" err="1">
                <a:solidFill>
                  <a:srgbClr val="1AB076"/>
                </a:solidFill>
              </a:rPr>
              <a:t>Elephant.prototype</a:t>
            </a:r>
            <a:r>
              <a:rPr lang="en-US" sz="1300" dirty="0">
                <a:solidFill>
                  <a:srgbClr val="1AB076"/>
                </a:solidFill>
              </a:rPr>
              <a:t> = new Animal("zoo");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158750" y="73816"/>
            <a:ext cx="6831095" cy="439769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lvl="0" defTabSz="895350" eaLnBrk="0" hangingPunct="0">
              <a:defRPr/>
            </a:pPr>
            <a:r>
              <a:rPr lang="en-US" sz="2000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Session 1</a:t>
            </a:r>
            <a:r>
              <a:rPr lang="en-US" sz="2000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: </a:t>
            </a:r>
            <a:r>
              <a:rPr lang="en-US" sz="20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Open Sans"/>
                <a:ea typeface="+mj-ea"/>
                <a:cs typeface="+mj-cs"/>
              </a:rPr>
              <a:t>Basics</a:t>
            </a:r>
            <a:endParaRPr lang="en-US" sz="2000" b="1" kern="0" dirty="0">
              <a:solidFill>
                <a:schemeClr val="tx2">
                  <a:lumMod val="75000"/>
                  <a:lumOff val="25000"/>
                </a:schemeClr>
              </a:solidFill>
              <a:latin typeface="Open Sans"/>
              <a:ea typeface="+mj-ea"/>
              <a:cs typeface="+mj-cs"/>
            </a:endParaRPr>
          </a:p>
          <a:p>
            <a:pPr marR="0" lvl="0" defTabSz="895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Open Sans"/>
              <a:ea typeface="+mj-ea"/>
              <a:cs typeface="+mj-c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6675333"/>
            <a:ext cx="8961438" cy="45719"/>
          </a:xfrm>
          <a:prstGeom prst="rect">
            <a:avLst/>
          </a:prstGeom>
          <a:solidFill>
            <a:srgbClr val="082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0" y="6286501"/>
            <a:ext cx="8961438" cy="434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295534" y="6334125"/>
            <a:ext cx="1642469" cy="3759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+972.52.530.7939</a:t>
            </a:r>
          </a:p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sz="10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jwax@prodware.fr 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9843" y="6340976"/>
            <a:ext cx="4796117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400" kern="0" dirty="0" smtClean="0">
                <a:latin typeface="Open Sans"/>
                <a:ea typeface="+mj-ea"/>
                <a:cs typeface="+mj-cs"/>
              </a:rPr>
              <a:t>Become a Full-stack Developer</a:t>
            </a:r>
            <a:endParaRPr lang="en-US" sz="14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177" y="6380296"/>
            <a:ext cx="795294" cy="24654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0" y="-1"/>
            <a:ext cx="8961438" cy="45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6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HyQEOhmo0yoXtBH9v7N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j0w0Rqd1EWAdsIs.DKG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BIyNF3XQU6VUsqwt6XQ7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EhuXSXCv02BtSb9WqDaW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uqa6T31ZkyIpHmPjOWrb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C4FSd1bEGrXPDg7r9lk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rng42mWU06kGTlh8o6uX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etuqFKRE.t5O59xIr.r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V.nAH37Eu2eiPx2JXY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5ygypYv0SY6kBwsRd8aA"/>
</p:tagLst>
</file>

<file path=ppt/theme/theme1.xml><?xml version="1.0" encoding="utf-8"?>
<a:theme xmlns:a="http://schemas.openxmlformats.org/drawingml/2006/main" name="29_Firm Format - English (US)">
  <a:themeElements>
    <a:clrScheme name="29_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9_Firm Format - English (US)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9_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_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עיצוב מותאם אישית">
  <a:themeElements>
    <a:clrScheme name="1_עיצוב מותאם אישית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עיצוב מותאם אישית">
      <a:majorFont>
        <a:latin typeface="Californian FB"/>
        <a:ea typeface=""/>
        <a:cs typeface="Arial"/>
      </a:majorFont>
      <a:minorFont>
        <a:latin typeface="Californian FB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עיצוב מותאם אישית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עיצוב מותאם אישית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עיצוב מותאם אישית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English (US)">
  <a:themeElements>
    <a:clrScheme name="Firm Format - English (US)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Firm Format - English (US)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m Format - English (US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English (US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13389</TotalTime>
  <Words>3525</Words>
  <Application>Microsoft Office PowerPoint</Application>
  <PresentationFormat>Custom</PresentationFormat>
  <Paragraphs>830</Paragraphs>
  <Slides>35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29_Firm Format - English (US)</vt:lpstr>
      <vt:lpstr>Custom Design</vt:lpstr>
      <vt:lpstr>1_עיצוב מותאם אישית</vt:lpstr>
      <vt:lpstr>Firm Format - English (US)</vt:lpstr>
      <vt:lpstr>think-cell Slide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OWApps,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Training</dc:title>
  <dc:subject>OWApps AngularJS Training</dc:subject>
  <dc:creator>jonathan.wax@owapps.com</dc:creator>
  <cp:lastModifiedBy>crmadmin</cp:lastModifiedBy>
  <cp:revision>614</cp:revision>
  <cp:lastPrinted>2008-09-19T11:06:26Z</cp:lastPrinted>
  <dcterms:created xsi:type="dcterms:W3CDTF">2010-01-27T21:29:29Z</dcterms:created>
  <dcterms:modified xsi:type="dcterms:W3CDTF">2015-11-30T12:21:07Z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versal Objects">
    <vt:bool>true</vt:bool>
  </property>
  <property fmtid="{D5CDD505-2E9C-101B-9397-08002B2CF9AE}" pid="3" name="McKPaperSize">
    <vt:lpwstr>A4</vt:lpwstr>
  </property>
  <property fmtid="{D5CDD505-2E9C-101B-9397-08002B2CF9AE}" pid="4" name="NotesPageLayout">
    <vt:lpwstr>Message</vt:lpwstr>
  </property>
  <property fmtid="{D5CDD505-2E9C-101B-9397-08002B2CF9AE}" pid="5" name="DocID">
    <vt:lpwstr/>
  </property>
  <property fmtid="{D5CDD505-2E9C-101B-9397-08002B2CF9AE}" pid="6" name="DocIDinTitle">
    <vt:bool>false</vt:bool>
  </property>
  <property fmtid="{D5CDD505-2E9C-101B-9397-08002B2CF9AE}" pid="7" name="DocIDinSlide">
    <vt:bool>true</vt:bool>
  </property>
  <property fmtid="{D5CDD505-2E9C-101B-9397-08002B2CF9AE}" pid="8" name="DocIDPosition">
    <vt:i4>1</vt:i4>
  </property>
  <property fmtid="{D5CDD505-2E9C-101B-9397-08002B2CF9AE}" pid="9" name="Final">
    <vt:bool>true</vt:bool>
  </property>
  <property fmtid="{D5CDD505-2E9C-101B-9397-08002B2CF9AE}" pid="10" name="Title">
    <vt:lpwstr>Title</vt:lpwstr>
  </property>
  <property fmtid="{D5CDD505-2E9C-101B-9397-08002B2CF9AE}" pid="11" name="Event">
    <vt:lpwstr/>
  </property>
  <property fmtid="{D5CDD505-2E9C-101B-9397-08002B2CF9AE}" pid="12" name="Delivery Date">
    <vt:lpwstr/>
  </property>
</Properties>
</file>