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tags/tag43.xml" ContentType="application/vnd.openxmlformats-officedocument.presentationml.tags+xml"/>
  <Override PartName="/ppt/notesSlides/notesSlide29.xml" ContentType="application/vnd.openxmlformats-officedocument.presentationml.notesSlide+xml"/>
  <Override PartName="/ppt/tags/tag44.xml" ContentType="application/vnd.openxmlformats-officedocument.presentationml.tags+xml"/>
  <Override PartName="/ppt/notesSlides/notesSlide30.xml" ContentType="application/vnd.openxmlformats-officedocument.presentationml.notesSlide+xml"/>
  <Override PartName="/ppt/tags/tag45.xml" ContentType="application/vnd.openxmlformats-officedocument.presentationml.tags+xml"/>
  <Override PartName="/ppt/notesSlides/notesSlide31.xml" ContentType="application/vnd.openxmlformats-officedocument.presentationml.notesSlide+xml"/>
  <Override PartName="/ppt/tags/tag46.xml" ContentType="application/vnd.openxmlformats-officedocument.presentationml.tags+xml"/>
  <Override PartName="/ppt/notesSlides/notesSlide32.xml" ContentType="application/vnd.openxmlformats-officedocument.presentationml.notesSlide+xml"/>
  <Override PartName="/ppt/tags/tag47.xml" ContentType="application/vnd.openxmlformats-officedocument.presentationml.tags+xml"/>
  <Override PartName="/ppt/notesSlides/notesSlide33.xml" ContentType="application/vnd.openxmlformats-officedocument.presentationml.notesSlide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40"/>
  </p:notesMasterIdLst>
  <p:handoutMasterIdLst>
    <p:handoutMasterId r:id="rId41"/>
  </p:handoutMasterIdLst>
  <p:sldIdLst>
    <p:sldId id="470" r:id="rId5"/>
    <p:sldId id="448" r:id="rId6"/>
    <p:sldId id="457" r:id="rId7"/>
    <p:sldId id="496" r:id="rId8"/>
    <p:sldId id="480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476" r:id="rId17"/>
    <p:sldId id="506" r:id="rId18"/>
    <p:sldId id="504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21" r:id="rId32"/>
    <p:sldId id="475" r:id="rId33"/>
    <p:sldId id="505" r:id="rId34"/>
    <p:sldId id="519" r:id="rId35"/>
    <p:sldId id="520" r:id="rId36"/>
    <p:sldId id="477" r:id="rId37"/>
    <p:sldId id="522" r:id="rId38"/>
    <p:sldId id="444" r:id="rId39"/>
  </p:sldIdLst>
  <p:sldSz cx="8961438" cy="6721475"/>
  <p:notesSz cx="6743700" cy="9906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076"/>
    <a:srgbClr val="FFFFFF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93" d="100"/>
          <a:sy n="93" d="100"/>
        </p:scale>
        <p:origin x="1626" y="84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330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334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8914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092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474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719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625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78333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4958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99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7140416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298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763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4131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669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5234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7767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5465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3366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7966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639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294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6537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1878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4207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549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1885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9415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772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590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964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156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92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90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jpe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4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javascript/design-patterns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addyosmani.com/resources/essentialjsdesignpatterns/book" TargetMode="External"/><Relationship Id="rId12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vmlDrawing" Target="../drawings/vmlDrawing36.vml"/><Relationship Id="rId6" Type="http://schemas.openxmlformats.org/officeDocument/2006/relationships/hyperlink" Target="http://addyosmani.com/blog" TargetMode="External"/><Relationship Id="rId11" Type="http://schemas.openxmlformats.org/officeDocument/2006/relationships/hyperlink" Target="http://blog.mgechev.com/2014/05/08/angularjs-in-patterns-part-1-overview-of-angularjs/" TargetMode="External"/><Relationship Id="rId5" Type="http://schemas.openxmlformats.org/officeDocument/2006/relationships/oleObject" Target="../embeddings/oleObject37.bin"/><Relationship Id="rId10" Type="http://schemas.openxmlformats.org/officeDocument/2006/relationships/hyperlink" Target="https://egghead.io/lessons/angularjs-design-patterns-mixin" TargetMode="External"/><Relationship Id="rId4" Type="http://schemas.openxmlformats.org/officeDocument/2006/relationships/notesSlide" Target="../notesSlides/notesSlide35.xml"/><Relationship Id="rId9" Type="http://schemas.openxmlformats.org/officeDocument/2006/relationships/hyperlink" Target="http://trochette.github.io/Angular-Design-Patterns-Best-Practices/#/intr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8.png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jpe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4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1AB076"/>
                </a:solidFill>
                <a:latin typeface="Open Sans"/>
              </a:rPr>
              <a:t>OO </a:t>
            </a: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- Coupling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455" y="2912540"/>
            <a:ext cx="4294378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Tightly coupled to – data model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db</a:t>
            </a:r>
            <a:r>
              <a:rPr lang="en-US" sz="1400" dirty="0">
                <a:solidFill>
                  <a:schemeClr val="bg1"/>
                </a:solidFill>
              </a:rPr>
              <a:t>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SaveOriginalEmployee</a:t>
            </a:r>
            <a:r>
              <a:rPr lang="en-US" sz="1400" dirty="0">
                <a:solidFill>
                  <a:schemeClr val="bg1"/>
                </a:solidFill>
              </a:rPr>
              <a:t>(employee)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GetEmployeeBySalary</a:t>
            </a:r>
            <a:r>
              <a:rPr lang="en-US" sz="1400" dirty="0">
                <a:solidFill>
                  <a:schemeClr val="bg1"/>
                </a:solidFill>
              </a:rPr>
              <a:t>(salary)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GetEmployeesInCanada</a:t>
            </a:r>
            <a:r>
              <a:rPr lang="en-US" sz="1400" dirty="0">
                <a:solidFill>
                  <a:schemeClr val="bg1"/>
                </a:solidFill>
              </a:rPr>
              <a:t>()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UpdateEmployeeWithSalaryIncrease</a:t>
            </a:r>
            <a:r>
              <a:rPr lang="en-US" sz="1400" dirty="0">
                <a:solidFill>
                  <a:schemeClr val="bg1"/>
                </a:solidFill>
              </a:rPr>
              <a:t>(increase)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UpdateUserByName</a:t>
            </a:r>
            <a:r>
              <a:rPr lang="en-US" sz="1400" dirty="0">
                <a:solidFill>
                  <a:schemeClr val="bg1"/>
                </a:solidFill>
              </a:rPr>
              <a:t>(first, last)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DeleteUserById</a:t>
            </a:r>
            <a:r>
              <a:rPr lang="en-US" sz="1400" dirty="0">
                <a:solidFill>
                  <a:schemeClr val="bg1"/>
                </a:solidFill>
              </a:rPr>
              <a:t>(id)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SelectRecentCustomers</a:t>
            </a:r>
            <a:r>
              <a:rPr lang="en-US" sz="1400" dirty="0">
                <a:solidFill>
                  <a:schemeClr val="bg1"/>
                </a:solidFill>
              </a:rPr>
              <a:t>(time) {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// 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429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Loosely coupled 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Minimal change when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deps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change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906698"/>
            <a:ext cx="4250691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Loosely Coupled</a:t>
            </a:r>
          </a:p>
          <a:p>
            <a:endParaRPr lang="en-US" sz="1300" dirty="0" smtClean="0">
              <a:solidFill>
                <a:srgbClr val="1AB076"/>
              </a:solidFill>
            </a:endParaRP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db</a:t>
            </a:r>
            <a:r>
              <a:rPr lang="en-US" sz="1300" dirty="0">
                <a:solidFill>
                  <a:srgbClr val="1AB076"/>
                </a:solidFill>
              </a:rPr>
              <a:t> = function ()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function Select(criteria) {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function Save(object) {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function Update(object) {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function Delete(object) { 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// ...</a:t>
            </a:r>
          </a:p>
          <a:p>
            <a:r>
              <a:rPr lang="en-US" sz="1300" dirty="0" smtClean="0">
                <a:solidFill>
                  <a:srgbClr val="1AB076"/>
                </a:solidFill>
              </a:rPr>
              <a:t>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endParaRPr lang="en-US" sz="1300" dirty="0" smtClean="0">
              <a:solidFill>
                <a:srgbClr val="1AB076"/>
              </a:solidFill>
            </a:endParaRPr>
          </a:p>
          <a:p>
            <a:endParaRPr lang="en-US" sz="1300" dirty="0">
              <a:solidFill>
                <a:srgbClr val="1AB076"/>
              </a:solidFill>
            </a:endParaRPr>
          </a:p>
          <a:p>
            <a:endParaRPr lang="en-US" sz="1300" dirty="0" smtClean="0">
              <a:solidFill>
                <a:srgbClr val="1AB076"/>
              </a:solidFill>
            </a:endParaRPr>
          </a:p>
          <a:p>
            <a:endParaRPr lang="en-US" sz="13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Solid Principles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8454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ingle Responsibility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reason to exist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pen Closed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should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 open for extension, but closed for modification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</a:t>
            </a:r>
            <a:r>
              <a:rPr lang="en-US" sz="18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iskov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Substitution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should be substitutable for their base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objects (maintain original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.)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nterface Segregation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make fine-grained interfaces that are client specific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ependency Inversion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should depend on abstractions, not concretions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DRY Principle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8454898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Don’t Repeat Yourself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750" y="2908615"/>
            <a:ext cx="8454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Unobtrusive </a:t>
            </a:r>
            <a:r>
              <a:rPr lang="en-US" sz="2800" dirty="0" err="1" smtClean="0">
                <a:solidFill>
                  <a:srgbClr val="1AB076"/>
                </a:solidFill>
                <a:latin typeface="Open Sans"/>
              </a:rPr>
              <a:t>Javascript</a:t>
            </a:r>
            <a:endParaRPr lang="en-US" sz="2800" dirty="0" smtClean="0">
              <a:solidFill>
                <a:srgbClr val="1AB076"/>
              </a:solidFill>
              <a:latin typeface="Open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750" y="3647279"/>
            <a:ext cx="38920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Increased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Reusability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Easier to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Maintain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Team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Better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Improved accessibility</a:t>
            </a:r>
          </a:p>
        </p:txBody>
      </p:sp>
      <p:pic>
        <p:nvPicPr>
          <p:cNvPr id="117762" name="Picture 2" descr="C:\Users\Microsoft\Downloads\JavaScriptjQueryPatternFramework_2013_1User\img\diagrams\javascript-unobtrus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11" y="4132498"/>
            <a:ext cx="35909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2</a:t>
            </a: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Modern Design Patterns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522333"/>
            <a:ext cx="8573770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Why Modern Patterns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845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Recently developed patterns for modern web/app development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 are generic and some JavaScript specific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9455" y="3744644"/>
            <a:ext cx="429437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Anonymous function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Person = function (name)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this.name = name;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this.say</a:t>
            </a:r>
            <a:r>
              <a:rPr lang="en-US" sz="1400" dirty="0">
                <a:solidFill>
                  <a:schemeClr val="bg1"/>
                </a:solidFill>
              </a:rPr>
              <a:t> = function () { alert(this.name); }; 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anthony</a:t>
            </a:r>
            <a:r>
              <a:rPr lang="en-US" sz="1400" dirty="0">
                <a:solidFill>
                  <a:schemeClr val="bg1"/>
                </a:solidFill>
              </a:rPr>
              <a:t> = new Person("Anthony Miller");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celeste = new Person("Celeste Diaz");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anthony.say</a:t>
            </a:r>
            <a:r>
              <a:rPr lang="en-US" sz="1400" dirty="0">
                <a:solidFill>
                  <a:schemeClr val="bg1"/>
                </a:solidFill>
              </a:rPr>
              <a:t>();               // =&gt; Anthony Miller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celeste.say</a:t>
            </a:r>
            <a:r>
              <a:rPr lang="en-US" sz="1400" dirty="0">
                <a:solidFill>
                  <a:schemeClr val="bg1"/>
                </a:solidFill>
              </a:rPr>
              <a:t>();               // =&gt; Celeste </a:t>
            </a:r>
            <a:r>
              <a:rPr lang="en-US" sz="1400" dirty="0" smtClean="0">
                <a:solidFill>
                  <a:schemeClr val="bg1"/>
                </a:solidFill>
              </a:rPr>
              <a:t>Diaz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Constructor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Creating new Object instances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 does not have Class, but does have “new”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Object() (rarely used) ,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{},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person = new Person().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Convention: Uppercase constructor function, others lowercase.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Important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if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forget “new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”…                        </a:t>
            </a:r>
            <a:r>
              <a:rPr lang="en-US" sz="18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(ES5 strict, this is local)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“this” NOT bound to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current object but to the global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 (window)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3738802"/>
            <a:ext cx="4250691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Named function (better debugging)</a:t>
            </a:r>
          </a:p>
          <a:p>
            <a:r>
              <a:rPr lang="en-US" sz="1300" dirty="0" smtClean="0">
                <a:solidFill>
                  <a:srgbClr val="1AB076"/>
                </a:solidFill>
              </a:rPr>
              <a:t>// Trick if we forget “new”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smtClean="0">
                <a:solidFill>
                  <a:srgbClr val="1AB076"/>
                </a:solidFill>
              </a:rPr>
              <a:t>function Person </a:t>
            </a:r>
            <a:r>
              <a:rPr lang="en-US" sz="1300" dirty="0">
                <a:solidFill>
                  <a:srgbClr val="1AB076"/>
                </a:solidFill>
              </a:rPr>
              <a:t>(name)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if (!(this </a:t>
            </a:r>
            <a:r>
              <a:rPr lang="en-US" sz="1300" dirty="0" err="1">
                <a:solidFill>
                  <a:srgbClr val="1AB076"/>
                </a:solidFill>
              </a:rPr>
              <a:t>instanceof</a:t>
            </a:r>
            <a:r>
              <a:rPr lang="en-US" sz="1300" dirty="0">
                <a:solidFill>
                  <a:srgbClr val="1AB076"/>
                </a:solidFill>
              </a:rPr>
              <a:t> Person)) {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return new Person(name);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}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this.name = name;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this.say</a:t>
            </a:r>
            <a:r>
              <a:rPr lang="en-US" sz="1300" dirty="0">
                <a:solidFill>
                  <a:srgbClr val="1AB076"/>
                </a:solidFill>
              </a:rPr>
              <a:t> = function () {alert(this.name);};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</a:t>
            </a:r>
          </a:p>
          <a:p>
            <a:r>
              <a:rPr lang="en-US" sz="1300" dirty="0" smtClean="0">
                <a:solidFill>
                  <a:srgbClr val="1AB076"/>
                </a:solidFill>
              </a:rPr>
              <a:t>…</a:t>
            </a:r>
            <a:endParaRPr lang="en-US" sz="13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3119106"/>
            <a:ext cx="4294378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Creating namespace – old way.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MyFramework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MyFramework</a:t>
            </a:r>
            <a:r>
              <a:rPr lang="en-US" sz="1400" dirty="0">
                <a:solidFill>
                  <a:schemeClr val="bg1"/>
                </a:solidFill>
              </a:rPr>
              <a:t> || {};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MyFramework.Utils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MyFramework.Utils</a:t>
            </a:r>
            <a:r>
              <a:rPr lang="en-US" sz="1400" dirty="0">
                <a:solidFill>
                  <a:schemeClr val="bg1"/>
                </a:solidFill>
              </a:rPr>
              <a:t> || </a:t>
            </a:r>
            <a:r>
              <a:rPr lang="en-US" sz="1400" dirty="0" smtClean="0">
                <a:solidFill>
                  <a:schemeClr val="bg1"/>
                </a:solidFill>
              </a:rPr>
              <a:t>{};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Namespace</a:t>
            </a: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Creating structure to avoid name collisions.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= … -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places in the global context.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3117010"/>
            <a:ext cx="4250691" cy="3093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Namespace Pattern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MyFramework</a:t>
            </a:r>
            <a:r>
              <a:rPr lang="en-US" sz="1300" dirty="0">
                <a:solidFill>
                  <a:srgbClr val="1AB076"/>
                </a:solidFill>
              </a:rPr>
              <a:t> =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namespace: function (name)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parts = </a:t>
            </a:r>
            <a:r>
              <a:rPr lang="en-US" sz="1300" dirty="0" err="1">
                <a:solidFill>
                  <a:srgbClr val="1AB076"/>
                </a:solidFill>
              </a:rPr>
              <a:t>name.split</a:t>
            </a:r>
            <a:r>
              <a:rPr lang="en-US" sz="1300" dirty="0">
                <a:solidFill>
                  <a:srgbClr val="1AB076"/>
                </a:solidFill>
              </a:rPr>
              <a:t>(".");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ns = this;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    for (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 = 0, </a:t>
            </a:r>
            <a:r>
              <a:rPr lang="en-US" sz="1300" dirty="0" err="1">
                <a:solidFill>
                  <a:srgbClr val="1AB076"/>
                </a:solidFill>
              </a:rPr>
              <a:t>len</a:t>
            </a:r>
            <a:r>
              <a:rPr lang="en-US" sz="1300" dirty="0">
                <a:solidFill>
                  <a:srgbClr val="1AB076"/>
                </a:solidFill>
              </a:rPr>
              <a:t> = </a:t>
            </a:r>
            <a:r>
              <a:rPr lang="en-US" sz="1300" dirty="0" err="1">
                <a:solidFill>
                  <a:srgbClr val="1AB076"/>
                </a:solidFill>
              </a:rPr>
              <a:t>parts.length</a:t>
            </a:r>
            <a:r>
              <a:rPr lang="en-US" sz="1300" dirty="0">
                <a:solidFill>
                  <a:srgbClr val="1AB076"/>
                </a:solidFill>
              </a:rPr>
              <a:t>; 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 &lt; </a:t>
            </a:r>
            <a:r>
              <a:rPr lang="en-US" sz="1300" dirty="0" err="1">
                <a:solidFill>
                  <a:srgbClr val="1AB076"/>
                </a:solidFill>
              </a:rPr>
              <a:t>len</a:t>
            </a:r>
            <a:r>
              <a:rPr lang="en-US" sz="1300" dirty="0">
                <a:solidFill>
                  <a:srgbClr val="1AB076"/>
                </a:solidFill>
              </a:rPr>
              <a:t>; 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++)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    ns[parts[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]] = ns[parts[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]] || {};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    ns = ns[parts[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]];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}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    return ns;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3119106"/>
            <a:ext cx="4294378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Nice but STILL on global object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dom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MyFramework.namespace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chemeClr val="bg1"/>
                </a:solidFill>
              </a:rPr>
              <a:t>Utils.Dom</a:t>
            </a:r>
            <a:r>
              <a:rPr lang="en-US" sz="1400" dirty="0">
                <a:solidFill>
                  <a:schemeClr val="bg1"/>
                </a:solidFill>
              </a:rPr>
              <a:t>");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dom.getFonts</a:t>
            </a:r>
            <a:r>
              <a:rPr lang="en-US" sz="1400" dirty="0">
                <a:solidFill>
                  <a:schemeClr val="bg1"/>
                </a:solidFill>
              </a:rPr>
              <a:t> = function () { /* ... */ };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dom.count</a:t>
            </a:r>
            <a:r>
              <a:rPr lang="en-US" sz="1400" dirty="0">
                <a:solidFill>
                  <a:schemeClr val="bg1"/>
                </a:solidFill>
              </a:rPr>
              <a:t> = 0;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alert(</a:t>
            </a:r>
            <a:r>
              <a:rPr lang="en-US" sz="1400" dirty="0" err="1">
                <a:solidFill>
                  <a:schemeClr val="bg1"/>
                </a:solidFill>
              </a:rPr>
              <a:t>dom</a:t>
            </a:r>
            <a:r>
              <a:rPr lang="en-US" sz="1400" dirty="0">
                <a:solidFill>
                  <a:schemeClr val="bg1"/>
                </a:solidFill>
              </a:rPr>
              <a:t> === </a:t>
            </a:r>
            <a:r>
              <a:rPr lang="en-US" sz="1400" dirty="0" err="1">
                <a:solidFill>
                  <a:schemeClr val="bg1"/>
                </a:solidFill>
              </a:rPr>
              <a:t>MyFramework.Utils.Dom</a:t>
            </a:r>
            <a:r>
              <a:rPr lang="en-US" sz="1400" dirty="0">
                <a:solidFill>
                  <a:schemeClr val="bg1"/>
                </a:solidFill>
              </a:rPr>
              <a:t>); </a:t>
            </a:r>
            <a:r>
              <a:rPr lang="en-US" sz="1400" dirty="0" smtClean="0">
                <a:solidFill>
                  <a:schemeClr val="bg1"/>
                </a:solidFill>
              </a:rPr>
              <a:t>// </a:t>
            </a:r>
            <a:r>
              <a:rPr lang="en-US" sz="1400" dirty="0">
                <a:solidFill>
                  <a:schemeClr val="bg1"/>
                </a:solidFill>
              </a:rPr>
              <a:t>=&gt; </a:t>
            </a:r>
            <a:r>
              <a:rPr lang="en-US" sz="1400" dirty="0" smtClean="0">
                <a:solidFill>
                  <a:schemeClr val="bg1"/>
                </a:solidFill>
              </a:rPr>
              <a:t>true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Namespace</a:t>
            </a: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 #2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Watch out for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/global.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 closure function to instantiate namespace on framework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3117010"/>
            <a:ext cx="4250691" cy="3093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Closure, encapsulated function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MyFramework.namespace</a:t>
            </a:r>
            <a:r>
              <a:rPr lang="en-US" sz="1300" dirty="0">
                <a:solidFill>
                  <a:srgbClr val="1AB076"/>
                </a:solidFill>
              </a:rPr>
              <a:t>("</a:t>
            </a:r>
            <a:r>
              <a:rPr lang="en-US" sz="1300" dirty="0" err="1">
                <a:solidFill>
                  <a:srgbClr val="1AB076"/>
                </a:solidFill>
              </a:rPr>
              <a:t>Utils</a:t>
            </a:r>
            <a:r>
              <a:rPr lang="en-US" sz="1300" dirty="0">
                <a:solidFill>
                  <a:srgbClr val="1AB076"/>
                </a:solidFill>
              </a:rPr>
              <a:t>").Dom = (function () {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count = 0;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privateVariable</a:t>
            </a:r>
            <a:r>
              <a:rPr lang="en-US" sz="1300" dirty="0">
                <a:solidFill>
                  <a:srgbClr val="1AB076"/>
                </a:solidFill>
              </a:rPr>
              <a:t> = 10;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getFonts</a:t>
            </a:r>
            <a:r>
              <a:rPr lang="en-US" sz="1300" dirty="0">
                <a:solidFill>
                  <a:srgbClr val="1AB076"/>
                </a:solidFill>
              </a:rPr>
              <a:t> = function () { /* ... */ 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return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</a:t>
            </a:r>
            <a:r>
              <a:rPr lang="en-US" sz="1300" dirty="0" err="1">
                <a:solidFill>
                  <a:srgbClr val="1AB076"/>
                </a:solidFill>
              </a:rPr>
              <a:t>getFonts</a:t>
            </a:r>
            <a:r>
              <a:rPr lang="en-US" sz="1300" dirty="0">
                <a:solidFill>
                  <a:srgbClr val="1AB076"/>
                </a:solidFill>
              </a:rPr>
              <a:t>: </a:t>
            </a:r>
            <a:r>
              <a:rPr lang="en-US" sz="1300" dirty="0" err="1">
                <a:solidFill>
                  <a:srgbClr val="1AB076"/>
                </a:solidFill>
              </a:rPr>
              <a:t>getFonts</a:t>
            </a:r>
            <a:r>
              <a:rPr lang="en-US" sz="1300" dirty="0">
                <a:solidFill>
                  <a:srgbClr val="1AB076"/>
                </a:solidFill>
              </a:rPr>
              <a:t>,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count: count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smtClean="0">
                <a:solidFill>
                  <a:srgbClr val="1AB076"/>
                </a:solidFill>
              </a:rPr>
              <a:t>})();</a:t>
            </a:r>
          </a:p>
          <a:p>
            <a:endParaRPr lang="en-US" sz="13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2241282"/>
            <a:ext cx="429437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Module pattern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module = (function ()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// private area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count = 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increment = function () { count++;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decrement = function () { count--;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return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// public area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addOne</a:t>
            </a:r>
            <a:r>
              <a:rPr lang="en-US" sz="1400" dirty="0">
                <a:solidFill>
                  <a:schemeClr val="bg1"/>
                </a:solidFill>
              </a:rPr>
              <a:t>: function () { increment();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subtractOne</a:t>
            </a:r>
            <a:r>
              <a:rPr lang="en-US" sz="1400" dirty="0">
                <a:solidFill>
                  <a:schemeClr val="bg1"/>
                </a:solidFill>
              </a:rPr>
              <a:t>: function () { decrement();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getCount</a:t>
            </a:r>
            <a:r>
              <a:rPr lang="en-US" sz="1400" dirty="0">
                <a:solidFill>
                  <a:schemeClr val="bg1"/>
                </a:solidFill>
              </a:rPr>
              <a:t>: function () { return count;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})();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rganize your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applications in modules or functional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areas.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Revealing pattern makes your public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api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clear and reduced code.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2239186"/>
            <a:ext cx="4250691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Revealing Module pattern</a:t>
            </a: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module = (function () {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count = 0;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increment = function () { count++;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decrement = function () { count--; 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return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increment: increment,       // same names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decrement: decrement   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})();</a:t>
            </a:r>
            <a:endParaRPr lang="en-US" sz="1300" dirty="0" smtClean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2241282"/>
            <a:ext cx="429437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Import libraries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module = (function (win, $, undefined)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doc = </a:t>
            </a:r>
            <a:r>
              <a:rPr lang="en-US" sz="1400" dirty="0" err="1">
                <a:solidFill>
                  <a:schemeClr val="bg1"/>
                </a:solidFill>
              </a:rPr>
              <a:t>win.document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nav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win.navigation</a:t>
            </a:r>
            <a:r>
              <a:rPr lang="en-US" sz="1400" dirty="0">
                <a:solidFill>
                  <a:schemeClr val="bg1"/>
                </a:solidFill>
              </a:rPr>
              <a:t>;   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return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})(window, jQuery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// use local win </a:t>
            </a:r>
            <a:r>
              <a:rPr lang="en-US" sz="1400" dirty="0" err="1" smtClean="0">
                <a:solidFill>
                  <a:schemeClr val="bg1"/>
                </a:solidFill>
              </a:rPr>
              <a:t>vars</a:t>
            </a:r>
            <a:r>
              <a:rPr lang="en-US" sz="1400" dirty="0" smtClean="0">
                <a:solidFill>
                  <a:schemeClr val="bg1"/>
                </a:solidFill>
              </a:rPr>
              <a:t> – better performance.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// $ will be jQuery, even if another library uses it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// Who can guess why undefined is imported?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 #2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to properly use “Global” or other 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into your context and use: better performance, less clashes.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Design Patterns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2241282"/>
            <a:ext cx="429437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module imports itself and extends.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module = (function (self)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top = 10;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self.multiply</a:t>
            </a:r>
            <a:r>
              <a:rPr lang="en-US" sz="1400" dirty="0">
                <a:solidFill>
                  <a:schemeClr val="bg1"/>
                </a:solidFill>
              </a:rPr>
              <a:t> = function (</a:t>
            </a:r>
            <a:r>
              <a:rPr lang="en-US" sz="1400" dirty="0" err="1">
                <a:solidFill>
                  <a:schemeClr val="bg1"/>
                </a:solidFill>
              </a:rPr>
              <a:t>x,y</a:t>
            </a:r>
            <a:r>
              <a:rPr lang="en-US" sz="1400" dirty="0">
                <a:solidFill>
                  <a:schemeClr val="bg1"/>
                </a:solidFill>
              </a:rPr>
              <a:t>) { return x * y;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self.divide</a:t>
            </a:r>
            <a:r>
              <a:rPr lang="en-US" sz="1400" dirty="0">
                <a:solidFill>
                  <a:schemeClr val="bg1"/>
                </a:solidFill>
              </a:rPr>
              <a:t> = function (</a:t>
            </a:r>
            <a:r>
              <a:rPr lang="en-US" sz="1400" dirty="0" err="1">
                <a:solidFill>
                  <a:schemeClr val="bg1"/>
                </a:solidFill>
              </a:rPr>
              <a:t>x,y</a:t>
            </a:r>
            <a:r>
              <a:rPr lang="en-US" sz="1400" dirty="0">
                <a:solidFill>
                  <a:schemeClr val="bg1"/>
                </a:solidFill>
              </a:rPr>
              <a:t>) { return x / y;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self.getTop</a:t>
            </a:r>
            <a:r>
              <a:rPr lang="en-US" sz="1400" dirty="0">
                <a:solidFill>
                  <a:schemeClr val="bg1"/>
                </a:solidFill>
              </a:rPr>
              <a:t> = function () { return top;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return self;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})(module || </a:t>
            </a:r>
            <a:r>
              <a:rPr lang="en-US" sz="1400" dirty="0" smtClean="0">
                <a:solidFill>
                  <a:schemeClr val="bg1"/>
                </a:solidFill>
              </a:rPr>
              <a:t>{});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 #3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Partial modules – splitting a module across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to do this without worrying about file loading order.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2239186"/>
            <a:ext cx="4250691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Namespace and Module patterns “chained”</a:t>
            </a: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MyApplication.namespace</a:t>
            </a:r>
            <a:r>
              <a:rPr lang="en-US" sz="1400" dirty="0">
                <a:solidFill>
                  <a:srgbClr val="1AB076"/>
                </a:solidFill>
              </a:rPr>
              <a:t>("</a:t>
            </a:r>
            <a:r>
              <a:rPr lang="en-US" sz="1400" dirty="0" err="1">
                <a:solidFill>
                  <a:srgbClr val="1AB076"/>
                </a:solidFill>
              </a:rPr>
              <a:t>Util.Events</a:t>
            </a:r>
            <a:r>
              <a:rPr lang="en-US" sz="1400" dirty="0">
                <a:solidFill>
                  <a:srgbClr val="1AB076"/>
                </a:solidFill>
              </a:rPr>
              <a:t>").module = (function () {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// private area ...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return {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    // public area ...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};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})();</a:t>
            </a: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// module is Singleton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// used by many frameworks</a:t>
            </a:r>
          </a:p>
          <a:p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2241282"/>
            <a:ext cx="429437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Object that return “this” for chaining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function Calculator(start)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total = start || 0;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this.add</a:t>
            </a:r>
            <a:r>
              <a:rPr lang="en-US" sz="1400" dirty="0">
                <a:solidFill>
                  <a:schemeClr val="bg1"/>
                </a:solidFill>
              </a:rPr>
              <a:t> = function (x) { total +=x; return this;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this.sub</a:t>
            </a:r>
            <a:r>
              <a:rPr lang="en-US" sz="1400" dirty="0">
                <a:solidFill>
                  <a:schemeClr val="bg1"/>
                </a:solidFill>
              </a:rPr>
              <a:t> = function (x) { total -=x; return this;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this.mul</a:t>
            </a:r>
            <a:r>
              <a:rPr lang="en-US" sz="1400" dirty="0">
                <a:solidFill>
                  <a:schemeClr val="bg1"/>
                </a:solidFill>
              </a:rPr>
              <a:t> = function (x) { total *=x; return this;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this.div</a:t>
            </a:r>
            <a:r>
              <a:rPr lang="en-US" sz="1400" dirty="0">
                <a:solidFill>
                  <a:schemeClr val="bg1"/>
                </a:solidFill>
              </a:rPr>
              <a:t> = function (x) { total /=x; return this;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this.get</a:t>
            </a:r>
            <a:r>
              <a:rPr lang="en-US" sz="1400" dirty="0">
                <a:solidFill>
                  <a:schemeClr val="bg1"/>
                </a:solidFill>
              </a:rPr>
              <a:t> = function () { return total;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// usage: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calculator = new Calculator(10).add(8).div(2).</a:t>
            </a:r>
            <a:r>
              <a:rPr lang="en-US" sz="1400" dirty="0" err="1">
                <a:solidFill>
                  <a:schemeClr val="bg1"/>
                </a:solidFill>
              </a:rPr>
              <a:t>mul</a:t>
            </a:r>
            <a:r>
              <a:rPr lang="en-US" sz="1400" dirty="0">
                <a:solidFill>
                  <a:schemeClr val="bg1"/>
                </a:solidFill>
              </a:rPr>
              <a:t>(4).sub(30).add(100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Chaining / Fluent API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calling multiple methods on a single object by stringing them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8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object.method1("arg1").method2("arg2").method3("arg3");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239186"/>
            <a:ext cx="425069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Tips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If your object returns nothing, return this.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Chaining is powerful, but makes debugging harder.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Chaining can help performance (jQuery selector).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3042678"/>
            <a:ext cx="429437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this is indeed bound to the global </a:t>
            </a:r>
            <a:r>
              <a:rPr lang="en-US" sz="1400" dirty="0" smtClean="0">
                <a:solidFill>
                  <a:schemeClr val="bg1"/>
                </a:solidFill>
              </a:rPr>
              <a:t>object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function show()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alert(this === window);    // =&gt; true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alert(this)                // =&gt; [object Window]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show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Function Invocation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5463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 function in JavaScript comes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with: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arguments and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“this” = where am I, that is, which object instance am I part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off?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standalone function that is not part of an object is called a </a:t>
            </a:r>
            <a:r>
              <a:rPr lang="en-US" sz="18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3042678"/>
            <a:ext cx="4294378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Method invocation pattern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calculator =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total: 0,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add: function (x) {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+= x;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sub: function (x) {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-= x;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show: function () { alert("total = " +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);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calculator.add</a:t>
            </a:r>
            <a:r>
              <a:rPr lang="en-US" sz="1400" dirty="0">
                <a:solidFill>
                  <a:schemeClr val="bg1"/>
                </a:solidFill>
              </a:rPr>
              <a:t>(10);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calculator.show</a:t>
            </a:r>
            <a:r>
              <a:rPr lang="en-US" sz="1400" dirty="0">
                <a:solidFill>
                  <a:schemeClr val="bg1"/>
                </a:solidFill>
              </a:rPr>
              <a:t>();       // =&gt; total = 10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calculator.sub</a:t>
            </a:r>
            <a:r>
              <a:rPr lang="en-US" sz="1400" dirty="0">
                <a:solidFill>
                  <a:schemeClr val="bg1"/>
                </a:solidFill>
              </a:rPr>
              <a:t>(6);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calculator.show</a:t>
            </a:r>
            <a:r>
              <a:rPr lang="en-US" sz="1400" dirty="0">
                <a:solidFill>
                  <a:schemeClr val="bg1"/>
                </a:solidFill>
              </a:rPr>
              <a:t>();       // =&gt; total = 4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Method Invocation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en-US" sz="18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method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 function member of an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value is bound to the object instance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2655027"/>
            <a:ext cx="429437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Constructor invocation pattern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Calculator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= 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this.add</a:t>
            </a:r>
            <a:r>
              <a:rPr lang="en-US" sz="1400" dirty="0">
                <a:solidFill>
                  <a:schemeClr val="bg1"/>
                </a:solidFill>
              </a:rPr>
              <a:t>  = function (x) {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+= x;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this.sub</a:t>
            </a:r>
            <a:r>
              <a:rPr lang="en-US" sz="1400" dirty="0">
                <a:solidFill>
                  <a:schemeClr val="bg1"/>
                </a:solidFill>
              </a:rPr>
              <a:t> = function (x) {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-= x;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this.show</a:t>
            </a:r>
            <a:r>
              <a:rPr lang="en-US" sz="1400" dirty="0">
                <a:solidFill>
                  <a:schemeClr val="bg1"/>
                </a:solidFill>
              </a:rPr>
              <a:t> = function () { alert("total = " +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);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calculator = new Calculator();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calculator.add</a:t>
            </a:r>
            <a:r>
              <a:rPr lang="en-US" sz="1400" dirty="0">
                <a:solidFill>
                  <a:schemeClr val="bg1"/>
                </a:solidFill>
              </a:rPr>
              <a:t>(10);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calculator.show</a:t>
            </a:r>
            <a:r>
              <a:rPr lang="en-US" sz="1400" dirty="0">
                <a:solidFill>
                  <a:schemeClr val="bg1"/>
                </a:solidFill>
              </a:rPr>
              <a:t>();       // =&gt; total = 10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calculator.sub</a:t>
            </a:r>
            <a:r>
              <a:rPr lang="en-US" sz="1400" dirty="0">
                <a:solidFill>
                  <a:schemeClr val="bg1"/>
                </a:solidFill>
              </a:rPr>
              <a:t>(6);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calculator.show</a:t>
            </a:r>
            <a:r>
              <a:rPr lang="en-US" sz="1400" dirty="0">
                <a:solidFill>
                  <a:schemeClr val="bg1"/>
                </a:solidFill>
              </a:rPr>
              <a:t>();       // =&gt; total = 4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Constructor Invocation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546338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operator creates a new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variable will be bound to the newly created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655027"/>
            <a:ext cx="4250691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What happens / Flow?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1. </a:t>
            </a:r>
            <a:r>
              <a:rPr lang="en-US" sz="1400" dirty="0">
                <a:solidFill>
                  <a:srgbClr val="1AB076"/>
                </a:solidFill>
              </a:rPr>
              <a:t>a new object is created which is then bound to this. </a:t>
            </a:r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2. </a:t>
            </a:r>
            <a:r>
              <a:rPr lang="en-US" sz="1400" dirty="0">
                <a:solidFill>
                  <a:srgbClr val="1AB076"/>
                </a:solidFill>
              </a:rPr>
              <a:t>the function body executes and properties and methods are added to the object. </a:t>
            </a:r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3. </a:t>
            </a:r>
            <a:r>
              <a:rPr lang="en-US" sz="1400" dirty="0">
                <a:solidFill>
                  <a:srgbClr val="1AB076"/>
                </a:solidFill>
              </a:rPr>
              <a:t>the constructor function implicitly returns the newly created </a:t>
            </a:r>
            <a:r>
              <a:rPr lang="en-US" sz="1400" dirty="0" smtClean="0">
                <a:solidFill>
                  <a:srgbClr val="1AB076"/>
                </a:solidFill>
              </a:rPr>
              <a:t>object.</a:t>
            </a:r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3516801"/>
            <a:ext cx="4294378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Apply invocation pattern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function </a:t>
            </a:r>
            <a:r>
              <a:rPr lang="en-US" sz="1400" dirty="0" err="1">
                <a:solidFill>
                  <a:schemeClr val="bg1"/>
                </a:solidFill>
              </a:rPr>
              <a:t>giveName</a:t>
            </a:r>
            <a:r>
              <a:rPr lang="en-US" sz="1400" dirty="0">
                <a:solidFill>
                  <a:schemeClr val="bg1"/>
                </a:solidFill>
              </a:rPr>
              <a:t>(first, last)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this.first</a:t>
            </a:r>
            <a:r>
              <a:rPr lang="en-US" sz="1400" dirty="0">
                <a:solidFill>
                  <a:schemeClr val="bg1"/>
                </a:solidFill>
              </a:rPr>
              <a:t> = first;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this.last</a:t>
            </a:r>
            <a:r>
              <a:rPr lang="en-US" sz="1400" dirty="0">
                <a:solidFill>
                  <a:schemeClr val="bg1"/>
                </a:solidFill>
              </a:rPr>
              <a:t> = last;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person = {};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giveName.apply</a:t>
            </a:r>
            <a:r>
              <a:rPr lang="en-US" sz="1400" dirty="0">
                <a:solidFill>
                  <a:schemeClr val="bg1"/>
                </a:solidFill>
              </a:rPr>
              <a:t>(person, ["Neil", "Anderson"]);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alert(</a:t>
            </a:r>
            <a:r>
              <a:rPr lang="en-US" sz="1400" dirty="0" err="1">
                <a:solidFill>
                  <a:schemeClr val="bg1"/>
                </a:solidFill>
              </a:rPr>
              <a:t>person.first</a:t>
            </a:r>
            <a:r>
              <a:rPr lang="en-US" sz="1400" dirty="0">
                <a:solidFill>
                  <a:schemeClr val="bg1"/>
                </a:solidFill>
              </a:rPr>
              <a:t> + " " + </a:t>
            </a:r>
            <a:r>
              <a:rPr lang="en-US" sz="1400" dirty="0" err="1">
                <a:solidFill>
                  <a:schemeClr val="bg1"/>
                </a:solidFill>
              </a:rPr>
              <a:t>person.last</a:t>
            </a:r>
            <a:r>
              <a:rPr lang="en-US" sz="1400" dirty="0">
                <a:solidFill>
                  <a:schemeClr val="bg1"/>
                </a:solidFill>
              </a:rPr>
              <a:t>);   // =&gt; Neil </a:t>
            </a:r>
            <a:r>
              <a:rPr lang="en-US" sz="1400" dirty="0" smtClean="0">
                <a:solidFill>
                  <a:schemeClr val="bg1"/>
                </a:solidFill>
              </a:rPr>
              <a:t>Anderson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Apply Invocation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546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Application Invocation pattern offers the most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Two arguments are needed: 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first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value for this, 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second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array of arguments used to invoke the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3516801"/>
            <a:ext cx="4250691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Call invocation pattern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function </a:t>
            </a:r>
            <a:r>
              <a:rPr lang="en-US" sz="1400" dirty="0" err="1">
                <a:solidFill>
                  <a:srgbClr val="1AB076"/>
                </a:solidFill>
              </a:rPr>
              <a:t>giveName</a:t>
            </a:r>
            <a:r>
              <a:rPr lang="en-US" sz="1400" dirty="0">
                <a:solidFill>
                  <a:srgbClr val="1AB076"/>
                </a:solidFill>
              </a:rPr>
              <a:t>(first, last)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this.first</a:t>
            </a:r>
            <a:r>
              <a:rPr lang="en-US" sz="1400" dirty="0">
                <a:solidFill>
                  <a:srgbClr val="1AB076"/>
                </a:solidFill>
              </a:rPr>
              <a:t> = first;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this.last</a:t>
            </a:r>
            <a:r>
              <a:rPr lang="en-US" sz="1400" dirty="0">
                <a:solidFill>
                  <a:srgbClr val="1AB076"/>
                </a:solidFill>
              </a:rPr>
              <a:t> = last;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};</a:t>
            </a: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person = {};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giveName.call</a:t>
            </a:r>
            <a:r>
              <a:rPr lang="en-US" sz="1400" dirty="0">
                <a:solidFill>
                  <a:srgbClr val="1AB076"/>
                </a:solidFill>
              </a:rPr>
              <a:t>(person, "Neil", "Anderson");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person.first</a:t>
            </a:r>
            <a:r>
              <a:rPr lang="en-US" sz="1400" dirty="0">
                <a:solidFill>
                  <a:srgbClr val="1AB076"/>
                </a:solidFill>
              </a:rPr>
              <a:t> + " " + </a:t>
            </a:r>
            <a:r>
              <a:rPr lang="en-US" sz="1400" dirty="0" err="1">
                <a:solidFill>
                  <a:srgbClr val="1AB076"/>
                </a:solidFill>
              </a:rPr>
              <a:t>person.last</a:t>
            </a:r>
            <a:r>
              <a:rPr lang="en-US" sz="1400" dirty="0">
                <a:solidFill>
                  <a:srgbClr val="1AB076"/>
                </a:solidFill>
              </a:rPr>
              <a:t>);   // =&gt; Neil </a:t>
            </a:r>
            <a:r>
              <a:rPr lang="en-US" sz="1400" dirty="0" smtClean="0">
                <a:solidFill>
                  <a:srgbClr val="1AB076"/>
                </a:solidFill>
              </a:rPr>
              <a:t>Anderson</a:t>
            </a:r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2457575"/>
            <a:ext cx="4294378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Prototypal inheritance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function </a:t>
            </a:r>
            <a:r>
              <a:rPr lang="en-US" sz="1400" dirty="0">
                <a:solidFill>
                  <a:schemeClr val="bg1"/>
                </a:solidFill>
              </a:rPr>
              <a:t>inherit(source)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F() {};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F.prototype</a:t>
            </a:r>
            <a:r>
              <a:rPr lang="en-US" sz="1400" dirty="0">
                <a:solidFill>
                  <a:schemeClr val="bg1"/>
                </a:solidFill>
              </a:rPr>
              <a:t> = source;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return new F();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person = {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color: "brown",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say: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alert("Hi, I have " + </a:t>
            </a:r>
            <a:r>
              <a:rPr lang="en-US" sz="1400" dirty="0" err="1">
                <a:solidFill>
                  <a:schemeClr val="bg1"/>
                </a:solidFill>
              </a:rPr>
              <a:t>this.color</a:t>
            </a:r>
            <a:r>
              <a:rPr lang="en-US" sz="1400" dirty="0">
                <a:solidFill>
                  <a:schemeClr val="bg1"/>
                </a:solidFill>
              </a:rPr>
              <a:t> + " eyes");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employee = inherit(person);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employee.salary</a:t>
            </a:r>
            <a:r>
              <a:rPr lang="en-US" sz="1400" dirty="0">
                <a:solidFill>
                  <a:schemeClr val="bg1"/>
                </a:solidFill>
              </a:rPr>
              <a:t> = "$35,000";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employee.say</a:t>
            </a:r>
            <a:r>
              <a:rPr lang="en-US" sz="1400" dirty="0">
                <a:solidFill>
                  <a:schemeClr val="bg1"/>
                </a:solidFill>
              </a:rPr>
              <a:t>();            // =&gt; Hi, I have brown </a:t>
            </a:r>
            <a:r>
              <a:rPr lang="en-US" sz="1400" dirty="0" smtClean="0">
                <a:solidFill>
                  <a:schemeClr val="bg1"/>
                </a:solidFill>
              </a:rPr>
              <a:t>eyes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Mixin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pattern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427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adding functionality to an object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457575"/>
            <a:ext cx="4250691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Extend pattern</a:t>
            </a:r>
          </a:p>
          <a:p>
            <a:r>
              <a:rPr lang="en-US" sz="1400" dirty="0">
                <a:solidFill>
                  <a:srgbClr val="1AB076"/>
                </a:solidFill>
              </a:rPr>
              <a:t>function extend(source, destination)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for (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s in source)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if (</a:t>
            </a:r>
            <a:r>
              <a:rPr lang="en-US" sz="1400" dirty="0" err="1">
                <a:solidFill>
                  <a:srgbClr val="1AB076"/>
                </a:solidFill>
              </a:rPr>
              <a:t>source.hasOwnProperty</a:t>
            </a:r>
            <a:r>
              <a:rPr lang="en-US" sz="1400" dirty="0">
                <a:solidFill>
                  <a:srgbClr val="1AB076"/>
                </a:solidFill>
              </a:rPr>
              <a:t>(s))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    destination[s] = source[s];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person = { 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color: "blue",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say: function ()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alert("Hi, I have " + </a:t>
            </a:r>
            <a:r>
              <a:rPr lang="en-US" sz="1400" dirty="0" err="1">
                <a:solidFill>
                  <a:srgbClr val="1AB076"/>
                </a:solidFill>
              </a:rPr>
              <a:t>this.color</a:t>
            </a:r>
            <a:r>
              <a:rPr lang="en-US" sz="1400" dirty="0">
                <a:solidFill>
                  <a:srgbClr val="1AB076"/>
                </a:solidFill>
              </a:rPr>
              <a:t> + " eyes");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employee = { salary: "$35,000" </a:t>
            </a:r>
            <a:r>
              <a:rPr lang="en-US" sz="1400" dirty="0" smtClean="0">
                <a:solidFill>
                  <a:srgbClr val="1AB076"/>
                </a:solidFill>
              </a:rPr>
              <a:t>};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extend(person, employee);   // the extend </a:t>
            </a:r>
            <a:r>
              <a:rPr lang="en-US" sz="1400" dirty="0" smtClean="0">
                <a:solidFill>
                  <a:srgbClr val="1AB076"/>
                </a:solidFill>
              </a:rPr>
              <a:t>pattern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employee.say</a:t>
            </a:r>
            <a:r>
              <a:rPr lang="en-US" sz="1400" dirty="0">
                <a:solidFill>
                  <a:srgbClr val="1AB076"/>
                </a:solidFill>
              </a:rPr>
              <a:t>();             // =&gt; Hi, I have blue eyes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0060" y="1067306"/>
            <a:ext cx="4273169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Prototypal inheritance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Extend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Mixin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1670142"/>
            <a:ext cx="429437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// </a:t>
            </a:r>
            <a:r>
              <a:rPr lang="en-US" sz="1200" dirty="0" err="1" smtClean="0">
                <a:solidFill>
                  <a:schemeClr val="bg1"/>
                </a:solidFill>
              </a:rPr>
              <a:t>Mixin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function </a:t>
            </a:r>
            <a:r>
              <a:rPr lang="en-US" sz="1200" dirty="0" err="1">
                <a:solidFill>
                  <a:schemeClr val="bg1"/>
                </a:solidFill>
              </a:rPr>
              <a:t>mixin</a:t>
            </a:r>
            <a:r>
              <a:rPr lang="en-US" sz="1200" dirty="0">
                <a:solidFill>
                  <a:schemeClr val="bg1"/>
                </a:solidFill>
              </a:rPr>
              <a:t>(sources, destination)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for (</a:t>
            </a:r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= 0, </a:t>
            </a:r>
            <a:r>
              <a:rPr lang="en-US" sz="1200" dirty="0" err="1">
                <a:solidFill>
                  <a:schemeClr val="bg1"/>
                </a:solidFill>
              </a:rPr>
              <a:t>len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sources.length</a:t>
            </a:r>
            <a:r>
              <a:rPr lang="en-US" sz="1200" dirty="0">
                <a:solidFill>
                  <a:schemeClr val="bg1"/>
                </a:solidFill>
              </a:rPr>
              <a:t>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&lt; </a:t>
            </a:r>
            <a:r>
              <a:rPr lang="en-US" sz="1200" dirty="0" err="1">
                <a:solidFill>
                  <a:schemeClr val="bg1"/>
                </a:solidFill>
              </a:rPr>
              <a:t>len</a:t>
            </a:r>
            <a:r>
              <a:rPr lang="en-US" sz="1200" dirty="0">
                <a:solidFill>
                  <a:schemeClr val="bg1"/>
                </a:solidFill>
              </a:rPr>
              <a:t>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++)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source = sources[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for (</a:t>
            </a:r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s in source)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if (</a:t>
            </a:r>
            <a:r>
              <a:rPr lang="en-US" sz="1200" dirty="0" err="1">
                <a:solidFill>
                  <a:schemeClr val="bg1"/>
                </a:solidFill>
              </a:rPr>
              <a:t>source.hasOwnProperty</a:t>
            </a:r>
            <a:r>
              <a:rPr lang="en-US" sz="1200" dirty="0">
                <a:solidFill>
                  <a:schemeClr val="bg1"/>
                </a:solidFill>
              </a:rPr>
              <a:t>(s))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    destination[s] = source[s];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Employee = function (name, gender, age)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this.name = name;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this.age</a:t>
            </a:r>
            <a:r>
              <a:rPr lang="en-US" sz="1200" dirty="0">
                <a:solidFill>
                  <a:schemeClr val="bg1"/>
                </a:solidFill>
              </a:rPr>
              <a:t> = age;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this.gender</a:t>
            </a:r>
            <a:r>
              <a:rPr lang="en-US" sz="1200" dirty="0">
                <a:solidFill>
                  <a:schemeClr val="bg1"/>
                </a:solidFill>
              </a:rPr>
              <a:t> = gender;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employees = [];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employees.push</a:t>
            </a:r>
            <a:r>
              <a:rPr lang="en-US" sz="1200" dirty="0">
                <a:solidFill>
                  <a:schemeClr val="bg1"/>
                </a:solidFill>
              </a:rPr>
              <a:t>(new Employee("John", "Male", 33));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employees.push</a:t>
            </a:r>
            <a:r>
              <a:rPr lang="en-US" sz="1200" dirty="0">
                <a:solidFill>
                  <a:schemeClr val="bg1"/>
                </a:solidFill>
              </a:rPr>
              <a:t>(new Employee("Peter", "Male", 45));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employees.push</a:t>
            </a:r>
            <a:r>
              <a:rPr lang="en-US" sz="1200" dirty="0">
                <a:solidFill>
                  <a:schemeClr val="bg1"/>
                </a:solidFill>
              </a:rPr>
              <a:t>(new Employee("Ann", "Female", 32));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employees.push</a:t>
            </a:r>
            <a:r>
              <a:rPr lang="en-US" sz="1200" dirty="0">
                <a:solidFill>
                  <a:schemeClr val="bg1"/>
                </a:solidFill>
              </a:rPr>
              <a:t>(new Employee("Tiffany", "Female", 19));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Mixin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pattern #2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662001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Mixin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pattern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copies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properties from </a:t>
            </a:r>
            <a:r>
              <a:rPr lang="en-US" sz="18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 or more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source objects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1670142"/>
            <a:ext cx="4250691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Continued…</a:t>
            </a: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sortable =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sortAge</a:t>
            </a:r>
            <a:r>
              <a:rPr lang="en-US" sz="1400" dirty="0">
                <a:solidFill>
                  <a:srgbClr val="1AB076"/>
                </a:solidFill>
              </a:rPr>
              <a:t>: function ()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</a:t>
            </a:r>
            <a:r>
              <a:rPr lang="en-US" sz="1400" dirty="0" err="1">
                <a:solidFill>
                  <a:srgbClr val="1AB076"/>
                </a:solidFill>
              </a:rPr>
              <a:t>this.sort</a:t>
            </a:r>
            <a:r>
              <a:rPr lang="en-US" sz="1400" dirty="0">
                <a:solidFill>
                  <a:srgbClr val="1AB076"/>
                </a:solidFill>
              </a:rPr>
              <a:t>(function (a, b)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    return </a:t>
            </a:r>
            <a:r>
              <a:rPr lang="en-US" sz="1400" dirty="0" err="1">
                <a:solidFill>
                  <a:srgbClr val="1AB076"/>
                </a:solidFill>
              </a:rPr>
              <a:t>a.age</a:t>
            </a:r>
            <a:r>
              <a:rPr lang="en-US" sz="1400" dirty="0">
                <a:solidFill>
                  <a:srgbClr val="1AB076"/>
                </a:solidFill>
              </a:rPr>
              <a:t> - </a:t>
            </a:r>
            <a:r>
              <a:rPr lang="en-US" sz="1400" dirty="0" err="1">
                <a:solidFill>
                  <a:srgbClr val="1AB076"/>
                </a:solidFill>
              </a:rPr>
              <a:t>b.age</a:t>
            </a:r>
            <a:r>
              <a:rPr lang="en-US" sz="1400" dirty="0">
                <a:solidFill>
                  <a:srgbClr val="1AB076"/>
                </a:solidFill>
              </a:rPr>
              <a:t>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});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enumerable =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each: function (callback)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for (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i</a:t>
            </a:r>
            <a:r>
              <a:rPr lang="en-US" sz="1400" dirty="0">
                <a:solidFill>
                  <a:srgbClr val="1AB076"/>
                </a:solidFill>
              </a:rPr>
              <a:t> = 0, </a:t>
            </a:r>
            <a:r>
              <a:rPr lang="en-US" sz="1400" dirty="0" err="1">
                <a:solidFill>
                  <a:srgbClr val="1AB076"/>
                </a:solidFill>
              </a:rPr>
              <a:t>len</a:t>
            </a:r>
            <a:r>
              <a:rPr lang="en-US" sz="1400" dirty="0">
                <a:solidFill>
                  <a:srgbClr val="1AB076"/>
                </a:solidFill>
              </a:rPr>
              <a:t> = </a:t>
            </a:r>
            <a:r>
              <a:rPr lang="en-US" sz="1400" dirty="0" err="1">
                <a:solidFill>
                  <a:srgbClr val="1AB076"/>
                </a:solidFill>
              </a:rPr>
              <a:t>this.length</a:t>
            </a:r>
            <a:r>
              <a:rPr lang="en-US" sz="1400" dirty="0">
                <a:solidFill>
                  <a:srgbClr val="1AB076"/>
                </a:solidFill>
              </a:rPr>
              <a:t>; </a:t>
            </a:r>
            <a:r>
              <a:rPr lang="en-US" sz="1400" dirty="0" err="1">
                <a:solidFill>
                  <a:srgbClr val="1AB076"/>
                </a:solidFill>
              </a:rPr>
              <a:t>i</a:t>
            </a:r>
            <a:r>
              <a:rPr lang="en-US" sz="1400" dirty="0">
                <a:solidFill>
                  <a:srgbClr val="1AB076"/>
                </a:solidFill>
              </a:rPr>
              <a:t> &lt; </a:t>
            </a:r>
            <a:r>
              <a:rPr lang="en-US" sz="1400" dirty="0" err="1">
                <a:solidFill>
                  <a:srgbClr val="1AB076"/>
                </a:solidFill>
              </a:rPr>
              <a:t>len</a:t>
            </a:r>
            <a:r>
              <a:rPr lang="en-US" sz="1400" dirty="0">
                <a:solidFill>
                  <a:srgbClr val="1AB076"/>
                </a:solidFill>
              </a:rPr>
              <a:t>; </a:t>
            </a:r>
            <a:r>
              <a:rPr lang="en-US" sz="1400" dirty="0" err="1">
                <a:solidFill>
                  <a:srgbClr val="1AB076"/>
                </a:solidFill>
              </a:rPr>
              <a:t>i</a:t>
            </a:r>
            <a:r>
              <a:rPr lang="en-US" sz="1400" dirty="0">
                <a:solidFill>
                  <a:srgbClr val="1AB076"/>
                </a:solidFill>
              </a:rPr>
              <a:t>++)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    callback(this[</a:t>
            </a:r>
            <a:r>
              <a:rPr lang="en-US" sz="1400" dirty="0" err="1">
                <a:solidFill>
                  <a:srgbClr val="1AB076"/>
                </a:solidFill>
              </a:rPr>
              <a:t>i</a:t>
            </a:r>
            <a:r>
              <a:rPr lang="en-US" sz="1400" dirty="0">
                <a:solidFill>
                  <a:srgbClr val="1AB076"/>
                </a:solidFill>
              </a:rPr>
              <a:t>]);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mixin</a:t>
            </a:r>
            <a:r>
              <a:rPr lang="en-US" sz="1400" dirty="0">
                <a:solidFill>
                  <a:srgbClr val="1AB076"/>
                </a:solidFill>
              </a:rPr>
              <a:t>([sortable, enumerable], employees</a:t>
            </a:r>
            <a:r>
              <a:rPr lang="en-US" sz="1400" dirty="0" smtClean="0">
                <a:solidFill>
                  <a:srgbClr val="1AB076"/>
                </a:solidFill>
              </a:rPr>
              <a:t>);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employees.sortAge</a:t>
            </a:r>
            <a:r>
              <a:rPr lang="en-US" sz="1400" dirty="0">
                <a:solidFill>
                  <a:srgbClr val="1AB076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1AB076"/>
                </a:solidFill>
              </a:rPr>
              <a:t>employees.each</a:t>
            </a:r>
            <a:r>
              <a:rPr lang="en-US" sz="1400" dirty="0">
                <a:solidFill>
                  <a:srgbClr val="1AB076"/>
                </a:solidFill>
              </a:rPr>
              <a:t>(function (item)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</a:t>
            </a:r>
            <a:r>
              <a:rPr lang="en-US" sz="1400" dirty="0" smtClean="0">
                <a:solidFill>
                  <a:srgbClr val="1AB076"/>
                </a:solidFill>
              </a:rPr>
              <a:t>alert(item.name </a:t>
            </a:r>
            <a:r>
              <a:rPr lang="en-US" sz="1400" dirty="0">
                <a:solidFill>
                  <a:srgbClr val="1AB076"/>
                </a:solidFill>
              </a:rPr>
              <a:t>+ " " + </a:t>
            </a:r>
            <a:r>
              <a:rPr lang="en-US" sz="1400" dirty="0" err="1">
                <a:solidFill>
                  <a:srgbClr val="1AB076"/>
                </a:solidFill>
              </a:rPr>
              <a:t>item.age</a:t>
            </a:r>
            <a:r>
              <a:rPr lang="en-US" sz="1400" dirty="0">
                <a:solidFill>
                  <a:srgbClr val="1AB076"/>
                </a:solidFill>
              </a:rPr>
              <a:t>);   // =&gt; Tiffany 19, Ann 32, </a:t>
            </a:r>
            <a:r>
              <a:rPr lang="en-US" sz="1400" dirty="0" smtClean="0">
                <a:solidFill>
                  <a:srgbClr val="1AB076"/>
                </a:solidFill>
              </a:rPr>
              <a:t> //    </a:t>
            </a:r>
            <a:r>
              <a:rPr lang="en-US" sz="1400" dirty="0">
                <a:solidFill>
                  <a:srgbClr val="1AB076"/>
                </a:solidFill>
              </a:rPr>
              <a:t>John 33, Peter 45   </a:t>
            </a:r>
            <a:r>
              <a:rPr lang="en-US" sz="1400" dirty="0" smtClean="0">
                <a:solidFill>
                  <a:srgbClr val="1AB076"/>
                </a:solidFill>
              </a:rPr>
              <a:t>});</a:t>
            </a:r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2749134"/>
            <a:ext cx="4294378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// </a:t>
            </a:r>
            <a:r>
              <a:rPr lang="en-US" sz="1200" dirty="0" smtClean="0">
                <a:solidFill>
                  <a:schemeClr val="bg1"/>
                </a:solidFill>
              </a:rPr>
              <a:t>require.js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require.config</a:t>
            </a:r>
            <a:r>
              <a:rPr lang="en-US" sz="1200" dirty="0">
                <a:solidFill>
                  <a:schemeClr val="bg1"/>
                </a:solidFill>
              </a:rPr>
              <a:t>({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paths: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r>
              <a:rPr lang="en-US" sz="1200" dirty="0">
                <a:solidFill>
                  <a:schemeClr val="bg1"/>
                </a:solidFill>
              </a:rPr>
              <a:t>: "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module1: "modules/module1",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module2: "modules/module2",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module3: "modules/module3",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require(["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r>
              <a:rPr lang="en-US" sz="1200" dirty="0">
                <a:solidFill>
                  <a:schemeClr val="bg1"/>
                </a:solidFill>
              </a:rPr>
              <a:t>", "module1"], function ($, mod1)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// hook button up with click event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$("#clicker").on('click', function ()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mod1.go();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});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AMD Pattern – require.js (implementation)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66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AMD: define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modules and their dependencies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 load asynchronously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Config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Require, Define.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ES6 – Will probably do this built-in: module, import, export.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730846"/>
            <a:ext cx="4250691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Module define function (require)…</a:t>
            </a:r>
          </a:p>
          <a:p>
            <a:r>
              <a:rPr lang="en-US" sz="1400" dirty="0">
                <a:solidFill>
                  <a:srgbClr val="1AB076"/>
                </a:solidFill>
              </a:rPr>
              <a:t>define("</a:t>
            </a:r>
            <a:r>
              <a:rPr lang="en-US" sz="1400" dirty="0" err="1">
                <a:solidFill>
                  <a:srgbClr val="1AB076"/>
                </a:solidFill>
              </a:rPr>
              <a:t>moduleName</a:t>
            </a:r>
            <a:r>
              <a:rPr lang="en-US" sz="1400" dirty="0">
                <a:solidFill>
                  <a:srgbClr val="1AB076"/>
                </a:solidFill>
              </a:rPr>
              <a:t>", ["</a:t>
            </a:r>
            <a:r>
              <a:rPr lang="en-US" sz="1400" dirty="0" err="1">
                <a:solidFill>
                  <a:srgbClr val="1AB076"/>
                </a:solidFill>
              </a:rPr>
              <a:t>jquery</a:t>
            </a:r>
            <a:r>
              <a:rPr lang="en-US" sz="1400" dirty="0">
                <a:solidFill>
                  <a:srgbClr val="1AB076"/>
                </a:solidFill>
              </a:rPr>
              <a:t>", "</a:t>
            </a:r>
            <a:r>
              <a:rPr lang="en-US" sz="1400" dirty="0" err="1">
                <a:solidFill>
                  <a:srgbClr val="1AB076"/>
                </a:solidFill>
              </a:rPr>
              <a:t>myapp</a:t>
            </a:r>
            <a:r>
              <a:rPr lang="en-US" sz="1400" dirty="0">
                <a:solidFill>
                  <a:srgbClr val="1AB076"/>
                </a:solidFill>
              </a:rPr>
              <a:t>"], function ($, </a:t>
            </a:r>
            <a:r>
              <a:rPr lang="en-US" sz="1400" dirty="0" err="1">
                <a:solidFill>
                  <a:srgbClr val="1AB076"/>
                </a:solidFill>
              </a:rPr>
              <a:t>myapp</a:t>
            </a:r>
            <a:r>
              <a:rPr lang="en-US" sz="1400" dirty="0">
                <a:solidFill>
                  <a:srgbClr val="1AB076"/>
                </a:solidFill>
              </a:rPr>
              <a:t>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// define your module... 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});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// module1.js (depends on mod2…)</a:t>
            </a:r>
          </a:p>
          <a:p>
            <a:r>
              <a:rPr lang="en-US" sz="1400" dirty="0">
                <a:solidFill>
                  <a:srgbClr val="1AB076"/>
                </a:solidFill>
              </a:rPr>
              <a:t>define(["module2"], function (mod2) {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go = function ()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alert("- I am in Module1 \n" + mod2.go());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return { go: go };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});</a:t>
            </a:r>
            <a:endParaRPr lang="en-US" sz="1400" dirty="0" smtClean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3: 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Classic Design Patterns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1: 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3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Classic Design Patterns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9596"/>
              </p:ext>
            </p:extLst>
          </p:nvPr>
        </p:nvGraphicFramePr>
        <p:xfrm>
          <a:off x="263683" y="697220"/>
          <a:ext cx="8450549" cy="5182372"/>
        </p:xfrm>
        <a:graphic>
          <a:graphicData uri="http://schemas.openxmlformats.org/drawingml/2006/table">
            <a:tbl>
              <a:tblPr/>
              <a:tblGrid>
                <a:gridCol w="2293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37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 Creational Patterns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Abstract Factory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Creates an instance of several object families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Builder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Separates object construction from its representation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Factory Method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Creates an instance of several related objects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Prototype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fully initialized instance to be copied or cloned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Singleton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object of which only a single instance can exist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33778"/>
              </p:ext>
            </p:extLst>
          </p:nvPr>
        </p:nvGraphicFramePr>
        <p:xfrm>
          <a:off x="216190" y="524295"/>
          <a:ext cx="8562050" cy="5611328"/>
        </p:xfrm>
        <a:graphic>
          <a:graphicData uri="http://schemas.openxmlformats.org/drawingml/2006/table">
            <a:tbl>
              <a:tblPr/>
              <a:tblGrid>
                <a:gridCol w="232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6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Structural Patterns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Adapter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Match interfaces of different objects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Bridge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Separates an object’s interface from its implementation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Composite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tree structure of simple and composite objects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Decorator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responsibilities to objects dynamically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Façade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single object that represents an entire subsystem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Flyweight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fine-grained instance used for efficient sharing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Proxy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object representing another object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3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Classic Design Patterns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45583"/>
              </p:ext>
            </p:extLst>
          </p:nvPr>
        </p:nvGraphicFramePr>
        <p:xfrm>
          <a:off x="216190" y="531868"/>
          <a:ext cx="8562050" cy="5586988"/>
        </p:xfrm>
        <a:graphic>
          <a:graphicData uri="http://schemas.openxmlformats.org/drawingml/2006/table">
            <a:tbl>
              <a:tblPr/>
              <a:tblGrid>
                <a:gridCol w="232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88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 Behavioral Patterns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Chain of Resp.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way of passing a request between a chain of objects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Command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Encapsulate a command request as an object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Interpreter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way to include language elements in a program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Iterator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Sequentially access the elements of a collection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Mediator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simplified communication between objects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Memento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Capture and restore an object's internal state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Observer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way of notifying change to a number of objects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State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Alter an object's behavior when its state changes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Strategy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Encapsulates an algorithm inside an object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Template Method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Defer the exact steps of an algorithm to another object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Visitor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new operation to an object without change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3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Classic Design Patterns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4</a:t>
            </a: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Anti Patterns and Best Practices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4: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Anti Patterns and Best Practices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912" y="822960"/>
            <a:ext cx="8055864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Polluting the global </a:t>
            </a:r>
            <a:r>
              <a:rPr lang="en-US" sz="1400" dirty="0" smtClean="0"/>
              <a:t>namespace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Passing </a:t>
            </a:r>
            <a:r>
              <a:rPr lang="en-US" sz="1400" dirty="0"/>
              <a:t>strings rather than functions to either </a:t>
            </a:r>
            <a:r>
              <a:rPr lang="en-US" sz="1400" dirty="0" err="1"/>
              <a:t>setTimeout</a:t>
            </a:r>
            <a:r>
              <a:rPr lang="en-US" sz="1400" dirty="0"/>
              <a:t> or </a:t>
            </a:r>
            <a:r>
              <a:rPr lang="en-US" sz="1400" dirty="0" err="1" smtClean="0"/>
              <a:t>setInterval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Modifying </a:t>
            </a:r>
            <a:r>
              <a:rPr lang="en-US" sz="1400" dirty="0"/>
              <a:t>the Object class </a:t>
            </a:r>
            <a:r>
              <a:rPr lang="en-US" sz="1400" dirty="0" smtClean="0"/>
              <a:t>prototype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Using </a:t>
            </a:r>
            <a:r>
              <a:rPr lang="en-US" sz="1400" dirty="0"/>
              <a:t>JavaScript in an inline form as this is </a:t>
            </a:r>
            <a:r>
              <a:rPr lang="en-US" sz="1400" dirty="0" smtClean="0"/>
              <a:t>inflexible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use of </a:t>
            </a:r>
            <a:r>
              <a:rPr lang="en-US" sz="1400" dirty="0" err="1" smtClean="0"/>
              <a:t>document.write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Avoid using JavaScript's </a:t>
            </a:r>
            <a:r>
              <a:rPr lang="en-US" sz="1400" dirty="0" err="1" smtClean="0"/>
              <a:t>eval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inimize </a:t>
            </a:r>
            <a:r>
              <a:rPr lang="en-US" sz="1400" dirty="0"/>
              <a:t>the use of for-in loops. Regular for loops are much faster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DOM access is slow. Store references to frequently used DOM objects in local </a:t>
            </a:r>
            <a:r>
              <a:rPr lang="en-US" sz="1400" dirty="0" smtClean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Always upper case the first letter of your constructor function </a:t>
            </a:r>
            <a:r>
              <a:rPr lang="en-US" sz="1400" dirty="0" smtClean="0"/>
              <a:t>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 try/catch </a:t>
            </a:r>
            <a:r>
              <a:rPr lang="en-US" sz="1400" dirty="0" smtClean="0"/>
              <a:t>sparingly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Minimize HTTP </a:t>
            </a:r>
            <a:r>
              <a:rPr lang="en-US" sz="1400" dirty="0" smtClean="0"/>
              <a:t>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 patterns where </a:t>
            </a:r>
            <a:r>
              <a:rPr lang="en-US" sz="1400" dirty="0" smtClean="0"/>
              <a:t>appropriate – don’t go “pattern happy”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Jonathan.wax@owapps.com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6190" y="951785"/>
            <a:ext cx="80978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addyosmani.com/blog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>
                <a:hlinkClick r:id="rId7"/>
              </a:rPr>
              <a:t>https://github.com/addyosmani/essential-js-design-patterns</a:t>
            </a:r>
          </a:p>
          <a:p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addyosmani.com/resources/essentialjsdesignpatterns/book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://www.dofactory.com/javascript/design-patterns</a:t>
            </a:r>
            <a:r>
              <a:rPr lang="en-US" sz="1600" dirty="0"/>
              <a:t> </a:t>
            </a:r>
            <a:r>
              <a:rPr lang="en-US" sz="1600" dirty="0" smtClean="0"/>
              <a:t>($)</a:t>
            </a:r>
          </a:p>
          <a:p>
            <a:endParaRPr lang="en-US" sz="1600" dirty="0"/>
          </a:p>
          <a:p>
            <a:r>
              <a:rPr lang="en-US" sz="1600" dirty="0">
                <a:hlinkClick r:id="rId9"/>
              </a:rPr>
              <a:t>http://trochette.github.io/Angular-Design-Patterns-Best-Practices/#/</a:t>
            </a:r>
            <a:r>
              <a:rPr lang="en-US" sz="1600" dirty="0" smtClean="0">
                <a:hlinkClick r:id="rId9"/>
              </a:rPr>
              <a:t>intro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egghead.io/lessons/angularjs-design-patterns-mixin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>
                <a:hlinkClick r:id="rId11"/>
              </a:rPr>
              <a:t>http://blog.mgechev.com/2014/05/08/angularjs-in-patterns-part-1-overview-of-angularjs</a:t>
            </a:r>
            <a:r>
              <a:rPr lang="en-US" sz="1600" dirty="0" smtClean="0">
                <a:hlinkClick r:id="rId11"/>
              </a:rPr>
              <a:t>/</a:t>
            </a:r>
            <a:r>
              <a:rPr lang="en-US" sz="1600" dirty="0" smtClean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897814" y="1182623"/>
            <a:ext cx="579882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750" y="558909"/>
            <a:ext cx="844448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SOFEA: Service Oriented – Front End Architecture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08011" y="2037710"/>
            <a:ext cx="3672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HTML5 MVC Apps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Modular Apps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Many Frameworks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All require Solid Coding Practices.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Design Patterns to the rescue!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750" y="854793"/>
            <a:ext cx="8444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Why use Design Patterns?</a:t>
            </a:r>
            <a:endParaRPr lang="en-US" sz="2800" dirty="0">
              <a:solidFill>
                <a:srgbClr val="1AB076"/>
              </a:solidFill>
              <a:latin typeface="Open Sans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Patterns are proven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Patterns are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reusable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Patterns provide a common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vocabulary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Patterns build confidence</a:t>
            </a:r>
          </a:p>
        </p:txBody>
      </p:sp>
      <p:pic>
        <p:nvPicPr>
          <p:cNvPr id="95256" name="Picture 24" descr="Book cover for Learning JavaScript Design Patter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16" y="4023384"/>
            <a:ext cx="1513375" cy="198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12" y="4023384"/>
            <a:ext cx="1428750" cy="19812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750" y="854793"/>
            <a:ext cx="8444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What is a design pattern?</a:t>
            </a:r>
            <a:endParaRPr lang="en-US" sz="2800" dirty="0">
              <a:solidFill>
                <a:srgbClr val="1AB076"/>
              </a:solidFill>
              <a:latin typeface="Open Sans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Essential elements </a:t>
            </a: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a pattern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pattern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name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Consequences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976" y="2430439"/>
            <a:ext cx="4657725" cy="372427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750" y="570124"/>
            <a:ext cx="8444484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 is a class-less, but object-oriented (OO)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language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1144125"/>
            <a:ext cx="3603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OO - </a:t>
            </a:r>
            <a:r>
              <a:rPr lang="en-US" sz="2400" dirty="0" smtClean="0">
                <a:solidFill>
                  <a:srgbClr val="1AB076"/>
                </a:solidFill>
                <a:latin typeface="Open Sans"/>
              </a:rPr>
              <a:t>Encapsulation</a:t>
            </a:r>
            <a:endParaRPr lang="en-US" sz="2800" dirty="0" smtClean="0">
              <a:solidFill>
                <a:srgbClr val="1AB076"/>
              </a:solidFill>
              <a:latin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750" y="2665289"/>
            <a:ext cx="429437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Employee = function (name)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this.name = name;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this.getName</a:t>
            </a:r>
            <a:r>
              <a:rPr lang="en-US" sz="1400" dirty="0">
                <a:solidFill>
                  <a:schemeClr val="bg1"/>
                </a:solidFill>
              </a:rPr>
              <a:t> = function ()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{ </a:t>
            </a:r>
            <a:r>
              <a:rPr lang="en-US" sz="1400" dirty="0">
                <a:solidFill>
                  <a:schemeClr val="bg1"/>
                </a:solidFill>
              </a:rPr>
              <a:t>return this.name;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this.setName</a:t>
            </a:r>
            <a:r>
              <a:rPr lang="en-US" sz="1400" dirty="0">
                <a:solidFill>
                  <a:schemeClr val="bg1"/>
                </a:solidFill>
              </a:rPr>
              <a:t> = function (name)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{ </a:t>
            </a:r>
            <a:r>
              <a:rPr lang="en-US" sz="1400" dirty="0">
                <a:solidFill>
                  <a:schemeClr val="bg1"/>
                </a:solidFill>
              </a:rPr>
              <a:t>this.name = name;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employee = new Employee("Mike");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employee.setName</a:t>
            </a:r>
            <a:r>
              <a:rPr lang="en-US" sz="1400" dirty="0">
                <a:solidFill>
                  <a:schemeClr val="bg1"/>
                </a:solidFill>
              </a:rPr>
              <a:t>("David");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alert(</a:t>
            </a:r>
            <a:r>
              <a:rPr lang="en-US" sz="1400" dirty="0" err="1">
                <a:solidFill>
                  <a:schemeClr val="bg1"/>
                </a:solidFill>
              </a:rPr>
              <a:t>employee.getName</a:t>
            </a:r>
            <a:r>
              <a:rPr lang="en-US" sz="1400" dirty="0">
                <a:solidFill>
                  <a:schemeClr val="bg1"/>
                </a:solidFill>
              </a:rPr>
              <a:t>());   // =&gt; David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employee.name = "Peter";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alert(employee.name);        // =&gt; </a:t>
            </a:r>
            <a:r>
              <a:rPr lang="en-US" sz="1400" dirty="0" smtClean="0">
                <a:solidFill>
                  <a:schemeClr val="bg1"/>
                </a:solidFill>
              </a:rPr>
              <a:t>Peter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750" y="1882789"/>
            <a:ext cx="3807171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to hide Object Members?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0288" y="2649174"/>
            <a:ext cx="4250691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Employee = function (name)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hiddenName</a:t>
            </a:r>
            <a:r>
              <a:rPr lang="en-US" sz="1400" dirty="0">
                <a:solidFill>
                  <a:srgbClr val="1AB076"/>
                </a:solidFill>
              </a:rPr>
              <a:t> = name;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return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</a:t>
            </a:r>
            <a:r>
              <a:rPr lang="en-US" sz="1400" dirty="0" err="1">
                <a:solidFill>
                  <a:srgbClr val="1AB076"/>
                </a:solidFill>
              </a:rPr>
              <a:t>getName</a:t>
            </a:r>
            <a:r>
              <a:rPr lang="en-US" sz="1400" dirty="0">
                <a:solidFill>
                  <a:srgbClr val="1AB076"/>
                </a:solidFill>
              </a:rPr>
              <a:t>: function () </a:t>
            </a:r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	</a:t>
            </a:r>
            <a:r>
              <a:rPr lang="en-US" sz="1400" dirty="0" smtClean="0">
                <a:solidFill>
                  <a:srgbClr val="1AB076"/>
                </a:solidFill>
              </a:rPr>
              <a:t>{ </a:t>
            </a:r>
            <a:r>
              <a:rPr lang="en-US" sz="1400" dirty="0">
                <a:solidFill>
                  <a:srgbClr val="1AB076"/>
                </a:solidFill>
              </a:rPr>
              <a:t>return </a:t>
            </a:r>
            <a:r>
              <a:rPr lang="en-US" sz="1400" dirty="0" err="1">
                <a:solidFill>
                  <a:srgbClr val="1AB076"/>
                </a:solidFill>
              </a:rPr>
              <a:t>hiddenName</a:t>
            </a:r>
            <a:r>
              <a:rPr lang="en-US" sz="1400" dirty="0">
                <a:solidFill>
                  <a:srgbClr val="1AB076"/>
                </a:solidFill>
              </a:rPr>
              <a:t>; },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</a:t>
            </a:r>
            <a:r>
              <a:rPr lang="en-US" sz="1400" dirty="0" err="1">
                <a:solidFill>
                  <a:srgbClr val="1AB076"/>
                </a:solidFill>
              </a:rPr>
              <a:t>setName</a:t>
            </a:r>
            <a:r>
              <a:rPr lang="en-US" sz="1400" dirty="0">
                <a:solidFill>
                  <a:srgbClr val="1AB076"/>
                </a:solidFill>
              </a:rPr>
              <a:t>: function (name) </a:t>
            </a:r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	</a:t>
            </a:r>
            <a:r>
              <a:rPr lang="en-US" sz="1400" dirty="0" smtClean="0">
                <a:solidFill>
                  <a:srgbClr val="1AB076"/>
                </a:solidFill>
              </a:rPr>
              <a:t>{ </a:t>
            </a:r>
            <a:r>
              <a:rPr lang="en-US" sz="1400" dirty="0" err="1">
                <a:solidFill>
                  <a:srgbClr val="1AB076"/>
                </a:solidFill>
              </a:rPr>
              <a:t>hiddenName</a:t>
            </a:r>
            <a:r>
              <a:rPr lang="en-US" sz="1400" dirty="0">
                <a:solidFill>
                  <a:srgbClr val="1AB076"/>
                </a:solidFill>
              </a:rPr>
              <a:t> = name; }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employee = new Employee("Mike");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employee.setName</a:t>
            </a:r>
            <a:r>
              <a:rPr lang="en-US" sz="1400" dirty="0">
                <a:solidFill>
                  <a:srgbClr val="1AB076"/>
                </a:solidFill>
              </a:rPr>
              <a:t>("David");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employee.getName</a:t>
            </a:r>
            <a:r>
              <a:rPr lang="en-US" sz="1400" dirty="0">
                <a:solidFill>
                  <a:srgbClr val="1AB076"/>
                </a:solidFill>
              </a:rPr>
              <a:t>());      // =&gt; David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employee.hiddenName</a:t>
            </a:r>
            <a:r>
              <a:rPr lang="en-US" sz="1400" dirty="0">
                <a:solidFill>
                  <a:srgbClr val="1AB076"/>
                </a:solidFill>
              </a:rPr>
              <a:t>);     // =&gt; undefined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1AB076"/>
                </a:solidFill>
                <a:latin typeface="Open Sans"/>
              </a:rPr>
              <a:t>OO - Inheritance</a:t>
            </a:r>
            <a:endParaRPr lang="en-US" sz="2800" dirty="0" smtClean="0">
              <a:solidFill>
                <a:srgbClr val="1AB076"/>
              </a:solidFill>
              <a:latin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750" y="2665289"/>
            <a:ext cx="429437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Car “has a” Engine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var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Engine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this.cylinders</a:t>
            </a:r>
            <a:r>
              <a:rPr lang="en-US" sz="1400" dirty="0">
                <a:solidFill>
                  <a:schemeClr val="bg1"/>
                </a:solidFill>
              </a:rPr>
              <a:t> = 4;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Car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this.engine</a:t>
            </a:r>
            <a:r>
              <a:rPr lang="en-US" sz="1400" dirty="0">
                <a:solidFill>
                  <a:schemeClr val="bg1"/>
                </a:solidFill>
              </a:rPr>
              <a:t> = new Engine();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ford = new Car();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alert(</a:t>
            </a:r>
            <a:r>
              <a:rPr lang="en-US" sz="1400" dirty="0" err="1">
                <a:solidFill>
                  <a:schemeClr val="bg1"/>
                </a:solidFill>
              </a:rPr>
              <a:t>ford.engine.cylinders</a:t>
            </a:r>
            <a:r>
              <a:rPr lang="en-US" sz="1400" dirty="0">
                <a:solidFill>
                  <a:schemeClr val="bg1"/>
                </a:solidFill>
              </a:rPr>
              <a:t>);   // =&gt;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429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"has a" or "is a"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Prototypal inheritance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0288" y="1156743"/>
            <a:ext cx="4250691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Toyota “is a” Car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 err="1" smtClean="0">
                <a:solidFill>
                  <a:srgbClr val="1AB076"/>
                </a:solidFill>
              </a:rPr>
              <a:t>var</a:t>
            </a:r>
            <a:r>
              <a:rPr lang="en-US" sz="1400" dirty="0" smtClean="0">
                <a:solidFill>
                  <a:srgbClr val="1AB076"/>
                </a:solidFill>
              </a:rPr>
              <a:t> </a:t>
            </a:r>
            <a:r>
              <a:rPr lang="en-US" sz="1400" dirty="0">
                <a:solidFill>
                  <a:srgbClr val="1AB076"/>
                </a:solidFill>
              </a:rPr>
              <a:t>Car = function ()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this.wheels</a:t>
            </a:r>
            <a:r>
              <a:rPr lang="en-US" sz="1400" dirty="0">
                <a:solidFill>
                  <a:srgbClr val="1AB076"/>
                </a:solidFill>
              </a:rPr>
              <a:t> = 4;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this.doors</a:t>
            </a:r>
            <a:r>
              <a:rPr lang="en-US" sz="1400" dirty="0">
                <a:solidFill>
                  <a:srgbClr val="1AB076"/>
                </a:solidFill>
              </a:rPr>
              <a:t> = 4;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Toyota = function (color)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this.color</a:t>
            </a:r>
            <a:r>
              <a:rPr lang="en-US" sz="1400" dirty="0">
                <a:solidFill>
                  <a:srgbClr val="1AB076"/>
                </a:solidFill>
              </a:rPr>
              <a:t> = color;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Toyota.prototype</a:t>
            </a:r>
            <a:r>
              <a:rPr lang="en-US" sz="1400" dirty="0">
                <a:solidFill>
                  <a:srgbClr val="1AB076"/>
                </a:solidFill>
              </a:rPr>
              <a:t> = new Car();       // set Car as 'ancestor' object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toyota</a:t>
            </a:r>
            <a:r>
              <a:rPr lang="en-US" sz="1400" dirty="0">
                <a:solidFill>
                  <a:srgbClr val="1AB076"/>
                </a:solidFill>
              </a:rPr>
              <a:t> = new Toyota("red");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toyota.color</a:t>
            </a:r>
            <a:r>
              <a:rPr lang="en-US" sz="1400" dirty="0">
                <a:solidFill>
                  <a:srgbClr val="1AB076"/>
                </a:solidFill>
              </a:rPr>
              <a:t>);                // =&gt; red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toyota.wheels</a:t>
            </a:r>
            <a:r>
              <a:rPr lang="en-US" sz="1400" dirty="0">
                <a:solidFill>
                  <a:srgbClr val="1AB076"/>
                </a:solidFill>
              </a:rPr>
              <a:t>);               // =&gt; 4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toyota.doors</a:t>
            </a:r>
            <a:r>
              <a:rPr lang="en-US" sz="1400" dirty="0">
                <a:solidFill>
                  <a:srgbClr val="1AB076"/>
                </a:solidFill>
              </a:rPr>
              <a:t>);                // =&gt; 4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instanceof</a:t>
            </a:r>
            <a:r>
              <a:rPr lang="en-US" sz="1400" dirty="0">
                <a:solidFill>
                  <a:srgbClr val="1AB076"/>
                </a:solidFill>
              </a:rPr>
              <a:t> Toyota);    // =&gt; true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instanceof</a:t>
            </a:r>
            <a:r>
              <a:rPr lang="en-US" sz="1400" dirty="0">
                <a:solidFill>
                  <a:srgbClr val="1AB076"/>
                </a:solidFill>
              </a:rPr>
              <a:t> Car);       // =&gt; true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instanceof</a:t>
            </a:r>
            <a:r>
              <a:rPr lang="en-US" sz="1400" dirty="0">
                <a:solidFill>
                  <a:srgbClr val="1AB076"/>
                </a:solidFill>
              </a:rPr>
              <a:t> Object);    // =&gt; true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1AB076"/>
                </a:solidFill>
                <a:latin typeface="Open Sans"/>
              </a:rPr>
              <a:t>OO </a:t>
            </a: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- Polymorphism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750" y="4406742"/>
            <a:ext cx="429437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We can iterate over all “Animals”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for (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= 0, </a:t>
            </a:r>
            <a:r>
              <a:rPr lang="en-US" sz="1400" dirty="0" err="1">
                <a:solidFill>
                  <a:schemeClr val="bg1"/>
                </a:solidFill>
              </a:rPr>
              <a:t>len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animals.length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&lt; </a:t>
            </a:r>
            <a:r>
              <a:rPr lang="en-US" sz="1400" dirty="0" err="1">
                <a:solidFill>
                  <a:schemeClr val="bg1"/>
                </a:solidFill>
              </a:rPr>
              <a:t>len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++)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animals[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].say();    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// I live in a pond, jungle, zoo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alert(animals[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].skin);  </a:t>
            </a:r>
            <a:r>
              <a:rPr lang="en-US" sz="1400" dirty="0" smtClean="0">
                <a:solidFill>
                  <a:schemeClr val="bg1"/>
                </a:solidFill>
              </a:rPr>
              <a:t>// </a:t>
            </a:r>
            <a:r>
              <a:rPr lang="en-US" sz="1400" dirty="0">
                <a:solidFill>
                  <a:schemeClr val="bg1"/>
                </a:solidFill>
              </a:rPr>
              <a:t>Feathers, </a:t>
            </a:r>
            <a:r>
              <a:rPr lang="en-US" sz="1400" dirty="0" err="1">
                <a:solidFill>
                  <a:schemeClr val="bg1"/>
                </a:solidFill>
              </a:rPr>
              <a:t>Furr</a:t>
            </a:r>
            <a:r>
              <a:rPr lang="en-US" sz="1400" dirty="0">
                <a:solidFill>
                  <a:schemeClr val="bg1"/>
                </a:solidFill>
              </a:rPr>
              <a:t>, Thick skin.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animals[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].move();       </a:t>
            </a:r>
            <a:r>
              <a:rPr lang="en-US" sz="1400" dirty="0" smtClean="0">
                <a:solidFill>
                  <a:schemeClr val="bg1"/>
                </a:solidFill>
              </a:rPr>
              <a:t>// </a:t>
            </a:r>
            <a:r>
              <a:rPr lang="en-US" sz="1400" dirty="0">
                <a:solidFill>
                  <a:schemeClr val="bg1"/>
                </a:solidFill>
              </a:rPr>
              <a:t>I fly, I climb, I walk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animals[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].talk();          // Honk, Ooh </a:t>
            </a:r>
            <a:r>
              <a:rPr lang="en-US" sz="1400" dirty="0" err="1">
                <a:solidFill>
                  <a:schemeClr val="bg1"/>
                </a:solidFill>
              </a:rPr>
              <a:t>Ooh</a:t>
            </a:r>
            <a:r>
              <a:rPr lang="en-US" sz="1400" dirty="0">
                <a:solidFill>
                  <a:schemeClr val="bg1"/>
                </a:solidFill>
              </a:rPr>
              <a:t>, Trumpet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429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means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“many forms”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Same interface, different behavior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142551"/>
            <a:ext cx="4250691" cy="60939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Animal = function (home)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this.home</a:t>
            </a:r>
            <a:r>
              <a:rPr lang="en-US" sz="1300" dirty="0">
                <a:solidFill>
                  <a:srgbClr val="1AB076"/>
                </a:solidFill>
              </a:rPr>
              <a:t> = home;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Animal.prototype</a:t>
            </a:r>
            <a:r>
              <a:rPr lang="en-US" sz="1300" dirty="0">
                <a:solidFill>
                  <a:srgbClr val="1AB076"/>
                </a:solidFill>
              </a:rPr>
              <a:t> =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say: function ()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alert("I live in a " + </a:t>
            </a:r>
            <a:r>
              <a:rPr lang="en-US" sz="1300" dirty="0" err="1">
                <a:solidFill>
                  <a:srgbClr val="1AB076"/>
                </a:solidFill>
              </a:rPr>
              <a:t>this.home</a:t>
            </a:r>
            <a:r>
              <a:rPr lang="en-US" sz="1300" dirty="0">
                <a:solidFill>
                  <a:srgbClr val="1AB076"/>
                </a:solidFill>
              </a:rPr>
              <a:t>);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}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Swan = function (skin, move, talk)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this.skin</a:t>
            </a:r>
            <a:r>
              <a:rPr lang="en-US" sz="1300" dirty="0">
                <a:solidFill>
                  <a:srgbClr val="1AB076"/>
                </a:solidFill>
              </a:rPr>
              <a:t> = skin;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this.move</a:t>
            </a:r>
            <a:r>
              <a:rPr lang="en-US" sz="1300" dirty="0">
                <a:solidFill>
                  <a:srgbClr val="1AB076"/>
                </a:solidFill>
              </a:rPr>
              <a:t> = move;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this.talk</a:t>
            </a:r>
            <a:r>
              <a:rPr lang="en-US" sz="1300" dirty="0">
                <a:solidFill>
                  <a:srgbClr val="1AB076"/>
                </a:solidFill>
              </a:rPr>
              <a:t> = talk;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r>
              <a:rPr lang="en-US" sz="1300" dirty="0" err="1">
                <a:solidFill>
                  <a:srgbClr val="1AB076"/>
                </a:solidFill>
              </a:rPr>
              <a:t>Swan.prototype</a:t>
            </a:r>
            <a:r>
              <a:rPr lang="en-US" sz="1300" dirty="0">
                <a:solidFill>
                  <a:srgbClr val="1AB076"/>
                </a:solidFill>
              </a:rPr>
              <a:t> = new Animal("pond");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Monkey = function (skin, move, talk)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this.skin</a:t>
            </a:r>
            <a:r>
              <a:rPr lang="en-US" sz="1300" dirty="0">
                <a:solidFill>
                  <a:srgbClr val="1AB076"/>
                </a:solidFill>
              </a:rPr>
              <a:t> = skin;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this.move</a:t>
            </a:r>
            <a:r>
              <a:rPr lang="en-US" sz="1300" dirty="0">
                <a:solidFill>
                  <a:srgbClr val="1AB076"/>
                </a:solidFill>
              </a:rPr>
              <a:t> = move;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this.talk</a:t>
            </a:r>
            <a:r>
              <a:rPr lang="en-US" sz="1300" dirty="0">
                <a:solidFill>
                  <a:srgbClr val="1AB076"/>
                </a:solidFill>
              </a:rPr>
              <a:t> = talk;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r>
              <a:rPr lang="en-US" sz="1300" dirty="0" err="1">
                <a:solidFill>
                  <a:srgbClr val="1AB076"/>
                </a:solidFill>
              </a:rPr>
              <a:t>Monkey.prototype</a:t>
            </a:r>
            <a:r>
              <a:rPr lang="en-US" sz="1300" dirty="0">
                <a:solidFill>
                  <a:srgbClr val="1AB076"/>
                </a:solidFill>
              </a:rPr>
              <a:t> = new Animal("jungle");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Elephant = function (skin, move, talk)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this.skin</a:t>
            </a:r>
            <a:r>
              <a:rPr lang="en-US" sz="1300" dirty="0">
                <a:solidFill>
                  <a:srgbClr val="1AB076"/>
                </a:solidFill>
              </a:rPr>
              <a:t> = skin;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this.move</a:t>
            </a:r>
            <a:r>
              <a:rPr lang="en-US" sz="1300" dirty="0">
                <a:solidFill>
                  <a:srgbClr val="1AB076"/>
                </a:solidFill>
              </a:rPr>
              <a:t> = move;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this.talk</a:t>
            </a:r>
            <a:r>
              <a:rPr lang="en-US" sz="1300" dirty="0">
                <a:solidFill>
                  <a:srgbClr val="1AB076"/>
                </a:solidFill>
              </a:rPr>
              <a:t> = talk;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r>
              <a:rPr lang="en-US" sz="1300" dirty="0" err="1">
                <a:solidFill>
                  <a:srgbClr val="1AB076"/>
                </a:solidFill>
              </a:rPr>
              <a:t>Elephant.prototype</a:t>
            </a:r>
            <a:r>
              <a:rPr lang="en-US" sz="1300" dirty="0">
                <a:solidFill>
                  <a:srgbClr val="1AB076"/>
                </a:solidFill>
              </a:rPr>
              <a:t> = new Animal("zoo");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13586</TotalTime>
  <Words>3470</Words>
  <Application>Microsoft Office PowerPoint</Application>
  <PresentationFormat>Custom</PresentationFormat>
  <Paragraphs>814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MS PGothic</vt:lpstr>
      <vt:lpstr>Arial</vt:lpstr>
      <vt:lpstr>Bariol Regular</vt:lpstr>
      <vt:lpstr>Californian FB</vt:lpstr>
      <vt:lpstr>Georgia</vt:lpstr>
      <vt:lpstr>Open Sans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Michael Assouline</cp:lastModifiedBy>
  <cp:revision>616</cp:revision>
  <cp:lastPrinted>2008-09-19T11:06:26Z</cp:lastPrinted>
  <dcterms:created xsi:type="dcterms:W3CDTF">2010-01-27T21:29:29Z</dcterms:created>
  <dcterms:modified xsi:type="dcterms:W3CDTF">2016-09-01T16:45:25Z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