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2" r:id="rId5"/>
    <p:sldId id="259" r:id="rId6"/>
    <p:sldId id="261" r:id="rId7"/>
    <p:sldId id="280" r:id="rId8"/>
    <p:sldId id="281" r:id="rId9"/>
    <p:sldId id="282" r:id="rId10"/>
    <p:sldId id="263" r:id="rId11"/>
    <p:sldId id="265" r:id="rId12"/>
    <p:sldId id="276" r:id="rId13"/>
    <p:sldId id="268" r:id="rId14"/>
    <p:sldId id="269" r:id="rId15"/>
    <p:sldId id="270" r:id="rId16"/>
    <p:sldId id="277" r:id="rId17"/>
    <p:sldId id="278" r:id="rId18"/>
    <p:sldId id="279"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3" autoAdjust="0"/>
    <p:restoredTop sz="94660"/>
  </p:normalViewPr>
  <p:slideViewPr>
    <p:cSldViewPr snapToGrid="0">
      <p:cViewPr varScale="1">
        <p:scale>
          <a:sx n="64" d="100"/>
          <a:sy n="64" d="100"/>
        </p:scale>
        <p:origin x="561" y="51"/>
      </p:cViewPr>
      <p:guideLst/>
    </p:cSldViewPr>
  </p:slideViewPr>
  <p:notesTextViewPr>
    <p:cViewPr>
      <p:scale>
        <a:sx n="1" d="1"/>
        <a:sy n="1" d="1"/>
      </p:scale>
      <p:origin x="0" y="0"/>
    </p:cViewPr>
  </p:notesTextViewPr>
  <p:sorterViewPr>
    <p:cViewPr>
      <p:scale>
        <a:sx n="100" d="100"/>
        <a:sy n="100" d="100"/>
      </p:scale>
      <p:origin x="0" y="-285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FC826-5546-46E8-B4F4-F4E2F442757E}"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37039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FC826-5546-46E8-B4F4-F4E2F442757E}"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19443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FC826-5546-46E8-B4F4-F4E2F442757E}"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3F788A-657D-4945-A945-5FE7211D5C1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981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734949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3F788A-657D-4945-A945-5FE7211D5C1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5174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578906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C826-5546-46E8-B4F4-F4E2F442757E}"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106713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C826-5546-46E8-B4F4-F4E2F442757E}"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157430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FC826-5546-46E8-B4F4-F4E2F442757E}"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04938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FC826-5546-46E8-B4F4-F4E2F442757E}"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88151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FC826-5546-46E8-B4F4-F4E2F442757E}"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15851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FC826-5546-46E8-B4F4-F4E2F442757E}"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196192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FC826-5546-46E8-B4F4-F4E2F442757E}"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36476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FC826-5546-46E8-B4F4-F4E2F442757E}"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338537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26476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1FC826-5546-46E8-B4F4-F4E2F442757E}"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3F788A-657D-4945-A945-5FE7211D5C16}" type="slidenum">
              <a:rPr lang="en-US" smtClean="0"/>
              <a:t>‹#›</a:t>
            </a:fld>
            <a:endParaRPr lang="en-US"/>
          </a:p>
        </p:txBody>
      </p:sp>
    </p:spTree>
    <p:extLst>
      <p:ext uri="{BB962C8B-B14F-4D97-AF65-F5344CB8AC3E}">
        <p14:creationId xmlns:p14="http://schemas.microsoft.com/office/powerpoint/2010/main" val="254452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1FC826-5546-46E8-B4F4-F4E2F442757E}" type="datetimeFigureOut">
              <a:rPr lang="en-US" smtClean="0"/>
              <a:t>11/1/2017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3F788A-657D-4945-A945-5FE7211D5C16}" type="slidenum">
              <a:rPr lang="en-US" smtClean="0"/>
              <a:t>‹#›</a:t>
            </a:fld>
            <a:endParaRPr lang="en-US"/>
          </a:p>
        </p:txBody>
      </p:sp>
    </p:spTree>
    <p:extLst>
      <p:ext uri="{BB962C8B-B14F-4D97-AF65-F5344CB8AC3E}">
        <p14:creationId xmlns:p14="http://schemas.microsoft.com/office/powerpoint/2010/main" val="134784979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590726-D4D2-4B25-9D13-522C2C3C96E4}"/>
              </a:ext>
            </a:extLst>
          </p:cNvPr>
          <p:cNvSpPr>
            <a:spLocks noGrp="1"/>
          </p:cNvSpPr>
          <p:nvPr>
            <p:ph type="ctrTitle"/>
          </p:nvPr>
        </p:nvSpPr>
        <p:spPr>
          <a:xfrm>
            <a:off x="2589213" y="1232452"/>
            <a:ext cx="8915399" cy="1709531"/>
          </a:xfrm>
        </p:spPr>
        <p:txBody>
          <a:bodyPr>
            <a:normAutofit fontScale="90000"/>
          </a:bodyPr>
          <a:lstStyle/>
          <a:p>
            <a:r>
              <a:rPr lang="en-US" dirty="0"/>
              <a:t>PRUDENTIAL </a:t>
            </a:r>
            <a:r>
              <a:rPr lang="en-US" dirty="0" smtClean="0"/>
              <a:t>DATATHON</a:t>
            </a:r>
            <a:br>
              <a:rPr lang="en-US" dirty="0" smtClean="0"/>
            </a:br>
            <a:r>
              <a:rPr lang="en-US" dirty="0" smtClean="0"/>
              <a:t>(Group 8)</a:t>
            </a:r>
            <a:endParaRPr lang="en-US" dirty="0"/>
          </a:p>
        </p:txBody>
      </p:sp>
      <p:sp>
        <p:nvSpPr>
          <p:cNvPr id="3" name="Subtitle 2">
            <a:extLst>
              <a:ext uri="{FF2B5EF4-FFF2-40B4-BE49-F238E27FC236}">
                <a16:creationId xmlns="" xmlns:a16="http://schemas.microsoft.com/office/drawing/2014/main" id="{B3F8559D-CEC6-428B-9567-C71E455DDC7A}"/>
              </a:ext>
            </a:extLst>
          </p:cNvPr>
          <p:cNvSpPr>
            <a:spLocks noGrp="1"/>
          </p:cNvSpPr>
          <p:nvPr>
            <p:ph type="subTitle" idx="1"/>
          </p:nvPr>
        </p:nvSpPr>
        <p:spPr>
          <a:xfrm>
            <a:off x="2589213" y="4293705"/>
            <a:ext cx="8915399" cy="1609958"/>
          </a:xfrm>
        </p:spPr>
        <p:txBody>
          <a:bodyPr>
            <a:normAutofit/>
          </a:bodyPr>
          <a:lstStyle/>
          <a:p>
            <a:pPr algn="r"/>
            <a:r>
              <a:rPr lang="en-US" dirty="0"/>
              <a:t>-JIAMIN WANG</a:t>
            </a:r>
          </a:p>
          <a:p>
            <a:pPr algn="r"/>
            <a:r>
              <a:rPr lang="en-US" dirty="0"/>
              <a:t>-HANAN ALSALAMAH</a:t>
            </a:r>
          </a:p>
          <a:p>
            <a:pPr algn="r"/>
            <a:r>
              <a:rPr lang="en-US" dirty="0"/>
              <a:t>-NAUKA SALOT</a:t>
            </a:r>
          </a:p>
          <a:p>
            <a:pPr algn="r"/>
            <a:r>
              <a:rPr lang="en-US" dirty="0"/>
              <a:t>-ABHINAV TIWARI </a:t>
            </a:r>
          </a:p>
        </p:txBody>
      </p:sp>
    </p:spTree>
    <p:extLst>
      <p:ext uri="{BB962C8B-B14F-4D97-AF65-F5344CB8AC3E}">
        <p14:creationId xmlns:p14="http://schemas.microsoft.com/office/powerpoint/2010/main" val="217323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Decision Tree Regression</a:t>
            </a:r>
          </a:p>
        </p:txBody>
      </p:sp>
      <p:sp>
        <p:nvSpPr>
          <p:cNvPr id="3" name="Content Placeholder 2">
            <a:extLst>
              <a:ext uri="{FF2B5EF4-FFF2-40B4-BE49-F238E27FC236}">
                <a16:creationId xmlns="" xmlns:a16="http://schemas.microsoft.com/office/drawing/2014/main" id="{992CB3BB-1CBF-419F-BA83-7FB6022ED41A}"/>
              </a:ext>
            </a:extLst>
          </p:cNvPr>
          <p:cNvSpPr>
            <a:spLocks noGrp="1"/>
          </p:cNvSpPr>
          <p:nvPr>
            <p:ph idx="1"/>
          </p:nvPr>
        </p:nvSpPr>
        <p:spPr>
          <a:xfrm>
            <a:off x="2241030" y="1510748"/>
            <a:ext cx="9263582" cy="4400474"/>
          </a:xfrm>
        </p:spPr>
        <p:txBody>
          <a:bodyPr>
            <a:normAutofit fontScale="85000" lnSpcReduction="20000"/>
          </a:bodyPr>
          <a:lstStyle/>
          <a:p>
            <a:pPr lvl="0"/>
            <a:r>
              <a:rPr lang="en-US" dirty="0"/>
              <a:t>Decision Tree is a supervised learning algorithm.</a:t>
            </a:r>
          </a:p>
          <a:p>
            <a:pPr lvl="0"/>
            <a:r>
              <a:rPr lang="en-US" dirty="0"/>
              <a:t>It uses the ID3 top-down search algorithm to select and split the attributes and build the tree shaped diagram.</a:t>
            </a:r>
          </a:p>
          <a:p>
            <a:pPr lvl="0"/>
            <a:r>
              <a:rPr lang="en-US" dirty="0"/>
              <a:t>The tree has decision nodes and leaf nodes. The decision node in a tree which corresponds to the best predictor is the topmost node (root node). </a:t>
            </a:r>
          </a:p>
          <a:p>
            <a:r>
              <a:rPr lang="en-US" b="1" dirty="0"/>
              <a:t>The steps of performing Decision Tree Regression on prudential dataset:</a:t>
            </a:r>
            <a:endParaRPr lang="en-US" dirty="0"/>
          </a:p>
          <a:p>
            <a:pPr lvl="0">
              <a:buFont typeface="+mj-lt"/>
              <a:buAutoNum type="arabicPeriod"/>
            </a:pPr>
            <a:r>
              <a:rPr lang="en-US" dirty="0"/>
              <a:t>Retrieving the final preprocessed data and splitting dataset into 80% train and 20% test datasets.</a:t>
            </a:r>
          </a:p>
          <a:p>
            <a:pPr lvl="0">
              <a:buFont typeface="+mj-lt"/>
              <a:buAutoNum type="arabicPeriod"/>
            </a:pPr>
            <a:r>
              <a:rPr lang="en-US" dirty="0"/>
              <a:t>Fitting the model using </a:t>
            </a:r>
            <a:r>
              <a:rPr lang="en-US" dirty="0" err="1"/>
              <a:t>rpart</a:t>
            </a:r>
            <a:r>
              <a:rPr lang="en-US" dirty="0"/>
              <a:t>() on train dataset to train the model.</a:t>
            </a:r>
          </a:p>
          <a:p>
            <a:pPr lvl="0">
              <a:buFont typeface="+mj-lt"/>
              <a:buAutoNum type="arabicPeriod"/>
            </a:pPr>
            <a:r>
              <a:rPr lang="en-US" dirty="0"/>
              <a:t>Printing plots for train data and plot the decision tree </a:t>
            </a:r>
          </a:p>
          <a:p>
            <a:pPr lvl="0">
              <a:buFont typeface="+mj-lt"/>
              <a:buAutoNum type="arabicPeriod"/>
            </a:pPr>
            <a:r>
              <a:rPr lang="en-US" dirty="0"/>
              <a:t>Plot cross-validation results.</a:t>
            </a:r>
          </a:p>
          <a:p>
            <a:pPr lvl="0">
              <a:buFont typeface="+mj-lt"/>
              <a:buAutoNum type="arabicPeriod"/>
            </a:pPr>
            <a:r>
              <a:rPr lang="en-US" dirty="0"/>
              <a:t>Predicting the Response for test data.</a:t>
            </a:r>
          </a:p>
          <a:p>
            <a:pPr lvl="0">
              <a:buFont typeface="+mj-lt"/>
              <a:buAutoNum type="arabicPeriod"/>
            </a:pPr>
            <a:r>
              <a:rPr lang="en-US" dirty="0"/>
              <a:t>Printing the confusion matrix and computing the model accuracy and correlation.</a:t>
            </a:r>
          </a:p>
          <a:p>
            <a:pPr lvl="0">
              <a:buFont typeface="+mj-lt"/>
              <a:buAutoNum type="arabicPeriod"/>
            </a:pPr>
            <a:r>
              <a:rPr lang="en-US" dirty="0"/>
              <a:t>Computing the Root Mean Squared Error (RMSE) between actual and predicted data.</a:t>
            </a:r>
          </a:p>
          <a:p>
            <a:pPr lvl="0">
              <a:buFont typeface="+mj-lt"/>
              <a:buAutoNum type="arabicPeriod"/>
            </a:pPr>
            <a:r>
              <a:rPr lang="en-US" dirty="0"/>
              <a:t>Adding the predicted Response column to the dataset and writing it to a new file.</a:t>
            </a:r>
          </a:p>
          <a:p>
            <a:endParaRPr lang="en-US" dirty="0"/>
          </a:p>
        </p:txBody>
      </p:sp>
    </p:spTree>
    <p:extLst>
      <p:ext uri="{BB962C8B-B14F-4D97-AF65-F5344CB8AC3E}">
        <p14:creationId xmlns:p14="http://schemas.microsoft.com/office/powerpoint/2010/main" val="428849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Performing Decision Tree Regression</a:t>
            </a:r>
          </a:p>
        </p:txBody>
      </p:sp>
      <p:pic>
        <p:nvPicPr>
          <p:cNvPr id="7" name="Picture 6"/>
          <p:cNvPicPr>
            <a:picLocks noChangeAspect="1"/>
          </p:cNvPicPr>
          <p:nvPr/>
        </p:nvPicPr>
        <p:blipFill>
          <a:blip r:embed="rId2"/>
          <a:stretch>
            <a:fillRect/>
          </a:stretch>
        </p:blipFill>
        <p:spPr>
          <a:xfrm>
            <a:off x="1828019" y="1405192"/>
            <a:ext cx="8401050" cy="1190625"/>
          </a:xfrm>
          <a:prstGeom prst="rect">
            <a:avLst/>
          </a:prstGeom>
        </p:spPr>
      </p:pic>
      <p:pic>
        <p:nvPicPr>
          <p:cNvPr id="8" name="Picture 7"/>
          <p:cNvPicPr/>
          <p:nvPr/>
        </p:nvPicPr>
        <p:blipFill>
          <a:blip r:embed="rId3"/>
          <a:stretch>
            <a:fillRect/>
          </a:stretch>
        </p:blipFill>
        <p:spPr>
          <a:xfrm>
            <a:off x="1918368" y="2900617"/>
            <a:ext cx="5943600" cy="3712808"/>
          </a:xfrm>
          <a:prstGeom prst="rect">
            <a:avLst/>
          </a:prstGeom>
        </p:spPr>
      </p:pic>
      <p:pic>
        <p:nvPicPr>
          <p:cNvPr id="4" name="Picture 3"/>
          <p:cNvPicPr>
            <a:picLocks noChangeAspect="1"/>
          </p:cNvPicPr>
          <p:nvPr/>
        </p:nvPicPr>
        <p:blipFill>
          <a:blip r:embed="rId4"/>
          <a:stretch>
            <a:fillRect/>
          </a:stretch>
        </p:blipFill>
        <p:spPr>
          <a:xfrm>
            <a:off x="1828019" y="2595817"/>
            <a:ext cx="6829425" cy="304800"/>
          </a:xfrm>
          <a:prstGeom prst="rect">
            <a:avLst/>
          </a:prstGeom>
        </p:spPr>
      </p:pic>
    </p:spTree>
    <p:extLst>
      <p:ext uri="{BB962C8B-B14F-4D97-AF65-F5344CB8AC3E}">
        <p14:creationId xmlns:p14="http://schemas.microsoft.com/office/powerpoint/2010/main" val="317759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Performing Decision Tree Regression</a:t>
            </a:r>
          </a:p>
        </p:txBody>
      </p:sp>
      <p:pic>
        <p:nvPicPr>
          <p:cNvPr id="4" name="Picture 3"/>
          <p:cNvPicPr>
            <a:picLocks noChangeAspect="1"/>
          </p:cNvPicPr>
          <p:nvPr/>
        </p:nvPicPr>
        <p:blipFill rotWithShape="1">
          <a:blip r:embed="rId2"/>
          <a:srcRect b="45396"/>
          <a:stretch/>
        </p:blipFill>
        <p:spPr>
          <a:xfrm>
            <a:off x="2414822" y="1577897"/>
            <a:ext cx="6762750" cy="509699"/>
          </a:xfrm>
          <a:prstGeom prst="rect">
            <a:avLst/>
          </a:prstGeom>
        </p:spPr>
      </p:pic>
      <p:pic>
        <p:nvPicPr>
          <p:cNvPr id="8" name="Picture 7"/>
          <p:cNvPicPr/>
          <p:nvPr/>
        </p:nvPicPr>
        <p:blipFill rotWithShape="1">
          <a:blip r:embed="rId3"/>
          <a:srcRect t="-1217" r="8995"/>
          <a:stretch/>
        </p:blipFill>
        <p:spPr>
          <a:xfrm>
            <a:off x="459698" y="2713220"/>
            <a:ext cx="5408951" cy="2110714"/>
          </a:xfrm>
          <a:prstGeom prst="rect">
            <a:avLst/>
          </a:prstGeom>
        </p:spPr>
      </p:pic>
      <p:pic>
        <p:nvPicPr>
          <p:cNvPr id="11" name="Picture 10"/>
          <p:cNvPicPr>
            <a:picLocks noChangeAspect="1"/>
          </p:cNvPicPr>
          <p:nvPr/>
        </p:nvPicPr>
        <p:blipFill>
          <a:blip r:embed="rId4"/>
          <a:stretch>
            <a:fillRect/>
          </a:stretch>
        </p:blipFill>
        <p:spPr>
          <a:xfrm>
            <a:off x="2805347" y="5367154"/>
            <a:ext cx="5981700" cy="666750"/>
          </a:xfrm>
          <a:prstGeom prst="rect">
            <a:avLst/>
          </a:prstGeom>
        </p:spPr>
      </p:pic>
      <p:pic>
        <p:nvPicPr>
          <p:cNvPr id="12" name="Picture 11"/>
          <p:cNvPicPr>
            <a:picLocks noChangeAspect="1"/>
          </p:cNvPicPr>
          <p:nvPr/>
        </p:nvPicPr>
        <p:blipFill>
          <a:blip r:embed="rId5"/>
          <a:stretch>
            <a:fillRect/>
          </a:stretch>
        </p:blipFill>
        <p:spPr>
          <a:xfrm>
            <a:off x="6107554" y="2707546"/>
            <a:ext cx="5635963" cy="477292"/>
          </a:xfrm>
          <a:prstGeom prst="rect">
            <a:avLst/>
          </a:prstGeom>
        </p:spPr>
      </p:pic>
      <p:pic>
        <p:nvPicPr>
          <p:cNvPr id="13" name="Picture 12"/>
          <p:cNvPicPr>
            <a:picLocks noChangeAspect="1"/>
          </p:cNvPicPr>
          <p:nvPr/>
        </p:nvPicPr>
        <p:blipFill>
          <a:blip r:embed="rId6"/>
          <a:stretch>
            <a:fillRect/>
          </a:stretch>
        </p:blipFill>
        <p:spPr>
          <a:xfrm>
            <a:off x="6168452" y="3956524"/>
            <a:ext cx="5744200" cy="475084"/>
          </a:xfrm>
          <a:prstGeom prst="rect">
            <a:avLst/>
          </a:prstGeom>
        </p:spPr>
      </p:pic>
    </p:spTree>
    <p:extLst>
      <p:ext uri="{BB962C8B-B14F-4D97-AF65-F5344CB8AC3E}">
        <p14:creationId xmlns:p14="http://schemas.microsoft.com/office/powerpoint/2010/main" val="332972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SVM Regression</a:t>
            </a:r>
          </a:p>
        </p:txBody>
      </p:sp>
      <p:sp>
        <p:nvSpPr>
          <p:cNvPr id="3" name="Content Placeholder 2">
            <a:extLst>
              <a:ext uri="{FF2B5EF4-FFF2-40B4-BE49-F238E27FC236}">
                <a16:creationId xmlns="" xmlns:a16="http://schemas.microsoft.com/office/drawing/2014/main" id="{992CB3BB-1CBF-419F-BA83-7FB6022ED41A}"/>
              </a:ext>
            </a:extLst>
          </p:cNvPr>
          <p:cNvSpPr>
            <a:spLocks noGrp="1"/>
          </p:cNvSpPr>
          <p:nvPr>
            <p:ph idx="1"/>
          </p:nvPr>
        </p:nvSpPr>
        <p:spPr>
          <a:xfrm>
            <a:off x="2589212" y="1510748"/>
            <a:ext cx="8915400" cy="4642714"/>
          </a:xfrm>
        </p:spPr>
        <p:txBody>
          <a:bodyPr>
            <a:normAutofit fontScale="85000" lnSpcReduction="10000"/>
          </a:bodyPr>
          <a:lstStyle/>
          <a:p>
            <a:pPr lvl="0"/>
            <a:r>
              <a:rPr lang="en-US" dirty="0"/>
              <a:t>Support vector machines (SVMs) are a set of supervised learning methods used for classification regression and outlier.</a:t>
            </a:r>
          </a:p>
          <a:p>
            <a:pPr lvl="0"/>
            <a:r>
              <a:rPr lang="en-US" dirty="0"/>
              <a:t>It is effective in high dimensional spaces.</a:t>
            </a:r>
          </a:p>
          <a:p>
            <a:pPr lvl="0"/>
            <a:r>
              <a:rPr lang="en-US" dirty="0"/>
              <a:t>Different Kernel function can be specified for the decision function.</a:t>
            </a:r>
          </a:p>
          <a:p>
            <a:r>
              <a:rPr lang="en-US" b="1" dirty="0"/>
              <a:t>The steps of performing SVM regression on prudential dataset:</a:t>
            </a:r>
            <a:endParaRPr lang="en-US" dirty="0"/>
          </a:p>
          <a:p>
            <a:pPr lvl="0"/>
            <a:r>
              <a:rPr lang="en-US" dirty="0"/>
              <a:t>1. Retrieving the final cleaned data and splitting dataset into 80% train and 20% test datasets.</a:t>
            </a:r>
          </a:p>
          <a:p>
            <a:pPr lvl="0"/>
            <a:r>
              <a:rPr lang="en-US" dirty="0"/>
              <a:t>2. Tuning the SVM models to get optimal cost and gamma parameter which will be used for creating SVM model. Four kernels are used: radial, polynomial, sigmoid and linear.</a:t>
            </a:r>
          </a:p>
          <a:p>
            <a:pPr lvl="0"/>
            <a:r>
              <a:rPr lang="en-US" dirty="0"/>
              <a:t>3. Using the parameters calculated with the tune function and train data to fit SVM model.</a:t>
            </a:r>
          </a:p>
          <a:p>
            <a:pPr lvl="0"/>
            <a:r>
              <a:rPr lang="en-US" dirty="0"/>
              <a:t>4. Using the SVM model and test data to predict the Response.</a:t>
            </a:r>
          </a:p>
          <a:p>
            <a:pPr lvl="0"/>
            <a:r>
              <a:rPr lang="en-US" dirty="0"/>
              <a:t>5. Printing the accuracy.</a:t>
            </a:r>
          </a:p>
          <a:p>
            <a:pPr lvl="0"/>
            <a:r>
              <a:rPr lang="en-US" dirty="0"/>
              <a:t>6. After comparing the Root Mean Squared Error(RMSE) of the above 4 predictions, SVM model with linear kernel is the best one because it has the smallest RMSE value.</a:t>
            </a:r>
          </a:p>
          <a:p>
            <a:endParaRPr lang="en-US" dirty="0"/>
          </a:p>
        </p:txBody>
      </p:sp>
    </p:spTree>
    <p:extLst>
      <p:ext uri="{BB962C8B-B14F-4D97-AF65-F5344CB8AC3E}">
        <p14:creationId xmlns:p14="http://schemas.microsoft.com/office/powerpoint/2010/main" val="28858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SVM Regression</a:t>
            </a:r>
          </a:p>
        </p:txBody>
      </p:sp>
      <p:sp>
        <p:nvSpPr>
          <p:cNvPr id="3" name="Content Placeholder 2">
            <a:extLst>
              <a:ext uri="{FF2B5EF4-FFF2-40B4-BE49-F238E27FC236}">
                <a16:creationId xmlns="" xmlns:a16="http://schemas.microsoft.com/office/drawing/2014/main" id="{992CB3BB-1CBF-419F-BA83-7FB6022ED41A}"/>
              </a:ext>
            </a:extLst>
          </p:cNvPr>
          <p:cNvSpPr>
            <a:spLocks noGrp="1"/>
          </p:cNvSpPr>
          <p:nvPr>
            <p:ph idx="1"/>
          </p:nvPr>
        </p:nvSpPr>
        <p:spPr>
          <a:xfrm>
            <a:off x="2589212" y="1510748"/>
            <a:ext cx="8915400" cy="4642714"/>
          </a:xfrm>
        </p:spPr>
        <p:txBody>
          <a:bodyPr>
            <a:normAutofit/>
          </a:bodyPr>
          <a:lstStyle/>
          <a:p>
            <a:r>
              <a:rPr lang="en-US" dirty="0"/>
              <a:t>Screenshots of using tune function to decide the value of parameters:</a:t>
            </a:r>
          </a:p>
          <a:p>
            <a:endParaRPr lang="en-US" dirty="0"/>
          </a:p>
        </p:txBody>
      </p:sp>
      <p:pic>
        <p:nvPicPr>
          <p:cNvPr id="5" name="Picture 4" descr="/Users/ouyoshimisatoshi/Desktop/Screen Shot 2017-10-31 at 3.48.13 PM.png"/>
          <p:cNvPicPr/>
          <p:nvPr/>
        </p:nvPicPr>
        <p:blipFill>
          <a:blip r:embed="rId2">
            <a:extLst>
              <a:ext uri="{28A0092B-C50C-407E-A947-70E740481C1C}">
                <a14:useLocalDpi xmlns:a14="http://schemas.microsoft.com/office/drawing/2010/main" val="0"/>
              </a:ext>
            </a:extLst>
          </a:blip>
          <a:srcRect/>
          <a:stretch>
            <a:fillRect/>
          </a:stretch>
        </p:blipFill>
        <p:spPr bwMode="auto">
          <a:xfrm>
            <a:off x="5997091" y="2111140"/>
            <a:ext cx="5507521" cy="1212336"/>
          </a:xfrm>
          <a:prstGeom prst="rect">
            <a:avLst/>
          </a:prstGeom>
          <a:noFill/>
          <a:ln>
            <a:noFill/>
          </a:ln>
        </p:spPr>
      </p:pic>
      <p:pic>
        <p:nvPicPr>
          <p:cNvPr id="6" name="Picture 5" descr="Screen%20Shot%202017-10-31%20at%204.31.47%20PM.png"/>
          <p:cNvPicPr/>
          <p:nvPr/>
        </p:nvPicPr>
        <p:blipFill>
          <a:blip r:embed="rId3">
            <a:extLst>
              <a:ext uri="{28A0092B-C50C-407E-A947-70E740481C1C}">
                <a14:useLocalDpi xmlns:a14="http://schemas.microsoft.com/office/drawing/2010/main" val="0"/>
              </a:ext>
            </a:extLst>
          </a:blip>
          <a:srcRect/>
          <a:stretch>
            <a:fillRect/>
          </a:stretch>
        </p:blipFill>
        <p:spPr bwMode="auto">
          <a:xfrm>
            <a:off x="5997091" y="4144023"/>
            <a:ext cx="5627444" cy="1055804"/>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365" y="2182725"/>
            <a:ext cx="4584700" cy="2489200"/>
          </a:xfrm>
          <a:prstGeom prst="rect">
            <a:avLst/>
          </a:prstGeom>
        </p:spPr>
      </p:pic>
    </p:spTree>
    <p:extLst>
      <p:ext uri="{BB962C8B-B14F-4D97-AF65-F5344CB8AC3E}">
        <p14:creationId xmlns:p14="http://schemas.microsoft.com/office/powerpoint/2010/main" val="403546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SVM Regression</a:t>
            </a:r>
          </a:p>
        </p:txBody>
      </p:sp>
      <p:sp>
        <p:nvSpPr>
          <p:cNvPr id="3" name="Content Placeholder 2">
            <a:extLst>
              <a:ext uri="{FF2B5EF4-FFF2-40B4-BE49-F238E27FC236}">
                <a16:creationId xmlns="" xmlns:a16="http://schemas.microsoft.com/office/drawing/2014/main" id="{992CB3BB-1CBF-419F-BA83-7FB6022ED41A}"/>
              </a:ext>
            </a:extLst>
          </p:cNvPr>
          <p:cNvSpPr>
            <a:spLocks noGrp="1"/>
          </p:cNvSpPr>
          <p:nvPr>
            <p:ph idx="1"/>
          </p:nvPr>
        </p:nvSpPr>
        <p:spPr>
          <a:xfrm>
            <a:off x="2589212" y="1510748"/>
            <a:ext cx="8915400" cy="4642714"/>
          </a:xfrm>
        </p:spPr>
        <p:txBody>
          <a:bodyPr>
            <a:normAutofit/>
          </a:bodyPr>
          <a:lstStyle/>
          <a:p>
            <a:r>
              <a:rPr lang="en-US" dirty="0"/>
              <a:t>Screenshots of comparing the value of RMSE to decide with kernel is better:</a:t>
            </a:r>
          </a:p>
          <a:p>
            <a:endParaRPr lang="en-US" dirty="0"/>
          </a:p>
        </p:txBody>
      </p:sp>
      <p:pic>
        <p:nvPicPr>
          <p:cNvPr id="5" name="Picture 4" descr="Screen%20Shot%202017-10-31%20at%204.29.39%20PM.png"/>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728350"/>
            <a:ext cx="5184140" cy="658495"/>
          </a:xfrm>
          <a:prstGeom prst="rect">
            <a:avLst/>
          </a:prstGeom>
          <a:noFill/>
          <a:ln>
            <a:noFill/>
          </a:ln>
        </p:spPr>
      </p:pic>
      <p:pic>
        <p:nvPicPr>
          <p:cNvPr id="6" name="Picture 5" descr="Screen%20Shot%202017-10-31%20at%204.33.03%20PM.png"/>
          <p:cNvPicPr/>
          <p:nvPr/>
        </p:nvPicPr>
        <p:blipFill>
          <a:blip r:embed="rId3">
            <a:extLst>
              <a:ext uri="{28A0092B-C50C-407E-A947-70E740481C1C}">
                <a14:useLocalDpi xmlns:a14="http://schemas.microsoft.com/office/drawing/2010/main" val="0"/>
              </a:ext>
            </a:extLst>
          </a:blip>
          <a:srcRect/>
          <a:stretch>
            <a:fillRect/>
          </a:stretch>
        </p:blipFill>
        <p:spPr bwMode="auto">
          <a:xfrm>
            <a:off x="2589211" y="4632397"/>
            <a:ext cx="5184140" cy="735965"/>
          </a:xfrm>
          <a:prstGeom prst="rect">
            <a:avLst/>
          </a:prstGeom>
          <a:noFill/>
          <a:ln>
            <a:noFill/>
          </a:ln>
        </p:spPr>
      </p:pic>
      <p:pic>
        <p:nvPicPr>
          <p:cNvPr id="7" name="Picture 6" descr="Screen%20Shot%202017-10-31%20at%204.52.49%20PM.png"/>
          <p:cNvPicPr/>
          <p:nvPr/>
        </p:nvPicPr>
        <p:blipFill>
          <a:blip r:embed="rId4">
            <a:extLst>
              <a:ext uri="{28A0092B-C50C-407E-A947-70E740481C1C}">
                <a14:useLocalDpi xmlns:a14="http://schemas.microsoft.com/office/drawing/2010/main" val="0"/>
              </a:ext>
            </a:extLst>
          </a:blip>
          <a:srcRect/>
          <a:stretch>
            <a:fillRect/>
          </a:stretch>
        </p:blipFill>
        <p:spPr bwMode="auto">
          <a:xfrm>
            <a:off x="2589211" y="5683516"/>
            <a:ext cx="5184140" cy="735965"/>
          </a:xfrm>
          <a:prstGeom prst="rect">
            <a:avLst/>
          </a:prstGeom>
          <a:noFill/>
          <a:ln>
            <a:noFill/>
          </a:ln>
        </p:spPr>
      </p:pic>
      <p:pic>
        <p:nvPicPr>
          <p:cNvPr id="8" name="Picture 7" descr="Screen%20Shot%202017-10-31%20at%205.41.24%20PM.png"/>
          <p:cNvPicPr/>
          <p:nvPr/>
        </p:nvPicPr>
        <p:blipFill>
          <a:blip r:embed="rId5">
            <a:extLst>
              <a:ext uri="{28A0092B-C50C-407E-A947-70E740481C1C}">
                <a14:useLocalDpi xmlns:a14="http://schemas.microsoft.com/office/drawing/2010/main" val="0"/>
              </a:ext>
            </a:extLst>
          </a:blip>
          <a:srcRect/>
          <a:stretch>
            <a:fillRect/>
          </a:stretch>
        </p:blipFill>
        <p:spPr bwMode="auto">
          <a:xfrm>
            <a:off x="2589211" y="3600889"/>
            <a:ext cx="5370195" cy="674370"/>
          </a:xfrm>
          <a:prstGeom prst="rect">
            <a:avLst/>
          </a:prstGeom>
          <a:noFill/>
          <a:ln>
            <a:noFill/>
          </a:ln>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9211" y="1954331"/>
            <a:ext cx="6591300" cy="508000"/>
          </a:xfrm>
          <a:prstGeom prst="rect">
            <a:avLst/>
          </a:prstGeom>
        </p:spPr>
      </p:pic>
    </p:spTree>
    <p:extLst>
      <p:ext uri="{BB962C8B-B14F-4D97-AF65-F5344CB8AC3E}">
        <p14:creationId xmlns:p14="http://schemas.microsoft.com/office/powerpoint/2010/main" val="225155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28E0A-2DBC-417B-B506-95D86639BEB6}"/>
              </a:ext>
            </a:extLst>
          </p:cNvPr>
          <p:cNvSpPr>
            <a:spLocks noGrp="1"/>
          </p:cNvSpPr>
          <p:nvPr>
            <p:ph type="title"/>
          </p:nvPr>
        </p:nvSpPr>
        <p:spPr>
          <a:xfrm>
            <a:off x="168675" y="63285"/>
            <a:ext cx="11585360" cy="762339"/>
          </a:xfrm>
        </p:spPr>
        <p:txBody>
          <a:bodyPr>
            <a:normAutofit/>
          </a:bodyPr>
          <a:lstStyle/>
          <a:p>
            <a:pPr algn="ctr"/>
            <a:r>
              <a:rPr lang="en-US" sz="2400" dirty="0" err="1"/>
              <a:t>XGBoost</a:t>
            </a:r>
            <a:r>
              <a:rPr lang="en-US" sz="2400" dirty="0"/>
              <a:t> – </a:t>
            </a:r>
            <a:r>
              <a:rPr lang="en-US" sz="2400" dirty="0" err="1"/>
              <a:t>eXtreme</a:t>
            </a:r>
            <a:r>
              <a:rPr lang="en-US" sz="2400" dirty="0"/>
              <a:t> Gradient Boosting</a:t>
            </a:r>
          </a:p>
        </p:txBody>
      </p:sp>
      <p:sp>
        <p:nvSpPr>
          <p:cNvPr id="3" name="Content Placeholder 2">
            <a:extLst>
              <a:ext uri="{FF2B5EF4-FFF2-40B4-BE49-F238E27FC236}">
                <a16:creationId xmlns="" xmlns:a16="http://schemas.microsoft.com/office/drawing/2014/main" id="{A823A593-348F-4D53-A303-74618DB4D57F}"/>
              </a:ext>
            </a:extLst>
          </p:cNvPr>
          <p:cNvSpPr>
            <a:spLocks noGrp="1"/>
          </p:cNvSpPr>
          <p:nvPr>
            <p:ph sz="half" idx="1"/>
          </p:nvPr>
        </p:nvSpPr>
        <p:spPr>
          <a:xfrm>
            <a:off x="97654" y="914400"/>
            <a:ext cx="5922146" cy="5850384"/>
          </a:xfrm>
        </p:spPr>
        <p:txBody>
          <a:bodyPr>
            <a:normAutofit/>
          </a:bodyPr>
          <a:lstStyle/>
          <a:p>
            <a:r>
              <a:rPr lang="en-US" sz="1800" dirty="0"/>
              <a:t>For </a:t>
            </a:r>
            <a:r>
              <a:rPr lang="en-US" sz="1800" dirty="0" err="1"/>
              <a:t>XGboost</a:t>
            </a:r>
            <a:r>
              <a:rPr lang="en-US" sz="1800" dirty="0"/>
              <a:t>, we must set three types of parameters: general parameters, booster parameters and task parameters.</a:t>
            </a:r>
          </a:p>
          <a:p>
            <a:r>
              <a:rPr lang="en-US" sz="1800" b="1" dirty="0"/>
              <a:t>General parameters </a:t>
            </a:r>
            <a:r>
              <a:rPr lang="en-US" sz="1800" dirty="0"/>
              <a:t>relates to which booster we are using to do boosting, commonly tree or linear model</a:t>
            </a:r>
          </a:p>
          <a:p>
            <a:r>
              <a:rPr lang="en-US" sz="1800" b="1" dirty="0"/>
              <a:t>Booster parameters </a:t>
            </a:r>
            <a:r>
              <a:rPr lang="en-US" sz="1800" dirty="0"/>
              <a:t>depends on which booster you have chosen.</a:t>
            </a:r>
          </a:p>
          <a:p>
            <a:r>
              <a:rPr lang="en-US" sz="1800" b="1" dirty="0"/>
              <a:t>Learning Task </a:t>
            </a:r>
            <a:r>
              <a:rPr lang="en-US" sz="1800" dirty="0"/>
              <a:t>parameters that decides on the learning scenario, for example, regression tasks uses different parameters with ranking tasks.</a:t>
            </a:r>
          </a:p>
          <a:p>
            <a:endParaRPr lang="en-US" sz="2400" dirty="0"/>
          </a:p>
        </p:txBody>
      </p:sp>
      <p:sp>
        <p:nvSpPr>
          <p:cNvPr id="4" name="Content Placeholder 3">
            <a:extLst>
              <a:ext uri="{FF2B5EF4-FFF2-40B4-BE49-F238E27FC236}">
                <a16:creationId xmlns="" xmlns:a16="http://schemas.microsoft.com/office/drawing/2014/main" id="{2EADABAF-B360-42CF-B120-23B13F223F1B}"/>
              </a:ext>
            </a:extLst>
          </p:cNvPr>
          <p:cNvSpPr>
            <a:spLocks noGrp="1"/>
          </p:cNvSpPr>
          <p:nvPr>
            <p:ph sz="half" idx="2"/>
          </p:nvPr>
        </p:nvSpPr>
        <p:spPr>
          <a:xfrm>
            <a:off x="6172199" y="914400"/>
            <a:ext cx="5643979" cy="5850384"/>
          </a:xfrm>
        </p:spPr>
        <p:txBody>
          <a:bodyPr>
            <a:normAutofit/>
          </a:bodyPr>
          <a:lstStyle/>
          <a:p>
            <a:r>
              <a:rPr lang="en-US" sz="1600" dirty="0"/>
              <a:t>eta [default=0.3, alias: </a:t>
            </a:r>
            <a:r>
              <a:rPr lang="en-US" sz="1600" dirty="0" err="1"/>
              <a:t>learning_rate</a:t>
            </a:r>
            <a:r>
              <a:rPr lang="en-US" sz="1600" dirty="0"/>
              <a:t>]</a:t>
            </a:r>
          </a:p>
          <a:p>
            <a:pPr lvl="1"/>
            <a:r>
              <a:rPr lang="en-US" sz="1600" dirty="0"/>
              <a:t>step size shrinkage used in update to prevents overfitting. After each boosting step, we can directly get the weights of new features. and eta actually shrinks the feature weights to make the boosting process more conservative.</a:t>
            </a:r>
          </a:p>
          <a:p>
            <a:pPr lvl="1"/>
            <a:r>
              <a:rPr lang="en-US" sz="1600" dirty="0"/>
              <a:t>range: [0,1]</a:t>
            </a:r>
          </a:p>
          <a:p>
            <a:r>
              <a:rPr lang="en-US" sz="1600" dirty="0"/>
              <a:t>gamma [default=0]</a:t>
            </a:r>
          </a:p>
          <a:p>
            <a:pPr lvl="1"/>
            <a:r>
              <a:rPr lang="en-US" sz="1600" dirty="0"/>
              <a:t>minimum loss reduction. The larger, the more conservative the algorithm will be.</a:t>
            </a:r>
          </a:p>
          <a:p>
            <a:pPr lvl="1"/>
            <a:r>
              <a:rPr lang="en-US" sz="1600" dirty="0"/>
              <a:t>range: [0,∞]</a:t>
            </a:r>
          </a:p>
          <a:p>
            <a:r>
              <a:rPr lang="en-US" sz="1600" dirty="0"/>
              <a:t>lambda [default=1, alias: </a:t>
            </a:r>
            <a:r>
              <a:rPr lang="en-US" sz="1600" dirty="0" err="1"/>
              <a:t>reg_lambda</a:t>
            </a:r>
            <a:r>
              <a:rPr lang="en-US" sz="1600" dirty="0"/>
              <a:t>]</a:t>
            </a:r>
          </a:p>
          <a:p>
            <a:pPr lvl="1"/>
            <a:r>
              <a:rPr lang="en-US" sz="1600" dirty="0"/>
              <a:t>L2 regularization term on weights, increase this value will make model more conservative.</a:t>
            </a:r>
          </a:p>
          <a:p>
            <a:r>
              <a:rPr lang="en-US" sz="1600" dirty="0"/>
              <a:t>alpha [default=0, alias: </a:t>
            </a:r>
            <a:r>
              <a:rPr lang="en-US" sz="1600" dirty="0" err="1"/>
              <a:t>reg_alpha</a:t>
            </a:r>
            <a:r>
              <a:rPr lang="en-US" sz="1600" dirty="0"/>
              <a:t>]</a:t>
            </a:r>
          </a:p>
          <a:p>
            <a:pPr lvl="1"/>
            <a:r>
              <a:rPr lang="en-US" sz="1600" dirty="0"/>
              <a:t>L1 regularization term on weights, increase this value will make model more conservative.</a:t>
            </a:r>
            <a:r>
              <a:rPr lang="en-US" i="1" dirty="0"/>
              <a:t> </a:t>
            </a:r>
          </a:p>
          <a:p>
            <a:pPr marL="571500" lvl="1"/>
            <a:r>
              <a:rPr lang="en-US" sz="1600" dirty="0"/>
              <a:t>verbose = 0, no message</a:t>
            </a:r>
          </a:p>
        </p:txBody>
      </p:sp>
    </p:spTree>
    <p:extLst>
      <p:ext uri="{BB962C8B-B14F-4D97-AF65-F5344CB8AC3E}">
        <p14:creationId xmlns:p14="http://schemas.microsoft.com/office/powerpoint/2010/main" val="177884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close up of a keyboard&#10;&#10;Description generated with high confidence">
            <a:extLst>
              <a:ext uri="{FF2B5EF4-FFF2-40B4-BE49-F238E27FC236}">
                <a16:creationId xmlns="" xmlns:a16="http://schemas.microsoft.com/office/drawing/2014/main" id="{84A7C3E8-B0FB-4D67-8DF3-E5217DA50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3671316"/>
            <a:ext cx="5572536" cy="2553469"/>
          </a:xfrm>
          <a:prstGeom prst="rect">
            <a:avLst/>
          </a:prstGeom>
        </p:spPr>
      </p:pic>
      <p:pic>
        <p:nvPicPr>
          <p:cNvPr id="17" name="Picture 16" descr="A screen shot of a computer&#10;&#10;Description generated with very high confidence">
            <a:extLst>
              <a:ext uri="{FF2B5EF4-FFF2-40B4-BE49-F238E27FC236}">
                <a16:creationId xmlns="" xmlns:a16="http://schemas.microsoft.com/office/drawing/2014/main" id="{D49CA26F-8CD5-4C2C-ACB7-A73415101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316" y="772160"/>
            <a:ext cx="5695980" cy="1955249"/>
          </a:xfrm>
          <a:prstGeom prst="rect">
            <a:avLst/>
          </a:prstGeom>
        </p:spPr>
      </p:pic>
      <p:pic>
        <p:nvPicPr>
          <p:cNvPr id="15" name="Picture 14" descr="A black sign with white text&#10;&#10;Description generated with high confidence">
            <a:extLst>
              <a:ext uri="{FF2B5EF4-FFF2-40B4-BE49-F238E27FC236}">
                <a16:creationId xmlns="" xmlns:a16="http://schemas.microsoft.com/office/drawing/2014/main" id="{85FACE52-B9BA-4C00-8B7F-C996A1120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163" y="3678996"/>
            <a:ext cx="5532521" cy="2208046"/>
          </a:xfrm>
          <a:prstGeom prst="rect">
            <a:avLst/>
          </a:prstGeom>
        </p:spPr>
      </p:pic>
      <p:sp>
        <p:nvSpPr>
          <p:cNvPr id="20" name="TextBox 19">
            <a:extLst>
              <a:ext uri="{FF2B5EF4-FFF2-40B4-BE49-F238E27FC236}">
                <a16:creationId xmlns="" xmlns:a16="http://schemas.microsoft.com/office/drawing/2014/main" id="{95178CAF-9A19-4045-AEAC-1F763BE1401D}"/>
              </a:ext>
            </a:extLst>
          </p:cNvPr>
          <p:cNvSpPr txBox="1"/>
          <p:nvPr/>
        </p:nvSpPr>
        <p:spPr>
          <a:xfrm>
            <a:off x="532660" y="186431"/>
            <a:ext cx="11501636" cy="369332"/>
          </a:xfrm>
          <a:prstGeom prst="rect">
            <a:avLst/>
          </a:prstGeom>
          <a:noFill/>
        </p:spPr>
        <p:txBody>
          <a:bodyPr wrap="square" rtlCol="0">
            <a:spAutoFit/>
          </a:bodyPr>
          <a:lstStyle/>
          <a:p>
            <a:r>
              <a:rPr lang="en-US" dirty="0"/>
              <a:t>Grid search for various parameters. Using only 10% of the data.</a:t>
            </a:r>
          </a:p>
        </p:txBody>
      </p:sp>
      <p:pic>
        <p:nvPicPr>
          <p:cNvPr id="22" name="Picture 21" descr="A black and silver text on a screen&#10;&#10;Description generated with high confidence">
            <a:extLst>
              <a:ext uri="{FF2B5EF4-FFF2-40B4-BE49-F238E27FC236}">
                <a16:creationId xmlns="" xmlns:a16="http://schemas.microsoft.com/office/drawing/2014/main" id="{9B010C32-9F3E-4214-AEC2-5F89673F02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466" y="968320"/>
            <a:ext cx="5735332" cy="2373241"/>
          </a:xfrm>
          <a:prstGeom prst="rect">
            <a:avLst/>
          </a:prstGeom>
        </p:spPr>
      </p:pic>
    </p:spTree>
    <p:extLst>
      <p:ext uri="{BB962C8B-B14F-4D97-AF65-F5344CB8AC3E}">
        <p14:creationId xmlns:p14="http://schemas.microsoft.com/office/powerpoint/2010/main" val="324462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black background&#10;&#10;Description generated with high confidence">
            <a:extLst>
              <a:ext uri="{FF2B5EF4-FFF2-40B4-BE49-F238E27FC236}">
                <a16:creationId xmlns="" xmlns:a16="http://schemas.microsoft.com/office/drawing/2014/main" id="{04800D41-625B-4B16-8F7F-AF846D38D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085"/>
            <a:ext cx="7308213" cy="2697714"/>
          </a:xfrm>
          <a:prstGeom prst="rect">
            <a:avLst/>
          </a:prstGeom>
        </p:spPr>
      </p:pic>
      <p:pic>
        <p:nvPicPr>
          <p:cNvPr id="7" name="Picture 6" descr="A black sign with white text&#10;&#10;Description generated with high confidence">
            <a:extLst>
              <a:ext uri="{FF2B5EF4-FFF2-40B4-BE49-F238E27FC236}">
                <a16:creationId xmlns="" xmlns:a16="http://schemas.microsoft.com/office/drawing/2014/main" id="{A8BBE022-4E33-4295-BCD7-B839BB04C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033" y="665051"/>
            <a:ext cx="4294902" cy="1041829"/>
          </a:xfrm>
          <a:prstGeom prst="rect">
            <a:avLst/>
          </a:prstGeom>
        </p:spPr>
      </p:pic>
      <p:pic>
        <p:nvPicPr>
          <p:cNvPr id="9" name="Picture 8">
            <a:extLst>
              <a:ext uri="{FF2B5EF4-FFF2-40B4-BE49-F238E27FC236}">
                <a16:creationId xmlns="" xmlns:a16="http://schemas.microsoft.com/office/drawing/2014/main" id="{38373B09-D0A3-4483-A240-B89385749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9033" y="4270977"/>
            <a:ext cx="4443827" cy="900463"/>
          </a:xfrm>
          <a:prstGeom prst="rect">
            <a:avLst/>
          </a:prstGeom>
        </p:spPr>
      </p:pic>
      <p:pic>
        <p:nvPicPr>
          <p:cNvPr id="13" name="Picture 12" descr="A close up of a screen&#10;&#10;Description generated with very high confidence">
            <a:extLst>
              <a:ext uri="{FF2B5EF4-FFF2-40B4-BE49-F238E27FC236}">
                <a16:creationId xmlns="" xmlns:a16="http://schemas.microsoft.com/office/drawing/2014/main" id="{659F0579-D224-4A8E-9D67-7C72B88225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92" y="4203616"/>
            <a:ext cx="7022148" cy="2217504"/>
          </a:xfrm>
          <a:prstGeom prst="rect">
            <a:avLst/>
          </a:prstGeom>
        </p:spPr>
      </p:pic>
    </p:spTree>
    <p:extLst>
      <p:ext uri="{BB962C8B-B14F-4D97-AF65-F5344CB8AC3E}">
        <p14:creationId xmlns:p14="http://schemas.microsoft.com/office/powerpoint/2010/main" val="278377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Conclusion</a:t>
            </a:r>
          </a:p>
        </p:txBody>
      </p:sp>
      <p:sp>
        <p:nvSpPr>
          <p:cNvPr id="3" name="Content Placeholder 2">
            <a:extLst>
              <a:ext uri="{FF2B5EF4-FFF2-40B4-BE49-F238E27FC236}">
                <a16:creationId xmlns="" xmlns:a16="http://schemas.microsoft.com/office/drawing/2014/main" id="{992CB3BB-1CBF-419F-BA83-7FB6022ED41A}"/>
              </a:ext>
            </a:extLst>
          </p:cNvPr>
          <p:cNvSpPr>
            <a:spLocks noGrp="1"/>
          </p:cNvSpPr>
          <p:nvPr>
            <p:ph idx="1"/>
          </p:nvPr>
        </p:nvSpPr>
        <p:spPr>
          <a:xfrm>
            <a:off x="2589212" y="1510748"/>
            <a:ext cx="8915400" cy="4642714"/>
          </a:xfrm>
        </p:spPr>
        <p:txBody>
          <a:bodyPr>
            <a:normAutofit/>
          </a:bodyPr>
          <a:lstStyle/>
          <a:p>
            <a:r>
              <a:rPr lang="en-US" dirty="0"/>
              <a:t>The dataset had </a:t>
            </a:r>
            <a:r>
              <a:rPr lang="en-US" b="1" dirty="0"/>
              <a:t>128 features </a:t>
            </a:r>
            <a:r>
              <a:rPr lang="en-US" dirty="0"/>
              <a:t>and by feature engineering, we got </a:t>
            </a:r>
            <a:r>
              <a:rPr lang="en-US" b="1" dirty="0"/>
              <a:t>64 features</a:t>
            </a:r>
            <a:r>
              <a:rPr lang="en-US" dirty="0"/>
              <a:t> which significantly affected the response of the predictive model.</a:t>
            </a:r>
          </a:p>
          <a:p>
            <a:r>
              <a:rPr lang="en-US" dirty="0"/>
              <a:t>Following are the </a:t>
            </a:r>
            <a:r>
              <a:rPr lang="en-US" b="1" dirty="0"/>
              <a:t>RMSE value</a:t>
            </a:r>
            <a:r>
              <a:rPr lang="en-US" dirty="0"/>
              <a:t>s for the different predictive models:</a:t>
            </a:r>
          </a:p>
          <a:p>
            <a:pPr>
              <a:buFont typeface="+mj-lt"/>
              <a:buAutoNum type="arabicPeriod"/>
            </a:pPr>
            <a:r>
              <a:rPr lang="en-US" dirty="0"/>
              <a:t>Linear Regression : RMSE </a:t>
            </a:r>
            <a:r>
              <a:rPr lang="en-US" b="1" dirty="0"/>
              <a:t>2.336</a:t>
            </a:r>
          </a:p>
          <a:p>
            <a:pPr>
              <a:buFont typeface="+mj-lt"/>
              <a:buAutoNum type="arabicPeriod"/>
            </a:pPr>
            <a:r>
              <a:rPr lang="en-US" dirty="0"/>
              <a:t>Decision Tree: RMSE </a:t>
            </a:r>
            <a:r>
              <a:rPr lang="en-US" b="1" dirty="0"/>
              <a:t>2.129</a:t>
            </a:r>
          </a:p>
          <a:p>
            <a:pPr>
              <a:buFont typeface="+mj-lt"/>
              <a:buAutoNum type="arabicPeriod"/>
            </a:pPr>
            <a:r>
              <a:rPr lang="en-US" dirty="0"/>
              <a:t>SVM : RMSE </a:t>
            </a:r>
            <a:r>
              <a:rPr lang="en-US" b="1" dirty="0"/>
              <a:t>2.242</a:t>
            </a:r>
          </a:p>
          <a:p>
            <a:pPr>
              <a:buFont typeface="+mj-lt"/>
              <a:buAutoNum type="arabicPeriod"/>
            </a:pPr>
            <a:r>
              <a:rPr lang="en-US" dirty="0" err="1"/>
              <a:t>XGBoost</a:t>
            </a:r>
            <a:r>
              <a:rPr lang="en-US" dirty="0"/>
              <a:t> : RMSE </a:t>
            </a:r>
            <a:r>
              <a:rPr lang="en-US" b="1" dirty="0"/>
              <a:t>1.972</a:t>
            </a:r>
          </a:p>
          <a:p>
            <a:r>
              <a:rPr lang="en-US" dirty="0"/>
              <a:t>To conclude based on our results, the best predictive model for this dataset is </a:t>
            </a:r>
            <a:r>
              <a:rPr lang="en-US" b="1" dirty="0" err="1"/>
              <a:t>XGBoost</a:t>
            </a:r>
            <a:r>
              <a:rPr lang="en-US" dirty="0"/>
              <a:t>.</a:t>
            </a:r>
          </a:p>
        </p:txBody>
      </p:sp>
    </p:spTree>
    <p:extLst>
      <p:ext uri="{BB962C8B-B14F-4D97-AF65-F5344CB8AC3E}">
        <p14:creationId xmlns:p14="http://schemas.microsoft.com/office/powerpoint/2010/main" val="235014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CDFC08-0E7E-4F5A-8202-89B732826ED2}"/>
              </a:ext>
            </a:extLst>
          </p:cNvPr>
          <p:cNvSpPr>
            <a:spLocks noGrp="1"/>
          </p:cNvSpPr>
          <p:nvPr>
            <p:ph type="title" idx="4294967295"/>
          </p:nvPr>
        </p:nvSpPr>
        <p:spPr>
          <a:xfrm>
            <a:off x="3432175" y="3206750"/>
            <a:ext cx="8756650" cy="674687"/>
          </a:xfrm>
        </p:spPr>
        <p:txBody>
          <a:bodyPr/>
          <a:lstStyle/>
          <a:p>
            <a:r>
              <a:rPr lang="en-US" dirty="0"/>
              <a:t>APPROACH</a:t>
            </a:r>
          </a:p>
        </p:txBody>
      </p:sp>
      <p:sp>
        <p:nvSpPr>
          <p:cNvPr id="3" name="Content Placeholder 2">
            <a:extLst>
              <a:ext uri="{FF2B5EF4-FFF2-40B4-BE49-F238E27FC236}">
                <a16:creationId xmlns="" xmlns:a16="http://schemas.microsoft.com/office/drawing/2014/main" id="{A117A069-1E6A-4D31-8030-7F6179059D0E}"/>
              </a:ext>
            </a:extLst>
          </p:cNvPr>
          <p:cNvSpPr>
            <a:spLocks noGrp="1"/>
          </p:cNvSpPr>
          <p:nvPr>
            <p:ph idx="4294967295"/>
          </p:nvPr>
        </p:nvSpPr>
        <p:spPr>
          <a:xfrm>
            <a:off x="3276600" y="1444625"/>
            <a:ext cx="8915400" cy="1616075"/>
          </a:xfrm>
        </p:spPr>
        <p:txBody>
          <a:bodyPr/>
          <a:lstStyle/>
          <a:p>
            <a:r>
              <a:rPr lang="en-US" dirty="0"/>
              <a:t>To analyze the Prudential Life Insurance dataset and predict the data points in the existing evaluation and sanction the outcomes to significantly amalgamate the process by building the Linear Regression, Decision Tree Regression, SVM Regression and </a:t>
            </a:r>
            <a:r>
              <a:rPr lang="en-US" dirty="0" err="1"/>
              <a:t>XGBoost</a:t>
            </a:r>
            <a:r>
              <a:rPr lang="en-US" dirty="0"/>
              <a:t> linear booster models to conclude the results.</a:t>
            </a:r>
          </a:p>
          <a:p>
            <a:pPr marL="0" indent="0">
              <a:buNone/>
            </a:pPr>
            <a:endParaRPr lang="en-US" dirty="0"/>
          </a:p>
        </p:txBody>
      </p:sp>
      <p:sp>
        <p:nvSpPr>
          <p:cNvPr id="5" name="Title 1">
            <a:extLst>
              <a:ext uri="{FF2B5EF4-FFF2-40B4-BE49-F238E27FC236}">
                <a16:creationId xmlns="" xmlns:a16="http://schemas.microsoft.com/office/drawing/2014/main" id="{9F31B66F-AF0E-40A7-B5B9-6B501550FFCF}"/>
              </a:ext>
            </a:extLst>
          </p:cNvPr>
          <p:cNvSpPr txBox="1">
            <a:spLocks/>
          </p:cNvSpPr>
          <p:nvPr/>
        </p:nvSpPr>
        <p:spPr>
          <a:xfrm>
            <a:off x="3432175" y="776288"/>
            <a:ext cx="8912225" cy="6746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OBJECTIVE</a:t>
            </a:r>
            <a:endParaRPr lang="en-US" dirty="0"/>
          </a:p>
        </p:txBody>
      </p:sp>
      <p:sp>
        <p:nvSpPr>
          <p:cNvPr id="6" name="Content Placeholder 2">
            <a:extLst>
              <a:ext uri="{FF2B5EF4-FFF2-40B4-BE49-F238E27FC236}">
                <a16:creationId xmlns="" xmlns:a16="http://schemas.microsoft.com/office/drawing/2014/main" id="{F1D7E518-EA7F-439E-9447-F14EAA411FC0}"/>
              </a:ext>
            </a:extLst>
          </p:cNvPr>
          <p:cNvSpPr txBox="1">
            <a:spLocks/>
          </p:cNvSpPr>
          <p:nvPr/>
        </p:nvSpPr>
        <p:spPr>
          <a:xfrm>
            <a:off x="3273425" y="4154695"/>
            <a:ext cx="8915400" cy="16160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Built a predictive model for Prudential Life Insurance by evaluating the risk factor associated with various parameters in an application to accurately classify risk on a scale of 1-8 (8 being the highest) using a more automated approach.</a:t>
            </a:r>
          </a:p>
        </p:txBody>
      </p:sp>
    </p:spTree>
    <p:extLst>
      <p:ext uri="{BB962C8B-B14F-4D97-AF65-F5344CB8AC3E}">
        <p14:creationId xmlns:p14="http://schemas.microsoft.com/office/powerpoint/2010/main" val="286704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Future work/recommendations</a:t>
            </a:r>
          </a:p>
        </p:txBody>
      </p:sp>
      <p:sp>
        <p:nvSpPr>
          <p:cNvPr id="3" name="Content Placeholder 2">
            <a:extLst>
              <a:ext uri="{FF2B5EF4-FFF2-40B4-BE49-F238E27FC236}">
                <a16:creationId xmlns="" xmlns:a16="http://schemas.microsoft.com/office/drawing/2014/main" id="{992CB3BB-1CBF-419F-BA83-7FB6022ED41A}"/>
              </a:ext>
            </a:extLst>
          </p:cNvPr>
          <p:cNvSpPr>
            <a:spLocks noGrp="1"/>
          </p:cNvSpPr>
          <p:nvPr>
            <p:ph idx="1"/>
          </p:nvPr>
        </p:nvSpPr>
        <p:spPr>
          <a:xfrm>
            <a:off x="2589212" y="1510748"/>
            <a:ext cx="8915400" cy="4642714"/>
          </a:xfrm>
        </p:spPr>
        <p:txBody>
          <a:bodyPr>
            <a:normAutofit/>
          </a:bodyPr>
          <a:lstStyle/>
          <a:p>
            <a:endParaRPr lang="en-US" dirty="0" smtClean="0"/>
          </a:p>
          <a:p>
            <a:r>
              <a:rPr lang="en-US" b="1" dirty="0" smtClean="0"/>
              <a:t>Data cleaning </a:t>
            </a:r>
            <a:r>
              <a:rPr lang="en-US" dirty="0" smtClean="0"/>
              <a:t>is the most important aspect to get the best predictions.</a:t>
            </a:r>
            <a:endParaRPr lang="en-US" dirty="0"/>
          </a:p>
          <a:p>
            <a:r>
              <a:rPr lang="en-US" dirty="0" smtClean="0"/>
              <a:t>We </a:t>
            </a:r>
            <a:r>
              <a:rPr lang="en-US" dirty="0"/>
              <a:t>could work on a bigger data set to scale our results and improve </a:t>
            </a:r>
            <a:r>
              <a:rPr lang="en-US" b="1" dirty="0"/>
              <a:t>accuracy</a:t>
            </a:r>
            <a:r>
              <a:rPr lang="en-US" dirty="0"/>
              <a:t> of the predictions in future.</a:t>
            </a:r>
          </a:p>
          <a:p>
            <a:r>
              <a:rPr lang="en-US" dirty="0"/>
              <a:t>This in turn could be used by various companies to target </a:t>
            </a:r>
            <a:r>
              <a:rPr lang="en-US" b="1" dirty="0"/>
              <a:t>customer-centric outcomes</a:t>
            </a:r>
            <a:r>
              <a:rPr lang="en-US" dirty="0" smtClean="0"/>
              <a:t>.</a:t>
            </a:r>
            <a:endParaRPr lang="en-US" dirty="0"/>
          </a:p>
        </p:txBody>
      </p:sp>
    </p:spTree>
    <p:extLst>
      <p:ext uri="{BB962C8B-B14F-4D97-AF65-F5344CB8AC3E}">
        <p14:creationId xmlns:p14="http://schemas.microsoft.com/office/powerpoint/2010/main" val="15623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DATA PREPARATION</a:t>
            </a:r>
          </a:p>
        </p:txBody>
      </p:sp>
      <p:sp>
        <p:nvSpPr>
          <p:cNvPr id="3" name="Content Placeholder 2">
            <a:extLst>
              <a:ext uri="{FF2B5EF4-FFF2-40B4-BE49-F238E27FC236}">
                <a16:creationId xmlns="" xmlns:a16="http://schemas.microsoft.com/office/drawing/2014/main" id="{992CB3BB-1CBF-419F-BA83-7FB6022ED41A}"/>
              </a:ext>
            </a:extLst>
          </p:cNvPr>
          <p:cNvSpPr>
            <a:spLocks noGrp="1"/>
          </p:cNvSpPr>
          <p:nvPr>
            <p:ph idx="1"/>
          </p:nvPr>
        </p:nvSpPr>
        <p:spPr>
          <a:xfrm>
            <a:off x="2589212" y="1510748"/>
            <a:ext cx="8915400" cy="4400474"/>
          </a:xfrm>
        </p:spPr>
        <p:txBody>
          <a:bodyPr/>
          <a:lstStyle/>
          <a:p>
            <a:r>
              <a:rPr lang="en-US" dirty="0"/>
              <a:t>The data contains 110 categorical variables, 13 continuous variables and 5 discrete variables.</a:t>
            </a:r>
          </a:p>
          <a:p>
            <a:pPr marL="0" indent="0">
              <a:buNone/>
            </a:pPr>
            <a:endParaRPr lang="en-US" dirty="0"/>
          </a:p>
          <a:p>
            <a:r>
              <a:rPr lang="en-US" dirty="0"/>
              <a:t>Categorical variables contain a finite number of categories. Such as (Product_Info_2)</a:t>
            </a:r>
          </a:p>
          <a:p>
            <a:endParaRPr lang="en-US" dirty="0"/>
          </a:p>
          <a:p>
            <a:r>
              <a:rPr lang="en-US" dirty="0"/>
              <a:t>Discrete variables are numeric variables that have a countable number of values between two values. Such as (Medical_History_10)</a:t>
            </a:r>
          </a:p>
          <a:p>
            <a:endParaRPr lang="en-US" dirty="0"/>
          </a:p>
          <a:p>
            <a:r>
              <a:rPr lang="en-US" dirty="0"/>
              <a:t>Continuous variables are numeric variables that have an infinite number of values between two values. Such as (BMI)</a:t>
            </a:r>
          </a:p>
          <a:p>
            <a:endParaRPr lang="en-US" dirty="0"/>
          </a:p>
        </p:txBody>
      </p:sp>
    </p:spTree>
    <p:extLst>
      <p:ext uri="{BB962C8B-B14F-4D97-AF65-F5344CB8AC3E}">
        <p14:creationId xmlns:p14="http://schemas.microsoft.com/office/powerpoint/2010/main" val="324492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38A23-4B54-4803-A26A-19FE5BED0F6E}"/>
              </a:ext>
            </a:extLst>
          </p:cNvPr>
          <p:cNvSpPr>
            <a:spLocks noGrp="1"/>
          </p:cNvSpPr>
          <p:nvPr>
            <p:ph type="title"/>
          </p:nvPr>
        </p:nvSpPr>
        <p:spPr>
          <a:xfrm>
            <a:off x="2592925" y="624110"/>
            <a:ext cx="8911687" cy="740864"/>
          </a:xfrm>
        </p:spPr>
        <p:txBody>
          <a:bodyPr/>
          <a:lstStyle/>
          <a:p>
            <a:r>
              <a:rPr lang="en-US" dirty="0"/>
              <a:t>DATA PREPARATION</a:t>
            </a:r>
          </a:p>
        </p:txBody>
      </p:sp>
      <p:sp>
        <p:nvSpPr>
          <p:cNvPr id="3" name="Content Placeholder 2">
            <a:extLst>
              <a:ext uri="{FF2B5EF4-FFF2-40B4-BE49-F238E27FC236}">
                <a16:creationId xmlns="" xmlns:a16="http://schemas.microsoft.com/office/drawing/2014/main" id="{992CB3BB-1CBF-419F-BA83-7FB6022ED41A}"/>
              </a:ext>
            </a:extLst>
          </p:cNvPr>
          <p:cNvSpPr>
            <a:spLocks noGrp="1"/>
          </p:cNvSpPr>
          <p:nvPr>
            <p:ph idx="1"/>
          </p:nvPr>
        </p:nvSpPr>
        <p:spPr>
          <a:xfrm>
            <a:off x="2589212" y="1510748"/>
            <a:ext cx="8915400" cy="4400474"/>
          </a:xfrm>
        </p:spPr>
        <p:txBody>
          <a:bodyPr/>
          <a:lstStyle/>
          <a:p>
            <a:r>
              <a:rPr lang="en-US" dirty="0"/>
              <a:t>The first step was to check for any noise in the data, but after analyzing the dataset was found to be noise-free.</a:t>
            </a:r>
          </a:p>
          <a:p>
            <a:r>
              <a:rPr lang="en-US" dirty="0"/>
              <a:t>The second step was to find out the percentage of null values in each column and remove the columns having more than or equal to 70% null data and also remove the id column.</a:t>
            </a:r>
          </a:p>
        </p:txBody>
      </p:sp>
      <p:pic>
        <p:nvPicPr>
          <p:cNvPr id="5" name="Picture 4">
            <a:extLst>
              <a:ext uri="{FF2B5EF4-FFF2-40B4-BE49-F238E27FC236}">
                <a16:creationId xmlns="" xmlns:a16="http://schemas.microsoft.com/office/drawing/2014/main" id="{88DB5B13-A93A-4831-944D-679AA2E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886" y="3401298"/>
            <a:ext cx="8446051" cy="1548330"/>
          </a:xfrm>
          <a:prstGeom prst="rect">
            <a:avLst/>
          </a:prstGeom>
        </p:spPr>
      </p:pic>
    </p:spTree>
    <p:extLst>
      <p:ext uri="{BB962C8B-B14F-4D97-AF65-F5344CB8AC3E}">
        <p14:creationId xmlns:p14="http://schemas.microsoft.com/office/powerpoint/2010/main" val="9610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0016E-B834-444B-83F2-EF5724E2D964}"/>
              </a:ext>
            </a:extLst>
          </p:cNvPr>
          <p:cNvSpPr>
            <a:spLocks noGrp="1"/>
          </p:cNvSpPr>
          <p:nvPr>
            <p:ph type="title"/>
          </p:nvPr>
        </p:nvSpPr>
        <p:spPr>
          <a:xfrm>
            <a:off x="2592925" y="624110"/>
            <a:ext cx="8911687" cy="846881"/>
          </a:xfrm>
        </p:spPr>
        <p:txBody>
          <a:bodyPr/>
          <a:lstStyle/>
          <a:p>
            <a:r>
              <a:rPr lang="en-US" dirty="0"/>
              <a:t>TREATING THE NULL VALUES</a:t>
            </a:r>
          </a:p>
        </p:txBody>
      </p:sp>
      <p:sp>
        <p:nvSpPr>
          <p:cNvPr id="3" name="Content Placeholder 2">
            <a:extLst>
              <a:ext uri="{FF2B5EF4-FFF2-40B4-BE49-F238E27FC236}">
                <a16:creationId xmlns="" xmlns:a16="http://schemas.microsoft.com/office/drawing/2014/main" id="{E4084D2D-0564-42F9-8562-733339170BCB}"/>
              </a:ext>
            </a:extLst>
          </p:cNvPr>
          <p:cNvSpPr>
            <a:spLocks noGrp="1"/>
          </p:cNvSpPr>
          <p:nvPr>
            <p:ph idx="1"/>
          </p:nvPr>
        </p:nvSpPr>
        <p:spPr>
          <a:xfrm>
            <a:off x="2589212" y="1378226"/>
            <a:ext cx="8915400" cy="4717774"/>
          </a:xfrm>
        </p:spPr>
        <p:txBody>
          <a:bodyPr/>
          <a:lstStyle/>
          <a:p>
            <a:r>
              <a:rPr lang="en-US" dirty="0"/>
              <a:t>Replaced the null values in each column using the mean of that column.</a:t>
            </a:r>
          </a:p>
          <a:p>
            <a:pPr marL="0" indent="0">
              <a:buNone/>
            </a:pPr>
            <a:endParaRPr lang="en-US" dirty="0"/>
          </a:p>
          <a:p>
            <a:pPr marL="0" indent="0">
              <a:buNone/>
            </a:pPr>
            <a:endParaRPr lang="en-US" dirty="0"/>
          </a:p>
          <a:p>
            <a:pPr marL="0" indent="0">
              <a:buNone/>
            </a:pPr>
            <a:endParaRPr lang="en-US" dirty="0"/>
          </a:p>
          <a:p>
            <a:r>
              <a:rPr lang="en-US" dirty="0"/>
              <a:t>Checked the sum of NA variables of a specific column to be zero after filling in the mean value.</a:t>
            </a:r>
          </a:p>
          <a:p>
            <a:pPr marL="0" indent="0">
              <a:buNone/>
            </a:pPr>
            <a:endParaRPr lang="en-US" dirty="0"/>
          </a:p>
          <a:p>
            <a:pPr marL="0" indent="0">
              <a:buNone/>
            </a:pPr>
            <a:endParaRPr lang="en-US" dirty="0"/>
          </a:p>
          <a:p>
            <a:pPr marL="0" indent="0">
              <a:buNone/>
            </a:pPr>
            <a:endParaRPr lang="en-US" dirty="0"/>
          </a:p>
          <a:p>
            <a:r>
              <a:rPr lang="en-US" dirty="0"/>
              <a:t>Settled the categorical columns to as a factor to get factors with n levels.</a:t>
            </a:r>
          </a:p>
          <a:p>
            <a:endParaRPr lang="en-US" dirty="0"/>
          </a:p>
        </p:txBody>
      </p:sp>
      <p:pic>
        <p:nvPicPr>
          <p:cNvPr id="5" name="Picture 4">
            <a:extLst>
              <a:ext uri="{FF2B5EF4-FFF2-40B4-BE49-F238E27FC236}">
                <a16:creationId xmlns="" xmlns:a16="http://schemas.microsoft.com/office/drawing/2014/main" id="{BC049A42-02A8-4B85-9E39-8382F9B25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105" y="1915501"/>
            <a:ext cx="8045956" cy="946969"/>
          </a:xfrm>
          <a:prstGeom prst="rect">
            <a:avLst/>
          </a:prstGeom>
        </p:spPr>
      </p:pic>
      <p:pic>
        <p:nvPicPr>
          <p:cNvPr id="8" name="Picture 7">
            <a:extLst>
              <a:ext uri="{FF2B5EF4-FFF2-40B4-BE49-F238E27FC236}">
                <a16:creationId xmlns="" xmlns:a16="http://schemas.microsoft.com/office/drawing/2014/main" id="{D1D1CE0A-4ADC-439B-98D0-38A3467CC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105" y="3796715"/>
            <a:ext cx="8045956" cy="775285"/>
          </a:xfrm>
          <a:prstGeom prst="rect">
            <a:avLst/>
          </a:prstGeom>
        </p:spPr>
      </p:pic>
      <p:pic>
        <p:nvPicPr>
          <p:cNvPr id="10" name="Picture 9">
            <a:extLst>
              <a:ext uri="{FF2B5EF4-FFF2-40B4-BE49-F238E27FC236}">
                <a16:creationId xmlns="" xmlns:a16="http://schemas.microsoft.com/office/drawing/2014/main" id="{152F6D20-C5F6-42D4-A3EC-5DACEC633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3105" y="5326116"/>
            <a:ext cx="8045956" cy="769884"/>
          </a:xfrm>
          <a:prstGeom prst="rect">
            <a:avLst/>
          </a:prstGeom>
        </p:spPr>
      </p:pic>
    </p:spTree>
    <p:extLst>
      <p:ext uri="{BB962C8B-B14F-4D97-AF65-F5344CB8AC3E}">
        <p14:creationId xmlns:p14="http://schemas.microsoft.com/office/powerpoint/2010/main" val="222795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0016E-B834-444B-83F2-EF5724E2D964}"/>
              </a:ext>
            </a:extLst>
          </p:cNvPr>
          <p:cNvSpPr>
            <a:spLocks noGrp="1"/>
          </p:cNvSpPr>
          <p:nvPr>
            <p:ph type="title"/>
          </p:nvPr>
        </p:nvSpPr>
        <p:spPr>
          <a:xfrm>
            <a:off x="2031167" y="624110"/>
            <a:ext cx="9473445" cy="846881"/>
          </a:xfrm>
        </p:spPr>
        <p:txBody>
          <a:bodyPr/>
          <a:lstStyle/>
          <a:p>
            <a:r>
              <a:rPr lang="en-US" dirty="0"/>
              <a:t>DATA TRANSFORMATION</a:t>
            </a:r>
          </a:p>
        </p:txBody>
      </p:sp>
      <p:sp>
        <p:nvSpPr>
          <p:cNvPr id="3" name="Content Placeholder 2">
            <a:extLst>
              <a:ext uri="{FF2B5EF4-FFF2-40B4-BE49-F238E27FC236}">
                <a16:creationId xmlns="" xmlns:a16="http://schemas.microsoft.com/office/drawing/2014/main" id="{E4084D2D-0564-42F9-8562-733339170BCB}"/>
              </a:ext>
            </a:extLst>
          </p:cNvPr>
          <p:cNvSpPr>
            <a:spLocks noGrp="1"/>
          </p:cNvSpPr>
          <p:nvPr>
            <p:ph idx="1"/>
          </p:nvPr>
        </p:nvSpPr>
        <p:spPr>
          <a:xfrm>
            <a:off x="1761343" y="1378226"/>
            <a:ext cx="10148341" cy="4717774"/>
          </a:xfrm>
        </p:spPr>
        <p:txBody>
          <a:bodyPr/>
          <a:lstStyle/>
          <a:p>
            <a:r>
              <a:rPr lang="en-US" dirty="0"/>
              <a:t>Creating a function to convert each categorical column to its numeric representation</a:t>
            </a:r>
          </a:p>
          <a:p>
            <a:pPr marL="0" indent="0">
              <a:buNone/>
            </a:pPr>
            <a:endParaRPr lang="en-US" dirty="0"/>
          </a:p>
          <a:p>
            <a:pPr marL="0" indent="0">
              <a:buNone/>
            </a:pPr>
            <a:endParaRPr lang="en-US" dirty="0"/>
          </a:p>
          <a:p>
            <a:pPr marL="0" indent="0">
              <a:buNone/>
            </a:pPr>
            <a:endParaRPr lang="en-US" dirty="0"/>
          </a:p>
          <a:p>
            <a:r>
              <a:rPr lang="en-US" dirty="0"/>
              <a:t>     Calling the function for Categorical Columns</a:t>
            </a:r>
          </a:p>
          <a:p>
            <a:pPr marL="0" indent="0">
              <a:buNone/>
            </a:pPr>
            <a:endParaRPr lang="en-US" dirty="0"/>
          </a:p>
          <a:p>
            <a:pPr marL="0" indent="0">
              <a:buNone/>
            </a:pPr>
            <a:endParaRPr lang="en-US" dirty="0"/>
          </a:p>
          <a:p>
            <a:endParaRPr lang="en-US" dirty="0"/>
          </a:p>
          <a:p>
            <a:r>
              <a:rPr lang="en-US" dirty="0"/>
              <a:t>Fitting the linear regression model and taking the significant variables only</a:t>
            </a:r>
          </a:p>
          <a:p>
            <a:endParaRPr lang="en-US" dirty="0"/>
          </a:p>
        </p:txBody>
      </p:sp>
      <p:pic>
        <p:nvPicPr>
          <p:cNvPr id="7" name="Content Placeholder 3"/>
          <p:cNvPicPr>
            <a:picLocks noChangeAspect="1"/>
          </p:cNvPicPr>
          <p:nvPr/>
        </p:nvPicPr>
        <p:blipFill>
          <a:blip r:embed="rId2"/>
          <a:stretch>
            <a:fillRect/>
          </a:stretch>
        </p:blipFill>
        <p:spPr>
          <a:xfrm>
            <a:off x="2310189" y="1726908"/>
            <a:ext cx="8915400" cy="1121224"/>
          </a:xfrm>
          <a:prstGeom prst="rect">
            <a:avLst/>
          </a:prstGeom>
        </p:spPr>
      </p:pic>
      <p:pic>
        <p:nvPicPr>
          <p:cNvPr id="6" name="Picture 5"/>
          <p:cNvPicPr>
            <a:picLocks noChangeAspect="1"/>
          </p:cNvPicPr>
          <p:nvPr/>
        </p:nvPicPr>
        <p:blipFill>
          <a:blip r:embed="rId3"/>
          <a:stretch>
            <a:fillRect/>
          </a:stretch>
        </p:blipFill>
        <p:spPr>
          <a:xfrm>
            <a:off x="2233404" y="3451335"/>
            <a:ext cx="8469364" cy="987057"/>
          </a:xfrm>
          <a:prstGeom prst="rect">
            <a:avLst/>
          </a:prstGeom>
        </p:spPr>
      </p:pic>
      <p:pic>
        <p:nvPicPr>
          <p:cNvPr id="9" name="Picture 8"/>
          <p:cNvPicPr>
            <a:picLocks noChangeAspect="1"/>
          </p:cNvPicPr>
          <p:nvPr/>
        </p:nvPicPr>
        <p:blipFill>
          <a:blip r:embed="rId4"/>
          <a:stretch>
            <a:fillRect/>
          </a:stretch>
        </p:blipFill>
        <p:spPr>
          <a:xfrm>
            <a:off x="2136098" y="5041595"/>
            <a:ext cx="8366229" cy="1506695"/>
          </a:xfrm>
          <a:prstGeom prst="rect">
            <a:avLst/>
          </a:prstGeom>
        </p:spPr>
      </p:pic>
    </p:spTree>
    <p:extLst>
      <p:ext uri="{BB962C8B-B14F-4D97-AF65-F5344CB8AC3E}">
        <p14:creationId xmlns:p14="http://schemas.microsoft.com/office/powerpoint/2010/main" val="274763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598DBE-450F-4D6A-9899-6434F65EDDCA}"/>
              </a:ext>
            </a:extLst>
          </p:cNvPr>
          <p:cNvSpPr>
            <a:spLocks noGrp="1"/>
          </p:cNvSpPr>
          <p:nvPr>
            <p:ph type="title"/>
          </p:nvPr>
        </p:nvSpPr>
        <p:spPr>
          <a:xfrm>
            <a:off x="2589212" y="2443976"/>
            <a:ext cx="8911687" cy="899890"/>
          </a:xfrm>
        </p:spPr>
        <p:txBody>
          <a:bodyPr/>
          <a:lstStyle/>
          <a:p>
            <a:r>
              <a:rPr lang="en-US" dirty="0"/>
              <a:t>PERFORMING LINEAR REGRESSION</a:t>
            </a:r>
          </a:p>
        </p:txBody>
      </p:sp>
      <p:sp>
        <p:nvSpPr>
          <p:cNvPr id="3" name="Content Placeholder 2">
            <a:extLst>
              <a:ext uri="{FF2B5EF4-FFF2-40B4-BE49-F238E27FC236}">
                <a16:creationId xmlns="" xmlns:a16="http://schemas.microsoft.com/office/drawing/2014/main" id="{1ABA1116-0AD5-4FEC-A3A3-7B7CC9209C84}"/>
              </a:ext>
            </a:extLst>
          </p:cNvPr>
          <p:cNvSpPr>
            <a:spLocks noGrp="1"/>
          </p:cNvSpPr>
          <p:nvPr>
            <p:ph idx="1"/>
          </p:nvPr>
        </p:nvSpPr>
        <p:spPr>
          <a:xfrm>
            <a:off x="2589211" y="1616765"/>
            <a:ext cx="9064487" cy="4714458"/>
          </a:xfrm>
        </p:spPr>
        <p:txBody>
          <a:bodyPr/>
          <a:lstStyle/>
          <a:p>
            <a:r>
              <a:rPr lang="en-US" dirty="0"/>
              <a:t>It is used for modeling the relationship between a dependent variable Y and one or more independent variables denoted as X.</a:t>
            </a:r>
          </a:p>
          <a:p>
            <a:pPr marL="0" indent="0">
              <a:buNone/>
            </a:pPr>
            <a:endParaRPr lang="en-US" dirty="0"/>
          </a:p>
          <a:p>
            <a:pPr marL="0" indent="0">
              <a:buNone/>
            </a:pPr>
            <a:endParaRPr lang="en-US" dirty="0"/>
          </a:p>
          <a:p>
            <a:r>
              <a:rPr lang="en" dirty="0"/>
              <a:t>Us</a:t>
            </a:r>
            <a:r>
              <a:rPr lang="en-US" dirty="0" err="1"/>
              <a:t>ed</a:t>
            </a:r>
            <a:r>
              <a:rPr lang="en" dirty="0"/>
              <a:t> the cleaned training data to construct </a:t>
            </a:r>
            <a:r>
              <a:rPr lang="en-US" dirty="0"/>
              <a:t>the</a:t>
            </a:r>
            <a:r>
              <a:rPr lang="en" dirty="0"/>
              <a:t> linear model using lm()</a:t>
            </a:r>
          </a:p>
          <a:p>
            <a:endParaRPr lang="en" dirty="0"/>
          </a:p>
          <a:p>
            <a:r>
              <a:rPr lang="en-US" dirty="0"/>
              <a:t>From </a:t>
            </a:r>
            <a:r>
              <a:rPr lang="en" dirty="0"/>
              <a:t>the summary of the model, remove</a:t>
            </a:r>
            <a:r>
              <a:rPr lang="en-US" dirty="0"/>
              <a:t>d the columns with less significant p values and redesigned the model focusing on the R-Squared and RMSE values.</a:t>
            </a:r>
          </a:p>
          <a:p>
            <a:pPr marL="0" indent="0">
              <a:buNone/>
            </a:pPr>
            <a:endParaRPr lang="en-US" dirty="0"/>
          </a:p>
          <a:p>
            <a:endParaRPr lang="en" dirty="0"/>
          </a:p>
          <a:p>
            <a:pPr marL="0" indent="0">
              <a:buNone/>
            </a:pPr>
            <a:endParaRPr lang="en-US" dirty="0"/>
          </a:p>
          <a:p>
            <a:endParaRPr lang="en-US" dirty="0"/>
          </a:p>
        </p:txBody>
      </p:sp>
      <p:sp>
        <p:nvSpPr>
          <p:cNvPr id="4" name="Title 1">
            <a:extLst>
              <a:ext uri="{FF2B5EF4-FFF2-40B4-BE49-F238E27FC236}">
                <a16:creationId xmlns="" xmlns:a16="http://schemas.microsoft.com/office/drawing/2014/main" id="{0A12C277-9970-4F84-A2ED-E94F0D95AB20}"/>
              </a:ext>
            </a:extLst>
          </p:cNvPr>
          <p:cNvSpPr txBox="1">
            <a:spLocks/>
          </p:cNvSpPr>
          <p:nvPr/>
        </p:nvSpPr>
        <p:spPr>
          <a:xfrm>
            <a:off x="2589212" y="596348"/>
            <a:ext cx="8911687" cy="8441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LINEAR REGRESSION</a:t>
            </a:r>
          </a:p>
        </p:txBody>
      </p:sp>
      <p:pic>
        <p:nvPicPr>
          <p:cNvPr id="6" name="Picture 5">
            <a:extLst>
              <a:ext uri="{FF2B5EF4-FFF2-40B4-BE49-F238E27FC236}">
                <a16:creationId xmlns="" xmlns:a16="http://schemas.microsoft.com/office/drawing/2014/main" id="{0F1993AF-9CBB-4467-B771-C235578DB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483896"/>
            <a:ext cx="4315171" cy="244025"/>
          </a:xfrm>
          <a:prstGeom prst="rect">
            <a:avLst/>
          </a:prstGeom>
        </p:spPr>
      </p:pic>
      <p:pic>
        <p:nvPicPr>
          <p:cNvPr id="7" name="Picture 6">
            <a:extLst>
              <a:ext uri="{FF2B5EF4-FFF2-40B4-BE49-F238E27FC236}">
                <a16:creationId xmlns="" xmlns:a16="http://schemas.microsoft.com/office/drawing/2014/main" id="{7EC1093A-461A-4171-B138-304D6574A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557" y="3515977"/>
            <a:ext cx="2246243" cy="375210"/>
          </a:xfrm>
          <a:prstGeom prst="rect">
            <a:avLst/>
          </a:prstGeom>
        </p:spPr>
      </p:pic>
      <p:pic>
        <p:nvPicPr>
          <p:cNvPr id="8" name="Picture 7">
            <a:extLst>
              <a:ext uri="{FF2B5EF4-FFF2-40B4-BE49-F238E27FC236}">
                <a16:creationId xmlns="" xmlns:a16="http://schemas.microsoft.com/office/drawing/2014/main" id="{8B2AD0F3-75EF-4B97-9659-1CE6D6817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6974" y="3520125"/>
            <a:ext cx="1906725" cy="371062"/>
          </a:xfrm>
          <a:prstGeom prst="rect">
            <a:avLst/>
          </a:prstGeom>
        </p:spPr>
      </p:pic>
      <p:pic>
        <p:nvPicPr>
          <p:cNvPr id="9" name="Picture 8">
            <a:extLst>
              <a:ext uri="{FF2B5EF4-FFF2-40B4-BE49-F238E27FC236}">
                <a16:creationId xmlns="" xmlns:a16="http://schemas.microsoft.com/office/drawing/2014/main" id="{3686B0DE-3406-469B-8C77-94C6E8663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9210" y="4987924"/>
            <a:ext cx="4421190" cy="1343299"/>
          </a:xfrm>
          <a:prstGeom prst="rect">
            <a:avLst/>
          </a:prstGeom>
        </p:spPr>
      </p:pic>
      <p:pic>
        <p:nvPicPr>
          <p:cNvPr id="10" name="Picture 9">
            <a:extLst>
              <a:ext uri="{FF2B5EF4-FFF2-40B4-BE49-F238E27FC236}">
                <a16:creationId xmlns="" xmlns:a16="http://schemas.microsoft.com/office/drawing/2014/main" id="{1BEEAC21-99B5-4AFF-A4A4-B6A0CE32D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6511" y="5052665"/>
            <a:ext cx="2042289" cy="533474"/>
          </a:xfrm>
          <a:prstGeom prst="rect">
            <a:avLst/>
          </a:prstGeom>
        </p:spPr>
      </p:pic>
      <p:pic>
        <p:nvPicPr>
          <p:cNvPr id="11" name="Picture 10">
            <a:extLst>
              <a:ext uri="{FF2B5EF4-FFF2-40B4-BE49-F238E27FC236}">
                <a16:creationId xmlns="" xmlns:a16="http://schemas.microsoft.com/office/drawing/2014/main" id="{A3CED756-B062-46AC-A8EA-963D4580D6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47583" y="5052665"/>
            <a:ext cx="2006115" cy="533474"/>
          </a:xfrm>
          <a:prstGeom prst="rect">
            <a:avLst/>
          </a:prstGeom>
        </p:spPr>
      </p:pic>
    </p:spTree>
    <p:extLst>
      <p:ext uri="{BB962C8B-B14F-4D97-AF65-F5344CB8AC3E}">
        <p14:creationId xmlns:p14="http://schemas.microsoft.com/office/powerpoint/2010/main" val="297771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B7EF1F-FD93-4461-8166-0705E3359733}"/>
              </a:ext>
            </a:extLst>
          </p:cNvPr>
          <p:cNvSpPr>
            <a:spLocks noGrp="1"/>
          </p:cNvSpPr>
          <p:nvPr>
            <p:ph type="title"/>
          </p:nvPr>
        </p:nvSpPr>
        <p:spPr>
          <a:xfrm>
            <a:off x="2592925" y="624110"/>
            <a:ext cx="8911687" cy="661351"/>
          </a:xfrm>
        </p:spPr>
        <p:txBody>
          <a:bodyPr/>
          <a:lstStyle/>
          <a:p>
            <a:r>
              <a:rPr lang="en-US" dirty="0"/>
              <a:t>LASSO REGRESSION</a:t>
            </a:r>
          </a:p>
        </p:txBody>
      </p:sp>
      <p:sp>
        <p:nvSpPr>
          <p:cNvPr id="3" name="Content Placeholder 2">
            <a:extLst>
              <a:ext uri="{FF2B5EF4-FFF2-40B4-BE49-F238E27FC236}">
                <a16:creationId xmlns="" xmlns:a16="http://schemas.microsoft.com/office/drawing/2014/main" id="{65B2C9F7-C420-4FF6-ACDA-EE1B0929C908}"/>
              </a:ext>
            </a:extLst>
          </p:cNvPr>
          <p:cNvSpPr>
            <a:spLocks noGrp="1"/>
          </p:cNvSpPr>
          <p:nvPr>
            <p:ph idx="1"/>
          </p:nvPr>
        </p:nvSpPr>
        <p:spPr>
          <a:xfrm>
            <a:off x="2589212" y="1630017"/>
            <a:ext cx="8915400" cy="4281205"/>
          </a:xfrm>
        </p:spPr>
        <p:txBody>
          <a:bodyPr/>
          <a:lstStyle/>
          <a:p>
            <a:r>
              <a:rPr lang="en-US" dirty="0"/>
              <a:t>Applied Lasso Regression, to decrease the RMSE of the model.</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final value of RMSE is</a:t>
            </a:r>
          </a:p>
          <a:p>
            <a:pPr marL="0" indent="0">
              <a:buNone/>
            </a:pPr>
            <a:endParaRPr lang="en-US" dirty="0"/>
          </a:p>
        </p:txBody>
      </p:sp>
      <p:pic>
        <p:nvPicPr>
          <p:cNvPr id="4" name="Picture 3">
            <a:extLst>
              <a:ext uri="{FF2B5EF4-FFF2-40B4-BE49-F238E27FC236}">
                <a16:creationId xmlns="" xmlns:a16="http://schemas.microsoft.com/office/drawing/2014/main" id="{5D49F384-5BD7-4D8F-945A-D1B0C7FA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290" y="2112464"/>
            <a:ext cx="5534371" cy="1220458"/>
          </a:xfrm>
          <a:prstGeom prst="rect">
            <a:avLst/>
          </a:prstGeom>
        </p:spPr>
      </p:pic>
      <p:pic>
        <p:nvPicPr>
          <p:cNvPr id="6" name="Picture 5">
            <a:extLst>
              <a:ext uri="{FF2B5EF4-FFF2-40B4-BE49-F238E27FC236}">
                <a16:creationId xmlns="" xmlns:a16="http://schemas.microsoft.com/office/drawing/2014/main" id="{18EEF89A-A8DB-46DD-96CE-0CA6AD864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290" y="4120169"/>
            <a:ext cx="1429509" cy="596469"/>
          </a:xfrm>
          <a:prstGeom prst="rect">
            <a:avLst/>
          </a:prstGeom>
        </p:spPr>
      </p:pic>
    </p:spTree>
    <p:extLst>
      <p:ext uri="{BB962C8B-B14F-4D97-AF65-F5344CB8AC3E}">
        <p14:creationId xmlns:p14="http://schemas.microsoft.com/office/powerpoint/2010/main" val="250359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D9375-4598-44C8-B771-24958E08EC31}"/>
              </a:ext>
            </a:extLst>
          </p:cNvPr>
          <p:cNvSpPr>
            <a:spLocks noGrp="1"/>
          </p:cNvSpPr>
          <p:nvPr>
            <p:ph type="title"/>
          </p:nvPr>
        </p:nvSpPr>
        <p:spPr>
          <a:xfrm>
            <a:off x="1654397" y="624110"/>
            <a:ext cx="9850215" cy="661351"/>
          </a:xfrm>
        </p:spPr>
        <p:txBody>
          <a:bodyPr/>
          <a:lstStyle/>
          <a:p>
            <a:r>
              <a:rPr lang="en-US" dirty="0"/>
              <a:t>DATA VIZUALIZATION</a:t>
            </a:r>
          </a:p>
        </p:txBody>
      </p:sp>
      <p:pic>
        <p:nvPicPr>
          <p:cNvPr id="5" name="Content Placeholder 4">
            <a:extLst>
              <a:ext uri="{FF2B5EF4-FFF2-40B4-BE49-F238E27FC236}">
                <a16:creationId xmlns="" xmlns:a16="http://schemas.microsoft.com/office/drawing/2014/main" id="{1941CD87-BE9B-41B1-8E35-267027E044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4398" y="1404730"/>
            <a:ext cx="4715533" cy="2597427"/>
          </a:xfrm>
        </p:spPr>
      </p:pic>
      <p:pic>
        <p:nvPicPr>
          <p:cNvPr id="7" name="Picture 6">
            <a:extLst>
              <a:ext uri="{FF2B5EF4-FFF2-40B4-BE49-F238E27FC236}">
                <a16:creationId xmlns="" xmlns:a16="http://schemas.microsoft.com/office/drawing/2014/main" id="{D17907C4-3593-40DD-9544-C3B89D74A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079" y="1272209"/>
            <a:ext cx="4715533" cy="2729949"/>
          </a:xfrm>
          <a:prstGeom prst="rect">
            <a:avLst/>
          </a:prstGeom>
        </p:spPr>
      </p:pic>
      <p:pic>
        <p:nvPicPr>
          <p:cNvPr id="9" name="Picture 8">
            <a:extLst>
              <a:ext uri="{FF2B5EF4-FFF2-40B4-BE49-F238E27FC236}">
                <a16:creationId xmlns="" xmlns:a16="http://schemas.microsoft.com/office/drawing/2014/main" id="{35044A33-5EB4-4C6E-8D8D-531CF4F5B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397" y="4002158"/>
            <a:ext cx="4715534" cy="2650434"/>
          </a:xfrm>
          <a:prstGeom prst="rect">
            <a:avLst/>
          </a:prstGeom>
        </p:spPr>
      </p:pic>
      <p:pic>
        <p:nvPicPr>
          <p:cNvPr id="11" name="Picture 10">
            <a:extLst>
              <a:ext uri="{FF2B5EF4-FFF2-40B4-BE49-F238E27FC236}">
                <a16:creationId xmlns="" xmlns:a16="http://schemas.microsoft.com/office/drawing/2014/main" id="{E0EC89F2-1AE8-482C-905A-AEF23B029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956" y="4002157"/>
            <a:ext cx="4715533" cy="2650435"/>
          </a:xfrm>
          <a:prstGeom prst="rect">
            <a:avLst/>
          </a:prstGeom>
        </p:spPr>
      </p:pic>
    </p:spTree>
    <p:extLst>
      <p:ext uri="{BB962C8B-B14F-4D97-AF65-F5344CB8AC3E}">
        <p14:creationId xmlns:p14="http://schemas.microsoft.com/office/powerpoint/2010/main" val="23836580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TM02892315[[fn=Wisp]]</Template>
  <TotalTime>2937</TotalTime>
  <Words>856</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PRUDENTIAL DATATHON (Group 8)</vt:lpstr>
      <vt:lpstr>APPROACH</vt:lpstr>
      <vt:lpstr>DATA PREPARATION</vt:lpstr>
      <vt:lpstr>DATA PREPARATION</vt:lpstr>
      <vt:lpstr>TREATING THE NULL VALUES</vt:lpstr>
      <vt:lpstr>DATA TRANSFORMATION</vt:lpstr>
      <vt:lpstr>PERFORMING LINEAR REGRESSION</vt:lpstr>
      <vt:lpstr>LASSO REGRESSION</vt:lpstr>
      <vt:lpstr>DATA VIZUALIZATION</vt:lpstr>
      <vt:lpstr>Decision Tree Regression</vt:lpstr>
      <vt:lpstr>Performing Decision Tree Regression</vt:lpstr>
      <vt:lpstr>Performing Decision Tree Regression</vt:lpstr>
      <vt:lpstr>SVM Regression</vt:lpstr>
      <vt:lpstr>SVM Regression</vt:lpstr>
      <vt:lpstr>SVM Regression</vt:lpstr>
      <vt:lpstr>XGBoost – eXtreme Gradient Boosting</vt:lpstr>
      <vt:lpstr>PowerPoint Presentation</vt:lpstr>
      <vt:lpstr>PowerPoint Presentation</vt:lpstr>
      <vt:lpstr>Conclusion</vt:lpstr>
      <vt:lpstr>Future work/recommendations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LIFE INSURANCE ANALYSIS</dc:title>
  <dc:creator>Nauka Salot</dc:creator>
  <cp:lastModifiedBy>Hanan</cp:lastModifiedBy>
  <cp:revision>66</cp:revision>
  <dcterms:created xsi:type="dcterms:W3CDTF">2017-10-30T19:01:11Z</dcterms:created>
  <dcterms:modified xsi:type="dcterms:W3CDTF">2017-11-01T23:02:29Z</dcterms:modified>
</cp:coreProperties>
</file>