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22"/>
  </p:notesMasterIdLst>
  <p:sldIdLst>
    <p:sldId id="256" r:id="rId2"/>
    <p:sldId id="279" r:id="rId3"/>
    <p:sldId id="260" r:id="rId4"/>
    <p:sldId id="276" r:id="rId5"/>
    <p:sldId id="277" r:id="rId6"/>
    <p:sldId id="278" r:id="rId7"/>
    <p:sldId id="280" r:id="rId8"/>
    <p:sldId id="281" r:id="rId9"/>
    <p:sldId id="282" r:id="rId10"/>
    <p:sldId id="283" r:id="rId11"/>
    <p:sldId id="287" r:id="rId12"/>
    <p:sldId id="288" r:id="rId13"/>
    <p:sldId id="289" r:id="rId14"/>
    <p:sldId id="286" r:id="rId15"/>
    <p:sldId id="285" r:id="rId16"/>
    <p:sldId id="284" r:id="rId17"/>
    <p:sldId id="290" r:id="rId18"/>
    <p:sldId id="291" r:id="rId19"/>
    <p:sldId id="293" r:id="rId20"/>
    <p:sldId id="29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66FF"/>
    <a:srgbClr val="2417D9"/>
    <a:srgbClr val="FF0000"/>
    <a:srgbClr val="FF7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76878" autoAdjust="0"/>
  </p:normalViewPr>
  <p:slideViewPr>
    <p:cSldViewPr snapToGrid="0">
      <p:cViewPr varScale="1">
        <p:scale>
          <a:sx n="88" d="100"/>
          <a:sy n="88" d="100"/>
        </p:scale>
        <p:origin x="1506"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F741D-1566-4FE4-B8B1-74F4A74CC76B}"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A99E0-DBBB-4C64-8F5D-C302F129113B}" type="slidenum">
              <a:rPr lang="en-US" smtClean="0"/>
              <a:t>‹#›</a:t>
            </a:fld>
            <a:endParaRPr lang="en-US"/>
          </a:p>
        </p:txBody>
      </p:sp>
    </p:spTree>
    <p:extLst>
      <p:ext uri="{BB962C8B-B14F-4D97-AF65-F5344CB8AC3E}">
        <p14:creationId xmlns:p14="http://schemas.microsoft.com/office/powerpoint/2010/main" val="3140284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subset of data with 3x3 images/ pixel representation is shown in this presentation for the sake of visualization and mathematical explanation.</a:t>
            </a:r>
          </a:p>
          <a:p>
            <a:endParaRPr lang="en-US" baseline="0" dirty="0" smtClean="0"/>
          </a:p>
          <a:p>
            <a:r>
              <a:rPr lang="en-US" baseline="0" dirty="0" smtClean="0"/>
              <a:t>In real case we have 28 x 28 pixel representations for each image and a similar yet more complex neural network for which we utilize the power of python and its ML libraries. </a:t>
            </a:r>
          </a:p>
          <a:p>
            <a:endParaRPr lang="en-US" baseline="0" dirty="0" smtClean="0"/>
          </a:p>
          <a:p>
            <a:r>
              <a:rPr lang="en-US" baseline="0" dirty="0" smtClean="0"/>
              <a:t>However, same procedure is used there as it will be shown here. (same activation and loss functions)</a:t>
            </a:r>
          </a:p>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2</a:t>
            </a:fld>
            <a:endParaRPr lang="en-US"/>
          </a:p>
        </p:txBody>
      </p:sp>
    </p:spTree>
    <p:extLst>
      <p:ext uri="{BB962C8B-B14F-4D97-AF65-F5344CB8AC3E}">
        <p14:creationId xmlns:p14="http://schemas.microsoft.com/office/powerpoint/2010/main" val="182036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a:t>
            </a:r>
            <a:r>
              <a:rPr lang="en-US" baseline="0" dirty="0" smtClean="0"/>
              <a:t> the output layer and freeze the corresponding learned weights and bias terms assigned to the connection between input and MNIST hidden layer. </a:t>
            </a:r>
            <a:br>
              <a:rPr lang="en-US" baseline="0" dirty="0" smtClean="0"/>
            </a:br>
            <a:r>
              <a:rPr lang="en-US" baseline="0" dirty="0" smtClean="0"/>
              <a:t/>
            </a:r>
            <a:br>
              <a:rPr lang="en-US" baseline="0" dirty="0" smtClean="0"/>
            </a:br>
            <a:r>
              <a:rPr lang="en-US" baseline="0" dirty="0" smtClean="0"/>
              <a:t>We remove the initial output layer as there are now 8 classes instead of 5 and the calculation is different as it will be shown in the following slides.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11</a:t>
            </a:fld>
            <a:endParaRPr lang="en-US"/>
          </a:p>
        </p:txBody>
      </p:sp>
    </p:spTree>
    <p:extLst>
      <p:ext uri="{BB962C8B-B14F-4D97-AF65-F5344CB8AC3E}">
        <p14:creationId xmlns:p14="http://schemas.microsoft.com/office/powerpoint/2010/main" val="195785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Orange neurons represent the additional ones added for adjusting</a:t>
            </a:r>
            <a:r>
              <a:rPr lang="en-US" baseline="0" dirty="0" smtClean="0"/>
              <a:t> model to EMNIST dataset</a:t>
            </a:r>
            <a:r>
              <a:rPr lang="en-US" baseline="0" dirty="0" smtClean="0"/>
              <a:t>.</a:t>
            </a:r>
          </a:p>
          <a:p>
            <a:endParaRPr lang="en-US" baseline="0" dirty="0" smtClean="0"/>
          </a:p>
          <a:p>
            <a:r>
              <a:rPr lang="en-US" baseline="0" dirty="0" smtClean="0"/>
              <a:t>50 neurons in the 2</a:t>
            </a:r>
            <a:r>
              <a:rPr lang="en-US" baseline="30000" dirty="0" smtClean="0"/>
              <a:t>nd</a:t>
            </a:r>
            <a:r>
              <a:rPr lang="en-US" baseline="0" dirty="0" smtClean="0"/>
              <a:t> HL (EMNIST HL) in actual case.</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12</a:t>
            </a:fld>
            <a:endParaRPr lang="en-US"/>
          </a:p>
        </p:txBody>
      </p:sp>
    </p:spTree>
    <p:extLst>
      <p:ext uri="{BB962C8B-B14F-4D97-AF65-F5344CB8AC3E}">
        <p14:creationId xmlns:p14="http://schemas.microsoft.com/office/powerpoint/2010/main" val="385228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before. We</a:t>
            </a:r>
            <a:r>
              <a:rPr lang="en-US" baseline="0" dirty="0" smtClean="0"/>
              <a:t> have now 8  classes. </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13</a:t>
            </a:fld>
            <a:endParaRPr lang="en-US"/>
          </a:p>
        </p:txBody>
      </p:sp>
    </p:spTree>
    <p:extLst>
      <p:ext uri="{BB962C8B-B14F-4D97-AF65-F5344CB8AC3E}">
        <p14:creationId xmlns:p14="http://schemas.microsoft.com/office/powerpoint/2010/main" val="3991621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Orange neurons represent the additional ones added for adjusting</a:t>
            </a:r>
            <a:r>
              <a:rPr lang="en-US" baseline="0" dirty="0" smtClean="0"/>
              <a:t> model to EMNIST dataset. The initial hidden layer is frozen and the additional HL is added to train the model with additional trainable parameters along with the transferred weights from MNIST model</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14</a:t>
            </a:fld>
            <a:endParaRPr lang="en-US"/>
          </a:p>
        </p:txBody>
      </p:sp>
    </p:spTree>
    <p:extLst>
      <p:ext uri="{BB962C8B-B14F-4D97-AF65-F5344CB8AC3E}">
        <p14:creationId xmlns:p14="http://schemas.microsoft.com/office/powerpoint/2010/main" val="273765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 path of new</a:t>
            </a:r>
            <a:r>
              <a:rPr lang="en-US" baseline="0" dirty="0" smtClean="0"/>
              <a:t> model</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15</a:t>
            </a:fld>
            <a:endParaRPr lang="en-US"/>
          </a:p>
        </p:txBody>
      </p:sp>
    </p:spTree>
    <p:extLst>
      <p:ext uri="{BB962C8B-B14F-4D97-AF65-F5344CB8AC3E}">
        <p14:creationId xmlns:p14="http://schemas.microsoft.com/office/powerpoint/2010/main" val="124270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Orange neurons represent the additional ones added for adjusting</a:t>
            </a:r>
            <a:r>
              <a:rPr lang="en-US" baseline="0" dirty="0" smtClean="0"/>
              <a:t> model to EMNIST dataset. The initial hidden layer is frozen and the additional HL is added to train the model with additional trainable parameters along with the transferred weights from MNIST model</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16</a:t>
            </a:fld>
            <a:endParaRPr lang="en-US"/>
          </a:p>
        </p:txBody>
      </p:sp>
    </p:spTree>
    <p:extLst>
      <p:ext uri="{BB962C8B-B14F-4D97-AF65-F5344CB8AC3E}">
        <p14:creationId xmlns:p14="http://schemas.microsoft.com/office/powerpoint/2010/main" val="208200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part is simply</a:t>
            </a:r>
            <a:r>
              <a:rPr lang="en-US" baseline="0" dirty="0" smtClean="0"/>
              <a:t> the sum of the multiplication of outputs the previous layer connected neurons with the assigned weight to the connections + the bias term.</a:t>
            </a:r>
            <a:endParaRPr lang="en-US" dirty="0" smtClean="0"/>
          </a:p>
        </p:txBody>
      </p:sp>
      <p:sp>
        <p:nvSpPr>
          <p:cNvPr id="4" name="Slide Number Placeholder 3"/>
          <p:cNvSpPr>
            <a:spLocks noGrp="1"/>
          </p:cNvSpPr>
          <p:nvPr>
            <p:ph type="sldNum" sz="quarter" idx="10"/>
          </p:nvPr>
        </p:nvSpPr>
        <p:spPr/>
        <p:txBody>
          <a:bodyPr/>
          <a:lstStyle/>
          <a:p>
            <a:fld id="{8ADA99E0-DBBB-4C64-8F5D-C302F129113B}" type="slidenum">
              <a:rPr lang="en-US" smtClean="0"/>
              <a:t>17</a:t>
            </a:fld>
            <a:endParaRPr lang="en-US"/>
          </a:p>
        </p:txBody>
      </p:sp>
    </p:spTree>
    <p:extLst>
      <p:ext uri="{BB962C8B-B14F-4D97-AF65-F5344CB8AC3E}">
        <p14:creationId xmlns:p14="http://schemas.microsoft.com/office/powerpoint/2010/main" val="353615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part is simply</a:t>
            </a:r>
            <a:r>
              <a:rPr lang="en-US" baseline="0" dirty="0" smtClean="0"/>
              <a:t> the multiplication of the sum of outputs the previous layer connected neurons with the assigned weight to the connections + the bias term.</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Without going into the iterative details. This is the loss function which is to be minimized during the forward and backward propagations of our new TL model (NN).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actual case there are around ~ 387 equations per image in a single forward iteration and with around 60,000 training images just for MNIST with a batch size of 16 . We have around 23 million equations per iteration, This is where the power of python and its optimized libraries come in super useful.</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ADA99E0-DBBB-4C64-8F5D-C302F129113B}" type="slidenum">
              <a:rPr lang="en-US" smtClean="0"/>
              <a:t>18</a:t>
            </a:fld>
            <a:endParaRPr lang="en-US"/>
          </a:p>
        </p:txBody>
      </p:sp>
    </p:spTree>
    <p:extLst>
      <p:ext uri="{BB962C8B-B14F-4D97-AF65-F5344CB8AC3E}">
        <p14:creationId xmlns:p14="http://schemas.microsoft.com/office/powerpoint/2010/main" val="4293793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ADA99E0-DBBB-4C64-8F5D-C302F129113B}" type="slidenum">
              <a:rPr lang="en-US" smtClean="0"/>
              <a:t>19</a:t>
            </a:fld>
            <a:endParaRPr lang="en-US"/>
          </a:p>
        </p:txBody>
      </p:sp>
    </p:spTree>
    <p:extLst>
      <p:ext uri="{BB962C8B-B14F-4D97-AF65-F5344CB8AC3E}">
        <p14:creationId xmlns:p14="http://schemas.microsoft.com/office/powerpoint/2010/main" val="3485471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low learning rate is selected so that we can upgrade the trainable</a:t>
            </a:r>
            <a:r>
              <a:rPr lang="en-US" baseline="0" dirty="0" smtClean="0"/>
              <a:t> parameters slightly to improve model performance without loosing learning information attained from transfer learning.</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20</a:t>
            </a:fld>
            <a:endParaRPr lang="en-US"/>
          </a:p>
        </p:txBody>
      </p:sp>
    </p:spTree>
    <p:extLst>
      <p:ext uri="{BB962C8B-B14F-4D97-AF65-F5344CB8AC3E}">
        <p14:creationId xmlns:p14="http://schemas.microsoft.com/office/powerpoint/2010/main" val="134450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class representation visually is not</a:t>
            </a:r>
            <a:r>
              <a:rPr lang="en-US" baseline="0" dirty="0" smtClean="0"/>
              <a:t> the actual representation of the classes which are 28 x 28 that gives an actual representation. This is just a simplified 3x3 version.</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3</a:t>
            </a:fld>
            <a:endParaRPr lang="en-US"/>
          </a:p>
        </p:txBody>
      </p:sp>
    </p:spTree>
    <p:extLst>
      <p:ext uri="{BB962C8B-B14F-4D97-AF65-F5344CB8AC3E}">
        <p14:creationId xmlns:p14="http://schemas.microsoft.com/office/powerpoint/2010/main" val="55691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3x3 2D matrix is converted</a:t>
            </a:r>
            <a:r>
              <a:rPr lang="en-US" baseline="0" dirty="0" smtClean="0"/>
              <a:t> into a 1D vector with 9 inputs. The actual representation has 28x28 pixel representation leading to a 1D vector with 784 inputs.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4</a:t>
            </a:fld>
            <a:endParaRPr lang="en-US"/>
          </a:p>
        </p:txBody>
      </p:sp>
    </p:spTree>
    <p:extLst>
      <p:ext uri="{BB962C8B-B14F-4D97-AF65-F5344CB8AC3E}">
        <p14:creationId xmlns:p14="http://schemas.microsoft.com/office/powerpoint/2010/main" val="3856266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784 input neurons for 28 x 28 pixel images.</a:t>
            </a:r>
          </a:p>
          <a:p>
            <a:r>
              <a:rPr lang="en-US" dirty="0" smtClean="0"/>
              <a:t>128 neurons</a:t>
            </a:r>
            <a:r>
              <a:rPr lang="en-US" baseline="0" dirty="0" smtClean="0"/>
              <a:t> in the HL of actual neural network.</a:t>
            </a:r>
          </a:p>
          <a:p>
            <a:r>
              <a:rPr lang="en-US" baseline="0" dirty="0" smtClean="0"/>
              <a:t>10 neurons in the output layer for actual case for 0 </a:t>
            </a:r>
            <a:r>
              <a:rPr lang="en-US" baseline="0" dirty="0" smtClean="0">
                <a:sym typeface="Wingdings" panose="05000000000000000000" pitchFamily="2" charset="2"/>
              </a:rPr>
              <a:t> 9</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5</a:t>
            </a:fld>
            <a:endParaRPr lang="en-US"/>
          </a:p>
        </p:txBody>
      </p:sp>
    </p:spTree>
    <p:extLst>
      <p:ext uri="{BB962C8B-B14F-4D97-AF65-F5344CB8AC3E}">
        <p14:creationId xmlns:p14="http://schemas.microsoft.com/office/powerpoint/2010/main" val="265346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gives a bit more detail</a:t>
            </a:r>
            <a:r>
              <a:rPr lang="en-US" baseline="0" dirty="0" smtClean="0"/>
              <a:t> about the weights assigned to each connection.</a:t>
            </a:r>
          </a:p>
          <a:p>
            <a:r>
              <a:rPr lang="en-US" baseline="0" dirty="0" smtClean="0"/>
              <a:t>Weights assigned to the connection have different naming conventions based on the connection.</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6</a:t>
            </a:fld>
            <a:endParaRPr lang="en-US"/>
          </a:p>
        </p:txBody>
      </p:sp>
    </p:spTree>
    <p:extLst>
      <p:ext uri="{BB962C8B-B14F-4D97-AF65-F5344CB8AC3E}">
        <p14:creationId xmlns:p14="http://schemas.microsoft.com/office/powerpoint/2010/main" val="338427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part is simply</a:t>
            </a:r>
            <a:r>
              <a:rPr lang="en-US" baseline="0" dirty="0" smtClean="0"/>
              <a:t> the sum of the multiplication of outputs the previous layer connected neurons with the assigned weight to the connections + the bias term</a:t>
            </a:r>
            <a:r>
              <a:rPr lang="en-US" baseline="0" dirty="0" smtClean="0"/>
              <a:t>.</a:t>
            </a:r>
          </a:p>
          <a:p>
            <a:endParaRPr lang="en-US" dirty="0" smtClean="0"/>
          </a:p>
          <a:p>
            <a:r>
              <a:rPr lang="en-US" dirty="0" smtClean="0"/>
              <a:t>Input</a:t>
            </a:r>
            <a:r>
              <a:rPr lang="en-US" baseline="0" dirty="0" smtClean="0"/>
              <a:t> layer has no activation function, so it simply passes the input as its output which is the pixel value</a:t>
            </a:r>
            <a:r>
              <a:rPr lang="en-US" baseline="0" dirty="0" smtClean="0"/>
              <a:t>.</a:t>
            </a:r>
          </a:p>
          <a:p>
            <a:endParaRPr lang="en-US" baseline="0" dirty="0" smtClean="0"/>
          </a:p>
          <a:p>
            <a:r>
              <a:rPr lang="en-US" baseline="0" dirty="0" err="1" smtClean="0"/>
              <a:t>ReLU</a:t>
            </a:r>
            <a:r>
              <a:rPr lang="en-US" baseline="0" dirty="0" smtClean="0"/>
              <a:t> benefits:</a:t>
            </a:r>
          </a:p>
          <a:p>
            <a:r>
              <a:rPr lang="en-US" sz="1200" b="1" i="0" kern="1200" dirty="0" smtClean="0">
                <a:solidFill>
                  <a:schemeClr val="tx1"/>
                </a:solidFill>
                <a:effectLst/>
                <a:latin typeface="+mn-lt"/>
                <a:ea typeface="+mn-ea"/>
                <a:cs typeface="+mn-cs"/>
              </a:rPr>
              <a:t>Non-linearity</a:t>
            </a:r>
            <a:r>
              <a:rPr lang="en-US" sz="1200" b="0" i="0" kern="1200" dirty="0" smtClean="0">
                <a:solidFill>
                  <a:schemeClr val="tx1"/>
                </a:solidFill>
                <a:effectLst/>
                <a:latin typeface="+mn-lt"/>
                <a:ea typeface="+mn-ea"/>
                <a:cs typeface="+mn-cs"/>
              </a:rPr>
              <a:t>: Despite its simplicity,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introduces non-linearity to the network. This allows the neural network to learn and approximate complex functions, making it capable of solving more intricate problems.</a:t>
            </a:r>
          </a:p>
          <a:p>
            <a:r>
              <a:rPr lang="en-US" sz="1200" b="1" i="0" kern="1200" dirty="0" smtClean="0">
                <a:solidFill>
                  <a:schemeClr val="tx1"/>
                </a:solidFill>
                <a:effectLst/>
                <a:latin typeface="+mn-lt"/>
                <a:ea typeface="+mn-ea"/>
                <a:cs typeface="+mn-cs"/>
              </a:rPr>
              <a:t>Sparse Activation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neurons can be inactive (outputting zero) if the input is below zero. This sparsity can help with the efficiency of the network during training and inference, as fewer neurons are activated, reducing computational load and helping with overfitting by introducing regularization effects.</a:t>
            </a:r>
          </a:p>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7</a:t>
            </a:fld>
            <a:endParaRPr lang="en-US"/>
          </a:p>
        </p:txBody>
      </p:sp>
    </p:spTree>
    <p:extLst>
      <p:ext uri="{BB962C8B-B14F-4D97-AF65-F5344CB8AC3E}">
        <p14:creationId xmlns:p14="http://schemas.microsoft.com/office/powerpoint/2010/main" val="64283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part is simply</a:t>
            </a:r>
            <a:r>
              <a:rPr lang="en-US" baseline="0" dirty="0" smtClean="0"/>
              <a:t> the sum of the multiplication of outputs the previous layer connected neurons with the assigned weight to the connections + the bias term</a:t>
            </a:r>
            <a:r>
              <a:rPr lang="en-US" baseline="0" dirty="0" smtClean="0"/>
              <a:t>.</a:t>
            </a:r>
          </a:p>
          <a:p>
            <a:endParaRPr lang="en-US" baseline="0" dirty="0" smtClean="0"/>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softmax</a:t>
            </a:r>
            <a:r>
              <a:rPr lang="en-US" sz="1200" b="0" i="0" kern="1200" dirty="0" smtClean="0">
                <a:solidFill>
                  <a:schemeClr val="tx1"/>
                </a:solidFill>
                <a:effectLst/>
                <a:latin typeface="+mn-lt"/>
                <a:ea typeface="+mn-ea"/>
                <a:cs typeface="+mn-cs"/>
              </a:rPr>
              <a:t> function is commonly used in the output layer of neural networks for multi-class classification tasks. It's a type of activation function that normalizes the output of a neural network into a probability distribution over multiple classes.</a:t>
            </a: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Categorical cross-entropy is a commonly used loss function in multi-class classification tasks. It measures the dissimilarity between the true class distribution and the predicted class distribution outputted by the </a:t>
            </a:r>
            <a:r>
              <a:rPr lang="en-US" sz="1200" b="0" i="0" kern="1200" dirty="0" err="1" smtClean="0">
                <a:solidFill>
                  <a:schemeClr val="tx1"/>
                </a:solidFill>
                <a:effectLst/>
                <a:latin typeface="+mn-lt"/>
                <a:ea typeface="+mn-ea"/>
                <a:cs typeface="+mn-cs"/>
              </a:rPr>
              <a:t>softmax</a:t>
            </a:r>
            <a:r>
              <a:rPr lang="en-US" sz="1200" b="0" i="0" kern="1200" dirty="0" smtClean="0">
                <a:solidFill>
                  <a:schemeClr val="tx1"/>
                </a:solidFill>
                <a:effectLst/>
                <a:latin typeface="+mn-lt"/>
                <a:ea typeface="+mn-ea"/>
                <a:cs typeface="+mn-cs"/>
              </a:rPr>
              <a:t> function. Here's how it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Without going into the iterative details. This is the loss function which is to be minimized during the forward and backward propagations of our model (NN).</a:t>
            </a:r>
            <a:endParaRPr lang="en-US" dirty="0" smtClean="0"/>
          </a:p>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8</a:t>
            </a:fld>
            <a:endParaRPr lang="en-US"/>
          </a:p>
        </p:txBody>
      </p:sp>
    </p:spTree>
    <p:extLst>
      <p:ext uri="{BB962C8B-B14F-4D97-AF65-F5344CB8AC3E}">
        <p14:creationId xmlns:p14="http://schemas.microsoft.com/office/powerpoint/2010/main" val="376997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class representation visually is not</a:t>
            </a:r>
            <a:r>
              <a:rPr lang="en-US" baseline="0" dirty="0" smtClean="0"/>
              <a:t> the actual representation of the classes which are 28 x 28 that gives an actual representation. This is just a simplified 3x3 version.</a:t>
            </a:r>
            <a:endParaRPr lang="en-US" dirty="0" smtClean="0"/>
          </a:p>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9</a:t>
            </a:fld>
            <a:endParaRPr lang="en-US"/>
          </a:p>
        </p:txBody>
      </p:sp>
    </p:spTree>
    <p:extLst>
      <p:ext uri="{BB962C8B-B14F-4D97-AF65-F5344CB8AC3E}">
        <p14:creationId xmlns:p14="http://schemas.microsoft.com/office/powerpoint/2010/main" val="191329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based on professor’s suggestion, we increase the complexity of the original model</a:t>
            </a:r>
            <a:r>
              <a:rPr lang="en-US" baseline="0" dirty="0" smtClean="0"/>
              <a:t> to compensate for the additional complexity of our model’s prediction task.</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10</a:t>
            </a:fld>
            <a:endParaRPr lang="en-US"/>
          </a:p>
        </p:txBody>
      </p:sp>
    </p:spTree>
    <p:extLst>
      <p:ext uri="{BB962C8B-B14F-4D97-AF65-F5344CB8AC3E}">
        <p14:creationId xmlns:p14="http://schemas.microsoft.com/office/powerpoint/2010/main" val="90343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CDAF72-0D4C-4F7C-8D0D-070D2A075130}"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25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226041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82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143791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CDAF72-0D4C-4F7C-8D0D-070D2A075130}"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412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DAF72-0D4C-4F7C-8D0D-070D2A075130}"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343770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DAF72-0D4C-4F7C-8D0D-070D2A075130}"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137861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DAF72-0D4C-4F7C-8D0D-070D2A075130}"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61947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DAF72-0D4C-4F7C-8D0D-070D2A075130}"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410768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CDAF72-0D4C-4F7C-8D0D-070D2A075130}"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88616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CDAF72-0D4C-4F7C-8D0D-070D2A075130}"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70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ACDAF72-0D4C-4F7C-8D0D-070D2A075130}" type="datetimeFigureOut">
              <a:rPr lang="en-US" smtClean="0"/>
              <a:t>2/1/2024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33694A-2132-4C96-8F47-D880E4C742A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232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9.png"/><Relationship Id="rId7" Type="http://schemas.openxmlformats.org/officeDocument/2006/relationships/image" Target="../media/image8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660.png"/></Relationships>
</file>

<file path=ppt/slides/_rels/slide11.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9.png"/><Relationship Id="rId7" Type="http://schemas.openxmlformats.org/officeDocument/2006/relationships/image" Target="../media/image8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660.png"/></Relationships>
</file>

<file path=ppt/slides/_rels/slide12.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660.png"/><Relationship Id="rId7" Type="http://schemas.openxmlformats.org/officeDocument/2006/relationships/image" Target="../media/image8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13.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660.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notesSlide" Target="../notesSlides/notesSlide12.xml"/><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14.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106.png"/><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image" Target="../media/image9.png"/><Relationship Id="rId17" Type="http://schemas.openxmlformats.org/officeDocument/2006/relationships/image" Target="../media/image110.png"/><Relationship Id="rId2" Type="http://schemas.openxmlformats.org/officeDocument/2006/relationships/notesSlide" Target="../notesSlides/notesSlide13.xml"/><Relationship Id="rId16"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5.png"/><Relationship Id="rId5" Type="http://schemas.openxmlformats.org/officeDocument/2006/relationships/image" Target="../media/image100.png"/><Relationship Id="rId15" Type="http://schemas.openxmlformats.org/officeDocument/2006/relationships/image" Target="../media/image108.png"/><Relationship Id="rId10" Type="http://schemas.openxmlformats.org/officeDocument/2006/relationships/image" Target="../media/image104.png"/><Relationship Id="rId4" Type="http://schemas.openxmlformats.org/officeDocument/2006/relationships/image" Target="../media/image99.png"/><Relationship Id="rId9" Type="http://schemas.openxmlformats.org/officeDocument/2006/relationships/image" Target="../media/image103.png"/><Relationship Id="rId14" Type="http://schemas.openxmlformats.org/officeDocument/2006/relationships/image" Target="../media/image107.png"/></Relationships>
</file>

<file path=ppt/slides/_rels/slide15.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119.png"/><Relationship Id="rId3" Type="http://schemas.openxmlformats.org/officeDocument/2006/relationships/image" Target="../media/image8.png"/><Relationship Id="rId7" Type="http://schemas.openxmlformats.org/officeDocument/2006/relationships/image" Target="../media/image114.png"/><Relationship Id="rId12" Type="http://schemas.openxmlformats.org/officeDocument/2006/relationships/image" Target="../media/image1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7.png"/><Relationship Id="rId5" Type="http://schemas.openxmlformats.org/officeDocument/2006/relationships/image" Target="../media/image112.png"/><Relationship Id="rId10" Type="http://schemas.openxmlformats.org/officeDocument/2006/relationships/image" Target="../media/image89.png"/><Relationship Id="rId4" Type="http://schemas.openxmlformats.org/officeDocument/2006/relationships/image" Target="../media/image111.png"/><Relationship Id="rId9" Type="http://schemas.openxmlformats.org/officeDocument/2006/relationships/image" Target="../media/image116.png"/></Relationships>
</file>

<file path=ppt/slides/_rels/slide16.xml.rels><?xml version="1.0" encoding="UTF-8" standalone="yes"?>
<Relationships xmlns="http://schemas.openxmlformats.org/package/2006/relationships"><Relationship Id="rId13" Type="http://schemas.openxmlformats.org/officeDocument/2006/relationships/image" Target="../media/image129.png"/><Relationship Id="rId18" Type="http://schemas.openxmlformats.org/officeDocument/2006/relationships/image" Target="../media/image134.png"/><Relationship Id="rId26" Type="http://schemas.openxmlformats.org/officeDocument/2006/relationships/image" Target="../media/image142.png"/><Relationship Id="rId39" Type="http://schemas.openxmlformats.org/officeDocument/2006/relationships/image" Target="../media/image155.png"/><Relationship Id="rId21" Type="http://schemas.openxmlformats.org/officeDocument/2006/relationships/image" Target="../media/image137.png"/><Relationship Id="rId34" Type="http://schemas.openxmlformats.org/officeDocument/2006/relationships/image" Target="../media/image150.png"/><Relationship Id="rId42" Type="http://schemas.openxmlformats.org/officeDocument/2006/relationships/image" Target="../media/image158.png"/><Relationship Id="rId7" Type="http://schemas.openxmlformats.org/officeDocument/2006/relationships/image" Target="../media/image124.png"/><Relationship Id="rId2" Type="http://schemas.openxmlformats.org/officeDocument/2006/relationships/notesSlide" Target="../notesSlides/notesSlide15.xml"/><Relationship Id="rId16" Type="http://schemas.openxmlformats.org/officeDocument/2006/relationships/image" Target="../media/image132.png"/><Relationship Id="rId20" Type="http://schemas.openxmlformats.org/officeDocument/2006/relationships/image" Target="../media/image136.png"/><Relationship Id="rId29" Type="http://schemas.openxmlformats.org/officeDocument/2006/relationships/image" Target="../media/image145.png"/><Relationship Id="rId41"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23.png"/><Relationship Id="rId11" Type="http://schemas.openxmlformats.org/officeDocument/2006/relationships/image" Target="../media/image127.png"/><Relationship Id="rId24" Type="http://schemas.openxmlformats.org/officeDocument/2006/relationships/image" Target="../media/image140.png"/><Relationship Id="rId32" Type="http://schemas.openxmlformats.org/officeDocument/2006/relationships/image" Target="../media/image148.png"/><Relationship Id="rId37" Type="http://schemas.openxmlformats.org/officeDocument/2006/relationships/image" Target="../media/image153.png"/><Relationship Id="rId40" Type="http://schemas.openxmlformats.org/officeDocument/2006/relationships/image" Target="../media/image156.png"/><Relationship Id="rId5" Type="http://schemas.openxmlformats.org/officeDocument/2006/relationships/image" Target="../media/image122.png"/><Relationship Id="rId15" Type="http://schemas.openxmlformats.org/officeDocument/2006/relationships/image" Target="../media/image131.png"/><Relationship Id="rId23" Type="http://schemas.openxmlformats.org/officeDocument/2006/relationships/image" Target="../media/image139.png"/><Relationship Id="rId28" Type="http://schemas.openxmlformats.org/officeDocument/2006/relationships/image" Target="../media/image144.png"/><Relationship Id="rId36" Type="http://schemas.openxmlformats.org/officeDocument/2006/relationships/image" Target="../media/image152.png"/><Relationship Id="rId10" Type="http://schemas.openxmlformats.org/officeDocument/2006/relationships/image" Target="../media/image126.png"/><Relationship Id="rId19" Type="http://schemas.openxmlformats.org/officeDocument/2006/relationships/image" Target="../media/image135.png"/><Relationship Id="rId31" Type="http://schemas.openxmlformats.org/officeDocument/2006/relationships/image" Target="../media/image147.png"/><Relationship Id="rId4" Type="http://schemas.openxmlformats.org/officeDocument/2006/relationships/image" Target="../media/image121.png"/><Relationship Id="rId9" Type="http://schemas.openxmlformats.org/officeDocument/2006/relationships/image" Target="../media/image89.png"/><Relationship Id="rId14" Type="http://schemas.openxmlformats.org/officeDocument/2006/relationships/image" Target="../media/image130.png"/><Relationship Id="rId22" Type="http://schemas.openxmlformats.org/officeDocument/2006/relationships/image" Target="../media/image138.png"/><Relationship Id="rId27" Type="http://schemas.openxmlformats.org/officeDocument/2006/relationships/image" Target="../media/image143.png"/><Relationship Id="rId30" Type="http://schemas.openxmlformats.org/officeDocument/2006/relationships/image" Target="../media/image146.png"/><Relationship Id="rId35" Type="http://schemas.openxmlformats.org/officeDocument/2006/relationships/image" Target="../media/image151.png"/><Relationship Id="rId8" Type="http://schemas.openxmlformats.org/officeDocument/2006/relationships/image" Target="../media/image125.png"/><Relationship Id="rId3" Type="http://schemas.openxmlformats.org/officeDocument/2006/relationships/image" Target="../media/image120.png"/><Relationship Id="rId12" Type="http://schemas.openxmlformats.org/officeDocument/2006/relationships/image" Target="../media/image128.png"/><Relationship Id="rId17" Type="http://schemas.openxmlformats.org/officeDocument/2006/relationships/image" Target="../media/image133.png"/><Relationship Id="rId25" Type="http://schemas.openxmlformats.org/officeDocument/2006/relationships/image" Target="../media/image141.png"/><Relationship Id="rId33" Type="http://schemas.openxmlformats.org/officeDocument/2006/relationships/image" Target="../media/image149.png"/><Relationship Id="rId38" Type="http://schemas.openxmlformats.org/officeDocument/2006/relationships/image" Target="../media/image154.png"/></Relationships>
</file>

<file path=ppt/slides/_rels/slide17.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8.png"/><Relationship Id="rId18" Type="http://schemas.openxmlformats.org/officeDocument/2006/relationships/image" Target="../media/image173.png"/><Relationship Id="rId26" Type="http://schemas.openxmlformats.org/officeDocument/2006/relationships/image" Target="../media/image90.jpeg"/><Relationship Id="rId3" Type="http://schemas.openxmlformats.org/officeDocument/2006/relationships/image" Target="../media/image159.png"/><Relationship Id="rId21" Type="http://schemas.openxmlformats.org/officeDocument/2006/relationships/image" Target="../media/image175.png"/><Relationship Id="rId7" Type="http://schemas.openxmlformats.org/officeDocument/2006/relationships/image" Target="../media/image162.png"/><Relationship Id="rId12" Type="http://schemas.openxmlformats.org/officeDocument/2006/relationships/image" Target="../media/image167.png"/><Relationship Id="rId17" Type="http://schemas.openxmlformats.org/officeDocument/2006/relationships/image" Target="../media/image172.png"/><Relationship Id="rId25" Type="http://schemas.openxmlformats.org/officeDocument/2006/relationships/image" Target="../media/image179.png"/><Relationship Id="rId2" Type="http://schemas.openxmlformats.org/officeDocument/2006/relationships/notesSlide" Target="../notesSlides/notesSlide16.xml"/><Relationship Id="rId16" Type="http://schemas.openxmlformats.org/officeDocument/2006/relationships/image" Target="../media/image171.png"/><Relationship Id="rId20" Type="http://schemas.openxmlformats.org/officeDocument/2006/relationships/image" Target="../media/image1590.png"/><Relationship Id="rId1" Type="http://schemas.openxmlformats.org/officeDocument/2006/relationships/slideLayout" Target="../slideLayouts/slideLayout2.xml"/><Relationship Id="rId6" Type="http://schemas.openxmlformats.org/officeDocument/2006/relationships/image" Target="../media/image161.png"/><Relationship Id="rId11" Type="http://schemas.openxmlformats.org/officeDocument/2006/relationships/image" Target="../media/image166.png"/><Relationship Id="rId24" Type="http://schemas.openxmlformats.org/officeDocument/2006/relationships/image" Target="../media/image178.png"/><Relationship Id="rId5" Type="http://schemas.openxmlformats.org/officeDocument/2006/relationships/image" Target="../media/image160.png"/><Relationship Id="rId15" Type="http://schemas.openxmlformats.org/officeDocument/2006/relationships/image" Target="../media/image170.png"/><Relationship Id="rId23" Type="http://schemas.openxmlformats.org/officeDocument/2006/relationships/image" Target="../media/image177.png"/><Relationship Id="rId28" Type="http://schemas.openxmlformats.org/officeDocument/2006/relationships/image" Target="../media/image182.png"/><Relationship Id="rId10" Type="http://schemas.openxmlformats.org/officeDocument/2006/relationships/image" Target="../media/image165.png"/><Relationship Id="rId19" Type="http://schemas.openxmlformats.org/officeDocument/2006/relationships/image" Target="../media/image174.png"/><Relationship Id="rId4" Type="http://schemas.openxmlformats.org/officeDocument/2006/relationships/image" Target="../media/image89.png"/><Relationship Id="rId9" Type="http://schemas.openxmlformats.org/officeDocument/2006/relationships/image" Target="../media/image164.png"/><Relationship Id="rId14" Type="http://schemas.openxmlformats.org/officeDocument/2006/relationships/image" Target="../media/image169.png"/><Relationship Id="rId22" Type="http://schemas.openxmlformats.org/officeDocument/2006/relationships/image" Target="../media/image176.png"/><Relationship Id="rId27" Type="http://schemas.openxmlformats.org/officeDocument/2006/relationships/image" Target="../media/image181.png"/></Relationships>
</file>

<file path=ppt/slides/_rels/slide18.xml.rels><?xml version="1.0" encoding="UTF-8" standalone="yes"?>
<Relationships xmlns="http://schemas.openxmlformats.org/package/2006/relationships"><Relationship Id="rId13" Type="http://schemas.openxmlformats.org/officeDocument/2006/relationships/image" Target="../media/image191.png"/><Relationship Id="rId18" Type="http://schemas.openxmlformats.org/officeDocument/2006/relationships/image" Target="../media/image195.png"/><Relationship Id="rId26" Type="http://schemas.openxmlformats.org/officeDocument/2006/relationships/image" Target="../media/image203.png"/><Relationship Id="rId39" Type="http://schemas.openxmlformats.org/officeDocument/2006/relationships/image" Target="../media/image216.png"/><Relationship Id="rId21" Type="http://schemas.openxmlformats.org/officeDocument/2006/relationships/image" Target="../media/image198.png"/><Relationship Id="rId34" Type="http://schemas.openxmlformats.org/officeDocument/2006/relationships/image" Target="../media/image211.png"/><Relationship Id="rId42" Type="http://schemas.openxmlformats.org/officeDocument/2006/relationships/image" Target="../media/image219.png"/><Relationship Id="rId47" Type="http://schemas.openxmlformats.org/officeDocument/2006/relationships/image" Target="../media/image224.png"/><Relationship Id="rId7" Type="http://schemas.openxmlformats.org/officeDocument/2006/relationships/image" Target="../media/image185.png"/><Relationship Id="rId2" Type="http://schemas.openxmlformats.org/officeDocument/2006/relationships/notesSlide" Target="../notesSlides/notesSlide17.xml"/><Relationship Id="rId16" Type="http://schemas.openxmlformats.org/officeDocument/2006/relationships/image" Target="../media/image193.png"/><Relationship Id="rId29" Type="http://schemas.openxmlformats.org/officeDocument/2006/relationships/image" Target="../media/image206.png"/><Relationship Id="rId1" Type="http://schemas.openxmlformats.org/officeDocument/2006/relationships/slideLayout" Target="../slideLayouts/slideLayout2.xml"/><Relationship Id="rId6" Type="http://schemas.openxmlformats.org/officeDocument/2006/relationships/image" Target="../media/image184.png"/><Relationship Id="rId11" Type="http://schemas.openxmlformats.org/officeDocument/2006/relationships/image" Target="../media/image189.png"/><Relationship Id="rId24" Type="http://schemas.openxmlformats.org/officeDocument/2006/relationships/image" Target="../media/image201.png"/><Relationship Id="rId32" Type="http://schemas.openxmlformats.org/officeDocument/2006/relationships/image" Target="../media/image209.png"/><Relationship Id="rId37" Type="http://schemas.openxmlformats.org/officeDocument/2006/relationships/image" Target="../media/image214.png"/><Relationship Id="rId40" Type="http://schemas.openxmlformats.org/officeDocument/2006/relationships/image" Target="../media/image217.png"/><Relationship Id="rId45" Type="http://schemas.openxmlformats.org/officeDocument/2006/relationships/image" Target="../media/image222.png"/><Relationship Id="rId5" Type="http://schemas.openxmlformats.org/officeDocument/2006/relationships/image" Target="../media/image183.png"/><Relationship Id="rId15" Type="http://schemas.openxmlformats.org/officeDocument/2006/relationships/image" Target="../media/image89.png"/><Relationship Id="rId23" Type="http://schemas.openxmlformats.org/officeDocument/2006/relationships/image" Target="../media/image200.png"/><Relationship Id="rId28" Type="http://schemas.openxmlformats.org/officeDocument/2006/relationships/image" Target="../media/image205.png"/><Relationship Id="rId36" Type="http://schemas.openxmlformats.org/officeDocument/2006/relationships/image" Target="../media/image213.png"/><Relationship Id="rId10" Type="http://schemas.openxmlformats.org/officeDocument/2006/relationships/image" Target="../media/image188.png"/><Relationship Id="rId19" Type="http://schemas.openxmlformats.org/officeDocument/2006/relationships/image" Target="../media/image196.png"/><Relationship Id="rId31" Type="http://schemas.openxmlformats.org/officeDocument/2006/relationships/image" Target="../media/image208.png"/><Relationship Id="rId44" Type="http://schemas.openxmlformats.org/officeDocument/2006/relationships/image" Target="../media/image221.png"/><Relationship Id="rId4" Type="http://schemas.openxmlformats.org/officeDocument/2006/relationships/image" Target="../media/image161.png"/><Relationship Id="rId9" Type="http://schemas.openxmlformats.org/officeDocument/2006/relationships/image" Target="../media/image187.png"/><Relationship Id="rId14" Type="http://schemas.openxmlformats.org/officeDocument/2006/relationships/image" Target="../media/image192.png"/><Relationship Id="rId22" Type="http://schemas.openxmlformats.org/officeDocument/2006/relationships/image" Target="../media/image199.png"/><Relationship Id="rId27" Type="http://schemas.openxmlformats.org/officeDocument/2006/relationships/image" Target="../media/image204.png"/><Relationship Id="rId30" Type="http://schemas.openxmlformats.org/officeDocument/2006/relationships/image" Target="../media/image207.png"/><Relationship Id="rId35" Type="http://schemas.openxmlformats.org/officeDocument/2006/relationships/image" Target="../media/image212.png"/><Relationship Id="rId43" Type="http://schemas.openxmlformats.org/officeDocument/2006/relationships/image" Target="../media/image220.png"/><Relationship Id="rId8" Type="http://schemas.openxmlformats.org/officeDocument/2006/relationships/image" Target="../media/image186.png"/><Relationship Id="rId3" Type="http://schemas.openxmlformats.org/officeDocument/2006/relationships/image" Target="../media/image160.png"/><Relationship Id="rId12" Type="http://schemas.openxmlformats.org/officeDocument/2006/relationships/image" Target="../media/image190.png"/><Relationship Id="rId17" Type="http://schemas.openxmlformats.org/officeDocument/2006/relationships/image" Target="../media/image194.png"/><Relationship Id="rId25" Type="http://schemas.openxmlformats.org/officeDocument/2006/relationships/image" Target="../media/image202.png"/><Relationship Id="rId33" Type="http://schemas.openxmlformats.org/officeDocument/2006/relationships/image" Target="../media/image210.png"/><Relationship Id="rId38" Type="http://schemas.openxmlformats.org/officeDocument/2006/relationships/image" Target="../media/image215.png"/><Relationship Id="rId46" Type="http://schemas.openxmlformats.org/officeDocument/2006/relationships/image" Target="../media/image91.jpeg"/><Relationship Id="rId20" Type="http://schemas.openxmlformats.org/officeDocument/2006/relationships/image" Target="../media/image197.png"/><Relationship Id="rId41" Type="http://schemas.openxmlformats.org/officeDocument/2006/relationships/image" Target="../media/image218.png"/></Relationships>
</file>

<file path=ppt/slides/_rels/slide19.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234.png"/><Relationship Id="rId3" Type="http://schemas.openxmlformats.org/officeDocument/2006/relationships/image" Target="../media/image225.png"/><Relationship Id="rId7" Type="http://schemas.openxmlformats.org/officeDocument/2006/relationships/image" Target="../media/image229.png"/><Relationship Id="rId12" Type="http://schemas.openxmlformats.org/officeDocument/2006/relationships/image" Target="../media/image233.png"/><Relationship Id="rId2" Type="http://schemas.openxmlformats.org/officeDocument/2006/relationships/notesSlide" Target="../notesSlides/notesSlide19.xml"/><Relationship Id="rId16" Type="http://schemas.openxmlformats.org/officeDocument/2006/relationships/image" Target="../media/image237.png"/><Relationship Id="rId1" Type="http://schemas.openxmlformats.org/officeDocument/2006/relationships/slideLayout" Target="../slideLayouts/slideLayout2.xml"/><Relationship Id="rId6" Type="http://schemas.openxmlformats.org/officeDocument/2006/relationships/image" Target="../media/image228.png"/><Relationship Id="rId11" Type="http://schemas.openxmlformats.org/officeDocument/2006/relationships/image" Target="../media/image232.png"/><Relationship Id="rId5" Type="http://schemas.openxmlformats.org/officeDocument/2006/relationships/image" Target="../media/image227.png"/><Relationship Id="rId15" Type="http://schemas.openxmlformats.org/officeDocument/2006/relationships/image" Target="../media/image236.png"/><Relationship Id="rId10" Type="http://schemas.openxmlformats.org/officeDocument/2006/relationships/image" Target="../media/image231.png"/><Relationship Id="rId4" Type="http://schemas.openxmlformats.org/officeDocument/2006/relationships/image" Target="../media/image226.png"/><Relationship Id="rId9" Type="http://schemas.openxmlformats.org/officeDocument/2006/relationships/image" Target="../media/image230.png"/><Relationship Id="rId14" Type="http://schemas.openxmlformats.org/officeDocument/2006/relationships/image" Target="../media/image23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26" Type="http://schemas.openxmlformats.org/officeDocument/2006/relationships/image" Target="../media/image38.png"/><Relationship Id="rId3" Type="http://schemas.openxmlformats.org/officeDocument/2006/relationships/image" Target="../media/image16.png"/><Relationship Id="rId34"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25" Type="http://schemas.openxmlformats.org/officeDocument/2006/relationships/image" Target="../media/image37.png"/><Relationship Id="rId33" Type="http://schemas.openxmlformats.org/officeDocument/2006/relationships/image" Target="../media/image32.png"/><Relationship Id="rId2" Type="http://schemas.openxmlformats.org/officeDocument/2006/relationships/notesSlide" Target="../notesSlides/notesSlide5.xml"/><Relationship Id="rId16" Type="http://schemas.openxmlformats.org/officeDocument/2006/relationships/image" Target="../media/image28.png"/><Relationship Id="rId29"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32" Type="http://schemas.openxmlformats.org/officeDocument/2006/relationships/image" Target="../media/image31.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10" Type="http://schemas.openxmlformats.org/officeDocument/2006/relationships/image" Target="../media/image22.png"/><Relationship Id="rId31" Type="http://schemas.openxmlformats.org/officeDocument/2006/relationships/image" Target="../media/image30.png"/><Relationship Id="rId4" Type="http://schemas.openxmlformats.org/officeDocument/2006/relationships/image" Target="../media/image9.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29.png"/><Relationship Id="rId35"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26" Type="http://schemas.openxmlformats.org/officeDocument/2006/relationships/image" Target="../media/image65.png"/><Relationship Id="rId3" Type="http://schemas.openxmlformats.org/officeDocument/2006/relationships/image" Target="../media/image43.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5" Type="http://schemas.openxmlformats.org/officeDocument/2006/relationships/image" Target="../media/image64.png"/><Relationship Id="rId2" Type="http://schemas.openxmlformats.org/officeDocument/2006/relationships/notesSlide" Target="../notesSlides/notesSlide6.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63.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9.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63.png"/><Relationship Id="rId26" Type="http://schemas.openxmlformats.org/officeDocument/2006/relationships/image" Target="../media/image83.png"/><Relationship Id="rId3" Type="http://schemas.openxmlformats.org/officeDocument/2006/relationships/image" Target="../media/image11.jpeg"/><Relationship Id="rId21" Type="http://schemas.openxmlformats.org/officeDocument/2006/relationships/image" Target="../media/image78.png"/><Relationship Id="rId7" Type="http://schemas.openxmlformats.org/officeDocument/2006/relationships/image" Target="../media/image52.png"/><Relationship Id="rId12" Type="http://schemas.openxmlformats.org/officeDocument/2006/relationships/image" Target="../media/image71.png"/><Relationship Id="rId17" Type="http://schemas.openxmlformats.org/officeDocument/2006/relationships/image" Target="../media/image76.png"/><Relationship Id="rId25" Type="http://schemas.openxmlformats.org/officeDocument/2006/relationships/image" Target="../media/image82.png"/><Relationship Id="rId2" Type="http://schemas.openxmlformats.org/officeDocument/2006/relationships/notesSlide" Target="../notesSlides/notesSlide7.xml"/><Relationship Id="rId16" Type="http://schemas.openxmlformats.org/officeDocument/2006/relationships/image" Target="../media/image75.png"/><Relationship Id="rId20"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70.png"/><Relationship Id="rId24" Type="http://schemas.openxmlformats.org/officeDocument/2006/relationships/image" Target="../media/image81.png"/><Relationship Id="rId5" Type="http://schemas.openxmlformats.org/officeDocument/2006/relationships/image" Target="../media/image50.png"/><Relationship Id="rId15" Type="http://schemas.openxmlformats.org/officeDocument/2006/relationships/image" Target="../media/image74.png"/><Relationship Id="rId23" Type="http://schemas.openxmlformats.org/officeDocument/2006/relationships/image" Target="../media/image80.png"/><Relationship Id="rId10" Type="http://schemas.openxmlformats.org/officeDocument/2006/relationships/image" Target="../media/image69.png"/><Relationship Id="rId19" Type="http://schemas.openxmlformats.org/officeDocument/2006/relationships/image" Target="../media/image64.png"/><Relationship Id="rId4" Type="http://schemas.openxmlformats.org/officeDocument/2006/relationships/image" Target="../media/image9.png"/><Relationship Id="rId9" Type="http://schemas.openxmlformats.org/officeDocument/2006/relationships/image" Target="../media/image68.png"/><Relationship Id="rId14" Type="http://schemas.openxmlformats.org/officeDocument/2006/relationships/image" Target="../media/image73.png"/><Relationship Id="rId22" Type="http://schemas.openxmlformats.org/officeDocument/2006/relationships/image" Target="../media/image79.png"/><Relationship Id="rId27" Type="http://schemas.openxmlformats.org/officeDocument/2006/relationships/image" Target="../media/image84.png"/></Relationships>
</file>

<file path=ppt/slides/_rels/slide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Thesis</a:t>
            </a:r>
          </a:p>
        </p:txBody>
      </p:sp>
      <p:sp>
        <p:nvSpPr>
          <p:cNvPr id="3" name="Subtitle 2"/>
          <p:cNvSpPr>
            <a:spLocks noGrp="1"/>
          </p:cNvSpPr>
          <p:nvPr>
            <p:ph type="subTitle" idx="1"/>
          </p:nvPr>
        </p:nvSpPr>
        <p:spPr/>
        <p:txBody>
          <a:bodyPr/>
          <a:lstStyle/>
          <a:p>
            <a:r>
              <a:rPr lang="en-US" dirty="0"/>
              <a:t>Abdul Hanan khan</a:t>
            </a:r>
          </a:p>
        </p:txBody>
      </p:sp>
    </p:spTree>
    <p:extLst>
      <p:ext uri="{BB962C8B-B14F-4D97-AF65-F5344CB8AC3E}">
        <p14:creationId xmlns:p14="http://schemas.microsoft.com/office/powerpoint/2010/main" val="2563002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TRAINED MODEL</a:t>
            </a:r>
            <a:endParaRPr lang="en-US" dirty="0"/>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439" y="2798435"/>
            <a:ext cx="5032937" cy="3337559"/>
          </a:xfrm>
          <a:prstGeom prst="rect">
            <a:avLst/>
          </a:prstGeom>
        </p:spPr>
      </p:pic>
      <p:sp>
        <p:nvSpPr>
          <p:cNvPr id="48" name="TextBox 47"/>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4828262" y="238352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7049159" y="238352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TextBox 50"/>
              <p:cNvSpPr txBox="1"/>
              <p:nvPr/>
            </p:nvSpPr>
            <p:spPr>
              <a:xfrm>
                <a:off x="7704556" y="35333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4"/>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7704556" y="39313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5"/>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704556" y="429710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710473" y="46929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7"/>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10473" y="505874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8"/>
                <a:stretch>
                  <a:fillRect b="-5455"/>
                </a:stretch>
              </a:blipFill>
            </p:spPr>
            <p:txBody>
              <a:bodyPr/>
              <a:lstStyle/>
              <a:p>
                <a:r>
                  <a:rPr lang="en-US">
                    <a:noFill/>
                  </a:rPr>
                  <a:t> </a:t>
                </a:r>
              </a:p>
            </p:txBody>
          </p:sp>
        </mc:Fallback>
      </mc:AlternateContent>
    </p:spTree>
    <p:extLst>
      <p:ext uri="{BB962C8B-B14F-4D97-AF65-F5344CB8AC3E}">
        <p14:creationId xmlns:p14="http://schemas.microsoft.com/office/powerpoint/2010/main" val="205628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MODEL </a:t>
            </a:r>
            <a:r>
              <a:rPr lang="en-US" dirty="0" smtClean="0">
                <a:sym typeface="Wingdings" panose="05000000000000000000" pitchFamily="2" charset="2"/>
              </a:rPr>
              <a:t> EMNIST MODEL</a:t>
            </a:r>
            <a:endParaRPr lang="en-US" dirty="0"/>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439" y="2798435"/>
            <a:ext cx="5032937" cy="3337559"/>
          </a:xfrm>
          <a:prstGeom prst="rect">
            <a:avLst/>
          </a:prstGeom>
        </p:spPr>
      </p:pic>
      <p:sp>
        <p:nvSpPr>
          <p:cNvPr id="48" name="TextBox 47"/>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TextBox 50"/>
              <p:cNvSpPr txBox="1"/>
              <p:nvPr/>
            </p:nvSpPr>
            <p:spPr>
              <a:xfrm>
                <a:off x="7704556" y="35333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4"/>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7704556" y="39313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5"/>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704556" y="429710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710473" y="46929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7"/>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10473" y="505874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8"/>
                <a:stretch>
                  <a:fillRect b="-5455"/>
                </a:stretch>
              </a:blipFill>
            </p:spPr>
            <p:txBody>
              <a:bodyPr/>
              <a:lstStyle/>
              <a:p>
                <a:r>
                  <a:rPr lang="en-US">
                    <a:noFill/>
                  </a:rPr>
                  <a:t> </a:t>
                </a:r>
              </a:p>
            </p:txBody>
          </p:sp>
        </mc:Fallback>
      </mc:AlternateContent>
      <p:sp>
        <p:nvSpPr>
          <p:cNvPr id="3" name="TextBox 2"/>
          <p:cNvSpPr txBox="1"/>
          <p:nvPr/>
        </p:nvSpPr>
        <p:spPr>
          <a:xfrm>
            <a:off x="5562600" y="3028950"/>
            <a:ext cx="3200400" cy="2800350"/>
          </a:xfrm>
          <a:prstGeom prst="rect">
            <a:avLst/>
          </a:prstGeom>
          <a:solidFill>
            <a:schemeClr val="bg1"/>
          </a:solidFill>
        </p:spPr>
        <p:txBody>
          <a:bodyPr wrap="square" rtlCol="0">
            <a:spAutoFit/>
          </a:bodyPr>
          <a:lstStyle/>
          <a:p>
            <a:endParaRPr lang="en-US" dirty="0"/>
          </a:p>
        </p:txBody>
      </p:sp>
      <p:sp>
        <p:nvSpPr>
          <p:cNvPr id="13" name="TextBox 12"/>
          <p:cNvSpPr txBox="1"/>
          <p:nvPr/>
        </p:nvSpPr>
        <p:spPr>
          <a:xfrm>
            <a:off x="4694912" y="2302029"/>
            <a:ext cx="1181289"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MNIST hidden layer</a:t>
            </a:r>
            <a:endParaRPr lang="en-US" sz="1400" dirty="0">
              <a:latin typeface="Times New Roman" panose="02020603050405020304" pitchFamily="18" charset="0"/>
              <a:cs typeface="Times New Roman" panose="02020603050405020304" pitchFamily="18" charset="0"/>
            </a:endParaRPr>
          </a:p>
        </p:txBody>
      </p:sp>
      <p:sp>
        <p:nvSpPr>
          <p:cNvPr id="14" name="Rectangle 13"/>
          <p:cNvSpPr/>
          <p:nvPr/>
        </p:nvSpPr>
        <p:spPr>
          <a:xfrm>
            <a:off x="3347209" y="3003679"/>
            <a:ext cx="2215391"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2"/>
            <a:endCxn id="3" idx="1"/>
          </p:cNvCxnSpPr>
          <p:nvPr/>
        </p:nvCxnSpPr>
        <p:spPr>
          <a:xfrm flipH="1">
            <a:off x="5562600" y="2737410"/>
            <a:ext cx="2979138" cy="16917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62800" y="2214190"/>
            <a:ext cx="2757876" cy="523220"/>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Freezing layer to retain learned weights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128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EMNIST Initial model</a:t>
            </a:r>
            <a:endParaRPr lang="en-US" dirty="0"/>
          </a:p>
        </p:txBody>
      </p:sp>
      <p:sp>
        <p:nvSpPr>
          <p:cNvPr id="48" name="TextBox 47"/>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TextBox 50"/>
              <p:cNvSpPr txBox="1"/>
              <p:nvPr/>
            </p:nvSpPr>
            <p:spPr>
              <a:xfrm>
                <a:off x="7704556" y="35333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3"/>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7704556" y="39313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4"/>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704556" y="429710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5"/>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710473" y="46929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10473" y="505874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7"/>
                <a:stretch>
                  <a:fillRect b="-5455"/>
                </a:stretch>
              </a:blipFill>
            </p:spPr>
            <p:txBody>
              <a:bodyPr/>
              <a:lstStyle/>
              <a:p>
                <a:r>
                  <a:rPr lang="en-US">
                    <a:noFill/>
                  </a:rPr>
                  <a:t> </a:t>
                </a:r>
              </a:p>
            </p:txBody>
          </p:sp>
        </mc:Fallback>
      </mc:AlternateContent>
      <p:sp>
        <p:nvSpPr>
          <p:cNvPr id="3" name="TextBox 2"/>
          <p:cNvSpPr txBox="1"/>
          <p:nvPr/>
        </p:nvSpPr>
        <p:spPr>
          <a:xfrm>
            <a:off x="5562600" y="3028950"/>
            <a:ext cx="3200400" cy="2800350"/>
          </a:xfrm>
          <a:prstGeom prst="rect">
            <a:avLst/>
          </a:prstGeom>
          <a:solidFill>
            <a:schemeClr val="bg1"/>
          </a:solidFill>
        </p:spPr>
        <p:txBody>
          <a:bodyPr wrap="square" rtlCol="0">
            <a:spAutoFit/>
          </a:bodyPr>
          <a:lstStyle/>
          <a:p>
            <a:endParaRPr lang="en-US" dirty="0"/>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11" y="2870156"/>
            <a:ext cx="6313280" cy="3192452"/>
          </a:xfrm>
          <a:prstGeom prst="rect">
            <a:avLst/>
          </a:prstGeom>
        </p:spPr>
      </p:pic>
      <p:sp>
        <p:nvSpPr>
          <p:cNvPr id="14" name="TextBox 13"/>
          <p:cNvSpPr txBox="1"/>
          <p:nvPr/>
        </p:nvSpPr>
        <p:spPr>
          <a:xfrm>
            <a:off x="7115174" y="2984456"/>
            <a:ext cx="3362325" cy="3117938"/>
          </a:xfrm>
          <a:prstGeom prst="rect">
            <a:avLst/>
          </a:prstGeom>
          <a:solidFill>
            <a:schemeClr val="bg1"/>
          </a:solidFill>
        </p:spPr>
        <p:txBody>
          <a:bodyPr wrap="square" rtlCol="0">
            <a:spAutoFit/>
          </a:bodyPr>
          <a:lstStyle/>
          <a:p>
            <a:endParaRPr lang="en-US" dirty="0"/>
          </a:p>
        </p:txBody>
      </p:sp>
      <p:sp>
        <p:nvSpPr>
          <p:cNvPr id="15" name="TextBox 14"/>
          <p:cNvSpPr txBox="1"/>
          <p:nvPr/>
        </p:nvSpPr>
        <p:spPr>
          <a:xfrm>
            <a:off x="6524577" y="2302029"/>
            <a:ext cx="1276445"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New EMNIST hidden layer</a:t>
            </a:r>
            <a:endParaRPr lang="en-US" sz="1400" dirty="0">
              <a:latin typeface="Times New Roman" panose="02020603050405020304" pitchFamily="18" charset="0"/>
              <a:cs typeface="Times New Roman" panose="02020603050405020304" pitchFamily="18" charset="0"/>
            </a:endParaRPr>
          </a:p>
        </p:txBody>
      </p:sp>
      <p:cxnSp>
        <p:nvCxnSpPr>
          <p:cNvPr id="17" name="Straight Arrow Connector 16"/>
          <p:cNvCxnSpPr>
            <a:stCxn id="18" idx="2"/>
          </p:cNvCxnSpPr>
          <p:nvPr/>
        </p:nvCxnSpPr>
        <p:spPr>
          <a:xfrm flipH="1">
            <a:off x="4191001" y="1984207"/>
            <a:ext cx="535146" cy="1000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47209" y="1676430"/>
            <a:ext cx="2757876" cy="307777"/>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p:sp>
        <p:nvSpPr>
          <p:cNvPr id="19" name="Rectangle 18"/>
          <p:cNvSpPr/>
          <p:nvPr/>
        </p:nvSpPr>
        <p:spPr>
          <a:xfrm>
            <a:off x="3083305" y="3005915"/>
            <a:ext cx="2021355"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884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EMNIST model</a:t>
            </a:r>
            <a:endParaRPr lang="en-US" dirty="0"/>
          </a:p>
        </p:txBody>
      </p:sp>
      <p:sp>
        <p:nvSpPr>
          <p:cNvPr id="48" name="TextBox 47"/>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TextBox 50"/>
              <p:cNvSpPr txBox="1"/>
              <p:nvPr/>
            </p:nvSpPr>
            <p:spPr>
              <a:xfrm>
                <a:off x="7704556" y="35333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3"/>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7704556" y="39313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4"/>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704556" y="429710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5"/>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710473" y="46929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10473" y="505874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7"/>
                <a:stretch>
                  <a:fillRect b="-5455"/>
                </a:stretch>
              </a:blipFill>
            </p:spPr>
            <p:txBody>
              <a:bodyPr/>
              <a:lstStyle/>
              <a:p>
                <a:r>
                  <a:rPr lang="en-US">
                    <a:noFill/>
                  </a:rPr>
                  <a:t> </a:t>
                </a:r>
              </a:p>
            </p:txBody>
          </p:sp>
        </mc:Fallback>
      </mc:AlternateContent>
      <p:sp>
        <p:nvSpPr>
          <p:cNvPr id="3" name="TextBox 2"/>
          <p:cNvSpPr txBox="1"/>
          <p:nvPr/>
        </p:nvSpPr>
        <p:spPr>
          <a:xfrm>
            <a:off x="5562600" y="3028950"/>
            <a:ext cx="3200400" cy="2800350"/>
          </a:xfrm>
          <a:prstGeom prst="rect">
            <a:avLst/>
          </a:prstGeom>
          <a:solidFill>
            <a:schemeClr val="bg1"/>
          </a:solidFill>
        </p:spPr>
        <p:txBody>
          <a:bodyPr wrap="square" rtlCol="0">
            <a:spAutoFit/>
          </a:bodyPr>
          <a:lstStyle/>
          <a:p>
            <a:endParaRPr lang="en-US" dirty="0"/>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11" y="2870156"/>
            <a:ext cx="6313280" cy="3192452"/>
          </a:xfrm>
          <a:prstGeom prst="rect">
            <a:avLst/>
          </a:prstGeom>
        </p:spPr>
      </p:pic>
      <p:sp>
        <p:nvSpPr>
          <p:cNvPr id="15" name="TextBox 14"/>
          <p:cNvSpPr txBox="1"/>
          <p:nvPr/>
        </p:nvSpPr>
        <p:spPr>
          <a:xfrm>
            <a:off x="6524577" y="2302029"/>
            <a:ext cx="1276445"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New EMNIST hidden layer</a:t>
            </a:r>
            <a:endParaRPr lang="en-US" sz="1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558074" y="2416190"/>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21"/>
              <p:cNvSpPr txBox="1"/>
              <p:nvPr/>
            </p:nvSpPr>
            <p:spPr>
              <a:xfrm>
                <a:off x="8991171" y="301387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8991171" y="3013877"/>
                <a:ext cx="853518" cy="338554"/>
              </a:xfrm>
              <a:prstGeom prst="rect">
                <a:avLst/>
              </a:prstGeom>
              <a:blipFill>
                <a:blip r:embed="rId9"/>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991171" y="341186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991171" y="3411867"/>
                <a:ext cx="853518" cy="338554"/>
              </a:xfrm>
              <a:prstGeom prst="rect">
                <a:avLst/>
              </a:prstGeom>
              <a:blipFill>
                <a:blip r:embed="rId10"/>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991171" y="377766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8991171" y="3777668"/>
                <a:ext cx="853518" cy="338554"/>
              </a:xfrm>
              <a:prstGeom prst="rect">
                <a:avLst/>
              </a:prstGeom>
              <a:blipFill>
                <a:blip r:embed="rId11"/>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997088" y="417350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8997088" y="4173509"/>
                <a:ext cx="853518" cy="338554"/>
              </a:xfrm>
              <a:prstGeom prst="rect">
                <a:avLst/>
              </a:prstGeom>
              <a:blipFill>
                <a:blip r:embed="rId12"/>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8997088" y="4539310"/>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8997088" y="4539310"/>
                <a:ext cx="853518" cy="338554"/>
              </a:xfrm>
              <a:prstGeom prst="rect">
                <a:avLst/>
              </a:prstGeom>
              <a:blipFill>
                <a:blip r:embed="rId13"/>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8991171" y="486736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6</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8991171" y="4867362"/>
                <a:ext cx="853518" cy="338554"/>
              </a:xfrm>
              <a:prstGeom prst="rect">
                <a:avLst/>
              </a:prstGeom>
              <a:blipFill>
                <a:blip r:embed="rId14"/>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997088" y="526320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7</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997088" y="5263203"/>
                <a:ext cx="853518" cy="338554"/>
              </a:xfrm>
              <a:prstGeom prst="rect">
                <a:avLst/>
              </a:prstGeom>
              <a:blipFill>
                <a:blip r:embed="rId1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997088" y="56290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8</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8997088" y="5629004"/>
                <a:ext cx="853518" cy="338554"/>
              </a:xfrm>
              <a:prstGeom prst="rect">
                <a:avLst/>
              </a:prstGeom>
              <a:blipFill>
                <a:blip r:embed="rId16"/>
                <a:stretch>
                  <a:fillRect b="-5357"/>
                </a:stretch>
              </a:blipFill>
            </p:spPr>
            <p:txBody>
              <a:bodyPr/>
              <a:lstStyle/>
              <a:p>
                <a:r>
                  <a:rPr lang="en-US">
                    <a:noFill/>
                  </a:rPr>
                  <a:t> </a:t>
                </a:r>
              </a:p>
            </p:txBody>
          </p:sp>
        </mc:Fallback>
      </mc:AlternateContent>
      <p:cxnSp>
        <p:nvCxnSpPr>
          <p:cNvPr id="32" name="Straight Arrow Connector 31"/>
          <p:cNvCxnSpPr>
            <a:stCxn id="33" idx="2"/>
          </p:cNvCxnSpPr>
          <p:nvPr/>
        </p:nvCxnSpPr>
        <p:spPr>
          <a:xfrm flipH="1">
            <a:off x="4191001" y="1984207"/>
            <a:ext cx="543275" cy="1000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47208" y="1676430"/>
            <a:ext cx="2774135" cy="307777"/>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3785155" y="6034233"/>
            <a:ext cx="4897206" cy="523220"/>
          </a:xfrm>
          <a:prstGeom prst="rect">
            <a:avLst/>
          </a:prstGeom>
          <a:noFill/>
        </p:spPr>
        <p:txBody>
          <a:bodyPr wrap="square" rtlCol="0">
            <a:spAutoFit/>
          </a:bodyPr>
          <a:lstStyle/>
          <a:p>
            <a:r>
              <a:rPr lang="en-US" sz="1400" b="1" u="sng" dirty="0" smtClean="0"/>
              <a:t>Total Classes:</a:t>
            </a:r>
            <a:r>
              <a:rPr lang="en-US" sz="1400" dirty="0" smtClean="0"/>
              <a:t/>
            </a:r>
            <a:br>
              <a:rPr lang="en-US" sz="1400" dirty="0" smtClean="0"/>
            </a:br>
            <a:r>
              <a:rPr lang="en-US" sz="1400" dirty="0" smtClean="0">
                <a:solidFill>
                  <a:srgbClr val="2417D9"/>
                </a:solidFill>
              </a:rPr>
              <a:t>5(MNIST)</a:t>
            </a:r>
            <a:r>
              <a:rPr lang="en-US" sz="1400" dirty="0" smtClean="0"/>
              <a:t>+</a:t>
            </a:r>
            <a:r>
              <a:rPr lang="en-US" sz="1400" dirty="0" smtClean="0">
                <a:solidFill>
                  <a:srgbClr val="FF7F27"/>
                </a:solidFill>
              </a:rPr>
              <a:t>3 (EMNIST) </a:t>
            </a:r>
            <a:r>
              <a:rPr lang="en-US" sz="1400" dirty="0" smtClean="0"/>
              <a:t>= 8 classes </a:t>
            </a:r>
            <a:r>
              <a:rPr lang="en-US" sz="1400" dirty="0" smtClean="0">
                <a:sym typeface="Wingdings" panose="05000000000000000000" pitchFamily="2" charset="2"/>
              </a:rPr>
              <a:t> </a:t>
            </a:r>
            <a:r>
              <a:rPr lang="en-US" sz="1400" dirty="0" smtClean="0">
                <a:solidFill>
                  <a:srgbClr val="2417D9"/>
                </a:solidFill>
              </a:rPr>
              <a:t>‘1’, ‘2’, ‘3’, ‘4’, ‘5’</a:t>
            </a:r>
            <a:r>
              <a:rPr lang="en-US" sz="1400" dirty="0" smtClean="0"/>
              <a:t>, </a:t>
            </a:r>
            <a:r>
              <a:rPr lang="en-US" sz="1400" dirty="0" smtClean="0">
                <a:solidFill>
                  <a:srgbClr val="FF7F27"/>
                </a:solidFill>
              </a:rPr>
              <a:t>‘A’, ‘B’, ‘C’</a:t>
            </a:r>
            <a:endParaRPr lang="en-US" sz="1400" dirty="0">
              <a:solidFill>
                <a:srgbClr val="FF7F27"/>
              </a:solidFill>
            </a:endParaRPr>
          </a:p>
        </p:txBody>
      </p:sp>
      <p:sp>
        <p:nvSpPr>
          <p:cNvPr id="30" name="Rectangle 29"/>
          <p:cNvSpPr/>
          <p:nvPr/>
        </p:nvSpPr>
        <p:spPr>
          <a:xfrm>
            <a:off x="3083305" y="3005915"/>
            <a:ext cx="2021355"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6512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46581" y="2724151"/>
            <a:ext cx="977103" cy="276999"/>
          </a:xfrm>
          <a:prstGeom prst="rect">
            <a:avLst/>
          </a:prstGeom>
          <a:noFill/>
          <a:ln>
            <a:solidFill>
              <a:schemeClr val="tx1"/>
            </a:solidFill>
          </a:ln>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Input layer</a:t>
            </a:r>
            <a:endParaRPr lang="en-US" sz="1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106389" y="2744175"/>
            <a:ext cx="1181289" cy="261610"/>
          </a:xfrm>
          <a:prstGeom prst="rect">
            <a:avLst/>
          </a:prstGeom>
          <a:noFill/>
          <a:ln>
            <a:solidFill>
              <a:schemeClr val="tx1"/>
            </a:solidFill>
          </a:ln>
        </p:spPr>
        <p:txBody>
          <a:bodyPr wrap="square" rtlCol="0">
            <a:spAutoFit/>
          </a:bodyPr>
          <a:lstStyle/>
          <a:p>
            <a:pPr algn="ctr"/>
            <a:r>
              <a:rPr lang="en-US" sz="1100" dirty="0" smtClean="0">
                <a:latin typeface="Times New Roman" panose="02020603050405020304" pitchFamily="18" charset="0"/>
                <a:cs typeface="Times New Roman" panose="02020603050405020304" pitchFamily="18" charset="0"/>
              </a:rPr>
              <a:t>Hidden layers</a:t>
            </a:r>
            <a:endParaRPr lang="en-US" sz="11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0242636" y="2739540"/>
            <a:ext cx="1181289" cy="261610"/>
          </a:xfrm>
          <a:prstGeom prst="rect">
            <a:avLst/>
          </a:prstGeom>
          <a:noFill/>
          <a:ln>
            <a:solidFill>
              <a:schemeClr val="tx1"/>
            </a:solidFill>
          </a:ln>
        </p:spPr>
        <p:txBody>
          <a:bodyPr wrap="square" rtlCol="0">
            <a:spAutoFit/>
          </a:bodyPr>
          <a:lstStyle/>
          <a:p>
            <a:pPr algn="ctr"/>
            <a:r>
              <a:rPr lang="en-US" sz="1100" dirty="0" smtClean="0">
                <a:latin typeface="Times New Roman" panose="02020603050405020304" pitchFamily="18" charset="0"/>
                <a:cs typeface="Times New Roman" panose="02020603050405020304" pitchFamily="18" charset="0"/>
              </a:rPr>
              <a:t>Output layer</a:t>
            </a:r>
            <a:endParaRPr lang="en-US" sz="11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p:cNvSpPr txBox="1"/>
              <p:nvPr/>
            </p:nvSpPr>
            <p:spPr>
              <a:xfrm>
                <a:off x="10649022" y="3339444"/>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0649022" y="3339444"/>
                <a:ext cx="853518"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0649022" y="3585099"/>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2</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0649022" y="3585099"/>
                <a:ext cx="853518"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0649022" y="3827420"/>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3</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0649022" y="3827420"/>
                <a:ext cx="853518"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0649022" y="4089371"/>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4</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0649022" y="4089371"/>
                <a:ext cx="853518"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0649022" y="4349411"/>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5</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0649022" y="4349411"/>
                <a:ext cx="853518" cy="276999"/>
              </a:xfrm>
              <a:prstGeom prst="rect">
                <a:avLst/>
              </a:prstGeom>
              <a:blipFill>
                <a:blip r:embed="rId7"/>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40254" y="3218160"/>
            <a:ext cx="4545926" cy="229875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10649022" y="4617931"/>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200" i="1" dirty="0" smtClean="0">
                                  <a:solidFill>
                                    <a:srgbClr val="FF7F27"/>
                                  </a:solidFill>
                                  <a:latin typeface="Cambria Math" panose="02040503050406030204" pitchFamily="18" charset="0"/>
                                  <a:cs typeface="Times New Roman" panose="02020603050405020304" pitchFamily="18" charset="0"/>
                                </a:rPr>
                              </m:ctrlPr>
                            </m:accPr>
                            <m:e>
                              <m:r>
                                <a:rPr lang="en-US" sz="1200" b="0" i="1" dirty="0" smtClean="0">
                                  <a:solidFill>
                                    <a:srgbClr val="FF7F27"/>
                                  </a:solidFill>
                                  <a:latin typeface="Cambria Math" panose="02040503050406030204" pitchFamily="18" charset="0"/>
                                  <a:cs typeface="Times New Roman" panose="02020603050405020304" pitchFamily="18" charset="0"/>
                                </a:rPr>
                                <m:t>𝑦</m:t>
                              </m:r>
                            </m:e>
                          </m:acc>
                        </m:e>
                        <m:sub>
                          <m:r>
                            <a:rPr lang="en-US" sz="1200" b="0" i="1" dirty="0" smtClean="0">
                              <a:solidFill>
                                <a:srgbClr val="FF7F27"/>
                              </a:solidFill>
                              <a:latin typeface="Cambria Math" panose="02040503050406030204" pitchFamily="18" charset="0"/>
                              <a:cs typeface="Times New Roman" panose="02020603050405020304" pitchFamily="18" charset="0"/>
                            </a:rPr>
                            <m:t>6</m:t>
                          </m:r>
                        </m:sub>
                      </m:sSub>
                    </m:oMath>
                  </m:oMathPara>
                </a14:m>
                <a:endParaRPr lang="en-US" sz="12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0649022" y="4617931"/>
                <a:ext cx="853518"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0649022" y="4871402"/>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200" i="1" dirty="0" smtClean="0">
                                  <a:solidFill>
                                    <a:srgbClr val="FF7F27"/>
                                  </a:solidFill>
                                  <a:latin typeface="Cambria Math" panose="02040503050406030204" pitchFamily="18" charset="0"/>
                                  <a:cs typeface="Times New Roman" panose="02020603050405020304" pitchFamily="18" charset="0"/>
                                </a:rPr>
                              </m:ctrlPr>
                            </m:accPr>
                            <m:e>
                              <m:r>
                                <a:rPr lang="en-US" sz="1200" b="0" i="1" dirty="0" smtClean="0">
                                  <a:solidFill>
                                    <a:srgbClr val="FF7F27"/>
                                  </a:solidFill>
                                  <a:latin typeface="Cambria Math" panose="02040503050406030204" pitchFamily="18" charset="0"/>
                                  <a:cs typeface="Times New Roman" panose="02020603050405020304" pitchFamily="18" charset="0"/>
                                </a:rPr>
                                <m:t>𝑦</m:t>
                              </m:r>
                            </m:e>
                          </m:acc>
                        </m:e>
                        <m:sub>
                          <m:r>
                            <a:rPr lang="en-US" sz="1200" b="0" i="1" dirty="0" smtClean="0">
                              <a:solidFill>
                                <a:srgbClr val="FF7F27"/>
                              </a:solidFill>
                              <a:latin typeface="Cambria Math" panose="02040503050406030204" pitchFamily="18" charset="0"/>
                              <a:cs typeface="Times New Roman" panose="02020603050405020304" pitchFamily="18" charset="0"/>
                            </a:rPr>
                            <m:t>7</m:t>
                          </m:r>
                        </m:sub>
                      </m:sSub>
                    </m:oMath>
                  </m:oMathPara>
                </a14:m>
                <a:endParaRPr lang="en-US" sz="12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0649022" y="4871402"/>
                <a:ext cx="853518"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0649022" y="5127039"/>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200" i="1" dirty="0" smtClean="0">
                                  <a:solidFill>
                                    <a:srgbClr val="FF7F27"/>
                                  </a:solidFill>
                                  <a:latin typeface="Cambria Math" panose="02040503050406030204" pitchFamily="18" charset="0"/>
                                  <a:cs typeface="Times New Roman" panose="02020603050405020304" pitchFamily="18" charset="0"/>
                                </a:rPr>
                              </m:ctrlPr>
                            </m:accPr>
                            <m:e>
                              <m:r>
                                <a:rPr lang="en-US" sz="1200" b="0" i="1" dirty="0" smtClean="0">
                                  <a:solidFill>
                                    <a:srgbClr val="FF7F27"/>
                                  </a:solidFill>
                                  <a:latin typeface="Cambria Math" panose="02040503050406030204" pitchFamily="18" charset="0"/>
                                  <a:cs typeface="Times New Roman" panose="02020603050405020304" pitchFamily="18" charset="0"/>
                                </a:rPr>
                                <m:t>𝑦</m:t>
                              </m:r>
                            </m:e>
                          </m:acc>
                        </m:e>
                        <m:sub>
                          <m:r>
                            <a:rPr lang="en-US" sz="1200" b="0" i="1" dirty="0" smtClean="0">
                              <a:solidFill>
                                <a:srgbClr val="FF7F27"/>
                              </a:solidFill>
                              <a:latin typeface="Cambria Math" panose="02040503050406030204" pitchFamily="18" charset="0"/>
                              <a:cs typeface="Times New Roman" panose="02020603050405020304" pitchFamily="18" charset="0"/>
                            </a:rPr>
                            <m:t>8</m:t>
                          </m:r>
                        </m:sub>
                      </m:sSub>
                    </m:oMath>
                  </m:oMathPara>
                </a14:m>
                <a:endParaRPr lang="en-US" sz="12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0649022" y="5127039"/>
                <a:ext cx="853518" cy="276999"/>
              </a:xfrm>
              <a:prstGeom prst="rect">
                <a:avLst/>
              </a:prstGeom>
              <a:blipFill>
                <a:blip r:embed="rId11"/>
                <a:stretch>
                  <a:fillRect b="-2222"/>
                </a:stretch>
              </a:blipFill>
            </p:spPr>
            <p:txBody>
              <a:bodyPr/>
              <a:lstStyle/>
              <a:p>
                <a:r>
                  <a:rPr lang="en-US">
                    <a:noFill/>
                  </a:rPr>
                  <a:t> </a:t>
                </a:r>
              </a:p>
            </p:txBody>
          </p:sp>
        </mc:Fallback>
      </mc:AlternateContent>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575" y="2915665"/>
            <a:ext cx="4048217" cy="2684548"/>
          </a:xfrm>
          <a:prstGeom prst="rect">
            <a:avLst/>
          </a:prstGeom>
        </p:spPr>
      </p:pic>
      <mc:AlternateContent xmlns:mc="http://schemas.openxmlformats.org/markup-compatibility/2006" xmlns:a14="http://schemas.microsoft.com/office/drawing/2010/main">
        <mc:Choice Requires="a14">
          <p:sp>
            <p:nvSpPr>
              <p:cNvPr id="33" name="TextBox 32"/>
              <p:cNvSpPr txBox="1"/>
              <p:nvPr/>
            </p:nvSpPr>
            <p:spPr>
              <a:xfrm>
                <a:off x="4076647" y="3487929"/>
                <a:ext cx="75826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076647" y="3487929"/>
                <a:ext cx="758265" cy="27699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076646" y="3792989"/>
                <a:ext cx="75826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2</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076646" y="3792989"/>
                <a:ext cx="758265" cy="2769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076645" y="4119439"/>
                <a:ext cx="75826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3</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076645" y="4119439"/>
                <a:ext cx="758265" cy="2769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076644" y="4416131"/>
                <a:ext cx="75826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4</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076644" y="4416131"/>
                <a:ext cx="758265"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076643" y="4721191"/>
                <a:ext cx="75826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5</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076643" y="4721191"/>
                <a:ext cx="758265" cy="276999"/>
              </a:xfrm>
              <a:prstGeom prst="rect">
                <a:avLst/>
              </a:prstGeom>
              <a:blipFill>
                <a:blip r:embed="rId17"/>
                <a:stretch>
                  <a:fillRect/>
                </a:stretch>
              </a:blipFill>
            </p:spPr>
            <p:txBody>
              <a:bodyPr/>
              <a:lstStyle/>
              <a:p>
                <a:r>
                  <a:rPr lang="en-US">
                    <a:noFill/>
                  </a:rPr>
                  <a:t> </a:t>
                </a:r>
              </a:p>
            </p:txBody>
          </p:sp>
        </mc:Fallback>
      </mc:AlternateContent>
      <p:sp>
        <p:nvSpPr>
          <p:cNvPr id="38" name="TextBox 37"/>
          <p:cNvSpPr txBox="1"/>
          <p:nvPr/>
        </p:nvSpPr>
        <p:spPr>
          <a:xfrm>
            <a:off x="3785155" y="6034233"/>
            <a:ext cx="4897206" cy="523220"/>
          </a:xfrm>
          <a:prstGeom prst="rect">
            <a:avLst/>
          </a:prstGeom>
          <a:noFill/>
        </p:spPr>
        <p:txBody>
          <a:bodyPr wrap="square" rtlCol="0">
            <a:spAutoFit/>
          </a:bodyPr>
          <a:lstStyle/>
          <a:p>
            <a:r>
              <a:rPr lang="en-US" sz="1400" b="1" u="sng" dirty="0" smtClean="0"/>
              <a:t>Total Classes:</a:t>
            </a:r>
            <a:r>
              <a:rPr lang="en-US" sz="1400" dirty="0" smtClean="0"/>
              <a:t/>
            </a:r>
            <a:br>
              <a:rPr lang="en-US" sz="1400" dirty="0" smtClean="0"/>
            </a:br>
            <a:r>
              <a:rPr lang="en-US" sz="1400" dirty="0" smtClean="0">
                <a:solidFill>
                  <a:srgbClr val="2417D9"/>
                </a:solidFill>
              </a:rPr>
              <a:t>5(MNIST)</a:t>
            </a:r>
            <a:r>
              <a:rPr lang="en-US" sz="1400" dirty="0" smtClean="0"/>
              <a:t>+</a:t>
            </a:r>
            <a:r>
              <a:rPr lang="en-US" sz="1400" dirty="0" smtClean="0">
                <a:solidFill>
                  <a:srgbClr val="FF7F27"/>
                </a:solidFill>
              </a:rPr>
              <a:t>3 (EMNIST) </a:t>
            </a:r>
            <a:r>
              <a:rPr lang="en-US" sz="1400" dirty="0" smtClean="0"/>
              <a:t>= 8 classes </a:t>
            </a:r>
            <a:r>
              <a:rPr lang="en-US" sz="1400" dirty="0" smtClean="0">
                <a:sym typeface="Wingdings" panose="05000000000000000000" pitchFamily="2" charset="2"/>
              </a:rPr>
              <a:t> </a:t>
            </a:r>
            <a:r>
              <a:rPr lang="en-US" sz="1400" dirty="0" smtClean="0">
                <a:solidFill>
                  <a:srgbClr val="2417D9"/>
                </a:solidFill>
              </a:rPr>
              <a:t>‘1’, ‘2’, ‘3’, ‘4’, ‘5’</a:t>
            </a:r>
            <a:r>
              <a:rPr lang="en-US" sz="1400" dirty="0" smtClean="0"/>
              <a:t>, </a:t>
            </a:r>
            <a:r>
              <a:rPr lang="en-US" sz="1400" dirty="0" smtClean="0">
                <a:solidFill>
                  <a:srgbClr val="FF7F27"/>
                </a:solidFill>
              </a:rPr>
              <a:t>‘A’, ‘B’, ‘C’</a:t>
            </a:r>
            <a:endParaRPr lang="en-US" sz="1400" dirty="0">
              <a:solidFill>
                <a:srgbClr val="FF7F27"/>
              </a:solidFill>
            </a:endParaRPr>
          </a:p>
        </p:txBody>
      </p:sp>
      <p:sp>
        <p:nvSpPr>
          <p:cNvPr id="44" name="TextBox 43"/>
          <p:cNvSpPr txBox="1"/>
          <p:nvPr/>
        </p:nvSpPr>
        <p:spPr>
          <a:xfrm>
            <a:off x="38903" y="2592448"/>
            <a:ext cx="977103" cy="276999"/>
          </a:xfrm>
          <a:prstGeom prst="rect">
            <a:avLst/>
          </a:prstGeom>
          <a:noFill/>
          <a:ln>
            <a:solidFill>
              <a:schemeClr val="tx1"/>
            </a:solidFill>
          </a:ln>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Input layer</a:t>
            </a:r>
            <a:endParaRPr lang="en-US" sz="12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1709064" y="2600249"/>
            <a:ext cx="1181289" cy="261610"/>
          </a:xfrm>
          <a:prstGeom prst="rect">
            <a:avLst/>
          </a:prstGeom>
          <a:noFill/>
          <a:ln>
            <a:solidFill>
              <a:schemeClr val="tx1"/>
            </a:solidFill>
          </a:ln>
        </p:spPr>
        <p:txBody>
          <a:bodyPr wrap="square" rtlCol="0">
            <a:spAutoFit/>
          </a:bodyPr>
          <a:lstStyle/>
          <a:p>
            <a:pPr algn="ctr"/>
            <a:r>
              <a:rPr lang="en-US" sz="1100" dirty="0" smtClean="0">
                <a:latin typeface="Times New Roman" panose="02020603050405020304" pitchFamily="18" charset="0"/>
                <a:cs typeface="Times New Roman" panose="02020603050405020304" pitchFamily="18" charset="0"/>
              </a:rPr>
              <a:t>Hidden layer</a:t>
            </a:r>
            <a:endParaRPr lang="en-US" sz="11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3531293" y="2597140"/>
            <a:ext cx="1181289" cy="261610"/>
          </a:xfrm>
          <a:prstGeom prst="rect">
            <a:avLst/>
          </a:prstGeom>
          <a:noFill/>
          <a:ln>
            <a:solidFill>
              <a:schemeClr val="tx1"/>
            </a:solidFill>
          </a:ln>
        </p:spPr>
        <p:txBody>
          <a:bodyPr wrap="square" rtlCol="0">
            <a:spAutoFit/>
          </a:bodyPr>
          <a:lstStyle/>
          <a:p>
            <a:pPr algn="ctr"/>
            <a:r>
              <a:rPr lang="en-US" sz="1100" dirty="0" smtClean="0">
                <a:latin typeface="Times New Roman" panose="02020603050405020304" pitchFamily="18" charset="0"/>
                <a:cs typeface="Times New Roman" panose="02020603050405020304" pitchFamily="18" charset="0"/>
              </a:rPr>
              <a:t>Output layer</a:t>
            </a:r>
            <a:endParaRPr lang="en-US" sz="1100" dirty="0">
              <a:latin typeface="Times New Roman" panose="02020603050405020304" pitchFamily="18" charset="0"/>
              <a:cs typeface="Times New Roman" panose="02020603050405020304" pitchFamily="18" charset="0"/>
            </a:endParaRPr>
          </a:p>
        </p:txBody>
      </p:sp>
      <p:sp>
        <p:nvSpPr>
          <p:cNvPr id="25" name="Right Arrow 24"/>
          <p:cNvSpPr/>
          <p:nvPr/>
        </p:nvSpPr>
        <p:spPr>
          <a:xfrm>
            <a:off x="5097643" y="4254469"/>
            <a:ext cx="626251"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itle 1"/>
          <p:cNvSpPr txBox="1">
            <a:spLocks/>
          </p:cNvSpPr>
          <p:nvPr/>
        </p:nvSpPr>
        <p:spPr>
          <a:xfrm>
            <a:off x="1017381" y="601955"/>
            <a:ext cx="10058400" cy="1450757"/>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pPr algn="ctr"/>
            <a:r>
              <a:rPr lang="en-US" smtClean="0"/>
              <a:t>EMNIST model</a:t>
            </a:r>
            <a:endParaRPr lang="en-US" dirty="0"/>
          </a:p>
        </p:txBody>
      </p:sp>
      <p:sp>
        <p:nvSpPr>
          <p:cNvPr id="26" name="TextBox 25"/>
          <p:cNvSpPr txBox="1"/>
          <p:nvPr/>
        </p:nvSpPr>
        <p:spPr>
          <a:xfrm>
            <a:off x="1445363" y="1967961"/>
            <a:ext cx="2085930" cy="338554"/>
          </a:xfrm>
          <a:prstGeom prst="rect">
            <a:avLst/>
          </a:prstGeom>
          <a:noFill/>
          <a:ln>
            <a:solidFill>
              <a:schemeClr val="tx1"/>
            </a:solidFill>
          </a:ln>
        </p:spPr>
        <p:txBody>
          <a:bodyPr wrap="square" rtlCol="0">
            <a:spAutoFit/>
          </a:bodyPr>
          <a:lstStyle/>
          <a:p>
            <a:pPr algn="ctr"/>
            <a:r>
              <a:rPr lang="en-US" sz="1600" b="1" dirty="0" smtClean="0">
                <a:latin typeface="Times New Roman" panose="02020603050405020304" pitchFamily="18" charset="0"/>
                <a:cs typeface="Times New Roman" panose="02020603050405020304" pitchFamily="18" charset="0"/>
              </a:rPr>
              <a:t>Initial MNIST model</a:t>
            </a:r>
            <a:endParaRPr lang="en-US" sz="1600" b="1"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7835277" y="1967961"/>
            <a:ext cx="2168693" cy="338554"/>
          </a:xfrm>
          <a:prstGeom prst="rect">
            <a:avLst/>
          </a:prstGeom>
          <a:noFill/>
          <a:ln>
            <a:solidFill>
              <a:schemeClr val="tx1"/>
            </a:solidFill>
          </a:ln>
        </p:spPr>
        <p:txBody>
          <a:bodyPr wrap="square" rtlCol="0">
            <a:spAutoFit/>
          </a:bodyPr>
          <a:lstStyle/>
          <a:p>
            <a:pPr algn="ctr"/>
            <a:r>
              <a:rPr lang="en-US" sz="1600" b="1" dirty="0" smtClean="0">
                <a:latin typeface="Times New Roman" panose="02020603050405020304" pitchFamily="18" charset="0"/>
                <a:cs typeface="Times New Roman" panose="02020603050405020304" pitchFamily="18" charset="0"/>
              </a:rPr>
              <a:t>New EMNIST model</a:t>
            </a:r>
            <a:endParaRPr lang="en-US" sz="1600" b="1" dirty="0">
              <a:latin typeface="Times New Roman" panose="02020603050405020304" pitchFamily="18" charset="0"/>
              <a:cs typeface="Times New Roman" panose="02020603050405020304" pitchFamily="18" charset="0"/>
            </a:endParaRPr>
          </a:p>
        </p:txBody>
      </p:sp>
      <p:cxnSp>
        <p:nvCxnSpPr>
          <p:cNvPr id="39" name="Straight Arrow Connector 38"/>
          <p:cNvCxnSpPr>
            <a:endCxn id="41" idx="0"/>
          </p:cNvCxnSpPr>
          <p:nvPr/>
        </p:nvCxnSpPr>
        <p:spPr>
          <a:xfrm flipH="1">
            <a:off x="7227122" y="2386838"/>
            <a:ext cx="120736" cy="6937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90271" y="1863618"/>
            <a:ext cx="1974766" cy="523220"/>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p:sp>
        <p:nvSpPr>
          <p:cNvPr id="41" name="Rectangle 40"/>
          <p:cNvSpPr/>
          <p:nvPr/>
        </p:nvSpPr>
        <p:spPr>
          <a:xfrm>
            <a:off x="6507672" y="3080552"/>
            <a:ext cx="1438900" cy="2436357"/>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362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EMNIST Initial model</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018976081"/>
                  </p:ext>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2667" b="-80163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2667" b="-70163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2667" b="-60163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2667" b="-50163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8333" r="-2667" b="-410000"/>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0000" r="-2667"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0000" r="-2667"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0000" r="-2667"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0000" r="-2667" b="-3279"/>
                          </a:stretch>
                        </a:blipFill>
                      </a:tcPr>
                    </a:tc>
                    <a:extLst>
                      <a:ext uri="{0D108BD9-81ED-4DB2-BD59-A6C34878D82A}">
                        <a16:rowId xmlns:a16="http://schemas.microsoft.com/office/drawing/2014/main" val="2760091717"/>
                      </a:ext>
                    </a:extLst>
                  </a:tr>
                </a:tbl>
              </a:graphicData>
            </a:graphic>
          </p:graphicFrame>
        </mc:Fallback>
      </mc:AlternateContent>
      <p:sp>
        <p:nvSpPr>
          <p:cNvPr id="22" name="Right Arrow 21"/>
          <p:cNvSpPr/>
          <p:nvPr/>
        </p:nvSpPr>
        <p:spPr>
          <a:xfrm>
            <a:off x="1890385" y="4236969"/>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136724" y="2304855"/>
            <a:ext cx="1585292"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EMNIST hidden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462576" y="2379116"/>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11279390" y="4188389"/>
                <a:ext cx="1068872" cy="307777"/>
              </a:xfrm>
              <a:prstGeom prst="rect">
                <a:avLst/>
              </a:prstGeom>
              <a:noFill/>
            </p:spPr>
            <p:txBody>
              <a:bodyPr wrap="square" lIns="0" tIns="0" rIns="0" bIns="0" rtlCol="0">
                <a:spAutoFit/>
              </a:bodyPr>
              <a:lstStyle/>
              <a:p>
                <a:r>
                  <a:rPr lang="en-US" sz="2000" dirty="0" smtClean="0">
                    <a:latin typeface="Times New Roman" panose="02020603050405020304" pitchFamily="18" charset="0"/>
                    <a:cs typeface="Times New Roman" panose="02020603050405020304" pitchFamily="18" charset="0"/>
                  </a:rPr>
                  <a:t> Class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𝑦</m:t>
                        </m:r>
                      </m:e>
                    </m:acc>
                  </m:oMath>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1279390" y="4188389"/>
                <a:ext cx="1068872" cy="307777"/>
              </a:xfrm>
              <a:prstGeom prst="rect">
                <a:avLst/>
              </a:prstGeom>
              <a:blipFill>
                <a:blip r:embed="rId4"/>
                <a:stretch>
                  <a:fillRect l="-8523" t="-25490" r="-14773"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000696" y="308055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000696" y="3080552"/>
                <a:ext cx="853518" cy="338554"/>
              </a:xfrm>
              <a:prstGeom prst="rect">
                <a:avLst/>
              </a:prstGeom>
              <a:blipFill>
                <a:blip r:embed="rId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9000696" y="347854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9000696" y="3478542"/>
                <a:ext cx="853518" cy="338554"/>
              </a:xfrm>
              <a:prstGeom prst="rect">
                <a:avLst/>
              </a:prstGeom>
              <a:blipFill>
                <a:blip r:embed="rId6"/>
                <a:stretch>
                  <a:fillRect b="-5455"/>
                </a:stretch>
              </a:blipFill>
            </p:spPr>
            <p:txBody>
              <a:bodyPr/>
              <a:lstStyle/>
              <a:p>
                <a:r>
                  <a:rPr lang="en-US">
                    <a:noFill/>
                  </a:rPr>
                  <a:t> </a:t>
                </a:r>
              </a:p>
            </p:txBody>
          </p:sp>
        </mc:Fallback>
      </mc:AlternateContent>
      <p:sp>
        <p:nvSpPr>
          <p:cNvPr id="27" name="Right Arrow 26"/>
          <p:cNvSpPr/>
          <p:nvPr/>
        </p:nvSpPr>
        <p:spPr>
          <a:xfrm>
            <a:off x="9962329" y="4252352"/>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9965882" y="4019113"/>
            <a:ext cx="859274"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Arg max</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TextBox 28"/>
              <p:cNvSpPr txBox="1"/>
              <p:nvPr/>
            </p:nvSpPr>
            <p:spPr>
              <a:xfrm>
                <a:off x="9000696" y="384434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000696" y="3844343"/>
                <a:ext cx="853518" cy="338554"/>
              </a:xfrm>
              <a:prstGeom prst="rect">
                <a:avLst/>
              </a:prstGeom>
              <a:blipFill>
                <a:blip r:embed="rId7"/>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006613" y="424018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9006613" y="4240184"/>
                <a:ext cx="853518" cy="338554"/>
              </a:xfrm>
              <a:prstGeom prst="rect">
                <a:avLst/>
              </a:prstGeom>
              <a:blipFill>
                <a:blip r:embed="rId8"/>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006613" y="460598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006613" y="4605985"/>
                <a:ext cx="853518" cy="338554"/>
              </a:xfrm>
              <a:prstGeom prst="rect">
                <a:avLst/>
              </a:prstGeom>
              <a:blipFill>
                <a:blip r:embed="rId9"/>
                <a:stretch>
                  <a:fillRect b="-5455"/>
                </a:stretch>
              </a:blipFill>
            </p:spPr>
            <p:txBody>
              <a:bodyPr/>
              <a:lstStyle/>
              <a:p>
                <a:r>
                  <a:rPr lang="en-US">
                    <a:noFill/>
                  </a:rPr>
                  <a:t> </a:t>
                </a:r>
              </a:p>
            </p:txBody>
          </p:sp>
        </mc:Fallback>
      </mc:AlternateContent>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02439" y="2943543"/>
            <a:ext cx="6313280" cy="319245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9000696" y="493403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6</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9000696" y="4934037"/>
                <a:ext cx="853518" cy="338554"/>
              </a:xfrm>
              <a:prstGeom prst="rect">
                <a:avLst/>
              </a:prstGeom>
              <a:blipFill>
                <a:blip r:embed="rId11"/>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006613" y="532987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7</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9006613" y="5329878"/>
                <a:ext cx="853518" cy="338554"/>
              </a:xfrm>
              <a:prstGeom prst="rect">
                <a:avLst/>
              </a:prstGeom>
              <a:blipFill>
                <a:blip r:embed="rId1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06613" y="569567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8</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9006613" y="5695679"/>
                <a:ext cx="853518" cy="338554"/>
              </a:xfrm>
              <a:prstGeom prst="rect">
                <a:avLst/>
              </a:prstGeom>
              <a:blipFill>
                <a:blip r:embed="rId13"/>
                <a:stretch>
                  <a:fillRect b="-5357"/>
                </a:stretch>
              </a:blipFill>
            </p:spPr>
            <p:txBody>
              <a:bodyPr/>
              <a:lstStyle/>
              <a:p>
                <a:r>
                  <a:rPr lang="en-US">
                    <a:noFill/>
                  </a:rPr>
                  <a:t> </a:t>
                </a:r>
              </a:p>
            </p:txBody>
          </p:sp>
        </mc:Fallback>
      </mc:AlternateContent>
      <p:cxnSp>
        <p:nvCxnSpPr>
          <p:cNvPr id="14" name="Straight Arrow Connector 13"/>
          <p:cNvCxnSpPr/>
          <p:nvPr/>
        </p:nvCxnSpPr>
        <p:spPr>
          <a:xfrm flipH="1">
            <a:off x="4172505" y="2052712"/>
            <a:ext cx="470516" cy="1027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47209" y="1676430"/>
            <a:ext cx="2757876" cy="307777"/>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785155" y="6034233"/>
            <a:ext cx="4897206" cy="523220"/>
          </a:xfrm>
          <a:prstGeom prst="rect">
            <a:avLst/>
          </a:prstGeom>
          <a:noFill/>
        </p:spPr>
        <p:txBody>
          <a:bodyPr wrap="square" rtlCol="0">
            <a:spAutoFit/>
          </a:bodyPr>
          <a:lstStyle/>
          <a:p>
            <a:r>
              <a:rPr lang="en-US" sz="1400" b="1" u="sng" dirty="0" smtClean="0"/>
              <a:t>Total Classes:</a:t>
            </a:r>
            <a:r>
              <a:rPr lang="en-US" sz="1400" dirty="0" smtClean="0"/>
              <a:t/>
            </a:r>
            <a:br>
              <a:rPr lang="en-US" sz="1400" dirty="0" smtClean="0"/>
            </a:br>
            <a:r>
              <a:rPr lang="en-US" sz="1400" dirty="0" smtClean="0">
                <a:solidFill>
                  <a:srgbClr val="2417D9"/>
                </a:solidFill>
              </a:rPr>
              <a:t>5(MNIST)</a:t>
            </a:r>
            <a:r>
              <a:rPr lang="en-US" sz="1400" dirty="0" smtClean="0"/>
              <a:t>+</a:t>
            </a:r>
            <a:r>
              <a:rPr lang="en-US" sz="1400" dirty="0" smtClean="0">
                <a:solidFill>
                  <a:srgbClr val="FF7F27"/>
                </a:solidFill>
              </a:rPr>
              <a:t>3 (EMNIST) </a:t>
            </a:r>
            <a:r>
              <a:rPr lang="en-US" sz="1400" dirty="0" smtClean="0"/>
              <a:t>= 8 classes </a:t>
            </a:r>
            <a:r>
              <a:rPr lang="en-US" sz="1400" dirty="0" smtClean="0">
                <a:sym typeface="Wingdings" panose="05000000000000000000" pitchFamily="2" charset="2"/>
              </a:rPr>
              <a:t> </a:t>
            </a:r>
            <a:r>
              <a:rPr lang="en-US" sz="1400" dirty="0" smtClean="0">
                <a:solidFill>
                  <a:srgbClr val="2417D9"/>
                </a:solidFill>
              </a:rPr>
              <a:t>‘1’, ‘2’, ‘3’, ‘4’, ‘5’</a:t>
            </a:r>
            <a:r>
              <a:rPr lang="en-US" sz="1400" dirty="0" smtClean="0"/>
              <a:t>, </a:t>
            </a:r>
            <a:r>
              <a:rPr lang="en-US" sz="1400" dirty="0" smtClean="0">
                <a:solidFill>
                  <a:srgbClr val="FF7F27"/>
                </a:solidFill>
              </a:rPr>
              <a:t>‘A’, ‘B’, ‘C’</a:t>
            </a:r>
            <a:endParaRPr lang="en-US" sz="1400" dirty="0">
              <a:solidFill>
                <a:srgbClr val="FF7F27"/>
              </a:solidFill>
            </a:endParaRPr>
          </a:p>
        </p:txBody>
      </p:sp>
      <p:sp>
        <p:nvSpPr>
          <p:cNvPr id="24" name="Rectangle 23"/>
          <p:cNvSpPr/>
          <p:nvPr/>
        </p:nvSpPr>
        <p:spPr>
          <a:xfrm>
            <a:off x="3136571" y="3059181"/>
            <a:ext cx="2021355"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573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509743734"/>
                  </p:ext>
                </p:extLst>
              </p:nvPr>
            </p:nvGraphicFramePr>
            <p:xfrm>
              <a:off x="21245" y="2771802"/>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509743734"/>
                  </p:ext>
                </p:extLst>
              </p:nvPr>
            </p:nvGraphicFramePr>
            <p:xfrm>
              <a:off x="21245" y="2771802"/>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4000"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4000"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4000"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4000"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1639" r="-4000"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1639" r="-4000"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1639" r="-4000"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1639" r="-4000"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1639" r="-4000" b="-3279"/>
                          </a:stretch>
                        </a:blipFill>
                      </a:tcPr>
                    </a:tc>
                    <a:extLst>
                      <a:ext uri="{0D108BD9-81ED-4DB2-BD59-A6C34878D82A}">
                        <a16:rowId xmlns:a16="http://schemas.microsoft.com/office/drawing/2014/main" val="2760091717"/>
                      </a:ext>
                    </a:extLst>
                  </a:tr>
                </a:tbl>
              </a:graphicData>
            </a:graphic>
          </p:graphicFrame>
        </mc:Fallback>
      </mc:AlternateContent>
      <p:sp>
        <p:nvSpPr>
          <p:cNvPr id="22" name="Right Arrow 21"/>
          <p:cNvSpPr/>
          <p:nvPr/>
        </p:nvSpPr>
        <p:spPr>
          <a:xfrm>
            <a:off x="617904" y="4210336"/>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434649" y="2356890"/>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190095" y="2352483"/>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p:cNvSpPr txBox="1"/>
              <p:nvPr/>
            </p:nvSpPr>
            <p:spPr>
              <a:xfrm>
                <a:off x="7728215" y="305391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728215" y="3053919"/>
                <a:ext cx="853518" cy="338554"/>
              </a:xfrm>
              <a:prstGeom prst="rect">
                <a:avLst/>
              </a:prstGeom>
              <a:blipFill>
                <a:blip r:embed="rId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728215" y="345190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728215" y="3451909"/>
                <a:ext cx="853518" cy="338554"/>
              </a:xfrm>
              <a:prstGeom prst="rect">
                <a:avLst/>
              </a:prstGeom>
              <a:blipFill>
                <a:blip r:embed="rId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728215" y="3817710"/>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728215" y="3817710"/>
                <a:ext cx="853518" cy="338554"/>
              </a:xfrm>
              <a:prstGeom prst="rect">
                <a:avLst/>
              </a:prstGeom>
              <a:blipFill>
                <a:blip r:embed="rId6"/>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734132" y="421355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734132" y="4213551"/>
                <a:ext cx="853518" cy="338554"/>
              </a:xfrm>
              <a:prstGeom prst="rect">
                <a:avLst/>
              </a:prstGeom>
              <a:blipFill>
                <a:blip r:embed="rId7"/>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734132" y="457935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734132" y="4579352"/>
                <a:ext cx="853518" cy="338554"/>
              </a:xfrm>
              <a:prstGeom prst="rect">
                <a:avLst/>
              </a:prstGeom>
              <a:blipFill>
                <a:blip r:embed="rId8"/>
                <a:stretch>
                  <a:fillRect b="-5357"/>
                </a:stretch>
              </a:blipFill>
            </p:spPr>
            <p:txBody>
              <a:bodyPr/>
              <a:lstStyle/>
              <a:p>
                <a:r>
                  <a:rPr lang="en-US">
                    <a:noFill/>
                  </a:rPr>
                  <a:t> </a:t>
                </a:r>
              </a:p>
            </p:txBody>
          </p:sp>
        </mc:Fallback>
      </mc:AlternateContent>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29958" y="2916910"/>
            <a:ext cx="6313280" cy="319245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7728215" y="49074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6</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728215" y="4907404"/>
                <a:ext cx="853518" cy="338554"/>
              </a:xfrm>
              <a:prstGeom prst="rect">
                <a:avLst/>
              </a:prstGeom>
              <a:blipFill>
                <a:blip r:embed="rId10"/>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734132" y="530324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7</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734132" y="5303245"/>
                <a:ext cx="853518" cy="338554"/>
              </a:xfrm>
              <a:prstGeom prst="rect">
                <a:avLst/>
              </a:prstGeom>
              <a:blipFill>
                <a:blip r:embed="rId11"/>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734132" y="56690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8</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734132" y="5669046"/>
                <a:ext cx="853518" cy="338554"/>
              </a:xfrm>
              <a:prstGeom prst="rect">
                <a:avLst/>
              </a:prstGeom>
              <a:blipFill>
                <a:blip r:embed="rId12"/>
                <a:stretch>
                  <a:fillRect b="-5455"/>
                </a:stretch>
              </a:blipFill>
            </p:spPr>
            <p:txBody>
              <a:bodyPr/>
              <a:lstStyle/>
              <a:p>
                <a:r>
                  <a:rPr lang="en-US">
                    <a:noFill/>
                  </a:rPr>
                  <a:t> </a:t>
                </a:r>
              </a:p>
            </p:txBody>
          </p:sp>
        </mc:Fallback>
      </mc:AlternateContent>
      <p:cxnSp>
        <p:nvCxnSpPr>
          <p:cNvPr id="14" name="Straight Arrow Connector 13"/>
          <p:cNvCxnSpPr/>
          <p:nvPr/>
        </p:nvCxnSpPr>
        <p:spPr>
          <a:xfrm flipH="1">
            <a:off x="2900024" y="2026079"/>
            <a:ext cx="470516" cy="1027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74728" y="1649797"/>
            <a:ext cx="2757876" cy="307777"/>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45129" y="6099995"/>
            <a:ext cx="4897206" cy="523220"/>
          </a:xfrm>
          <a:prstGeom prst="rect">
            <a:avLst/>
          </a:prstGeom>
          <a:noFill/>
        </p:spPr>
        <p:txBody>
          <a:bodyPr wrap="square" rtlCol="0">
            <a:spAutoFit/>
          </a:bodyPr>
          <a:lstStyle/>
          <a:p>
            <a:r>
              <a:rPr lang="en-US" sz="1400" b="1" u="sng" dirty="0" smtClean="0"/>
              <a:t>Total Classes:</a:t>
            </a:r>
            <a:r>
              <a:rPr lang="en-US" sz="1400" dirty="0" smtClean="0"/>
              <a:t/>
            </a:r>
            <a:br>
              <a:rPr lang="en-US" sz="1400" dirty="0" smtClean="0"/>
            </a:br>
            <a:r>
              <a:rPr lang="en-US" sz="1400" dirty="0" smtClean="0">
                <a:solidFill>
                  <a:srgbClr val="2417D9"/>
                </a:solidFill>
              </a:rPr>
              <a:t>5(MNIST)</a:t>
            </a:r>
            <a:r>
              <a:rPr lang="en-US" sz="1400" dirty="0" smtClean="0"/>
              <a:t>+</a:t>
            </a:r>
            <a:r>
              <a:rPr lang="en-US" sz="1400" dirty="0" smtClean="0">
                <a:solidFill>
                  <a:srgbClr val="FF7F27"/>
                </a:solidFill>
              </a:rPr>
              <a:t>3 (EMNIST) </a:t>
            </a:r>
            <a:r>
              <a:rPr lang="en-US" sz="1400" dirty="0" smtClean="0"/>
              <a:t>= 8 classes </a:t>
            </a:r>
            <a:r>
              <a:rPr lang="en-US" sz="1400" dirty="0" smtClean="0">
                <a:sym typeface="Wingdings" panose="05000000000000000000" pitchFamily="2" charset="2"/>
              </a:rPr>
              <a:t> </a:t>
            </a:r>
            <a:r>
              <a:rPr lang="en-US" sz="1400" dirty="0" smtClean="0">
                <a:solidFill>
                  <a:srgbClr val="2417D9"/>
                </a:solidFill>
              </a:rPr>
              <a:t>‘1’, ‘2’, ‘3’, ‘4’, ‘5’</a:t>
            </a:r>
            <a:r>
              <a:rPr lang="en-US" sz="1400" dirty="0" smtClean="0"/>
              <a:t>, </a:t>
            </a:r>
            <a:r>
              <a:rPr lang="en-US" sz="1400" dirty="0" smtClean="0">
                <a:solidFill>
                  <a:srgbClr val="FF7F27"/>
                </a:solidFill>
              </a:rPr>
              <a:t>‘A’, ‘B’, ‘C’</a:t>
            </a:r>
            <a:endParaRPr lang="en-US" sz="1400" dirty="0">
              <a:solidFill>
                <a:srgbClr val="FF7F27"/>
              </a:solidFill>
            </a:endParaRPr>
          </a:p>
        </p:txBody>
      </p:sp>
      <mc:AlternateContent xmlns:mc="http://schemas.openxmlformats.org/markup-compatibility/2006" xmlns:a14="http://schemas.microsoft.com/office/drawing/2010/main">
        <mc:Choice Requires="a14">
          <p:sp>
            <p:nvSpPr>
              <p:cNvPr id="34" name="TextBox 33"/>
              <p:cNvSpPr txBox="1"/>
              <p:nvPr/>
            </p:nvSpPr>
            <p:spPr>
              <a:xfrm>
                <a:off x="9170757" y="1540404"/>
                <a:ext cx="2979816" cy="5041701"/>
              </a:xfrm>
              <a:prstGeom prst="rect">
                <a:avLst/>
              </a:prstGeom>
              <a:noFill/>
              <a:ln>
                <a:solidFill>
                  <a:schemeClr val="tx1"/>
                </a:solidFill>
              </a:ln>
            </p:spPr>
            <p:txBody>
              <a:bodyPr wrap="square" rtlCol="0">
                <a:spAutoFit/>
              </a:bodyPr>
              <a:lstStyle/>
              <a:p>
                <a:r>
                  <a:rPr lang="en-US" sz="1600" u="sng" dirty="0" smtClean="0">
                    <a:latin typeface="Times New Roman" panose="02020603050405020304" pitchFamily="18" charset="0"/>
                    <a:cs typeface="Times New Roman" panose="02020603050405020304" pitchFamily="18" charset="0"/>
                  </a:rPr>
                  <a:t>Trainable Parameters:</a:t>
                </a:r>
              </a:p>
              <a:p>
                <a:endParaRPr lang="en-US" sz="12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V</a:t>
                </a:r>
                <a:r>
                  <a:rPr lang="en-US" sz="1400" dirty="0" smtClean="0"/>
                  <a:t> </a:t>
                </a:r>
                <a:r>
                  <a:rPr lang="en-US" sz="1400" dirty="0"/>
                  <a:t>= </a:t>
                </a:r>
                <a14:m>
                  <m:oMath xmlns:m="http://schemas.openxmlformats.org/officeDocument/2006/math">
                    <m:d>
                      <m:dPr>
                        <m:begChr m:val="["/>
                        <m:endChr m:val="]"/>
                        <m:ctrlPr>
                          <a:rPr lang="en-US" sz="1200" i="1">
                            <a:latin typeface="Cambria Math" panose="02040503050406030204" pitchFamily="18" charset="0"/>
                          </a:rPr>
                        </m:ctrlPr>
                      </m:dPr>
                      <m:e>
                        <m:m>
                          <m:mPr>
                            <m:mcs>
                              <m:mc>
                                <m:mcPr>
                                  <m:count m:val="2"/>
                                  <m:mcJc m:val="center"/>
                                </m:mcPr>
                              </m:mc>
                            </m:mcs>
                            <m:ctrlPr>
                              <a:rPr lang="en-US" sz="1200" i="1" smtClean="0">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1,1</m:t>
                                  </m:r>
                                </m:sub>
                              </m:sSub>
                            </m:e>
                            <m:e>
                              <m:sSub>
                                <m:sSubPr>
                                  <m:ctrlPr>
                                    <a:rPr lang="en-US" sz="1200" i="1" smtClean="0">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1,</m:t>
                                  </m:r>
                                  <m:r>
                                    <a:rPr lang="en-US" sz="1200" b="0" i="1" smtClean="0">
                                      <a:latin typeface="Cambria Math" panose="02040503050406030204" pitchFamily="18" charset="0"/>
                                    </a:rPr>
                                    <m:t>2</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2</m:t>
                                  </m:r>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2</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3</m:t>
                                  </m:r>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3</m:t>
                                  </m:r>
                                  <m:r>
                                    <a:rPr lang="en-US" sz="1200" i="1">
                                      <a:latin typeface="Cambria Math" panose="02040503050406030204" pitchFamily="18" charset="0"/>
                                    </a:rPr>
                                    <m:t>,</m:t>
                                  </m:r>
                                  <m:r>
                                    <a:rPr lang="en-US" sz="1200" b="0" i="1" smtClean="0">
                                      <a:latin typeface="Cambria Math" panose="02040503050406030204" pitchFamily="18" charset="0"/>
                                    </a:rPr>
                                    <m:t>2</m:t>
                                  </m:r>
                                </m:sub>
                              </m:sSub>
                            </m:e>
                          </m:mr>
                        </m:m>
                      </m:e>
                    </m:d>
                  </m:oMath>
                </a14:m>
                <a:endParaRPr lang="en-US" sz="1600" dirty="0" smtClean="0"/>
              </a:p>
              <a:p>
                <a:endParaRPr lang="en-US" sz="1600" dirty="0" smtClean="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𝑣</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MNIST hidden layer neuron </a:t>
                </a:r>
                <a:r>
                  <a:rPr lang="en-US" sz="1200" dirty="0">
                    <a:latin typeface="Times New Roman" panose="02020603050405020304" pitchFamily="18" charset="0"/>
                    <a:cs typeface="Times New Roman" panose="02020603050405020304" pitchFamily="18" charset="0"/>
                  </a:rPr>
                  <a:t>and the </a:t>
                </a:r>
                <a:r>
                  <a:rPr lang="en-US" sz="1200" dirty="0" smtClean="0">
                    <a:latin typeface="Times New Roman" panose="02020603050405020304" pitchFamily="18" charset="0"/>
                    <a:cs typeface="Times New Roman" panose="02020603050405020304" pitchFamily="18" charset="0"/>
                  </a:rPr>
                  <a:t>j-</a:t>
                </a:r>
                <a:r>
                  <a:rPr lang="en-US" sz="1200" dirty="0" err="1" smtClean="0">
                    <a:latin typeface="Times New Roman" panose="02020603050405020304" pitchFamily="18" charset="0"/>
                    <a:cs typeface="Times New Roman" panose="02020603050405020304" pitchFamily="18" charset="0"/>
                  </a:rPr>
                  <a:t>th</a:t>
                </a:r>
                <a:r>
                  <a:rPr lang="en-US" sz="1200" dirty="0" smtClean="0">
                    <a:latin typeface="Times New Roman" panose="02020603050405020304" pitchFamily="18" charset="0"/>
                    <a:cs typeface="Times New Roman" panose="02020603050405020304" pitchFamily="18" charset="0"/>
                  </a:rPr>
                  <a:t> EMNIST </a:t>
                </a:r>
                <a:r>
                  <a:rPr lang="en-US" sz="1200" dirty="0">
                    <a:latin typeface="Times New Roman" panose="02020603050405020304" pitchFamily="18" charset="0"/>
                    <a:cs typeface="Times New Roman" panose="02020603050405020304" pitchFamily="18" charset="0"/>
                  </a:rPr>
                  <a:t>hidden layer neuron</a:t>
                </a:r>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U</a:t>
                </a:r>
                <a:r>
                  <a:rPr lang="en-US" sz="1200" dirty="0" smtClean="0"/>
                  <a:t> </a:t>
                </a:r>
                <a:r>
                  <a:rPr lang="en-US" sz="1200" dirty="0"/>
                  <a:t>= </a:t>
                </a:r>
                <a14:m>
                  <m:oMath xmlns:m="http://schemas.openxmlformats.org/officeDocument/2006/math">
                    <m:d>
                      <m:dPr>
                        <m:begChr m:val="["/>
                        <m:endChr m:val="]"/>
                        <m:ctrlPr>
                          <a:rPr lang="en-US" sz="1200" i="1">
                            <a:latin typeface="Cambria Math" panose="02040503050406030204" pitchFamily="18" charset="0"/>
                          </a:rPr>
                        </m:ctrlPr>
                      </m:dPr>
                      <m:e>
                        <m:m>
                          <m:mPr>
                            <m:mcs>
                              <m:mc>
                                <m:mcPr>
                                  <m:count m:val="3"/>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4</m:t>
                                  </m:r>
                                  <m:r>
                                    <a:rPr lang="en-US" sz="1200" i="1">
                                      <a:latin typeface="Cambria Math" panose="02040503050406030204" pitchFamily="18" charset="0"/>
                                    </a:rPr>
                                    <m:t>,1</m:t>
                                  </m:r>
                                </m:sub>
                              </m:sSub>
                            </m:e>
                            <m:e>
                              <m:r>
                                <a:rPr lang="en-US" sz="1200" i="1">
                                  <a:latin typeface="Cambria Math" panose="02040503050406030204" pitchFamily="18" charset="0"/>
                                </a:rPr>
                                <m:t>…</m:t>
                              </m:r>
                            </m:e>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4</m:t>
                                  </m:r>
                                  <m:r>
                                    <a:rPr lang="en-US" sz="1200" i="1">
                                      <a:latin typeface="Cambria Math" panose="02040503050406030204" pitchFamily="18" charset="0"/>
                                    </a:rPr>
                                    <m:t>,</m:t>
                                  </m:r>
                                  <m:r>
                                    <a:rPr lang="en-US" sz="1200" b="0" i="1" smtClean="0">
                                      <a:latin typeface="Cambria Math" panose="02040503050406030204" pitchFamily="18" charset="0"/>
                                    </a:rPr>
                                    <m:t>8</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5</m:t>
                                  </m:r>
                                  <m:r>
                                    <a:rPr lang="en-US" sz="1200" i="1">
                                      <a:latin typeface="Cambria Math" panose="02040503050406030204" pitchFamily="18" charset="0"/>
                                    </a:rPr>
                                    <m:t>,1</m:t>
                                  </m:r>
                                </m:sub>
                              </m:sSub>
                            </m:e>
                            <m:e>
                              <m:r>
                                <a:rPr lang="en-US" sz="1200" i="1">
                                  <a:latin typeface="Cambria Math" panose="02040503050406030204" pitchFamily="18" charset="0"/>
                                </a:rPr>
                                <m:t>…</m:t>
                              </m:r>
                            </m:e>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5</m:t>
                                  </m:r>
                                  <m:r>
                                    <a:rPr lang="en-US" sz="1200" i="1">
                                      <a:latin typeface="Cambria Math" panose="02040503050406030204" pitchFamily="18" charset="0"/>
                                    </a:rPr>
                                    <m:t>,</m:t>
                                  </m:r>
                                  <m:r>
                                    <a:rPr lang="en-US" sz="1200" b="0" i="1" smtClean="0">
                                      <a:latin typeface="Cambria Math" panose="02040503050406030204" pitchFamily="18" charset="0"/>
                                    </a:rPr>
                                    <m:t>8</m:t>
                                  </m:r>
                                </m:sub>
                              </m:sSub>
                            </m:e>
                          </m:mr>
                        </m:m>
                      </m:e>
                    </m:d>
                  </m:oMath>
                </a14:m>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𝑢</m:t>
                        </m:r>
                      </m:e>
                      <m:sub>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EMNIST </a:t>
                </a:r>
                <a:r>
                  <a:rPr lang="en-US" sz="1200" dirty="0">
                    <a:latin typeface="Times New Roman" panose="02020603050405020304" pitchFamily="18" charset="0"/>
                    <a:cs typeface="Times New Roman" panose="02020603050405020304" pitchFamily="18" charset="0"/>
                  </a:rPr>
                  <a:t>hidden layer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output layer </a:t>
                </a:r>
                <a:r>
                  <a:rPr lang="en-US" sz="1200" dirty="0" smtClean="0">
                    <a:latin typeface="Times New Roman" panose="02020603050405020304" pitchFamily="18" charset="0"/>
                    <a:cs typeface="Times New Roman" panose="02020603050405020304" pitchFamily="18" charset="0"/>
                  </a:rPr>
                  <a:t>neuron.</a:t>
                </a:r>
              </a:p>
              <a:p>
                <a:endParaRPr lang="en-US" sz="1200" dirty="0" smtClean="0">
                  <a:latin typeface="Times New Roman" panose="02020603050405020304" pitchFamily="18" charset="0"/>
                  <a:cs typeface="Times New Roman" panose="02020603050405020304" pitchFamily="18" charset="0"/>
                </a:endParaRPr>
              </a:p>
              <a:p>
                <a:r>
                  <a:rPr lang="en-US" sz="1200" dirty="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 </m:t>
                        </m:r>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4</m:t>
                        </m:r>
                      </m:sub>
                    </m:sSub>
                  </m:oMath>
                </a14:m>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5</m:t>
                        </m:r>
                      </m:sub>
                    </m:sSub>
                  </m:oMath>
                </a14:m>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are </a:t>
                </a:r>
                <a:r>
                  <a:rPr lang="en-US" sz="1200" dirty="0">
                    <a:latin typeface="Times New Roman" panose="02020603050405020304" pitchFamily="18" charset="0"/>
                    <a:cs typeface="Times New Roman" panose="02020603050405020304" pitchFamily="18" charset="0"/>
                  </a:rPr>
                  <a:t>the bias terms for the </a:t>
                </a:r>
                <a:r>
                  <a:rPr lang="en-US" sz="1200" dirty="0" smtClean="0">
                    <a:latin typeface="Times New Roman" panose="02020603050405020304" pitchFamily="18" charset="0"/>
                    <a:cs typeface="Times New Roman" panose="02020603050405020304" pitchFamily="18" charset="0"/>
                  </a:rPr>
                  <a:t>EMNIST </a:t>
                </a:r>
                <a:r>
                  <a:rPr lang="en-US" sz="1200" dirty="0">
                    <a:latin typeface="Times New Roman" panose="02020603050405020304" pitchFamily="18" charset="0"/>
                    <a:cs typeface="Times New Roman" panose="02020603050405020304" pitchFamily="18" charset="0"/>
                  </a:rPr>
                  <a:t>hidden layer neurons</a:t>
                </a:r>
                <a:r>
                  <a:rPr lang="en-US" sz="14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B = [</a:t>
                </a:r>
                <a14:m>
                  <m:oMath xmlns:m="http://schemas.openxmlformats.org/officeDocument/2006/math">
                    <m:m>
                      <m:mPr>
                        <m:mcs>
                          <m:mc>
                            <m:mcPr>
                              <m:count m:val="3"/>
                              <m:mcJc m:val="center"/>
                            </m:mcPr>
                          </m:mc>
                        </m:mcs>
                        <m:ctrlPr>
                          <a:rPr lang="en-US" sz="1200" i="1" smtClean="0">
                            <a:latin typeface="Cambria Math" panose="02040503050406030204" pitchFamily="18" charset="0"/>
                            <a:cs typeface="Times New Roman" panose="02020603050405020304" pitchFamily="18" charset="0"/>
                          </a:rPr>
                        </m:ctrlPr>
                      </m:mPr>
                      <m:mr>
                        <m:e>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e>
                        <m:e>
                          <m:r>
                            <a:rPr lang="en-US" sz="1200" i="1" smtClean="0">
                              <a:latin typeface="Cambria Math" panose="02040503050406030204" pitchFamily="18" charset="0"/>
                              <a:cs typeface="Times New Roman" panose="02020603050405020304" pitchFamily="18" charset="0"/>
                            </a:rPr>
                            <m:t>…</m:t>
                          </m:r>
                        </m:e>
                        <m:e>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8</m:t>
                              </m:r>
                            </m:sub>
                          </m:sSub>
                        </m:e>
                      </m:mr>
                    </m:m>
                  </m:oMath>
                </a14:m>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𝑜𝑖</m:t>
                        </m:r>
                      </m:sub>
                    </m:sSub>
                  </m:oMath>
                </a14:m>
                <a:r>
                  <a:rPr lang="en-US" sz="1200" dirty="0">
                    <a:latin typeface="Times New Roman" panose="02020603050405020304" pitchFamily="18" charset="0"/>
                    <a:cs typeface="Times New Roman" panose="02020603050405020304" pitchFamily="18" charset="0"/>
                  </a:rPr>
                  <a:t> represents the bias </a:t>
                </a:r>
                <a:r>
                  <a:rPr lang="en-US" sz="1200" dirty="0" smtClean="0">
                    <a:latin typeface="Times New Roman" panose="02020603050405020304" pitchFamily="18" charset="0"/>
                    <a:cs typeface="Times New Roman" panose="02020603050405020304" pitchFamily="18" charset="0"/>
                  </a:rPr>
                  <a:t>term </a:t>
                </a:r>
                <a:r>
                  <a:rPr lang="en-US" sz="1200" dirty="0">
                    <a:latin typeface="Times New Roman" panose="02020603050405020304" pitchFamily="18" charset="0"/>
                    <a:cs typeface="Times New Roman" panose="02020603050405020304" pitchFamily="18" charset="0"/>
                  </a:rPr>
                  <a:t>for the i-th output layer </a:t>
                </a:r>
                <a:r>
                  <a:rPr lang="en-US" sz="1200" dirty="0" smtClean="0">
                    <a:latin typeface="Times New Roman" panose="02020603050405020304" pitchFamily="18" charset="0"/>
                    <a:cs typeface="Times New Roman" panose="02020603050405020304" pitchFamily="18" charset="0"/>
                  </a:rPr>
                  <a:t>neuron.</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9170757" y="1540404"/>
                <a:ext cx="2979816" cy="5041701"/>
              </a:xfrm>
              <a:prstGeom prst="rect">
                <a:avLst/>
              </a:prstGeom>
              <a:blipFill>
                <a:blip r:embed="rId13"/>
                <a:stretch>
                  <a:fillRect l="-815" t="-24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168402" y="321325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2168402" y="3213255"/>
                <a:ext cx="233362" cy="220958"/>
              </a:xfrm>
              <a:prstGeom prst="rect">
                <a:avLst/>
              </a:prstGeom>
              <a:blipFill>
                <a:blip r:embed="rId14"/>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285083" y="339556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2285083" y="3395563"/>
                <a:ext cx="233362" cy="220958"/>
              </a:xfrm>
              <a:prstGeom prst="rect">
                <a:avLst/>
              </a:prstGeom>
              <a:blipFill>
                <a:blip r:embed="rId15"/>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285083" y="353583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285083" y="3535834"/>
                <a:ext cx="233362" cy="220958"/>
              </a:xfrm>
              <a:prstGeom prst="rect">
                <a:avLst/>
              </a:prstGeom>
              <a:blipFill>
                <a:blip r:embed="rId16"/>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858840" y="553517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1858840" y="5535174"/>
                <a:ext cx="233362" cy="220958"/>
              </a:xfrm>
              <a:prstGeom prst="rect">
                <a:avLst/>
              </a:prstGeom>
              <a:blipFill>
                <a:blip r:embed="rId17"/>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170189" y="546993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2170189" y="5469939"/>
                <a:ext cx="233362" cy="220958"/>
              </a:xfrm>
              <a:prstGeom prst="rect">
                <a:avLst/>
              </a:prstGeom>
              <a:blipFill>
                <a:blip r:embed="rId18"/>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2313965" y="561187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2313965" y="5611872"/>
                <a:ext cx="233362" cy="220958"/>
              </a:xfrm>
              <a:prstGeom prst="rect">
                <a:avLst/>
              </a:prstGeom>
              <a:blipFill>
                <a:blip r:embed="rId19"/>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543979" y="386028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3543979" y="3860287"/>
                <a:ext cx="233362" cy="215444"/>
              </a:xfrm>
              <a:prstGeom prst="rect">
                <a:avLst/>
              </a:prstGeom>
              <a:blipFill>
                <a:blip r:embed="rId20"/>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539366" y="426010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3539366" y="4260103"/>
                <a:ext cx="233362" cy="215444"/>
              </a:xfrm>
              <a:prstGeom prst="rect">
                <a:avLst/>
              </a:prstGeom>
              <a:blipFill>
                <a:blip r:embed="rId21"/>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539366" y="462884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3539366" y="4628848"/>
                <a:ext cx="233362" cy="215444"/>
              </a:xfrm>
              <a:prstGeom prst="rect">
                <a:avLst/>
              </a:prstGeom>
              <a:blipFill>
                <a:blip r:embed="rId22"/>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928745" y="501786"/>
                <a:ext cx="4186237" cy="1500732"/>
              </a:xfrm>
              <a:prstGeom prst="rect">
                <a:avLst/>
              </a:prstGeom>
              <a:noFill/>
              <a:ln>
                <a:solidFill>
                  <a:schemeClr val="tx1"/>
                </a:solidFill>
              </a:ln>
            </p:spPr>
            <p:txBody>
              <a:bodyPr wrap="square" rtlCol="0">
                <a:spAutoFit/>
              </a:bodyPr>
              <a:lstStyle/>
              <a:p>
                <a:r>
                  <a:rPr lang="en-US" sz="1400" u="sng" dirty="0" smtClean="0">
                    <a:latin typeface="Times New Roman" panose="02020603050405020304" pitchFamily="18" charset="0"/>
                    <a:cs typeface="Times New Roman" panose="02020603050405020304" pitchFamily="18" charset="0"/>
                  </a:rPr>
                  <a:t>Non-trainable (</a:t>
                </a:r>
                <a:r>
                  <a:rPr lang="en-US" sz="1400" u="sng" dirty="0" smtClean="0">
                    <a:solidFill>
                      <a:srgbClr val="FF0000"/>
                    </a:solidFill>
                    <a:latin typeface="Times New Roman" panose="02020603050405020304" pitchFamily="18" charset="0"/>
                    <a:cs typeface="Times New Roman" panose="02020603050405020304" pitchFamily="18" charset="0"/>
                  </a:rPr>
                  <a:t>Frozen</a:t>
                </a:r>
                <a:r>
                  <a:rPr lang="en-US" sz="1400" u="sng" dirty="0" smtClean="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Parameters</a:t>
                </a:r>
                <a:r>
                  <a:rPr lang="en-US" sz="1400" u="sng" dirty="0" smtClean="0">
                    <a:latin typeface="Times New Roman" panose="02020603050405020304" pitchFamily="18" charset="0"/>
                    <a:cs typeface="Times New Roman" panose="02020603050405020304" pitchFamily="18" charset="0"/>
                  </a:rPr>
                  <a:t>:</a:t>
                </a:r>
              </a:p>
              <a:p>
                <a:endParaRPr lang="en-US" sz="1400" u="sng" dirty="0">
                  <a:latin typeface="Times New Roman" panose="02020603050405020304" pitchFamily="18" charset="0"/>
                  <a:cs typeface="Times New Roman" panose="02020603050405020304" pitchFamily="18" charset="0"/>
                </a:endParaRPr>
              </a:p>
              <a:p>
                <a:r>
                  <a:rPr lang="en-US" sz="1100" dirty="0" smtClean="0">
                    <a:solidFill>
                      <a:srgbClr val="FF0000"/>
                    </a:solidFill>
                    <a:latin typeface="Times New Roman" panose="02020603050405020304" pitchFamily="18" charset="0"/>
                    <a:cs typeface="Times New Roman" panose="02020603050405020304" pitchFamily="18" charset="0"/>
                  </a:rPr>
                  <a:t>W</a:t>
                </a:r>
                <a:r>
                  <a:rPr lang="en-US" sz="1100" dirty="0">
                    <a:solidFill>
                      <a:srgbClr val="FF0000"/>
                    </a:solidFill>
                  </a:rPr>
                  <a:t> = </a:t>
                </a:r>
                <a14:m>
                  <m:oMath xmlns:m="http://schemas.openxmlformats.org/officeDocument/2006/math">
                    <m:d>
                      <m:dPr>
                        <m:begChr m:val="["/>
                        <m:endChr m:val="]"/>
                        <m:ctrlPr>
                          <a:rPr lang="en-US" sz="1100" i="1">
                            <a:solidFill>
                              <a:srgbClr val="FF0000"/>
                            </a:solidFill>
                            <a:latin typeface="Cambria Math" panose="02040503050406030204" pitchFamily="18" charset="0"/>
                          </a:rPr>
                        </m:ctrlPr>
                      </m:dPr>
                      <m:e>
                        <m:m>
                          <m:mPr>
                            <m:mcs>
                              <m:mc>
                                <m:mcPr>
                                  <m:count m:val="3"/>
                                  <m:mcJc m:val="center"/>
                                </m:mcPr>
                              </m:mc>
                            </m:mcs>
                            <m:ctrlPr>
                              <a:rPr lang="en-US" sz="1100" i="1" smtClean="0">
                                <a:solidFill>
                                  <a:srgbClr val="FF0000"/>
                                </a:solidFill>
                                <a:latin typeface="Cambria Math" panose="02040503050406030204" pitchFamily="18" charset="0"/>
                              </a:rPr>
                            </m:ctrlPr>
                          </m:mPr>
                          <m:mr>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1,1</m:t>
                                  </m:r>
                                </m:sub>
                              </m:sSub>
                            </m:e>
                            <m:e>
                              <m:r>
                                <a:rPr lang="en-US" sz="1100" i="1">
                                  <a:solidFill>
                                    <a:srgbClr val="FF0000"/>
                                  </a:solidFill>
                                  <a:latin typeface="Cambria Math" panose="02040503050406030204" pitchFamily="18" charset="0"/>
                                </a:rPr>
                                <m:t>⋯</m:t>
                              </m:r>
                            </m:e>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1,3</m:t>
                                  </m:r>
                                </m:sub>
                              </m:sSub>
                            </m:e>
                          </m:mr>
                          <m:mr>
                            <m:e>
                              <m:r>
                                <a:rPr lang="en-US" sz="1100" i="1">
                                  <a:solidFill>
                                    <a:srgbClr val="FF0000"/>
                                  </a:solidFill>
                                  <a:latin typeface="Cambria Math" panose="02040503050406030204" pitchFamily="18" charset="0"/>
                                </a:rPr>
                                <m:t>⋮</m:t>
                              </m:r>
                            </m:e>
                            <m:e>
                              <m:r>
                                <a:rPr lang="en-US" sz="1100" i="1">
                                  <a:solidFill>
                                    <a:srgbClr val="FF0000"/>
                                  </a:solidFill>
                                  <a:latin typeface="Cambria Math" panose="02040503050406030204" pitchFamily="18" charset="0"/>
                                </a:rPr>
                                <m:t>⋱</m:t>
                              </m:r>
                            </m:e>
                            <m:e>
                              <m:r>
                                <a:rPr lang="en-US" sz="1100" i="1">
                                  <a:solidFill>
                                    <a:srgbClr val="FF0000"/>
                                  </a:solidFill>
                                  <a:latin typeface="Cambria Math" panose="02040503050406030204" pitchFamily="18" charset="0"/>
                                </a:rPr>
                                <m:t>⋮</m:t>
                              </m:r>
                            </m:e>
                          </m:mr>
                          <m:mr>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9,1</m:t>
                                  </m:r>
                                </m:sub>
                              </m:sSub>
                            </m:e>
                            <m:e>
                              <m:r>
                                <a:rPr lang="en-US" sz="1100" i="1">
                                  <a:solidFill>
                                    <a:srgbClr val="FF0000"/>
                                  </a:solidFill>
                                  <a:latin typeface="Cambria Math" panose="02040503050406030204" pitchFamily="18" charset="0"/>
                                </a:rPr>
                                <m:t>⋯</m:t>
                              </m:r>
                            </m:e>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9,3</m:t>
                                  </m:r>
                                </m:sub>
                              </m:sSub>
                            </m:e>
                          </m:mr>
                        </m:m>
                      </m:e>
                    </m:d>
                  </m:oMath>
                </a14:m>
                <a:endParaRPr lang="en-US" sz="1100" dirty="0"/>
              </a:p>
              <a:p>
                <a:r>
                  <a:rPr lang="en-US" sz="1050" dirty="0" smtClean="0">
                    <a:latin typeface="Times New Roman" panose="02020603050405020304" pitchFamily="18" charset="0"/>
                    <a:cs typeface="Times New Roman" panose="02020603050405020304" pitchFamily="18" charset="0"/>
                  </a:rPr>
                  <a:t>Here</a:t>
                </a:r>
                <a:r>
                  <a:rPr lang="en-US" sz="1050" dirty="0" smtClean="0"/>
                  <a:t> </a:t>
                </a:r>
                <a14:m>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𝑤</m:t>
                        </m:r>
                      </m:e>
                      <m:sub>
                        <m:r>
                          <a:rPr lang="en-US" sz="1050" i="1">
                            <a:latin typeface="Cambria Math" panose="02040503050406030204" pitchFamily="18" charset="0"/>
                          </a:rPr>
                          <m:t>𝑖</m:t>
                        </m:r>
                        <m:r>
                          <a:rPr lang="en-US" sz="1050" i="1">
                            <a:latin typeface="Cambria Math" panose="02040503050406030204" pitchFamily="18" charset="0"/>
                          </a:rPr>
                          <m:t>,</m:t>
                        </m:r>
                        <m:r>
                          <a:rPr lang="en-US" sz="1050" i="1">
                            <a:latin typeface="Cambria Math" panose="02040503050406030204" pitchFamily="18" charset="0"/>
                          </a:rPr>
                          <m:t>𝑗</m:t>
                        </m:r>
                      </m:sub>
                    </m:sSub>
                  </m:oMath>
                </a14:m>
                <a:r>
                  <a:rPr lang="en-US" sz="1050" dirty="0"/>
                  <a:t> </a:t>
                </a:r>
                <a:r>
                  <a:rPr lang="en-US" sz="1050" dirty="0">
                    <a:latin typeface="Times New Roman" panose="02020603050405020304" pitchFamily="18" charset="0"/>
                    <a:cs typeface="Times New Roman" panose="02020603050405020304" pitchFamily="18" charset="0"/>
                  </a:rPr>
                  <a:t>represents the weight between the i-th input neuron and the j-</a:t>
                </a:r>
                <a:r>
                  <a:rPr lang="en-US" sz="1050" dirty="0" err="1">
                    <a:latin typeface="Times New Roman" panose="02020603050405020304" pitchFamily="18" charset="0"/>
                    <a:cs typeface="Times New Roman" panose="02020603050405020304" pitchFamily="18" charset="0"/>
                  </a:rPr>
                  <a:t>th</a:t>
                </a:r>
                <a:r>
                  <a:rPr lang="en-US" sz="1050" dirty="0">
                    <a:latin typeface="Times New Roman" panose="02020603050405020304" pitchFamily="18" charset="0"/>
                    <a:cs typeface="Times New Roman" panose="02020603050405020304" pitchFamily="18" charset="0"/>
                  </a:rPr>
                  <a:t> hidden </a:t>
                </a:r>
                <a:r>
                  <a:rPr lang="en-US" sz="1050" dirty="0" smtClean="0">
                    <a:latin typeface="Times New Roman" panose="02020603050405020304" pitchFamily="18" charset="0"/>
                    <a:cs typeface="Times New Roman" panose="02020603050405020304" pitchFamily="18" charset="0"/>
                  </a:rPr>
                  <a:t>neuron from MNIST hidden layer.</a:t>
                </a:r>
              </a:p>
              <a:p>
                <a:r>
                  <a:rPr lang="en-US" sz="1050" dirty="0" smtClean="0">
                    <a:cs typeface="Times New Roman" panose="02020603050405020304" pitchFamily="18" charset="0"/>
                  </a:rPr>
                  <a:t>- </a:t>
                </a:r>
                <a14:m>
                  <m:oMath xmlns:m="http://schemas.openxmlformats.org/officeDocument/2006/math">
                    <m:sSub>
                      <m:sSubPr>
                        <m:ctrlPr>
                          <a:rPr lang="en-US" sz="1050" i="1" smtClean="0">
                            <a:solidFill>
                              <a:srgbClr val="FF0000"/>
                            </a:solidFill>
                            <a:latin typeface="Cambria Math" panose="02040503050406030204" pitchFamily="18" charset="0"/>
                            <a:cs typeface="Times New Roman" panose="02020603050405020304" pitchFamily="18" charset="0"/>
                          </a:rPr>
                        </m:ctrlPr>
                      </m:sSubPr>
                      <m:e>
                        <m:r>
                          <a:rPr lang="en-US" sz="1050" b="0" i="1" smtClean="0">
                            <a:solidFill>
                              <a:srgbClr val="FF0000"/>
                            </a:solidFill>
                            <a:latin typeface="Cambria Math" panose="02040503050406030204" pitchFamily="18" charset="0"/>
                            <a:cs typeface="Times New Roman" panose="02020603050405020304" pitchFamily="18" charset="0"/>
                          </a:rPr>
                          <m:t> </m:t>
                        </m:r>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1</m:t>
                        </m:r>
                      </m:sub>
                    </m:sSub>
                  </m:oMath>
                </a14:m>
                <a:r>
                  <a:rPr lang="en-US" sz="105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050" i="1">
                            <a:solidFill>
                              <a:srgbClr val="FF0000"/>
                            </a:solidFill>
                            <a:latin typeface="Cambria Math" panose="02040503050406030204" pitchFamily="18" charset="0"/>
                            <a:cs typeface="Times New Roman" panose="02020603050405020304" pitchFamily="18" charset="0"/>
                          </a:rPr>
                        </m:ctrlPr>
                      </m:sSubPr>
                      <m:e>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2</m:t>
                        </m:r>
                      </m:sub>
                    </m:sSub>
                  </m:oMath>
                </a14:m>
                <a:r>
                  <a:rPr lang="en-US" sz="105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050" i="1" smtClean="0">
                            <a:solidFill>
                              <a:srgbClr val="FF0000"/>
                            </a:solidFill>
                            <a:latin typeface="Cambria Math" panose="02040503050406030204" pitchFamily="18" charset="0"/>
                            <a:cs typeface="Times New Roman" panose="02020603050405020304" pitchFamily="18" charset="0"/>
                          </a:rPr>
                        </m:ctrlPr>
                      </m:sSubPr>
                      <m:e>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3</m:t>
                        </m:r>
                      </m:sub>
                    </m:sSub>
                  </m:oMath>
                </a14:m>
                <a:r>
                  <a:rPr lang="en-US" sz="1050" dirty="0">
                    <a:latin typeface="Times New Roman" panose="02020603050405020304" pitchFamily="18" charset="0"/>
                    <a:cs typeface="Times New Roman" panose="02020603050405020304" pitchFamily="18" charset="0"/>
                  </a:rPr>
                  <a:t> are the bias terms for the </a:t>
                </a:r>
                <a:r>
                  <a:rPr lang="en-US" sz="1050" dirty="0" smtClean="0">
                    <a:latin typeface="Times New Roman" panose="02020603050405020304" pitchFamily="18" charset="0"/>
                    <a:cs typeface="Times New Roman" panose="02020603050405020304" pitchFamily="18" charset="0"/>
                  </a:rPr>
                  <a:t>MNIST hidden </a:t>
                </a:r>
                <a:r>
                  <a:rPr lang="en-US" sz="1050" dirty="0">
                    <a:latin typeface="Times New Roman" panose="02020603050405020304" pitchFamily="18" charset="0"/>
                    <a:cs typeface="Times New Roman" panose="02020603050405020304" pitchFamily="18" charset="0"/>
                  </a:rPr>
                  <a:t>layer </a:t>
                </a:r>
                <a:r>
                  <a:rPr lang="en-US" sz="1050" dirty="0" smtClean="0">
                    <a:latin typeface="Times New Roman" panose="02020603050405020304" pitchFamily="18" charset="0"/>
                    <a:cs typeface="Times New Roman" panose="02020603050405020304" pitchFamily="18" charset="0"/>
                  </a:rPr>
                  <a:t>neurons</a:t>
                </a:r>
                <a:r>
                  <a:rPr lang="en-US" sz="1100"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928745" y="501786"/>
                <a:ext cx="4186237" cy="1500732"/>
              </a:xfrm>
              <a:prstGeom prst="rect">
                <a:avLst/>
              </a:prstGeom>
              <a:blipFill>
                <a:blip r:embed="rId23"/>
                <a:stretch>
                  <a:fillRect l="-291" b="-161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957327" y="40348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957327" y="4034868"/>
                <a:ext cx="233362" cy="220958"/>
              </a:xfrm>
              <a:prstGeom prst="rect">
                <a:avLst/>
              </a:prstGeom>
              <a:blipFill>
                <a:blip r:embed="rId24"/>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256298" y="418817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4256298" y="4188177"/>
                <a:ext cx="233362" cy="220958"/>
              </a:xfrm>
              <a:prstGeom prst="rect">
                <a:avLst/>
              </a:prstGeom>
              <a:blipFill>
                <a:blip r:embed="rId25"/>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874466" y="464569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874466" y="4645692"/>
                <a:ext cx="233362" cy="220958"/>
              </a:xfrm>
              <a:prstGeom prst="rect">
                <a:avLst/>
              </a:prstGeom>
              <a:blipFill>
                <a:blip r:embed="rId26"/>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173437" y="479900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173437" y="4799001"/>
                <a:ext cx="233362" cy="220958"/>
              </a:xfrm>
              <a:prstGeom prst="rect">
                <a:avLst/>
              </a:prstGeom>
              <a:blipFill>
                <a:blip r:embed="rId27"/>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5833601" y="399290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5833601" y="3992905"/>
                <a:ext cx="233362" cy="220958"/>
              </a:xfrm>
              <a:prstGeom prst="rect">
                <a:avLst/>
              </a:prstGeom>
              <a:blipFill>
                <a:blip r:embed="rId28"/>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155024" y="398956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6155024" y="3989567"/>
                <a:ext cx="233362" cy="220958"/>
              </a:xfrm>
              <a:prstGeom prst="rect">
                <a:avLst/>
              </a:prstGeom>
              <a:blipFill>
                <a:blip r:embed="rId29"/>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128535" y="409985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128535" y="4099857"/>
                <a:ext cx="233362" cy="220958"/>
              </a:xfrm>
              <a:prstGeom prst="rect">
                <a:avLst/>
              </a:prstGeom>
              <a:blipFill>
                <a:blip r:embed="rId30"/>
                <a:stretch>
                  <a:fillRect r="-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006057" y="419902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006057" y="4199028"/>
                <a:ext cx="233362" cy="220958"/>
              </a:xfrm>
              <a:prstGeom prst="rect">
                <a:avLst/>
              </a:prstGeom>
              <a:blipFill>
                <a:blip r:embed="rId31"/>
                <a:stretch>
                  <a:fillRect r="-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5727857" y="438282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4,8</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5727857" y="4382828"/>
                <a:ext cx="233362" cy="220958"/>
              </a:xfrm>
              <a:prstGeom prst="rect">
                <a:avLst/>
              </a:prstGeom>
              <a:blipFill>
                <a:blip r:embed="rId32"/>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7419481" y="310553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7419481" y="3105533"/>
                <a:ext cx="233362" cy="215444"/>
              </a:xfrm>
              <a:prstGeom prst="rect">
                <a:avLst/>
              </a:prstGeom>
              <a:blipFill>
                <a:blip r:embed="rId33"/>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431272" y="3491331"/>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7431272" y="3491331"/>
                <a:ext cx="233362" cy="215444"/>
              </a:xfrm>
              <a:prstGeom prst="rect">
                <a:avLst/>
              </a:prstGeom>
              <a:blipFill>
                <a:blip r:embed="rId34"/>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7431272" y="378169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7431272" y="3781698"/>
                <a:ext cx="233362" cy="215444"/>
              </a:xfrm>
              <a:prstGeom prst="rect">
                <a:avLst/>
              </a:prstGeom>
              <a:blipFill>
                <a:blip r:embed="rId35"/>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7431272" y="4129739"/>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7431272" y="4129739"/>
                <a:ext cx="233362" cy="215444"/>
              </a:xfrm>
              <a:prstGeom prst="rect">
                <a:avLst/>
              </a:prstGeom>
              <a:blipFill>
                <a:blip r:embed="rId36"/>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7431272" y="4504429"/>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7431272" y="4504429"/>
                <a:ext cx="233362" cy="215444"/>
              </a:xfrm>
              <a:prstGeom prst="rect">
                <a:avLst/>
              </a:prstGeom>
              <a:blipFill>
                <a:blip r:embed="rId37"/>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7435236" y="481226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6</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7435236" y="4812268"/>
                <a:ext cx="233362" cy="215444"/>
              </a:xfrm>
              <a:prstGeom prst="rect">
                <a:avLst/>
              </a:prstGeom>
              <a:blipFill>
                <a:blip r:embed="rId38"/>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7435236" y="5160309"/>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7</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7435236" y="5160309"/>
                <a:ext cx="233362" cy="215444"/>
              </a:xfrm>
              <a:prstGeom prst="rect">
                <a:avLst/>
              </a:prstGeom>
              <a:blipFill>
                <a:blip r:embed="rId39"/>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7431272" y="547145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8</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7431272" y="5471456"/>
                <a:ext cx="233362" cy="215444"/>
              </a:xfrm>
              <a:prstGeom prst="rect">
                <a:avLst/>
              </a:prstGeom>
              <a:blipFill>
                <a:blip r:embed="rId40"/>
                <a:stretch>
                  <a:fillRect r="-13158"/>
                </a:stretch>
              </a:blipFill>
            </p:spPr>
            <p:txBody>
              <a:bodyPr/>
              <a:lstStyle/>
              <a:p>
                <a:r>
                  <a:rPr lang="en-US">
                    <a:noFill/>
                  </a:rPr>
                  <a:t> </a:t>
                </a:r>
              </a:p>
            </p:txBody>
          </p:sp>
        </mc:Fallback>
      </mc:AlternateContent>
      <p:sp>
        <p:nvSpPr>
          <p:cNvPr id="67" name="TextBox 66"/>
          <p:cNvSpPr txBox="1"/>
          <p:nvPr/>
        </p:nvSpPr>
        <p:spPr>
          <a:xfrm>
            <a:off x="4935211" y="2282653"/>
            <a:ext cx="1585292"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EMNIST hidden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3" name="TextBox 52"/>
              <p:cNvSpPr txBox="1"/>
              <p:nvPr/>
            </p:nvSpPr>
            <p:spPr>
              <a:xfrm>
                <a:off x="5464490" y="4105371"/>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4</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464490" y="4105371"/>
                <a:ext cx="233362" cy="215444"/>
              </a:xfrm>
              <a:prstGeom prst="rect">
                <a:avLst/>
              </a:prstGeom>
              <a:blipFill>
                <a:blip r:embed="rId41"/>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5459877" y="450518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5</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5459877" y="4505187"/>
                <a:ext cx="233362" cy="215444"/>
              </a:xfrm>
              <a:prstGeom prst="rect">
                <a:avLst/>
              </a:prstGeom>
              <a:blipFill>
                <a:blip r:embed="rId42"/>
                <a:stretch>
                  <a:fillRect r="-10526"/>
                </a:stretch>
              </a:blipFill>
            </p:spPr>
            <p:txBody>
              <a:bodyPr/>
              <a:lstStyle/>
              <a:p>
                <a:r>
                  <a:rPr lang="en-US">
                    <a:noFill/>
                  </a:rPr>
                  <a:t> </a:t>
                </a:r>
              </a:p>
            </p:txBody>
          </p:sp>
        </mc:Fallback>
      </mc:AlternateContent>
      <p:sp>
        <p:nvSpPr>
          <p:cNvPr id="56" name="Rectangle 55"/>
          <p:cNvSpPr/>
          <p:nvPr/>
        </p:nvSpPr>
        <p:spPr>
          <a:xfrm>
            <a:off x="1884820" y="3050304"/>
            <a:ext cx="2021355"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p:cNvSpPr>
            <a:spLocks noGrp="1"/>
          </p:cNvSpPr>
          <p:nvPr>
            <p:ph type="title"/>
          </p:nvPr>
        </p:nvSpPr>
        <p:spPr>
          <a:xfrm>
            <a:off x="666512" y="625985"/>
            <a:ext cx="4041290" cy="1450757"/>
          </a:xfrm>
        </p:spPr>
        <p:txBody>
          <a:bodyPr/>
          <a:lstStyle/>
          <a:p>
            <a:pPr algn="ctr"/>
            <a:r>
              <a:rPr lang="en-US" dirty="0" smtClean="0"/>
              <a:t>model Trainables</a:t>
            </a:r>
            <a:endParaRPr lang="en-US" dirty="0"/>
          </a:p>
        </p:txBody>
      </p:sp>
    </p:spTree>
    <p:extLst>
      <p:ext uri="{BB962C8B-B14F-4D97-AF65-F5344CB8AC3E}">
        <p14:creationId xmlns:p14="http://schemas.microsoft.com/office/powerpoint/2010/main" val="2910765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542469888"/>
                  </p:ext>
                </p:extLst>
              </p:nvPr>
            </p:nvGraphicFramePr>
            <p:xfrm>
              <a:off x="151601" y="1972461"/>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542469888"/>
                  </p:ext>
                </p:extLst>
              </p:nvPr>
            </p:nvGraphicFramePr>
            <p:xfrm>
              <a:off x="151601" y="1972461"/>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16" t="-1639" r="-2632"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16" t="-101639" r="-2632"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16" t="-201639" r="-2632"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16" t="-301639" r="-2632"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16" t="-401639" r="-2632"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16" t="-501639" r="-2632"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16" t="-601639" r="-2632"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16" t="-701639" r="-2632"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16" t="-801639" r="-2632" b="-3279"/>
                          </a:stretch>
                        </a:blipFill>
                      </a:tcPr>
                    </a:tc>
                    <a:extLst>
                      <a:ext uri="{0D108BD9-81ED-4DB2-BD59-A6C34878D82A}">
                        <a16:rowId xmlns:a16="http://schemas.microsoft.com/office/drawing/2014/main" val="2760091717"/>
                      </a:ext>
                    </a:extLst>
                  </a:tr>
                </a:tbl>
              </a:graphicData>
            </a:graphic>
          </p:graphicFrame>
        </mc:Fallback>
      </mc:AlternateContent>
      <p:sp>
        <p:nvSpPr>
          <p:cNvPr id="22" name="Right Arrow 21"/>
          <p:cNvSpPr/>
          <p:nvPr/>
        </p:nvSpPr>
        <p:spPr>
          <a:xfrm>
            <a:off x="748260" y="3410995"/>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565005" y="1557549"/>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0314" y="2117569"/>
            <a:ext cx="6313280" cy="3192452"/>
          </a:xfrm>
          <a:prstGeom prst="rect">
            <a:avLst/>
          </a:prstGeom>
        </p:spPr>
      </p:pic>
      <p:cxnSp>
        <p:nvCxnSpPr>
          <p:cNvPr id="14" name="Straight Arrow Connector 13"/>
          <p:cNvCxnSpPr/>
          <p:nvPr/>
        </p:nvCxnSpPr>
        <p:spPr>
          <a:xfrm flipH="1">
            <a:off x="3030380" y="1226738"/>
            <a:ext cx="470516" cy="1027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05084" y="850456"/>
            <a:ext cx="2757876" cy="307777"/>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TextBox 34"/>
              <p:cNvSpPr txBox="1"/>
              <p:nvPr/>
            </p:nvSpPr>
            <p:spPr>
              <a:xfrm>
                <a:off x="2298758" y="241391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2298758" y="2413914"/>
                <a:ext cx="233362" cy="220958"/>
              </a:xfrm>
              <a:prstGeom prst="rect">
                <a:avLst/>
              </a:prstGeom>
              <a:blipFill>
                <a:blip r:embed="rId5"/>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415439" y="259622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2415439" y="2596222"/>
                <a:ext cx="233362" cy="220958"/>
              </a:xfrm>
              <a:prstGeom prst="rect">
                <a:avLst/>
              </a:prstGeom>
              <a:blipFill>
                <a:blip r:embed="rId6"/>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415439" y="273649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415439" y="2736493"/>
                <a:ext cx="233362" cy="220958"/>
              </a:xfrm>
              <a:prstGeom prst="rect">
                <a:avLst/>
              </a:prstGeom>
              <a:blipFill>
                <a:blip r:embed="rId7"/>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989196" y="473583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1989196" y="4735833"/>
                <a:ext cx="233362" cy="220958"/>
              </a:xfrm>
              <a:prstGeom prst="rect">
                <a:avLst/>
              </a:prstGeom>
              <a:blipFill>
                <a:blip r:embed="rId8"/>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300545" y="467059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2300545" y="4670598"/>
                <a:ext cx="233362" cy="220958"/>
              </a:xfrm>
              <a:prstGeom prst="rect">
                <a:avLst/>
              </a:prstGeom>
              <a:blipFill>
                <a:blip r:embed="rId9"/>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2444321" y="481253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2444321" y="4812531"/>
                <a:ext cx="233362" cy="220958"/>
              </a:xfrm>
              <a:prstGeom prst="rect">
                <a:avLst/>
              </a:prstGeom>
              <a:blipFill>
                <a:blip r:embed="rId10"/>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74335" y="306094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3674335" y="3060946"/>
                <a:ext cx="233362" cy="215444"/>
              </a:xfrm>
              <a:prstGeom prst="rect">
                <a:avLst/>
              </a:prstGeom>
              <a:blipFill>
                <a:blip r:embed="rId11"/>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669722" y="346076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3669722" y="3460762"/>
                <a:ext cx="233362" cy="215444"/>
              </a:xfrm>
              <a:prstGeom prst="rect">
                <a:avLst/>
              </a:prstGeom>
              <a:blipFill>
                <a:blip r:embed="rId12"/>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669722" y="382950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3669722" y="3829507"/>
                <a:ext cx="233362" cy="215444"/>
              </a:xfrm>
              <a:prstGeom prst="rect">
                <a:avLst/>
              </a:prstGeom>
              <a:blipFill>
                <a:blip r:embed="rId13"/>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087683" y="323552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087683" y="3235527"/>
                <a:ext cx="233362" cy="220958"/>
              </a:xfrm>
              <a:prstGeom prst="rect">
                <a:avLst/>
              </a:prstGeom>
              <a:blipFill>
                <a:blip r:embed="rId14"/>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386654" y="338883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4386654" y="3388836"/>
                <a:ext cx="233362" cy="220958"/>
              </a:xfrm>
              <a:prstGeom prst="rect">
                <a:avLst/>
              </a:prstGeom>
              <a:blipFill>
                <a:blip r:embed="rId15"/>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004822" y="384635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004822" y="3846351"/>
                <a:ext cx="233362" cy="220958"/>
              </a:xfrm>
              <a:prstGeom prst="rect">
                <a:avLst/>
              </a:prstGeom>
              <a:blipFill>
                <a:blip r:embed="rId16"/>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303793" y="3999660"/>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303793" y="3999660"/>
                <a:ext cx="233362" cy="220958"/>
              </a:xfrm>
              <a:prstGeom prst="rect">
                <a:avLst/>
              </a:prstGeom>
              <a:blipFill>
                <a:blip r:embed="rId17"/>
                <a:stretch>
                  <a:fillRect r="-21053"/>
                </a:stretch>
              </a:blipFill>
            </p:spPr>
            <p:txBody>
              <a:bodyPr/>
              <a:lstStyle/>
              <a:p>
                <a:r>
                  <a:rPr lang="en-US">
                    <a:noFill/>
                  </a:rPr>
                  <a:t> </a:t>
                </a:r>
              </a:p>
            </p:txBody>
          </p:sp>
        </mc:Fallback>
      </mc:AlternateContent>
      <p:sp>
        <p:nvSpPr>
          <p:cNvPr id="53" name="TextBox 52"/>
          <p:cNvSpPr txBox="1"/>
          <p:nvPr/>
        </p:nvSpPr>
        <p:spPr>
          <a:xfrm>
            <a:off x="5065567" y="1483312"/>
            <a:ext cx="1585292"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EMNIST hidden layer</a:t>
            </a:r>
            <a:endParaRPr lang="en-US" sz="14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6019280" y="2263456"/>
            <a:ext cx="3414873" cy="3055443"/>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55" name="TextBox 54"/>
              <p:cNvSpPr txBox="1"/>
              <p:nvPr/>
            </p:nvSpPr>
            <p:spPr>
              <a:xfrm>
                <a:off x="5782451" y="3437708"/>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4</m:t>
                          </m:r>
                        </m:sub>
                      </m:sSub>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5782451" y="3437708"/>
                <a:ext cx="168583" cy="230832"/>
              </a:xfrm>
              <a:prstGeom prst="rect">
                <a:avLst/>
              </a:prstGeom>
              <a:blipFill>
                <a:blip r:embed="rId18"/>
                <a:stretch>
                  <a:fillRect r="-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783283" y="3807287"/>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5</m:t>
                          </m:r>
                        </m:sub>
                      </m:sSub>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5783283" y="3807287"/>
                <a:ext cx="168583" cy="230832"/>
              </a:xfrm>
              <a:prstGeom prst="rect">
                <a:avLst/>
              </a:prstGeom>
              <a:blipFill>
                <a:blip r:embed="rId19"/>
                <a:stretch>
                  <a:fillRect r="-48148"/>
                </a:stretch>
              </a:blipFill>
            </p:spPr>
            <p:txBody>
              <a:bodyPr/>
              <a:lstStyle/>
              <a:p>
                <a:r>
                  <a:rPr lang="en-US">
                    <a:noFill/>
                  </a:rPr>
                  <a:t> </a:t>
                </a:r>
              </a:p>
            </p:txBody>
          </p:sp>
        </mc:Fallback>
      </mc:AlternateContent>
      <p:sp>
        <p:nvSpPr>
          <p:cNvPr id="57" name="Oval 56"/>
          <p:cNvSpPr/>
          <p:nvPr/>
        </p:nvSpPr>
        <p:spPr>
          <a:xfrm>
            <a:off x="10042869" y="160080"/>
            <a:ext cx="1123812" cy="1006717"/>
          </a:xfrm>
          <a:prstGeom prst="ellipse">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Arrow Connector 57"/>
          <p:cNvCxnSpPr/>
          <p:nvPr/>
        </p:nvCxnSpPr>
        <p:spPr>
          <a:xfrm flipV="1">
            <a:off x="6061919" y="807869"/>
            <a:ext cx="3952093" cy="2713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Flowchart: Delay 66"/>
          <p:cNvSpPr/>
          <p:nvPr/>
        </p:nvSpPr>
        <p:spPr>
          <a:xfrm>
            <a:off x="11152783" y="1424798"/>
            <a:ext cx="692458" cy="932092"/>
          </a:xfrm>
          <a:prstGeom prst="flowChartDelay">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Delay 67"/>
          <p:cNvSpPr/>
          <p:nvPr/>
        </p:nvSpPr>
        <p:spPr>
          <a:xfrm rot="10800000">
            <a:off x="9413674" y="1424798"/>
            <a:ext cx="692458" cy="932092"/>
          </a:xfrm>
          <a:prstGeom prst="flowChartDelay">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11110358" y="1686682"/>
            <a:ext cx="850561" cy="430887"/>
          </a:xfrm>
          <a:prstGeom prst="rect">
            <a:avLst/>
          </a:prstGeom>
          <a:noFill/>
        </p:spPr>
        <p:txBody>
          <a:bodyPr wrap="square" rtlCol="0">
            <a:spAutoFit/>
          </a:bodyPr>
          <a:lstStyle/>
          <a:p>
            <a:r>
              <a:rPr lang="en-US" sz="1100" dirty="0" smtClean="0">
                <a:solidFill>
                  <a:schemeClr val="bg1"/>
                </a:solidFill>
              </a:rPr>
              <a:t>Non Linear</a:t>
            </a:r>
          </a:p>
          <a:p>
            <a:r>
              <a:rPr lang="en-US" sz="1100" dirty="0" smtClean="0">
                <a:solidFill>
                  <a:schemeClr val="bg1"/>
                </a:solidFill>
              </a:rPr>
              <a:t>( ReLU )</a:t>
            </a:r>
            <a:endParaRPr lang="en-US" sz="1100" dirty="0">
              <a:solidFill>
                <a:schemeClr val="bg1"/>
              </a:solidFill>
            </a:endParaRPr>
          </a:p>
        </p:txBody>
      </p:sp>
      <p:sp>
        <p:nvSpPr>
          <p:cNvPr id="70" name="TextBox 69"/>
          <p:cNvSpPr txBox="1"/>
          <p:nvPr/>
        </p:nvSpPr>
        <p:spPr>
          <a:xfrm>
            <a:off x="9549831" y="1675400"/>
            <a:ext cx="644673" cy="261610"/>
          </a:xfrm>
          <a:prstGeom prst="rect">
            <a:avLst/>
          </a:prstGeom>
          <a:noFill/>
        </p:spPr>
        <p:txBody>
          <a:bodyPr wrap="square" rtlCol="0">
            <a:spAutoFit/>
          </a:bodyPr>
          <a:lstStyle/>
          <a:p>
            <a:r>
              <a:rPr lang="en-US" sz="1100" dirty="0" smtClean="0">
                <a:solidFill>
                  <a:schemeClr val="bg1"/>
                </a:solidFill>
              </a:rPr>
              <a:t>Linear</a:t>
            </a:r>
            <a:endParaRPr lang="en-US" sz="1100" dirty="0">
              <a:solidFill>
                <a:schemeClr val="bg1"/>
              </a:solidFill>
            </a:endParaRPr>
          </a:p>
        </p:txBody>
      </p:sp>
      <p:cxnSp>
        <p:nvCxnSpPr>
          <p:cNvPr id="71" name="Straight Arrow Connector 70"/>
          <p:cNvCxnSpPr/>
          <p:nvPr/>
        </p:nvCxnSpPr>
        <p:spPr>
          <a:xfrm flipV="1">
            <a:off x="9872167" y="1101856"/>
            <a:ext cx="233965" cy="261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11161662" y="1082131"/>
            <a:ext cx="240438" cy="24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p:cNvSpPr txBox="1"/>
              <p:nvPr/>
            </p:nvSpPr>
            <p:spPr>
              <a:xfrm>
                <a:off x="10305888" y="426835"/>
                <a:ext cx="6446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𝐻</m:t>
                          </m:r>
                        </m:e>
                        <m:sub>
                          <m:r>
                            <a:rPr lang="en-US" sz="2400" b="0" i="1" smtClean="0">
                              <a:solidFill>
                                <a:schemeClr val="bg1"/>
                              </a:solidFill>
                              <a:latin typeface="Cambria Math" panose="02040503050406030204" pitchFamily="18" charset="0"/>
                            </a:rPr>
                            <m:t>𝑖</m:t>
                          </m:r>
                        </m:sub>
                      </m:sSub>
                    </m:oMath>
                  </m:oMathPara>
                </a14:m>
                <a:endParaRPr lang="en-US" sz="1100" dirty="0">
                  <a:solidFill>
                    <a:schemeClr val="bg1"/>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10305888" y="426835"/>
                <a:ext cx="644673" cy="461665"/>
              </a:xfrm>
              <a:prstGeom prst="rect">
                <a:avLst/>
              </a:prstGeom>
              <a:blipFill>
                <a:blip r:embed="rId20"/>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780861" y="3252571"/>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1</m:t>
                          </m:r>
                        </m:sub>
                      </m:sSub>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780861" y="3252571"/>
                <a:ext cx="168583" cy="230832"/>
              </a:xfrm>
              <a:prstGeom prst="rect">
                <a:avLst/>
              </a:prstGeom>
              <a:blipFill>
                <a:blip r:embed="rId21"/>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3786424" y="3627853"/>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2</m:t>
                          </m:r>
                        </m:sub>
                      </m:sSub>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3786424" y="3627853"/>
                <a:ext cx="168583" cy="230832"/>
              </a:xfrm>
              <a:prstGeom prst="rect">
                <a:avLst/>
              </a:prstGeom>
              <a:blipFill>
                <a:blip r:embed="rId22"/>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783351" y="3999371"/>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3</m:t>
                          </m:r>
                        </m:sub>
                      </m:sSub>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3783351" y="3999371"/>
                <a:ext cx="168583" cy="230832"/>
              </a:xfrm>
              <a:prstGeom prst="rect">
                <a:avLst/>
              </a:prstGeom>
              <a:blipFill>
                <a:blip r:embed="rId23"/>
                <a:stretch>
                  <a:fillRect r="-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594846" y="330603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4</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5594846" y="3306030"/>
                <a:ext cx="233362" cy="215444"/>
              </a:xfrm>
              <a:prstGeom prst="rect">
                <a:avLst/>
              </a:prstGeom>
              <a:blipFill>
                <a:blip r:embed="rId24"/>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5590233" y="370584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5</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5590233" y="3705846"/>
                <a:ext cx="233362" cy="215444"/>
              </a:xfrm>
              <a:prstGeom prst="rect">
                <a:avLst/>
              </a:prstGeom>
              <a:blipFill>
                <a:blip r:embed="rId25"/>
                <a:stretch>
                  <a:fillRect r="-13158"/>
                </a:stretch>
              </a:blipFill>
            </p:spPr>
            <p:txBody>
              <a:bodyPr/>
              <a:lstStyle/>
              <a:p>
                <a:r>
                  <a:rPr lang="en-US">
                    <a:noFill/>
                  </a:rPr>
                  <a:t> </a:t>
                </a:r>
              </a:p>
            </p:txBody>
          </p:sp>
        </mc:Fallback>
      </mc:AlternateContent>
      <p:pic>
        <p:nvPicPr>
          <p:cNvPr id="2" name="Picture 1"/>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7649269" y="2840916"/>
            <a:ext cx="4414345" cy="2514310"/>
          </a:xfrm>
          <a:prstGeom prst="rect">
            <a:avLst/>
          </a:prstGeom>
        </p:spPr>
      </p:pic>
      <mc:AlternateContent xmlns:mc="http://schemas.openxmlformats.org/markup-compatibility/2006" xmlns:a14="http://schemas.microsoft.com/office/drawing/2010/main">
        <mc:Choice Requires="a14">
          <p:sp>
            <p:nvSpPr>
              <p:cNvPr id="59" name="TextBox 58"/>
              <p:cNvSpPr txBox="1"/>
              <p:nvPr/>
            </p:nvSpPr>
            <p:spPr>
              <a:xfrm>
                <a:off x="4864315" y="4289990"/>
                <a:ext cx="2979816" cy="2426562"/>
              </a:xfrm>
              <a:prstGeom prst="rect">
                <a:avLst/>
              </a:prstGeom>
              <a:noFill/>
              <a:ln>
                <a:solidFill>
                  <a:schemeClr val="tx1"/>
                </a:solidFill>
              </a:ln>
            </p:spPr>
            <p:txBody>
              <a:bodyPr wrap="square" rtlCol="0">
                <a:spAutoFit/>
              </a:bodyPr>
              <a:lstStyle/>
              <a:p>
                <a:r>
                  <a:rPr lang="en-US" sz="1600" u="sng" dirty="0" smtClean="0">
                    <a:latin typeface="Times New Roman" panose="02020603050405020304" pitchFamily="18" charset="0"/>
                    <a:cs typeface="Times New Roman" panose="02020603050405020304" pitchFamily="18" charset="0"/>
                  </a:rPr>
                  <a:t>Trainable Parameters:</a:t>
                </a:r>
              </a:p>
              <a:p>
                <a:endParaRPr lang="en-US" sz="12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V</a:t>
                </a:r>
                <a:r>
                  <a:rPr lang="en-US" sz="1400" dirty="0" smtClean="0"/>
                  <a:t> </a:t>
                </a:r>
                <a:r>
                  <a:rPr lang="en-US" sz="1400" dirty="0"/>
                  <a:t>= </a:t>
                </a:r>
                <a14:m>
                  <m:oMath xmlns:m="http://schemas.openxmlformats.org/officeDocument/2006/math">
                    <m:d>
                      <m:dPr>
                        <m:begChr m:val="["/>
                        <m:endChr m:val="]"/>
                        <m:ctrlPr>
                          <a:rPr lang="en-US" sz="1200" i="1">
                            <a:latin typeface="Cambria Math" panose="02040503050406030204" pitchFamily="18" charset="0"/>
                          </a:rPr>
                        </m:ctrlPr>
                      </m:dPr>
                      <m:e>
                        <m:m>
                          <m:mPr>
                            <m:mcs>
                              <m:mc>
                                <m:mcPr>
                                  <m:count m:val="2"/>
                                  <m:mcJc m:val="center"/>
                                </m:mcPr>
                              </m:mc>
                            </m:mcs>
                            <m:ctrlPr>
                              <a:rPr lang="en-US" sz="1200" i="1" smtClean="0">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1,1</m:t>
                                  </m:r>
                                </m:sub>
                              </m:sSub>
                            </m:e>
                            <m:e>
                              <m:sSub>
                                <m:sSubPr>
                                  <m:ctrlPr>
                                    <a:rPr lang="en-US" sz="1200" i="1" smtClean="0">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1,</m:t>
                                  </m:r>
                                  <m:r>
                                    <a:rPr lang="en-US" sz="1200" b="0" i="1" smtClean="0">
                                      <a:latin typeface="Cambria Math" panose="02040503050406030204" pitchFamily="18" charset="0"/>
                                    </a:rPr>
                                    <m:t>2</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2</m:t>
                                  </m:r>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2</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3</m:t>
                                  </m:r>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3</m:t>
                                  </m:r>
                                  <m:r>
                                    <a:rPr lang="en-US" sz="1200" i="1">
                                      <a:latin typeface="Cambria Math" panose="02040503050406030204" pitchFamily="18" charset="0"/>
                                    </a:rPr>
                                    <m:t>,</m:t>
                                  </m:r>
                                  <m:r>
                                    <a:rPr lang="en-US" sz="1200" b="0" i="1" smtClean="0">
                                      <a:latin typeface="Cambria Math" panose="02040503050406030204" pitchFamily="18" charset="0"/>
                                    </a:rPr>
                                    <m:t>2</m:t>
                                  </m:r>
                                </m:sub>
                              </m:sSub>
                            </m:e>
                          </m:mr>
                        </m:m>
                      </m:e>
                    </m:d>
                  </m:oMath>
                </a14:m>
                <a:endParaRPr lang="en-US" sz="1600" dirty="0" smtClean="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𝑣</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MNIST hidden layer neuron </a:t>
                </a:r>
                <a:r>
                  <a:rPr lang="en-US" sz="1200" dirty="0">
                    <a:latin typeface="Times New Roman" panose="02020603050405020304" pitchFamily="18" charset="0"/>
                    <a:cs typeface="Times New Roman" panose="02020603050405020304" pitchFamily="18" charset="0"/>
                  </a:rPr>
                  <a:t>and the </a:t>
                </a:r>
                <a:r>
                  <a:rPr lang="en-US" sz="1200" dirty="0" smtClean="0">
                    <a:latin typeface="Times New Roman" panose="02020603050405020304" pitchFamily="18" charset="0"/>
                    <a:cs typeface="Times New Roman" panose="02020603050405020304" pitchFamily="18" charset="0"/>
                  </a:rPr>
                  <a:t>j-</a:t>
                </a:r>
                <a:r>
                  <a:rPr lang="en-US" sz="1200" dirty="0" err="1" smtClean="0">
                    <a:latin typeface="Times New Roman" panose="02020603050405020304" pitchFamily="18" charset="0"/>
                    <a:cs typeface="Times New Roman" panose="02020603050405020304" pitchFamily="18" charset="0"/>
                  </a:rPr>
                  <a:t>th</a:t>
                </a:r>
                <a:r>
                  <a:rPr lang="en-US" sz="1200" dirty="0" smtClean="0">
                    <a:latin typeface="Times New Roman" panose="02020603050405020304" pitchFamily="18" charset="0"/>
                    <a:cs typeface="Times New Roman" panose="02020603050405020304" pitchFamily="18" charset="0"/>
                  </a:rPr>
                  <a:t> EMNIST </a:t>
                </a:r>
                <a:r>
                  <a:rPr lang="en-US" sz="1200" dirty="0">
                    <a:latin typeface="Times New Roman" panose="02020603050405020304" pitchFamily="18" charset="0"/>
                    <a:cs typeface="Times New Roman" panose="02020603050405020304" pitchFamily="18" charset="0"/>
                  </a:rPr>
                  <a:t>hidden layer </a:t>
                </a:r>
                <a:r>
                  <a:rPr lang="en-US" sz="1200" dirty="0" smtClean="0">
                    <a:latin typeface="Times New Roman" panose="02020603050405020304" pitchFamily="18" charset="0"/>
                    <a:cs typeface="Times New Roman" panose="02020603050405020304" pitchFamily="18" charset="0"/>
                  </a:rPr>
                  <a:t>neuron</a:t>
                </a:r>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 </m:t>
                        </m:r>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4</m:t>
                        </m:r>
                      </m:sub>
                    </m:sSub>
                  </m:oMath>
                </a14:m>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5</m:t>
                        </m:r>
                      </m:sub>
                    </m:sSub>
                  </m:oMath>
                </a14:m>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are </a:t>
                </a:r>
                <a:r>
                  <a:rPr lang="en-US" sz="1200" dirty="0">
                    <a:latin typeface="Times New Roman" panose="02020603050405020304" pitchFamily="18" charset="0"/>
                    <a:cs typeface="Times New Roman" panose="02020603050405020304" pitchFamily="18" charset="0"/>
                  </a:rPr>
                  <a:t>the bias terms for the </a:t>
                </a:r>
                <a:r>
                  <a:rPr lang="en-US" sz="1200" dirty="0" smtClean="0">
                    <a:latin typeface="Times New Roman" panose="02020603050405020304" pitchFamily="18" charset="0"/>
                    <a:cs typeface="Times New Roman" panose="02020603050405020304" pitchFamily="18" charset="0"/>
                  </a:rPr>
                  <a:t>EMNIST </a:t>
                </a:r>
                <a:r>
                  <a:rPr lang="en-US" sz="1200" dirty="0">
                    <a:latin typeface="Times New Roman" panose="02020603050405020304" pitchFamily="18" charset="0"/>
                    <a:cs typeface="Times New Roman" panose="02020603050405020304" pitchFamily="18" charset="0"/>
                  </a:rPr>
                  <a:t>hidden layer neurons</a:t>
                </a:r>
                <a:r>
                  <a:rPr lang="en-US" sz="14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4864315" y="4289990"/>
                <a:ext cx="2979816" cy="2426562"/>
              </a:xfrm>
              <a:prstGeom prst="rect">
                <a:avLst/>
              </a:prstGeom>
              <a:blipFill>
                <a:blip r:embed="rId27"/>
                <a:stretch>
                  <a:fillRect l="-1018" t="-5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555682" y="5330311"/>
                <a:ext cx="4186237" cy="1500732"/>
              </a:xfrm>
              <a:prstGeom prst="rect">
                <a:avLst/>
              </a:prstGeom>
              <a:noFill/>
              <a:ln>
                <a:solidFill>
                  <a:schemeClr val="tx1"/>
                </a:solidFill>
              </a:ln>
            </p:spPr>
            <p:txBody>
              <a:bodyPr wrap="square" rtlCol="0">
                <a:spAutoFit/>
              </a:bodyPr>
              <a:lstStyle/>
              <a:p>
                <a:r>
                  <a:rPr lang="en-US" sz="1400" u="sng" dirty="0" smtClean="0">
                    <a:latin typeface="Times New Roman" panose="02020603050405020304" pitchFamily="18" charset="0"/>
                    <a:cs typeface="Times New Roman" panose="02020603050405020304" pitchFamily="18" charset="0"/>
                  </a:rPr>
                  <a:t>Non-trainable (</a:t>
                </a:r>
                <a:r>
                  <a:rPr lang="en-US" sz="1400" u="sng" dirty="0" smtClean="0">
                    <a:solidFill>
                      <a:srgbClr val="FF0000"/>
                    </a:solidFill>
                    <a:latin typeface="Times New Roman" panose="02020603050405020304" pitchFamily="18" charset="0"/>
                    <a:cs typeface="Times New Roman" panose="02020603050405020304" pitchFamily="18" charset="0"/>
                  </a:rPr>
                  <a:t>Frozen</a:t>
                </a:r>
                <a:r>
                  <a:rPr lang="en-US" sz="1400" u="sng" dirty="0" smtClean="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Parameters</a:t>
                </a:r>
                <a:r>
                  <a:rPr lang="en-US" sz="1400" u="sng" dirty="0" smtClean="0">
                    <a:latin typeface="Times New Roman" panose="02020603050405020304" pitchFamily="18" charset="0"/>
                    <a:cs typeface="Times New Roman" panose="02020603050405020304" pitchFamily="18" charset="0"/>
                  </a:rPr>
                  <a:t>:</a:t>
                </a:r>
              </a:p>
              <a:p>
                <a:endParaRPr lang="en-US" sz="1400" u="sng" dirty="0">
                  <a:latin typeface="Times New Roman" panose="02020603050405020304" pitchFamily="18" charset="0"/>
                  <a:cs typeface="Times New Roman" panose="02020603050405020304" pitchFamily="18" charset="0"/>
                </a:endParaRPr>
              </a:p>
              <a:p>
                <a:r>
                  <a:rPr lang="en-US" sz="1100" dirty="0" smtClean="0">
                    <a:solidFill>
                      <a:srgbClr val="FF0000"/>
                    </a:solidFill>
                    <a:latin typeface="Times New Roman" panose="02020603050405020304" pitchFamily="18" charset="0"/>
                    <a:cs typeface="Times New Roman" panose="02020603050405020304" pitchFamily="18" charset="0"/>
                  </a:rPr>
                  <a:t>W</a:t>
                </a:r>
                <a:r>
                  <a:rPr lang="en-US" sz="1100" dirty="0">
                    <a:solidFill>
                      <a:srgbClr val="FF0000"/>
                    </a:solidFill>
                  </a:rPr>
                  <a:t> = </a:t>
                </a:r>
                <a14:m>
                  <m:oMath xmlns:m="http://schemas.openxmlformats.org/officeDocument/2006/math">
                    <m:d>
                      <m:dPr>
                        <m:begChr m:val="["/>
                        <m:endChr m:val="]"/>
                        <m:ctrlPr>
                          <a:rPr lang="en-US" sz="1100" i="1">
                            <a:solidFill>
                              <a:srgbClr val="FF0000"/>
                            </a:solidFill>
                            <a:latin typeface="Cambria Math" panose="02040503050406030204" pitchFamily="18" charset="0"/>
                          </a:rPr>
                        </m:ctrlPr>
                      </m:dPr>
                      <m:e>
                        <m:m>
                          <m:mPr>
                            <m:mcs>
                              <m:mc>
                                <m:mcPr>
                                  <m:count m:val="3"/>
                                  <m:mcJc m:val="center"/>
                                </m:mcPr>
                              </m:mc>
                            </m:mcs>
                            <m:ctrlPr>
                              <a:rPr lang="en-US" sz="1100" i="1">
                                <a:solidFill>
                                  <a:srgbClr val="FF0000"/>
                                </a:solidFill>
                                <a:latin typeface="Cambria Math" panose="02040503050406030204" pitchFamily="18" charset="0"/>
                              </a:rPr>
                            </m:ctrlPr>
                          </m:mPr>
                          <m:mr>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1,1</m:t>
                                  </m:r>
                                </m:sub>
                              </m:sSub>
                            </m:e>
                            <m:e>
                              <m:r>
                                <a:rPr lang="en-US" sz="1100" i="1">
                                  <a:solidFill>
                                    <a:srgbClr val="FF0000"/>
                                  </a:solidFill>
                                  <a:latin typeface="Cambria Math" panose="02040503050406030204" pitchFamily="18" charset="0"/>
                                </a:rPr>
                                <m:t>⋯</m:t>
                              </m:r>
                            </m:e>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1,3</m:t>
                                  </m:r>
                                </m:sub>
                              </m:sSub>
                            </m:e>
                          </m:mr>
                          <m:mr>
                            <m:e>
                              <m:r>
                                <a:rPr lang="en-US" sz="1100" i="1">
                                  <a:solidFill>
                                    <a:srgbClr val="FF0000"/>
                                  </a:solidFill>
                                  <a:latin typeface="Cambria Math" panose="02040503050406030204" pitchFamily="18" charset="0"/>
                                </a:rPr>
                                <m:t>⋮</m:t>
                              </m:r>
                            </m:e>
                            <m:e>
                              <m:r>
                                <a:rPr lang="en-US" sz="1100" i="1">
                                  <a:solidFill>
                                    <a:srgbClr val="FF0000"/>
                                  </a:solidFill>
                                  <a:latin typeface="Cambria Math" panose="02040503050406030204" pitchFamily="18" charset="0"/>
                                </a:rPr>
                                <m:t>⋱</m:t>
                              </m:r>
                            </m:e>
                            <m:e>
                              <m:r>
                                <a:rPr lang="en-US" sz="1100" i="1">
                                  <a:solidFill>
                                    <a:srgbClr val="FF0000"/>
                                  </a:solidFill>
                                  <a:latin typeface="Cambria Math" panose="02040503050406030204" pitchFamily="18" charset="0"/>
                                </a:rPr>
                                <m:t>⋮</m:t>
                              </m:r>
                            </m:e>
                          </m:mr>
                          <m:mr>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9,1</m:t>
                                  </m:r>
                                </m:sub>
                              </m:sSub>
                            </m:e>
                            <m:e>
                              <m:r>
                                <a:rPr lang="en-US" sz="1100" i="1">
                                  <a:solidFill>
                                    <a:srgbClr val="FF0000"/>
                                  </a:solidFill>
                                  <a:latin typeface="Cambria Math" panose="02040503050406030204" pitchFamily="18" charset="0"/>
                                </a:rPr>
                                <m:t>⋯</m:t>
                              </m:r>
                            </m:e>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9,3</m:t>
                                  </m:r>
                                </m:sub>
                              </m:sSub>
                            </m:e>
                          </m:mr>
                        </m:m>
                      </m:e>
                    </m:d>
                  </m:oMath>
                </a14:m>
                <a:endParaRPr lang="en-US" sz="1100" dirty="0"/>
              </a:p>
              <a:p>
                <a:r>
                  <a:rPr lang="en-US" sz="1050" dirty="0" smtClean="0">
                    <a:latin typeface="Times New Roman" panose="02020603050405020304" pitchFamily="18" charset="0"/>
                    <a:cs typeface="Times New Roman" panose="02020603050405020304" pitchFamily="18" charset="0"/>
                  </a:rPr>
                  <a:t>Here</a:t>
                </a:r>
                <a:r>
                  <a:rPr lang="en-US" sz="1050" dirty="0" smtClean="0"/>
                  <a:t> </a:t>
                </a:r>
                <a14:m>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𝑤</m:t>
                        </m:r>
                      </m:e>
                      <m:sub>
                        <m:r>
                          <a:rPr lang="en-US" sz="1050" i="1">
                            <a:latin typeface="Cambria Math" panose="02040503050406030204" pitchFamily="18" charset="0"/>
                          </a:rPr>
                          <m:t>𝑖</m:t>
                        </m:r>
                        <m:r>
                          <a:rPr lang="en-US" sz="1050" i="1">
                            <a:latin typeface="Cambria Math" panose="02040503050406030204" pitchFamily="18" charset="0"/>
                          </a:rPr>
                          <m:t>,</m:t>
                        </m:r>
                        <m:r>
                          <a:rPr lang="en-US" sz="1050" i="1">
                            <a:latin typeface="Cambria Math" panose="02040503050406030204" pitchFamily="18" charset="0"/>
                          </a:rPr>
                          <m:t>𝑗</m:t>
                        </m:r>
                      </m:sub>
                    </m:sSub>
                  </m:oMath>
                </a14:m>
                <a:r>
                  <a:rPr lang="en-US" sz="1050" dirty="0"/>
                  <a:t> </a:t>
                </a:r>
                <a:r>
                  <a:rPr lang="en-US" sz="1050" dirty="0">
                    <a:latin typeface="Times New Roman" panose="02020603050405020304" pitchFamily="18" charset="0"/>
                    <a:cs typeface="Times New Roman" panose="02020603050405020304" pitchFamily="18" charset="0"/>
                  </a:rPr>
                  <a:t>represents the weight between the i-th input neuron and the j-</a:t>
                </a:r>
                <a:r>
                  <a:rPr lang="en-US" sz="1050" dirty="0" err="1">
                    <a:latin typeface="Times New Roman" panose="02020603050405020304" pitchFamily="18" charset="0"/>
                    <a:cs typeface="Times New Roman" panose="02020603050405020304" pitchFamily="18" charset="0"/>
                  </a:rPr>
                  <a:t>th</a:t>
                </a:r>
                <a:r>
                  <a:rPr lang="en-US" sz="1050" dirty="0">
                    <a:latin typeface="Times New Roman" panose="02020603050405020304" pitchFamily="18" charset="0"/>
                    <a:cs typeface="Times New Roman" panose="02020603050405020304" pitchFamily="18" charset="0"/>
                  </a:rPr>
                  <a:t> hidden </a:t>
                </a:r>
                <a:r>
                  <a:rPr lang="en-US" sz="1050" dirty="0" smtClean="0">
                    <a:latin typeface="Times New Roman" panose="02020603050405020304" pitchFamily="18" charset="0"/>
                    <a:cs typeface="Times New Roman" panose="02020603050405020304" pitchFamily="18" charset="0"/>
                  </a:rPr>
                  <a:t>neuron from MNIST hidden layer.</a:t>
                </a:r>
              </a:p>
              <a:p>
                <a:r>
                  <a:rPr lang="en-US" sz="1050" dirty="0" smtClean="0">
                    <a:cs typeface="Times New Roman" panose="02020603050405020304" pitchFamily="18" charset="0"/>
                  </a:rPr>
                  <a:t>- </a:t>
                </a:r>
                <a14:m>
                  <m:oMath xmlns:m="http://schemas.openxmlformats.org/officeDocument/2006/math">
                    <m:sSub>
                      <m:sSubPr>
                        <m:ctrlPr>
                          <a:rPr lang="en-US" sz="1050" i="1" smtClean="0">
                            <a:solidFill>
                              <a:srgbClr val="FF0000"/>
                            </a:solidFill>
                            <a:latin typeface="Cambria Math" panose="02040503050406030204" pitchFamily="18" charset="0"/>
                            <a:cs typeface="Times New Roman" panose="02020603050405020304" pitchFamily="18" charset="0"/>
                          </a:rPr>
                        </m:ctrlPr>
                      </m:sSubPr>
                      <m:e>
                        <m:r>
                          <a:rPr lang="en-US" sz="1050" b="0" i="1" smtClean="0">
                            <a:solidFill>
                              <a:srgbClr val="FF0000"/>
                            </a:solidFill>
                            <a:latin typeface="Cambria Math" panose="02040503050406030204" pitchFamily="18" charset="0"/>
                            <a:cs typeface="Times New Roman" panose="02020603050405020304" pitchFamily="18" charset="0"/>
                          </a:rPr>
                          <m:t> </m:t>
                        </m:r>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1</m:t>
                        </m:r>
                      </m:sub>
                    </m:sSub>
                  </m:oMath>
                </a14:m>
                <a:r>
                  <a:rPr lang="en-US" sz="105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050" i="1">
                            <a:solidFill>
                              <a:srgbClr val="FF0000"/>
                            </a:solidFill>
                            <a:latin typeface="Cambria Math" panose="02040503050406030204" pitchFamily="18" charset="0"/>
                            <a:cs typeface="Times New Roman" panose="02020603050405020304" pitchFamily="18" charset="0"/>
                          </a:rPr>
                        </m:ctrlPr>
                      </m:sSubPr>
                      <m:e>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2</m:t>
                        </m:r>
                      </m:sub>
                    </m:sSub>
                  </m:oMath>
                </a14:m>
                <a:r>
                  <a:rPr lang="en-US" sz="105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050" i="1" smtClean="0">
                            <a:solidFill>
                              <a:srgbClr val="FF0000"/>
                            </a:solidFill>
                            <a:latin typeface="Cambria Math" panose="02040503050406030204" pitchFamily="18" charset="0"/>
                            <a:cs typeface="Times New Roman" panose="02020603050405020304" pitchFamily="18" charset="0"/>
                          </a:rPr>
                        </m:ctrlPr>
                      </m:sSubPr>
                      <m:e>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3</m:t>
                        </m:r>
                      </m:sub>
                    </m:sSub>
                  </m:oMath>
                </a14:m>
                <a:r>
                  <a:rPr lang="en-US" sz="1050" dirty="0">
                    <a:latin typeface="Times New Roman" panose="02020603050405020304" pitchFamily="18" charset="0"/>
                    <a:cs typeface="Times New Roman" panose="02020603050405020304" pitchFamily="18" charset="0"/>
                  </a:rPr>
                  <a:t> are the bias terms for the </a:t>
                </a:r>
                <a:r>
                  <a:rPr lang="en-US" sz="1050" dirty="0" smtClean="0">
                    <a:latin typeface="Times New Roman" panose="02020603050405020304" pitchFamily="18" charset="0"/>
                    <a:cs typeface="Times New Roman" panose="02020603050405020304" pitchFamily="18" charset="0"/>
                  </a:rPr>
                  <a:t>MNIST hidden </a:t>
                </a:r>
                <a:r>
                  <a:rPr lang="en-US" sz="1050" dirty="0">
                    <a:latin typeface="Times New Roman" panose="02020603050405020304" pitchFamily="18" charset="0"/>
                    <a:cs typeface="Times New Roman" panose="02020603050405020304" pitchFamily="18" charset="0"/>
                  </a:rPr>
                  <a:t>layer </a:t>
                </a:r>
                <a:r>
                  <a:rPr lang="en-US" sz="1050" dirty="0" smtClean="0">
                    <a:latin typeface="Times New Roman" panose="02020603050405020304" pitchFamily="18" charset="0"/>
                    <a:cs typeface="Times New Roman" panose="02020603050405020304" pitchFamily="18" charset="0"/>
                  </a:rPr>
                  <a:t>neurons</a:t>
                </a:r>
                <a:r>
                  <a:rPr lang="en-US" sz="1100"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555682" y="5330311"/>
                <a:ext cx="4186237" cy="1500732"/>
              </a:xfrm>
              <a:prstGeom prst="rect">
                <a:avLst/>
              </a:prstGeom>
              <a:blipFill>
                <a:blip r:embed="rId28"/>
                <a:stretch>
                  <a:fillRect l="-290" b="-1205"/>
                </a:stretch>
              </a:blipFill>
              <a:ln>
                <a:solidFill>
                  <a:schemeClr val="tx1"/>
                </a:solidFill>
              </a:ln>
            </p:spPr>
            <p:txBody>
              <a:bodyPr/>
              <a:lstStyle/>
              <a:p>
                <a:r>
                  <a:rPr lang="en-US">
                    <a:noFill/>
                  </a:rPr>
                  <a:t> </a:t>
                </a:r>
              </a:p>
            </p:txBody>
          </p:sp>
        </mc:Fallback>
      </mc:AlternateContent>
      <p:sp>
        <p:nvSpPr>
          <p:cNvPr id="61" name="Title 1"/>
          <p:cNvSpPr>
            <a:spLocks noGrp="1"/>
          </p:cNvSpPr>
          <p:nvPr>
            <p:ph type="title"/>
          </p:nvPr>
        </p:nvSpPr>
        <p:spPr>
          <a:xfrm>
            <a:off x="1223481" y="-57619"/>
            <a:ext cx="10058400" cy="1450757"/>
          </a:xfrm>
        </p:spPr>
        <p:txBody>
          <a:bodyPr/>
          <a:lstStyle/>
          <a:p>
            <a:pPr algn="ctr"/>
            <a:r>
              <a:rPr lang="en-US" dirty="0" smtClean="0"/>
              <a:t>EMNIST Hidden layer</a:t>
            </a:r>
            <a:endParaRPr lang="en-US" dirty="0"/>
          </a:p>
        </p:txBody>
      </p:sp>
      <p:sp>
        <p:nvSpPr>
          <p:cNvPr id="62" name="Rectangle 61"/>
          <p:cNvSpPr/>
          <p:nvPr/>
        </p:nvSpPr>
        <p:spPr>
          <a:xfrm>
            <a:off x="1998082" y="2236954"/>
            <a:ext cx="2021355"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0651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 name="TextBox 34"/>
              <p:cNvSpPr txBox="1"/>
              <p:nvPr/>
            </p:nvSpPr>
            <p:spPr>
              <a:xfrm>
                <a:off x="550277" y="209739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550277" y="2097399"/>
                <a:ext cx="233362" cy="220958"/>
              </a:xfrm>
              <a:prstGeom prst="rect">
                <a:avLst/>
              </a:prstGeom>
              <a:blipFill>
                <a:blip r:embed="rId3"/>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66958" y="227970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666958" y="2279707"/>
                <a:ext cx="233362" cy="220958"/>
              </a:xfrm>
              <a:prstGeom prst="rect">
                <a:avLst/>
              </a:prstGeom>
              <a:blipFill>
                <a:blip r:embed="rId4"/>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66958" y="241997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666958" y="2419978"/>
                <a:ext cx="233362" cy="220958"/>
              </a:xfrm>
              <a:prstGeom prst="rect">
                <a:avLst/>
              </a:prstGeom>
              <a:blipFill>
                <a:blip r:embed="rId5"/>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40715" y="441931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40715" y="4419318"/>
                <a:ext cx="233362" cy="220958"/>
              </a:xfrm>
              <a:prstGeom prst="rect">
                <a:avLst/>
              </a:prstGeom>
              <a:blipFill>
                <a:blip r:embed="rId6"/>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52064" y="435408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552064" y="4354083"/>
                <a:ext cx="233362" cy="220958"/>
              </a:xfrm>
              <a:prstGeom prst="rect">
                <a:avLst/>
              </a:prstGeom>
              <a:blipFill>
                <a:blip r:embed="rId7"/>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95840" y="449601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95840" y="4496016"/>
                <a:ext cx="233362" cy="220958"/>
              </a:xfrm>
              <a:prstGeom prst="rect">
                <a:avLst/>
              </a:prstGeom>
              <a:blipFill>
                <a:blip r:embed="rId8"/>
                <a:stretch>
                  <a:fillRect r="-26316"/>
                </a:stretch>
              </a:blipFill>
            </p:spPr>
            <p:txBody>
              <a:bodyPr/>
              <a:lstStyle/>
              <a:p>
                <a:r>
                  <a:rPr lang="en-US">
                    <a:noFill/>
                  </a:rPr>
                  <a:t> </a:t>
                </a:r>
              </a:p>
            </p:txBody>
          </p:sp>
        </mc:Fallback>
      </mc:AlternateContent>
      <p:sp>
        <p:nvSpPr>
          <p:cNvPr id="57" name="Oval 56"/>
          <p:cNvSpPr/>
          <p:nvPr/>
        </p:nvSpPr>
        <p:spPr>
          <a:xfrm>
            <a:off x="10120189" y="0"/>
            <a:ext cx="1123812" cy="1006717"/>
          </a:xfrm>
          <a:prstGeom prst="ellipse">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Arrow Connector 57"/>
          <p:cNvCxnSpPr>
            <a:endCxn id="57" idx="2"/>
          </p:cNvCxnSpPr>
          <p:nvPr/>
        </p:nvCxnSpPr>
        <p:spPr>
          <a:xfrm flipV="1">
            <a:off x="6165411" y="503359"/>
            <a:ext cx="3954778" cy="1755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9949487" y="941776"/>
            <a:ext cx="233965" cy="261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11238982" y="922051"/>
            <a:ext cx="240438" cy="24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p:cNvSpPr txBox="1"/>
              <p:nvPr/>
            </p:nvSpPr>
            <p:spPr>
              <a:xfrm>
                <a:off x="10394701" y="228711"/>
                <a:ext cx="6446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solidFill>
                                <a:schemeClr val="bg1"/>
                              </a:solidFill>
                              <a:latin typeface="Cambria Math" panose="02040503050406030204" pitchFamily="18" charset="0"/>
                              <a:cs typeface="Times New Roman" panose="02020603050405020304" pitchFamily="18" charset="0"/>
                            </a:rPr>
                          </m:ctrlPr>
                        </m:sSubPr>
                        <m:e>
                          <m:acc>
                            <m:accPr>
                              <m:chr m:val="̂"/>
                              <m:ctrlPr>
                                <a:rPr lang="en-US" sz="2400" i="1" dirty="0">
                                  <a:solidFill>
                                    <a:schemeClr val="bg1"/>
                                  </a:solidFill>
                                  <a:latin typeface="Cambria Math" panose="02040503050406030204" pitchFamily="18" charset="0"/>
                                  <a:cs typeface="Times New Roman" panose="02020603050405020304" pitchFamily="18" charset="0"/>
                                </a:rPr>
                              </m:ctrlPr>
                            </m:accPr>
                            <m:e>
                              <m:r>
                                <a:rPr lang="en-US" sz="2400" i="1" dirty="0">
                                  <a:solidFill>
                                    <a:schemeClr val="bg1"/>
                                  </a:solidFill>
                                  <a:latin typeface="Cambria Math" panose="02040503050406030204" pitchFamily="18" charset="0"/>
                                  <a:cs typeface="Times New Roman" panose="02020603050405020304" pitchFamily="18" charset="0"/>
                                </a:rPr>
                                <m:t>𝑦</m:t>
                              </m:r>
                            </m:e>
                          </m:acc>
                        </m:e>
                        <m:sub>
                          <m:r>
                            <a:rPr lang="en-US" sz="2400" b="0" i="1" dirty="0" smtClean="0">
                              <a:solidFill>
                                <a:schemeClr val="bg1"/>
                              </a:solidFill>
                              <a:latin typeface="Cambria Math" panose="02040503050406030204" pitchFamily="18" charset="0"/>
                              <a:cs typeface="Times New Roman" panose="02020603050405020304" pitchFamily="18" charset="0"/>
                            </a:rPr>
                            <m:t>𝑖</m:t>
                          </m:r>
                        </m:sub>
                      </m:sSub>
                    </m:oMath>
                  </m:oMathPara>
                </a14:m>
                <a:endParaRPr lang="en-US" sz="1100" dirty="0">
                  <a:solidFill>
                    <a:schemeClr val="bg1"/>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10394701" y="228711"/>
                <a:ext cx="644673" cy="461665"/>
              </a:xfrm>
              <a:prstGeom prst="rect">
                <a:avLst/>
              </a:prstGeom>
              <a:blipFill>
                <a:blip r:embed="rId9"/>
                <a:stretch>
                  <a:fillRect t="-4000" r="-26415" b="-10667"/>
                </a:stretch>
              </a:blipFill>
            </p:spPr>
            <p:txBody>
              <a:bodyPr/>
              <a:lstStyle/>
              <a:p>
                <a:r>
                  <a:rPr lang="en-US">
                    <a:noFill/>
                  </a:rPr>
                  <a:t> </a:t>
                </a:r>
              </a:p>
            </p:txBody>
          </p:sp>
        </mc:Fallback>
      </mc:AlternateContent>
      <p:sp>
        <p:nvSpPr>
          <p:cNvPr id="66" name="TextBox 65"/>
          <p:cNvSpPr txBox="1"/>
          <p:nvPr/>
        </p:nvSpPr>
        <p:spPr>
          <a:xfrm>
            <a:off x="-3967" y="1802914"/>
            <a:ext cx="4079081" cy="3301629"/>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5583369" y="1432710"/>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6" name="TextBox 75"/>
              <p:cNvSpPr txBox="1"/>
              <p:nvPr/>
            </p:nvSpPr>
            <p:spPr>
              <a:xfrm>
                <a:off x="6121489" y="21341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6121489" y="2134146"/>
                <a:ext cx="853518" cy="338554"/>
              </a:xfrm>
              <a:prstGeom prst="rect">
                <a:avLst/>
              </a:prstGeom>
              <a:blipFill>
                <a:blip r:embed="rId10"/>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6121489" y="253213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6121489" y="2532136"/>
                <a:ext cx="853518" cy="338554"/>
              </a:xfrm>
              <a:prstGeom prst="rect">
                <a:avLst/>
              </a:prstGeom>
              <a:blipFill>
                <a:blip r:embed="rId11"/>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6121489" y="289793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6121489" y="2897937"/>
                <a:ext cx="853518" cy="338554"/>
              </a:xfrm>
              <a:prstGeom prst="rect">
                <a:avLst/>
              </a:prstGeom>
              <a:blipFill>
                <a:blip r:embed="rId1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6127406" y="329377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6127406" y="3293778"/>
                <a:ext cx="853518" cy="338554"/>
              </a:xfrm>
              <a:prstGeom prst="rect">
                <a:avLst/>
              </a:prstGeom>
              <a:blipFill>
                <a:blip r:embed="rId13"/>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6127406" y="365957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6127406" y="3659579"/>
                <a:ext cx="853518" cy="338554"/>
              </a:xfrm>
              <a:prstGeom prst="rect">
                <a:avLst/>
              </a:prstGeom>
              <a:blipFill>
                <a:blip r:embed="rId14"/>
                <a:stretch>
                  <a:fillRect b="-5357"/>
                </a:stretch>
              </a:blipFill>
            </p:spPr>
            <p:txBody>
              <a:bodyPr/>
              <a:lstStyle/>
              <a:p>
                <a:r>
                  <a:rPr lang="en-US">
                    <a:noFill/>
                  </a:rPr>
                  <a:t> </a:t>
                </a:r>
              </a:p>
            </p:txBody>
          </p:sp>
        </mc:Fallback>
      </mc:AlternateContent>
      <p:pic>
        <p:nvPicPr>
          <p:cNvPr id="81" name="Picture 8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232" y="1997137"/>
            <a:ext cx="6313280" cy="3192452"/>
          </a:xfrm>
          <a:prstGeom prst="rect">
            <a:avLst/>
          </a:prstGeom>
        </p:spPr>
      </p:pic>
      <mc:AlternateContent xmlns:mc="http://schemas.openxmlformats.org/markup-compatibility/2006" xmlns:a14="http://schemas.microsoft.com/office/drawing/2010/main">
        <mc:Choice Requires="a14">
          <p:sp>
            <p:nvSpPr>
              <p:cNvPr id="82" name="TextBox 81"/>
              <p:cNvSpPr txBox="1"/>
              <p:nvPr/>
            </p:nvSpPr>
            <p:spPr>
              <a:xfrm>
                <a:off x="6121489" y="398763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6</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6121489" y="3987631"/>
                <a:ext cx="853518" cy="338554"/>
              </a:xfrm>
              <a:prstGeom prst="rect">
                <a:avLst/>
              </a:prstGeom>
              <a:blipFill>
                <a:blip r:embed="rId16"/>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6127406" y="438347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7</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6127406" y="4383472"/>
                <a:ext cx="853518" cy="338554"/>
              </a:xfrm>
              <a:prstGeom prst="rect">
                <a:avLst/>
              </a:prstGeom>
              <a:blipFill>
                <a:blip r:embed="rId17"/>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6127406" y="474927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8</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6127406" y="4749273"/>
                <a:ext cx="853518" cy="338554"/>
              </a:xfrm>
              <a:prstGeom prst="rect">
                <a:avLst/>
              </a:prstGeom>
              <a:blipFill>
                <a:blip r:embed="rId18"/>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561676" y="229348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561676" y="2293482"/>
                <a:ext cx="233362" cy="220958"/>
              </a:xfrm>
              <a:prstGeom prst="rect">
                <a:avLst/>
              </a:prstGeom>
              <a:blipFill>
                <a:blip r:embed="rId3"/>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678357" y="2475790"/>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678357" y="2475790"/>
                <a:ext cx="233362" cy="220958"/>
              </a:xfrm>
              <a:prstGeom prst="rect">
                <a:avLst/>
              </a:prstGeom>
              <a:blipFill>
                <a:blip r:embed="rId19"/>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678357" y="261606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678357" y="2616061"/>
                <a:ext cx="233362" cy="220958"/>
              </a:xfrm>
              <a:prstGeom prst="rect">
                <a:avLst/>
              </a:prstGeom>
              <a:blipFill>
                <a:blip r:embed="rId5"/>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252114" y="461540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252114" y="4615401"/>
                <a:ext cx="233362" cy="220958"/>
              </a:xfrm>
              <a:prstGeom prst="rect">
                <a:avLst/>
              </a:prstGeom>
              <a:blipFill>
                <a:blip r:embed="rId20"/>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563463" y="455016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563463" y="4550166"/>
                <a:ext cx="233362" cy="220958"/>
              </a:xfrm>
              <a:prstGeom prst="rect">
                <a:avLst/>
              </a:prstGeom>
              <a:blipFill>
                <a:blip r:embed="rId21"/>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707239" y="469209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707239" y="4692099"/>
                <a:ext cx="233362" cy="220958"/>
              </a:xfrm>
              <a:prstGeom prst="rect">
                <a:avLst/>
              </a:prstGeom>
              <a:blipFill>
                <a:blip r:embed="rId8"/>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1937253" y="2940514"/>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1937253" y="2940514"/>
                <a:ext cx="233362" cy="215444"/>
              </a:xfrm>
              <a:prstGeom prst="rect">
                <a:avLst/>
              </a:prstGeom>
              <a:blipFill>
                <a:blip r:embed="rId22"/>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1932640" y="334033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1932640" y="3340330"/>
                <a:ext cx="233362" cy="215444"/>
              </a:xfrm>
              <a:prstGeom prst="rect">
                <a:avLst/>
              </a:prstGeom>
              <a:blipFill>
                <a:blip r:embed="rId23"/>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1932640" y="3709075"/>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1932640" y="3709075"/>
                <a:ext cx="233362" cy="215444"/>
              </a:xfrm>
              <a:prstGeom prst="rect">
                <a:avLst/>
              </a:prstGeom>
              <a:blipFill>
                <a:blip r:embed="rId24"/>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2350601" y="311509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2350601" y="3115095"/>
                <a:ext cx="233362" cy="220958"/>
              </a:xfrm>
              <a:prstGeom prst="rect">
                <a:avLst/>
              </a:prstGeom>
              <a:blipFill>
                <a:blip r:embed="rId25"/>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2649572" y="326840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2649572" y="3268404"/>
                <a:ext cx="233362" cy="220958"/>
              </a:xfrm>
              <a:prstGeom prst="rect">
                <a:avLst/>
              </a:prstGeom>
              <a:blipFill>
                <a:blip r:embed="rId26"/>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2267740" y="372591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2267740" y="3725919"/>
                <a:ext cx="233362" cy="220958"/>
              </a:xfrm>
              <a:prstGeom prst="rect">
                <a:avLst/>
              </a:prstGeom>
              <a:blipFill>
                <a:blip r:embed="rId27"/>
                <a:stretch>
                  <a:fillRect r="-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566711" y="387922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2566711" y="3879228"/>
                <a:ext cx="233362" cy="220958"/>
              </a:xfrm>
              <a:prstGeom prst="rect">
                <a:avLst/>
              </a:prstGeom>
              <a:blipFill>
                <a:blip r:embed="rId28"/>
                <a:stretch>
                  <a:fillRect r="-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4226875" y="307313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4226875" y="3073132"/>
                <a:ext cx="233362" cy="220958"/>
              </a:xfrm>
              <a:prstGeom prst="rect">
                <a:avLst/>
              </a:prstGeom>
              <a:blipFill>
                <a:blip r:embed="rId29"/>
                <a:stretch>
                  <a:fillRect r="-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4548298" y="306979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4548298" y="3069794"/>
                <a:ext cx="233362" cy="220958"/>
              </a:xfrm>
              <a:prstGeom prst="rect">
                <a:avLst/>
              </a:prstGeom>
              <a:blipFill>
                <a:blip r:embed="rId30"/>
                <a:stretch>
                  <a:fillRect r="-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4521809" y="318008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4521809" y="3180084"/>
                <a:ext cx="233362" cy="220958"/>
              </a:xfrm>
              <a:prstGeom prst="rect">
                <a:avLst/>
              </a:prstGeom>
              <a:blipFill>
                <a:blip r:embed="rId31"/>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4399331" y="327925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4399331" y="3279255"/>
                <a:ext cx="233362" cy="220958"/>
              </a:xfrm>
              <a:prstGeom prst="rect">
                <a:avLst/>
              </a:prstGeom>
              <a:blipFill>
                <a:blip r:embed="rId32"/>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4121131" y="346305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4,8</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04" name="TextBox 103"/>
              <p:cNvSpPr txBox="1">
                <a:spLocks noRot="1" noChangeAspect="1" noMove="1" noResize="1" noEditPoints="1" noAdjustHandles="1" noChangeArrowheads="1" noChangeShapeType="1" noTextEdit="1"/>
              </p:cNvSpPr>
              <p:nvPr/>
            </p:nvSpPr>
            <p:spPr>
              <a:xfrm>
                <a:off x="4121131" y="3463055"/>
                <a:ext cx="233362" cy="220958"/>
              </a:xfrm>
              <a:prstGeom prst="rect">
                <a:avLst/>
              </a:prstGeom>
              <a:blipFill>
                <a:blip r:embed="rId33"/>
                <a:stretch>
                  <a:fillRect r="-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5812755" y="218576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5812755" y="2185760"/>
                <a:ext cx="233362" cy="215444"/>
              </a:xfrm>
              <a:prstGeom prst="rect">
                <a:avLst/>
              </a:prstGeom>
              <a:blipFill>
                <a:blip r:embed="rId34"/>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5824546" y="257155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5824546" y="2571558"/>
                <a:ext cx="233362" cy="215444"/>
              </a:xfrm>
              <a:prstGeom prst="rect">
                <a:avLst/>
              </a:prstGeom>
              <a:blipFill>
                <a:blip r:embed="rId35"/>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5824546" y="2861925"/>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07" name="TextBox 106"/>
              <p:cNvSpPr txBox="1">
                <a:spLocks noRot="1" noChangeAspect="1" noMove="1" noResize="1" noEditPoints="1" noAdjustHandles="1" noChangeArrowheads="1" noChangeShapeType="1" noTextEdit="1"/>
              </p:cNvSpPr>
              <p:nvPr/>
            </p:nvSpPr>
            <p:spPr>
              <a:xfrm>
                <a:off x="5824546" y="2861925"/>
                <a:ext cx="233362" cy="215444"/>
              </a:xfrm>
              <a:prstGeom prst="rect">
                <a:avLst/>
              </a:prstGeom>
              <a:blipFill>
                <a:blip r:embed="rId36"/>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5824546" y="320996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5824546" y="3209966"/>
                <a:ext cx="233362" cy="215444"/>
              </a:xfrm>
              <a:prstGeom prst="rect">
                <a:avLst/>
              </a:prstGeom>
              <a:blipFill>
                <a:blip r:embed="rId37"/>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5824546" y="358465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5824546" y="3584656"/>
                <a:ext cx="233362" cy="215444"/>
              </a:xfrm>
              <a:prstGeom prst="rect">
                <a:avLst/>
              </a:prstGeom>
              <a:blipFill>
                <a:blip r:embed="rId38"/>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5828510" y="3892495"/>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6</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5828510" y="3892495"/>
                <a:ext cx="233362" cy="215444"/>
              </a:xfrm>
              <a:prstGeom prst="rect">
                <a:avLst/>
              </a:prstGeom>
              <a:blipFill>
                <a:blip r:embed="rId39"/>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5828510" y="424053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7</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5828510" y="4240536"/>
                <a:ext cx="233362" cy="215444"/>
              </a:xfrm>
              <a:prstGeom prst="rect">
                <a:avLst/>
              </a:prstGeom>
              <a:blipFill>
                <a:blip r:embed="rId40"/>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5824546" y="455168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8</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5824546" y="4551683"/>
                <a:ext cx="233362" cy="215444"/>
              </a:xfrm>
              <a:prstGeom prst="rect">
                <a:avLst/>
              </a:prstGeom>
              <a:blipFill>
                <a:blip r:embed="rId41"/>
                <a:stretch>
                  <a:fillRect r="-10256"/>
                </a:stretch>
              </a:blipFill>
            </p:spPr>
            <p:txBody>
              <a:bodyPr/>
              <a:lstStyle/>
              <a:p>
                <a:r>
                  <a:rPr lang="en-US">
                    <a:noFill/>
                  </a:rPr>
                  <a:t> </a:t>
                </a:r>
              </a:p>
            </p:txBody>
          </p:sp>
        </mc:Fallback>
      </mc:AlternateContent>
      <p:sp>
        <p:nvSpPr>
          <p:cNvPr id="113" name="TextBox 112"/>
          <p:cNvSpPr txBox="1"/>
          <p:nvPr/>
        </p:nvSpPr>
        <p:spPr>
          <a:xfrm>
            <a:off x="3328485" y="1362880"/>
            <a:ext cx="1585292"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EMNIST hidden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4" name="TextBox 113"/>
              <p:cNvSpPr txBox="1"/>
              <p:nvPr/>
            </p:nvSpPr>
            <p:spPr>
              <a:xfrm>
                <a:off x="3857764" y="318559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4</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4" name="TextBox 113"/>
              <p:cNvSpPr txBox="1">
                <a:spLocks noRot="1" noChangeAspect="1" noMove="1" noResize="1" noEditPoints="1" noAdjustHandles="1" noChangeArrowheads="1" noChangeShapeType="1" noTextEdit="1"/>
              </p:cNvSpPr>
              <p:nvPr/>
            </p:nvSpPr>
            <p:spPr>
              <a:xfrm>
                <a:off x="3857764" y="3185598"/>
                <a:ext cx="233362" cy="215444"/>
              </a:xfrm>
              <a:prstGeom prst="rect">
                <a:avLst/>
              </a:prstGeom>
              <a:blipFill>
                <a:blip r:embed="rId42"/>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3853151" y="3585414"/>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5</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5" name="TextBox 114"/>
              <p:cNvSpPr txBox="1">
                <a:spLocks noRot="1" noChangeAspect="1" noMove="1" noResize="1" noEditPoints="1" noAdjustHandles="1" noChangeArrowheads="1" noChangeShapeType="1" noTextEdit="1"/>
              </p:cNvSpPr>
              <p:nvPr/>
            </p:nvSpPr>
            <p:spPr>
              <a:xfrm>
                <a:off x="3853151" y="3585414"/>
                <a:ext cx="233362" cy="215444"/>
              </a:xfrm>
              <a:prstGeom prst="rect">
                <a:avLst/>
              </a:prstGeom>
              <a:blipFill>
                <a:blip r:embed="rId43"/>
                <a:stretch>
                  <a:fillRect r="-13158"/>
                </a:stretch>
              </a:blipFill>
            </p:spPr>
            <p:txBody>
              <a:bodyPr/>
              <a:lstStyle/>
              <a:p>
                <a:r>
                  <a:rPr lang="en-US">
                    <a:noFill/>
                  </a:rPr>
                  <a:t> </a:t>
                </a:r>
              </a:p>
            </p:txBody>
          </p:sp>
        </mc:Fallback>
      </mc:AlternateContent>
      <p:sp>
        <p:nvSpPr>
          <p:cNvPr id="116" name="TextBox 115"/>
          <p:cNvSpPr txBox="1"/>
          <p:nvPr/>
        </p:nvSpPr>
        <p:spPr>
          <a:xfrm>
            <a:off x="-8425" y="2005795"/>
            <a:ext cx="4088780" cy="3440444"/>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17" name="TextBox 116"/>
              <p:cNvSpPr txBox="1"/>
              <p:nvPr/>
            </p:nvSpPr>
            <p:spPr>
              <a:xfrm>
                <a:off x="4041523" y="3317974"/>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4</m:t>
                          </m:r>
                        </m:sub>
                      </m:sSub>
                    </m:oMath>
                  </m:oMathPara>
                </a14:m>
                <a:endParaRPr lang="en-US" dirty="0"/>
              </a:p>
            </p:txBody>
          </p:sp>
        </mc:Choice>
        <mc:Fallback xmlns="">
          <p:sp>
            <p:nvSpPr>
              <p:cNvPr id="117" name="TextBox 116"/>
              <p:cNvSpPr txBox="1">
                <a:spLocks noRot="1" noChangeAspect="1" noMove="1" noResize="1" noEditPoints="1" noAdjustHandles="1" noChangeArrowheads="1" noChangeShapeType="1" noTextEdit="1"/>
              </p:cNvSpPr>
              <p:nvPr/>
            </p:nvSpPr>
            <p:spPr>
              <a:xfrm>
                <a:off x="4041523" y="3317974"/>
                <a:ext cx="168583" cy="230832"/>
              </a:xfrm>
              <a:prstGeom prst="rect">
                <a:avLst/>
              </a:prstGeom>
              <a:blipFill>
                <a:blip r:embed="rId44"/>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p:cNvSpPr txBox="1"/>
              <p:nvPr/>
            </p:nvSpPr>
            <p:spPr>
              <a:xfrm>
                <a:off x="4042355" y="3687553"/>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5</m:t>
                          </m:r>
                        </m:sub>
                      </m:sSub>
                    </m:oMath>
                  </m:oMathPara>
                </a14:m>
                <a:endParaRPr lang="en-US" dirty="0"/>
              </a:p>
            </p:txBody>
          </p:sp>
        </mc:Choice>
        <mc:Fallback xmlns="">
          <p:sp>
            <p:nvSpPr>
              <p:cNvPr id="118" name="TextBox 117"/>
              <p:cNvSpPr txBox="1">
                <a:spLocks noRot="1" noChangeAspect="1" noMove="1" noResize="1" noEditPoints="1" noAdjustHandles="1" noChangeArrowheads="1" noChangeShapeType="1" noTextEdit="1"/>
              </p:cNvSpPr>
              <p:nvPr/>
            </p:nvSpPr>
            <p:spPr>
              <a:xfrm>
                <a:off x="4042355" y="3687553"/>
                <a:ext cx="168583" cy="230832"/>
              </a:xfrm>
              <a:prstGeom prst="rect">
                <a:avLst/>
              </a:prstGeom>
              <a:blipFill>
                <a:blip r:embed="rId45"/>
                <a:stretch>
                  <a:fillRect r="-42857"/>
                </a:stretch>
              </a:blipFill>
            </p:spPr>
            <p:txBody>
              <a:bodyPr/>
              <a:lstStyle/>
              <a:p>
                <a:r>
                  <a:rPr lang="en-US">
                    <a:noFill/>
                  </a:rPr>
                  <a:t> </a:t>
                </a:r>
              </a:p>
            </p:txBody>
          </p:sp>
        </mc:Fallback>
      </mc:AlternateContent>
      <p:pic>
        <p:nvPicPr>
          <p:cNvPr id="8" name="Picture 7"/>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7578794" y="1908365"/>
            <a:ext cx="4572087" cy="4879786"/>
          </a:xfrm>
          <a:prstGeom prst="rect">
            <a:avLst/>
          </a:prstGeom>
        </p:spPr>
      </p:pic>
      <p:sp>
        <p:nvSpPr>
          <p:cNvPr id="68" name="Flowchart: Delay 67"/>
          <p:cNvSpPr/>
          <p:nvPr/>
        </p:nvSpPr>
        <p:spPr>
          <a:xfrm rot="10800000">
            <a:off x="9490994" y="1264718"/>
            <a:ext cx="692458" cy="932092"/>
          </a:xfrm>
          <a:prstGeom prst="flowChartDelay">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lowchart: Delay 66"/>
          <p:cNvSpPr/>
          <p:nvPr/>
        </p:nvSpPr>
        <p:spPr>
          <a:xfrm>
            <a:off x="11230103" y="1264718"/>
            <a:ext cx="692458" cy="932092"/>
          </a:xfrm>
          <a:prstGeom prst="flowChartDelay">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9613145" y="1583759"/>
            <a:ext cx="1030369" cy="261610"/>
          </a:xfrm>
          <a:prstGeom prst="rect">
            <a:avLst/>
          </a:prstGeom>
          <a:noFill/>
        </p:spPr>
        <p:txBody>
          <a:bodyPr wrap="square" rtlCol="0">
            <a:spAutoFit/>
          </a:bodyPr>
          <a:lstStyle/>
          <a:p>
            <a:r>
              <a:rPr lang="en-US" sz="1100" dirty="0" smtClean="0">
                <a:solidFill>
                  <a:schemeClr val="bg1"/>
                </a:solidFill>
              </a:rPr>
              <a:t>Linear</a:t>
            </a:r>
            <a:endParaRPr lang="en-US" sz="1100" dirty="0">
              <a:solidFill>
                <a:schemeClr val="bg1"/>
              </a:solidFill>
            </a:endParaRPr>
          </a:p>
        </p:txBody>
      </p:sp>
      <p:sp>
        <p:nvSpPr>
          <p:cNvPr id="63" name="TextBox 62"/>
          <p:cNvSpPr txBox="1"/>
          <p:nvPr/>
        </p:nvSpPr>
        <p:spPr>
          <a:xfrm>
            <a:off x="11173163" y="1481419"/>
            <a:ext cx="841847" cy="430887"/>
          </a:xfrm>
          <a:prstGeom prst="rect">
            <a:avLst/>
          </a:prstGeom>
          <a:noFill/>
        </p:spPr>
        <p:txBody>
          <a:bodyPr wrap="square" rtlCol="0">
            <a:spAutoFit/>
          </a:bodyPr>
          <a:lstStyle/>
          <a:p>
            <a:r>
              <a:rPr lang="en-US" sz="1100" dirty="0" smtClean="0">
                <a:solidFill>
                  <a:schemeClr val="bg1"/>
                </a:solidFill>
              </a:rPr>
              <a:t>Non Linear</a:t>
            </a:r>
          </a:p>
          <a:p>
            <a:r>
              <a:rPr lang="en-US" sz="1100" dirty="0" smtClean="0">
                <a:solidFill>
                  <a:schemeClr val="bg1"/>
                </a:solidFill>
              </a:rPr>
              <a:t>( Softmax )</a:t>
            </a:r>
            <a:endParaRPr lang="en-US" sz="1100" dirty="0">
              <a:solidFill>
                <a:schemeClr val="bg1"/>
              </a:solidFill>
            </a:endParaRPr>
          </a:p>
        </p:txBody>
      </p:sp>
      <mc:AlternateContent xmlns:mc="http://schemas.openxmlformats.org/markup-compatibility/2006" xmlns:a14="http://schemas.microsoft.com/office/drawing/2010/main">
        <mc:Choice Requires="a14">
          <p:sp>
            <p:nvSpPr>
              <p:cNvPr id="119" name="TextBox 118"/>
              <p:cNvSpPr txBox="1"/>
              <p:nvPr/>
            </p:nvSpPr>
            <p:spPr>
              <a:xfrm>
                <a:off x="960859" y="3985230"/>
                <a:ext cx="2979816" cy="2769028"/>
              </a:xfrm>
              <a:prstGeom prst="rect">
                <a:avLst/>
              </a:prstGeom>
              <a:noFill/>
              <a:ln>
                <a:solidFill>
                  <a:schemeClr val="tx1"/>
                </a:solidFill>
              </a:ln>
            </p:spPr>
            <p:txBody>
              <a:bodyPr wrap="square" rtlCol="0">
                <a:spAutoFit/>
              </a:bodyPr>
              <a:lstStyle/>
              <a:p>
                <a:r>
                  <a:rPr lang="en-US" sz="1600" u="sng" dirty="0" smtClean="0">
                    <a:latin typeface="Times New Roman" panose="02020603050405020304" pitchFamily="18" charset="0"/>
                    <a:cs typeface="Times New Roman" panose="02020603050405020304" pitchFamily="18" charset="0"/>
                  </a:rPr>
                  <a:t>Trainable Parameters:</a:t>
                </a:r>
              </a:p>
              <a:p>
                <a:endParaRPr lang="en-US" sz="1200"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U</a:t>
                </a:r>
                <a:r>
                  <a:rPr lang="en-US" sz="1200" dirty="0" smtClean="0"/>
                  <a:t> </a:t>
                </a:r>
                <a:r>
                  <a:rPr lang="en-US" sz="1200" dirty="0"/>
                  <a:t>= </a:t>
                </a:r>
                <a14:m>
                  <m:oMath xmlns:m="http://schemas.openxmlformats.org/officeDocument/2006/math">
                    <m:d>
                      <m:dPr>
                        <m:begChr m:val="["/>
                        <m:endChr m:val="]"/>
                        <m:ctrlPr>
                          <a:rPr lang="en-US" sz="1200" i="1">
                            <a:latin typeface="Cambria Math" panose="02040503050406030204" pitchFamily="18" charset="0"/>
                          </a:rPr>
                        </m:ctrlPr>
                      </m:dPr>
                      <m:e>
                        <m:m>
                          <m:mPr>
                            <m:mcs>
                              <m:mc>
                                <m:mcPr>
                                  <m:count m:val="3"/>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4</m:t>
                                  </m:r>
                                  <m:r>
                                    <a:rPr lang="en-US" sz="1200" i="1">
                                      <a:latin typeface="Cambria Math" panose="02040503050406030204" pitchFamily="18" charset="0"/>
                                    </a:rPr>
                                    <m:t>,1</m:t>
                                  </m:r>
                                </m:sub>
                              </m:sSub>
                            </m:e>
                            <m:e>
                              <m:r>
                                <a:rPr lang="en-US" sz="1200" i="1">
                                  <a:latin typeface="Cambria Math" panose="02040503050406030204" pitchFamily="18" charset="0"/>
                                </a:rPr>
                                <m:t>…</m:t>
                              </m:r>
                            </m:e>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4</m:t>
                                  </m:r>
                                  <m:r>
                                    <a:rPr lang="en-US" sz="1200" i="1">
                                      <a:latin typeface="Cambria Math" panose="02040503050406030204" pitchFamily="18" charset="0"/>
                                    </a:rPr>
                                    <m:t>,</m:t>
                                  </m:r>
                                  <m:r>
                                    <a:rPr lang="en-US" sz="1200" b="0" i="1" smtClean="0">
                                      <a:latin typeface="Cambria Math" panose="02040503050406030204" pitchFamily="18" charset="0"/>
                                    </a:rPr>
                                    <m:t>8</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5</m:t>
                                  </m:r>
                                  <m:r>
                                    <a:rPr lang="en-US" sz="1200" i="1">
                                      <a:latin typeface="Cambria Math" panose="02040503050406030204" pitchFamily="18" charset="0"/>
                                    </a:rPr>
                                    <m:t>,1</m:t>
                                  </m:r>
                                </m:sub>
                              </m:sSub>
                            </m:e>
                            <m:e>
                              <m:r>
                                <a:rPr lang="en-US" sz="1200" i="1">
                                  <a:latin typeface="Cambria Math" panose="02040503050406030204" pitchFamily="18" charset="0"/>
                                </a:rPr>
                                <m:t>…</m:t>
                              </m:r>
                            </m:e>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5</m:t>
                                  </m:r>
                                  <m:r>
                                    <a:rPr lang="en-US" sz="1200" i="1">
                                      <a:latin typeface="Cambria Math" panose="02040503050406030204" pitchFamily="18" charset="0"/>
                                    </a:rPr>
                                    <m:t>,</m:t>
                                  </m:r>
                                  <m:r>
                                    <a:rPr lang="en-US" sz="1200" b="0" i="1" smtClean="0">
                                      <a:latin typeface="Cambria Math" panose="02040503050406030204" pitchFamily="18" charset="0"/>
                                    </a:rPr>
                                    <m:t>8</m:t>
                                  </m:r>
                                </m:sub>
                              </m:sSub>
                            </m:e>
                          </m:mr>
                        </m:m>
                      </m:e>
                    </m:d>
                  </m:oMath>
                </a14:m>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𝑢</m:t>
                        </m:r>
                      </m:e>
                      <m:sub>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EMNIST </a:t>
                </a:r>
                <a:r>
                  <a:rPr lang="en-US" sz="1200" dirty="0">
                    <a:latin typeface="Times New Roman" panose="02020603050405020304" pitchFamily="18" charset="0"/>
                    <a:cs typeface="Times New Roman" panose="02020603050405020304" pitchFamily="18" charset="0"/>
                  </a:rPr>
                  <a:t>hidden layer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output layer </a:t>
                </a:r>
                <a:r>
                  <a:rPr lang="en-US" sz="1200" dirty="0" smtClean="0">
                    <a:latin typeface="Times New Roman" panose="02020603050405020304" pitchFamily="18" charset="0"/>
                    <a:cs typeface="Times New Roman" panose="02020603050405020304" pitchFamily="18" charset="0"/>
                  </a:rPr>
                  <a:t>neuron.</a:t>
                </a: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B = [</a:t>
                </a:r>
                <a14:m>
                  <m:oMath xmlns:m="http://schemas.openxmlformats.org/officeDocument/2006/math">
                    <m:m>
                      <m:mPr>
                        <m:mcs>
                          <m:mc>
                            <m:mcPr>
                              <m:count m:val="3"/>
                              <m:mcJc m:val="center"/>
                            </m:mcPr>
                          </m:mc>
                        </m:mcs>
                        <m:ctrlPr>
                          <a:rPr lang="en-US" sz="1200" i="1" smtClean="0">
                            <a:latin typeface="Cambria Math" panose="02040503050406030204" pitchFamily="18" charset="0"/>
                            <a:cs typeface="Times New Roman" panose="02020603050405020304" pitchFamily="18" charset="0"/>
                          </a:rPr>
                        </m:ctrlPr>
                      </m:mPr>
                      <m:mr>
                        <m:e>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e>
                        <m:e>
                          <m:r>
                            <a:rPr lang="en-US" sz="1200" i="1" smtClean="0">
                              <a:latin typeface="Cambria Math" panose="02040503050406030204" pitchFamily="18" charset="0"/>
                              <a:cs typeface="Times New Roman" panose="02020603050405020304" pitchFamily="18" charset="0"/>
                            </a:rPr>
                            <m:t>…</m:t>
                          </m:r>
                        </m:e>
                        <m:e>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8</m:t>
                              </m:r>
                            </m:sub>
                          </m:sSub>
                        </m:e>
                      </m:mr>
                    </m:m>
                  </m:oMath>
                </a14:m>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𝑜𝑖</m:t>
                        </m:r>
                      </m:sub>
                    </m:sSub>
                  </m:oMath>
                </a14:m>
                <a:r>
                  <a:rPr lang="en-US" sz="1200" dirty="0">
                    <a:latin typeface="Times New Roman" panose="02020603050405020304" pitchFamily="18" charset="0"/>
                    <a:cs typeface="Times New Roman" panose="02020603050405020304" pitchFamily="18" charset="0"/>
                  </a:rPr>
                  <a:t> represents the bias </a:t>
                </a:r>
                <a:r>
                  <a:rPr lang="en-US" sz="1200" dirty="0" smtClean="0">
                    <a:latin typeface="Times New Roman" panose="02020603050405020304" pitchFamily="18" charset="0"/>
                    <a:cs typeface="Times New Roman" panose="02020603050405020304" pitchFamily="18" charset="0"/>
                  </a:rPr>
                  <a:t>term </a:t>
                </a:r>
                <a:r>
                  <a:rPr lang="en-US" sz="1200" dirty="0">
                    <a:latin typeface="Times New Roman" panose="02020603050405020304" pitchFamily="18" charset="0"/>
                    <a:cs typeface="Times New Roman" panose="02020603050405020304" pitchFamily="18" charset="0"/>
                  </a:rPr>
                  <a:t>for the i-th output layer </a:t>
                </a:r>
                <a:r>
                  <a:rPr lang="en-US" sz="1200" dirty="0" smtClean="0">
                    <a:latin typeface="Times New Roman" panose="02020603050405020304" pitchFamily="18" charset="0"/>
                    <a:cs typeface="Times New Roman" panose="02020603050405020304" pitchFamily="18" charset="0"/>
                  </a:rPr>
                  <a:t>neuron.</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600" dirty="0"/>
              </a:p>
            </p:txBody>
          </p:sp>
        </mc:Choice>
        <mc:Fallback xmlns="">
          <p:sp>
            <p:nvSpPr>
              <p:cNvPr id="119" name="TextBox 118"/>
              <p:cNvSpPr txBox="1">
                <a:spLocks noRot="1" noChangeAspect="1" noMove="1" noResize="1" noEditPoints="1" noAdjustHandles="1" noChangeArrowheads="1" noChangeShapeType="1" noTextEdit="1"/>
              </p:cNvSpPr>
              <p:nvPr/>
            </p:nvSpPr>
            <p:spPr>
              <a:xfrm>
                <a:off x="960859" y="3985230"/>
                <a:ext cx="2979816" cy="2769028"/>
              </a:xfrm>
              <a:prstGeom prst="rect">
                <a:avLst/>
              </a:prstGeom>
              <a:blipFill>
                <a:blip r:embed="rId47"/>
                <a:stretch>
                  <a:fillRect l="-1020" t="-439"/>
                </a:stretch>
              </a:blipFill>
              <a:ln>
                <a:solidFill>
                  <a:schemeClr val="tx1"/>
                </a:solidFill>
              </a:ln>
            </p:spPr>
            <p:txBody>
              <a:bodyPr/>
              <a:lstStyle/>
              <a:p>
                <a:r>
                  <a:rPr lang="en-US">
                    <a:noFill/>
                  </a:rPr>
                  <a:t> </a:t>
                </a:r>
              </a:p>
            </p:txBody>
          </p:sp>
        </mc:Fallback>
      </mc:AlternateContent>
      <p:sp>
        <p:nvSpPr>
          <p:cNvPr id="120" name="Title 1"/>
          <p:cNvSpPr>
            <a:spLocks noGrp="1"/>
          </p:cNvSpPr>
          <p:nvPr>
            <p:ph type="title"/>
          </p:nvPr>
        </p:nvSpPr>
        <p:spPr>
          <a:xfrm>
            <a:off x="1223481" y="-57619"/>
            <a:ext cx="10058400" cy="1450757"/>
          </a:xfrm>
        </p:spPr>
        <p:txBody>
          <a:bodyPr/>
          <a:lstStyle/>
          <a:p>
            <a:pPr algn="ctr"/>
            <a:r>
              <a:rPr lang="en-US" dirty="0" smtClean="0"/>
              <a:t>OUTPUT LAYER</a:t>
            </a:r>
            <a:endParaRPr lang="en-US" dirty="0"/>
          </a:p>
        </p:txBody>
      </p:sp>
    </p:spTree>
    <p:extLst>
      <p:ext uri="{BB962C8B-B14F-4D97-AF65-F5344CB8AC3E}">
        <p14:creationId xmlns:p14="http://schemas.microsoft.com/office/powerpoint/2010/main" val="1026127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p:cNvSpPr txBox="1"/>
          <p:nvPr/>
        </p:nvSpPr>
        <p:spPr>
          <a:xfrm>
            <a:off x="-3967" y="1802914"/>
            <a:ext cx="4079081" cy="3301629"/>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3278948" y="1359111"/>
            <a:ext cx="1181289"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MNIST </a:t>
            </a:r>
            <a:r>
              <a:rPr lang="en-US" sz="1400" dirty="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p:sp>
        <p:nvSpPr>
          <p:cNvPr id="113" name="TextBox 112"/>
          <p:cNvSpPr txBox="1"/>
          <p:nvPr/>
        </p:nvSpPr>
        <p:spPr>
          <a:xfrm>
            <a:off x="8104671" y="1364618"/>
            <a:ext cx="1585292"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EMNIST </a:t>
            </a:r>
            <a:r>
              <a:rPr lang="en-US" sz="1400" dirty="0" smtClean="0">
                <a:latin typeface="Times New Roman" panose="02020603050405020304" pitchFamily="18" charset="0"/>
                <a:cs typeface="Times New Roman" panose="02020603050405020304" pitchFamily="18" charset="0"/>
              </a:rPr>
              <a:t>Output </a:t>
            </a:r>
            <a:r>
              <a:rPr lang="en-US" sz="1400" dirty="0" smtClean="0">
                <a:latin typeface="Times New Roman" panose="02020603050405020304" pitchFamily="18" charset="0"/>
                <a:cs typeface="Times New Roman" panose="02020603050405020304" pitchFamily="18" charset="0"/>
              </a:rPr>
              <a:t>layer</a:t>
            </a:r>
            <a:endParaRPr lang="en-US" sz="1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9449" y="2165569"/>
            <a:ext cx="4101028" cy="4377025"/>
          </a:xfrm>
          <a:prstGeom prst="rect">
            <a:avLst/>
          </a:prstGeom>
        </p:spPr>
      </p:pic>
      <p:sp>
        <p:nvSpPr>
          <p:cNvPr id="120" name="Title 1"/>
          <p:cNvSpPr>
            <a:spLocks noGrp="1"/>
          </p:cNvSpPr>
          <p:nvPr>
            <p:ph type="title"/>
          </p:nvPr>
        </p:nvSpPr>
        <p:spPr>
          <a:xfrm>
            <a:off x="1223481" y="-57619"/>
            <a:ext cx="10058400" cy="1450757"/>
          </a:xfrm>
        </p:spPr>
        <p:txBody>
          <a:bodyPr/>
          <a:lstStyle/>
          <a:p>
            <a:pPr algn="ctr"/>
            <a:r>
              <a:rPr lang="en-US" dirty="0" smtClean="0"/>
              <a:t>Loss function before and after</a:t>
            </a:r>
            <a:endParaRPr lang="en-US" dirty="0"/>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984" y="2040377"/>
            <a:ext cx="5345928" cy="4627410"/>
          </a:xfrm>
          <a:prstGeom prst="rect">
            <a:avLst/>
          </a:prstGeom>
        </p:spPr>
      </p:pic>
      <p:sp>
        <p:nvSpPr>
          <p:cNvPr id="69" name="Right Arrow 68"/>
          <p:cNvSpPr/>
          <p:nvPr/>
        </p:nvSpPr>
        <p:spPr>
          <a:xfrm>
            <a:off x="5529844" y="1543148"/>
            <a:ext cx="1482837" cy="3246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ectangle 72"/>
          <p:cNvSpPr/>
          <p:nvPr/>
        </p:nvSpPr>
        <p:spPr>
          <a:xfrm>
            <a:off x="5507461" y="1287891"/>
            <a:ext cx="1505220"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Transfer learning</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flipH="1">
            <a:off x="6252681" y="2017827"/>
            <a:ext cx="18581" cy="4753087"/>
          </a:xfrm>
          <a:prstGeom prst="line">
            <a:avLst/>
          </a:prstGeom>
          <a:ln w="571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47101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17381" y="601955"/>
            <a:ext cx="10058400" cy="1450757"/>
          </a:xfrm>
        </p:spPr>
        <p:txBody>
          <a:bodyPr/>
          <a:lstStyle/>
          <a:p>
            <a:pPr algn="ctr"/>
            <a:r>
              <a:rPr lang="en-US" dirty="0" smtClean="0"/>
              <a:t>Brief summary</a:t>
            </a:r>
            <a:endParaRPr lang="en-US" dirty="0"/>
          </a:p>
        </p:txBody>
      </p:sp>
      <p:sp>
        <p:nvSpPr>
          <p:cNvPr id="4" name="TextBox 3"/>
          <p:cNvSpPr txBox="1"/>
          <p:nvPr/>
        </p:nvSpPr>
        <p:spPr>
          <a:xfrm>
            <a:off x="142044" y="2052712"/>
            <a:ext cx="8700116" cy="4832092"/>
          </a:xfrm>
          <a:prstGeom prst="rect">
            <a:avLst/>
          </a:prstGeom>
          <a:noFill/>
        </p:spPr>
        <p:txBody>
          <a:bodyPr wrap="square" rtlCol="0">
            <a:spAutoFit/>
          </a:bodyPr>
          <a:lstStyle/>
          <a:p>
            <a:pPr marL="285750" indent="-285750">
              <a:buFontTx/>
              <a:buChar char="-"/>
            </a:pPr>
            <a:r>
              <a:rPr lang="en-US" sz="1400" dirty="0" smtClean="0"/>
              <a:t>Select a subset of MNIST data </a:t>
            </a:r>
            <a:r>
              <a:rPr lang="en-US" sz="1400" dirty="0" smtClean="0">
                <a:sym typeface="Wingdings" panose="05000000000000000000" pitchFamily="2" charset="2"/>
              </a:rPr>
              <a:t> 5 classes  ‘1’, ‘2’, ‘3’, ‘4’, and ‘5’</a:t>
            </a:r>
          </a:p>
          <a:p>
            <a:pPr marL="285750" indent="-285750">
              <a:buFontTx/>
              <a:buChar char="-"/>
            </a:pPr>
            <a:endParaRPr lang="en-US" sz="1400" dirty="0" smtClean="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endParaRPr lang="en-US" sz="1400" dirty="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r>
              <a:rPr lang="en-US" sz="1400" dirty="0" smtClean="0">
                <a:sym typeface="Wingdings" panose="05000000000000000000" pitchFamily="2" charset="2"/>
              </a:rPr>
              <a:t>Build a simple neural network (Based on Tensor flow model)</a:t>
            </a:r>
          </a:p>
          <a:p>
            <a:pPr marL="742950" lvl="1" indent="-285750">
              <a:buFontTx/>
              <a:buChar char="-"/>
            </a:pPr>
            <a:r>
              <a:rPr lang="en-US" sz="1400" dirty="0" smtClean="0">
                <a:sym typeface="Wingdings" panose="05000000000000000000" pitchFamily="2" charset="2"/>
              </a:rPr>
              <a:t>1 MNIST hidden layer</a:t>
            </a:r>
          </a:p>
          <a:p>
            <a:pPr marL="285750" indent="-285750">
              <a:buFontTx/>
              <a:buChar char="-"/>
            </a:pPr>
            <a:endParaRPr lang="en-US" sz="1400" dirty="0" smtClean="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r>
              <a:rPr lang="en-US" sz="1400" dirty="0" smtClean="0">
                <a:sym typeface="Wingdings" panose="05000000000000000000" pitchFamily="2" charset="2"/>
              </a:rPr>
              <a:t>Showcasing mathematical equations to predict output</a:t>
            </a:r>
            <a:endParaRPr lang="en-US" sz="1400" dirty="0" smtClean="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r>
              <a:rPr lang="en-US" sz="1400" dirty="0" smtClean="0">
                <a:sym typeface="Wingdings" panose="05000000000000000000" pitchFamily="2" charset="2"/>
              </a:rPr>
              <a:t>Select a subset of EMNIST data  3 additional classes  ‘A’, ‘B’ and ‘C’</a:t>
            </a:r>
          </a:p>
          <a:p>
            <a:pPr marL="285750" indent="-285750">
              <a:buFontTx/>
              <a:buChar char="-"/>
            </a:pPr>
            <a:endParaRPr lang="en-US" sz="1400" dirty="0" smtClean="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endParaRPr lang="en-US" sz="1400" dirty="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r>
              <a:rPr lang="en-US" sz="1400" dirty="0" smtClean="0">
                <a:sym typeface="Wingdings" panose="05000000000000000000" pitchFamily="2" charset="2"/>
              </a:rPr>
              <a:t>Extend the initial neural network that was trained for MNIST.</a:t>
            </a:r>
          </a:p>
          <a:p>
            <a:pPr marL="742950" lvl="1" indent="-285750">
              <a:buFontTx/>
              <a:buChar char="-"/>
            </a:pPr>
            <a:r>
              <a:rPr lang="en-US" sz="1400" dirty="0" smtClean="0">
                <a:sym typeface="Wingdings" panose="05000000000000000000" pitchFamily="2" charset="2"/>
              </a:rPr>
              <a:t>Freeze the initial MNIST hidden layer to retain learning from previous training.</a:t>
            </a:r>
          </a:p>
          <a:p>
            <a:pPr marL="742950" lvl="1" indent="-285750">
              <a:buFontTx/>
              <a:buChar char="-"/>
            </a:pPr>
            <a:r>
              <a:rPr lang="en-US" sz="1400" dirty="0" smtClean="0">
                <a:sym typeface="Wingdings" panose="05000000000000000000" pitchFamily="2" charset="2"/>
              </a:rPr>
              <a:t>1 additional hidden layer  EMNIST hidden layer (Details in upcoming slides)</a:t>
            </a:r>
          </a:p>
          <a:p>
            <a:pPr marL="285750" indent="-285750">
              <a:buFontTx/>
              <a:buChar char="-"/>
            </a:pPr>
            <a:endParaRPr lang="en-US" sz="1400" dirty="0" smtClean="0">
              <a:sym typeface="Wingdings" panose="05000000000000000000" pitchFamily="2" charset="2"/>
            </a:endParaRPr>
          </a:p>
          <a:p>
            <a:pPr marL="285750" indent="-285750">
              <a:buFontTx/>
              <a:buChar char="-"/>
            </a:pPr>
            <a:r>
              <a:rPr lang="en-US" sz="1400" dirty="0">
                <a:sym typeface="Wingdings" panose="05000000000000000000" pitchFamily="2" charset="2"/>
              </a:rPr>
              <a:t>Showcasing mathematical equations to predict </a:t>
            </a:r>
            <a:r>
              <a:rPr lang="en-US" sz="1400" dirty="0" smtClean="0">
                <a:sym typeface="Wingdings" panose="05000000000000000000" pitchFamily="2" charset="2"/>
              </a:rPr>
              <a:t>output</a:t>
            </a:r>
          </a:p>
          <a:p>
            <a:pPr marL="285750" indent="-285750">
              <a:buFontTx/>
              <a:buChar char="-"/>
            </a:pPr>
            <a:r>
              <a:rPr lang="en-US" sz="1400" dirty="0" smtClean="0">
                <a:sym typeface="Wingdings" panose="05000000000000000000" pitchFamily="2" charset="2"/>
              </a:rPr>
              <a:t>Comparing loss function before and after transfer learning</a:t>
            </a:r>
            <a:endParaRPr lang="en-US" sz="1400" dirty="0">
              <a:sym typeface="Wingdings" panose="05000000000000000000" pitchFamily="2" charset="2"/>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3430" y="1524407"/>
            <a:ext cx="4680089" cy="88807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1945" y="2434559"/>
            <a:ext cx="3393920" cy="13157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945" y="3772338"/>
            <a:ext cx="3365402" cy="107902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0560" y="4817818"/>
            <a:ext cx="4555463" cy="2021847"/>
          </a:xfrm>
          <a:prstGeom prst="rect">
            <a:avLst/>
          </a:prstGeom>
        </p:spPr>
      </p:pic>
      <p:cxnSp>
        <p:nvCxnSpPr>
          <p:cNvPr id="11" name="Straight Arrow Connector 10"/>
          <p:cNvCxnSpPr/>
          <p:nvPr/>
        </p:nvCxnSpPr>
        <p:spPr>
          <a:xfrm>
            <a:off x="5477522" y="2237173"/>
            <a:ext cx="11259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5274816" y="3321728"/>
            <a:ext cx="2315592" cy="7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763110" y="4549967"/>
            <a:ext cx="17473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636809" y="5958528"/>
            <a:ext cx="780585" cy="2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78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Further steps </a:t>
            </a:r>
            <a:r>
              <a:rPr lang="en-US" dirty="0" smtClean="0">
                <a:sym typeface="Wingdings" panose="05000000000000000000" pitchFamily="2" charset="2"/>
              </a:rPr>
              <a:t> Fine tuning </a:t>
            </a:r>
            <a:r>
              <a:rPr lang="en-US" sz="2400" cap="none" dirty="0" smtClean="0">
                <a:sym typeface="Wingdings" panose="05000000000000000000" pitchFamily="2" charset="2"/>
              </a:rPr>
              <a:t>(Low learning rate)</a:t>
            </a:r>
            <a:endParaRPr lang="en-US" dirty="0"/>
          </a:p>
        </p:txBody>
      </p:sp>
      <p:sp>
        <p:nvSpPr>
          <p:cNvPr id="4" name="TextBox 3"/>
          <p:cNvSpPr txBox="1"/>
          <p:nvPr/>
        </p:nvSpPr>
        <p:spPr>
          <a:xfrm>
            <a:off x="2733763" y="2454544"/>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7731189" y="360433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731189" y="3604335"/>
                <a:ext cx="853518" cy="338554"/>
              </a:xfrm>
              <a:prstGeom prst="rect">
                <a:avLst/>
              </a:prstGeom>
              <a:blipFill>
                <a:blip r:embed="rId3"/>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731189" y="400232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731189" y="4002325"/>
                <a:ext cx="853518" cy="338554"/>
              </a:xfrm>
              <a:prstGeom prst="rect">
                <a:avLst/>
              </a:prstGeom>
              <a:blipFill>
                <a:blip r:embed="rId4"/>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731189" y="436812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731189" y="4368126"/>
                <a:ext cx="853518" cy="338554"/>
              </a:xfrm>
              <a:prstGeom prst="rect">
                <a:avLst/>
              </a:prstGeom>
              <a:blipFill>
                <a:blip r:embed="rId5"/>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737106" y="476396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737106" y="4763967"/>
                <a:ext cx="853518" cy="338554"/>
              </a:xfrm>
              <a:prstGeom prst="rect">
                <a:avLst/>
              </a:prstGeom>
              <a:blipFill>
                <a:blip r:embed="rId6"/>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737106" y="512976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737106" y="5129768"/>
                <a:ext cx="853518" cy="338554"/>
              </a:xfrm>
              <a:prstGeom prst="rect">
                <a:avLst/>
              </a:prstGeom>
              <a:blipFill>
                <a:blip r:embed="rId7"/>
                <a:stretch>
                  <a:fillRect b="-5357"/>
                </a:stretch>
              </a:blipFill>
            </p:spPr>
            <p:txBody>
              <a:bodyPr/>
              <a:lstStyle/>
              <a:p>
                <a:r>
                  <a:rPr lang="en-US">
                    <a:noFill/>
                  </a:rPr>
                  <a:t> </a:t>
                </a:r>
              </a:p>
            </p:txBody>
          </p:sp>
        </mc:Fallback>
      </mc:AlternateContent>
      <p:sp>
        <p:nvSpPr>
          <p:cNvPr id="10" name="TextBox 9"/>
          <p:cNvSpPr txBox="1"/>
          <p:nvPr/>
        </p:nvSpPr>
        <p:spPr>
          <a:xfrm>
            <a:off x="5589233" y="3099971"/>
            <a:ext cx="3200400" cy="2800350"/>
          </a:xfrm>
          <a:prstGeom prst="rect">
            <a:avLst/>
          </a:prstGeom>
          <a:solidFill>
            <a:schemeClr val="bg1"/>
          </a:solidFill>
        </p:spPr>
        <p:txBody>
          <a:bodyPr wrap="square" rtlCol="0">
            <a:spAutoFit/>
          </a:bodyPr>
          <a:lstStyle/>
          <a:p>
            <a:endParaRPr lang="en-US"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79544" y="2941177"/>
            <a:ext cx="6313280" cy="3192452"/>
          </a:xfrm>
          <a:prstGeom prst="rect">
            <a:avLst/>
          </a:prstGeom>
        </p:spPr>
      </p:pic>
      <p:sp>
        <p:nvSpPr>
          <p:cNvPr id="12" name="TextBox 11"/>
          <p:cNvSpPr txBox="1"/>
          <p:nvPr/>
        </p:nvSpPr>
        <p:spPr>
          <a:xfrm>
            <a:off x="6551210" y="2373050"/>
            <a:ext cx="1276445"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New EMNIST hidden layer</a:t>
            </a:r>
            <a:endParaRPr lang="en-US"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584707" y="248721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p:cNvSpPr txBox="1"/>
              <p:nvPr/>
            </p:nvSpPr>
            <p:spPr>
              <a:xfrm>
                <a:off x="9017804" y="308489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9017804" y="3084898"/>
                <a:ext cx="853518" cy="338554"/>
              </a:xfrm>
              <a:prstGeom prst="rect">
                <a:avLst/>
              </a:prstGeom>
              <a:blipFill>
                <a:blip r:embed="rId9"/>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017804" y="348288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017804" y="3482888"/>
                <a:ext cx="853518" cy="338554"/>
              </a:xfrm>
              <a:prstGeom prst="rect">
                <a:avLst/>
              </a:prstGeom>
              <a:blipFill>
                <a:blip r:embed="rId10"/>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017804" y="384868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9017804" y="3848689"/>
                <a:ext cx="853518" cy="338554"/>
              </a:xfrm>
              <a:prstGeom prst="rect">
                <a:avLst/>
              </a:prstGeom>
              <a:blipFill>
                <a:blip r:embed="rId11"/>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023721" y="4244530"/>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023721" y="4244530"/>
                <a:ext cx="853518" cy="338554"/>
              </a:xfrm>
              <a:prstGeom prst="rect">
                <a:avLst/>
              </a:prstGeom>
              <a:blipFill>
                <a:blip r:embed="rId1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023721" y="461033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9023721" y="4610331"/>
                <a:ext cx="853518" cy="338554"/>
              </a:xfrm>
              <a:prstGeom prst="rect">
                <a:avLst/>
              </a:prstGeom>
              <a:blipFill>
                <a:blip r:embed="rId13"/>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9017804" y="493838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6</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9017804" y="4938383"/>
                <a:ext cx="853518" cy="338554"/>
              </a:xfrm>
              <a:prstGeom prst="rect">
                <a:avLst/>
              </a:prstGeom>
              <a:blipFill>
                <a:blip r:embed="rId14"/>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9023721" y="533422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7</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9023721" y="5334224"/>
                <a:ext cx="853518" cy="338554"/>
              </a:xfrm>
              <a:prstGeom prst="rect">
                <a:avLst/>
              </a:prstGeom>
              <a:blipFill>
                <a:blip r:embed="rId1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023721" y="570002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8</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9023721" y="5700025"/>
                <a:ext cx="853518" cy="338554"/>
              </a:xfrm>
              <a:prstGeom prst="rect">
                <a:avLst/>
              </a:prstGeom>
              <a:blipFill>
                <a:blip r:embed="rId16"/>
                <a:stretch>
                  <a:fillRect b="-5357"/>
                </a:stretch>
              </a:blipFill>
            </p:spPr>
            <p:txBody>
              <a:bodyPr/>
              <a:lstStyle/>
              <a:p>
                <a:r>
                  <a:rPr lang="en-US">
                    <a:noFill/>
                  </a:rPr>
                  <a:t> </a:t>
                </a:r>
              </a:p>
            </p:txBody>
          </p:sp>
        </mc:Fallback>
      </mc:AlternateContent>
      <p:cxnSp>
        <p:nvCxnSpPr>
          <p:cNvPr id="22" name="Straight Arrow Connector 21"/>
          <p:cNvCxnSpPr>
            <a:stCxn id="23" idx="2"/>
          </p:cNvCxnSpPr>
          <p:nvPr/>
        </p:nvCxnSpPr>
        <p:spPr>
          <a:xfrm flipH="1">
            <a:off x="4217635" y="2055228"/>
            <a:ext cx="543274" cy="100024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73841" y="1747451"/>
            <a:ext cx="2774135" cy="307777"/>
          </a:xfrm>
          <a:prstGeom prst="rect">
            <a:avLst/>
          </a:prstGeom>
          <a:noFill/>
          <a:ln>
            <a:solidFill>
              <a:srgbClr val="92D05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Unfreeze MNIST layer</a:t>
            </a:r>
            <a:endParaRPr 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3811788" y="6105254"/>
            <a:ext cx="4897206" cy="523220"/>
          </a:xfrm>
          <a:prstGeom prst="rect">
            <a:avLst/>
          </a:prstGeom>
          <a:noFill/>
        </p:spPr>
        <p:txBody>
          <a:bodyPr wrap="square" rtlCol="0">
            <a:spAutoFit/>
          </a:bodyPr>
          <a:lstStyle/>
          <a:p>
            <a:r>
              <a:rPr lang="en-US" sz="1400" b="1" u="sng" dirty="0" smtClean="0"/>
              <a:t>Total Classes:</a:t>
            </a:r>
            <a:r>
              <a:rPr lang="en-US" sz="1400" dirty="0" smtClean="0"/>
              <a:t/>
            </a:r>
            <a:br>
              <a:rPr lang="en-US" sz="1400" dirty="0" smtClean="0"/>
            </a:br>
            <a:r>
              <a:rPr lang="en-US" sz="1400" dirty="0" smtClean="0">
                <a:solidFill>
                  <a:srgbClr val="2417D9"/>
                </a:solidFill>
              </a:rPr>
              <a:t>5(MNIST)</a:t>
            </a:r>
            <a:r>
              <a:rPr lang="en-US" sz="1400" dirty="0" smtClean="0"/>
              <a:t>+</a:t>
            </a:r>
            <a:r>
              <a:rPr lang="en-US" sz="1400" dirty="0" smtClean="0">
                <a:solidFill>
                  <a:srgbClr val="FF7F27"/>
                </a:solidFill>
              </a:rPr>
              <a:t>3 (EMNIST) </a:t>
            </a:r>
            <a:r>
              <a:rPr lang="en-US" sz="1400" dirty="0" smtClean="0"/>
              <a:t>= 8 classes </a:t>
            </a:r>
            <a:r>
              <a:rPr lang="en-US" sz="1400" dirty="0" smtClean="0">
                <a:sym typeface="Wingdings" panose="05000000000000000000" pitchFamily="2" charset="2"/>
              </a:rPr>
              <a:t> </a:t>
            </a:r>
            <a:r>
              <a:rPr lang="en-US" sz="1400" dirty="0" smtClean="0">
                <a:solidFill>
                  <a:srgbClr val="2417D9"/>
                </a:solidFill>
              </a:rPr>
              <a:t>‘1’, ‘2’, ‘3’, ‘4’, ‘5’</a:t>
            </a:r>
            <a:r>
              <a:rPr lang="en-US" sz="1400" dirty="0" smtClean="0"/>
              <a:t>, </a:t>
            </a:r>
            <a:r>
              <a:rPr lang="en-US" sz="1400" dirty="0" smtClean="0">
                <a:solidFill>
                  <a:srgbClr val="FF7F27"/>
                </a:solidFill>
              </a:rPr>
              <a:t>‘A’, ‘B’, ‘C’</a:t>
            </a:r>
            <a:endParaRPr lang="en-US" sz="1400" dirty="0">
              <a:solidFill>
                <a:srgbClr val="FF7F27"/>
              </a:solidFill>
            </a:endParaRPr>
          </a:p>
        </p:txBody>
      </p:sp>
      <p:sp>
        <p:nvSpPr>
          <p:cNvPr id="25" name="Rectangle 24"/>
          <p:cNvSpPr/>
          <p:nvPr/>
        </p:nvSpPr>
        <p:spPr>
          <a:xfrm>
            <a:off x="3109938" y="3076936"/>
            <a:ext cx="2021355" cy="2953681"/>
          </a:xfrm>
          <a:prstGeom prst="rect">
            <a:avLst/>
          </a:prstGeom>
          <a:solidFill>
            <a:srgbClr val="00FF00">
              <a:alpha val="20000"/>
            </a:srgbClr>
          </a:solid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78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DATA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88084615"/>
              </p:ext>
            </p:extLst>
          </p:nvPr>
        </p:nvGraphicFramePr>
        <p:xfrm>
          <a:off x="780250" y="3736075"/>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99138201"/>
              </p:ext>
            </p:extLst>
          </p:nvPr>
        </p:nvGraphicFramePr>
        <p:xfrm>
          <a:off x="2903492" y="3736074"/>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31948038"/>
              </p:ext>
            </p:extLst>
          </p:nvPr>
        </p:nvGraphicFramePr>
        <p:xfrm>
          <a:off x="5026734" y="3736073"/>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47364387"/>
              </p:ext>
            </p:extLst>
          </p:nvPr>
        </p:nvGraphicFramePr>
        <p:xfrm>
          <a:off x="7149976" y="3736073"/>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70175746"/>
              </p:ext>
            </p:extLst>
          </p:nvPr>
        </p:nvGraphicFramePr>
        <p:xfrm>
          <a:off x="9273218" y="3736072"/>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18185562"/>
              </p:ext>
            </p:extLst>
          </p:nvPr>
        </p:nvGraphicFramePr>
        <p:xfrm>
          <a:off x="780250" y="5415434"/>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288011768"/>
              </p:ext>
            </p:extLst>
          </p:nvPr>
        </p:nvGraphicFramePr>
        <p:xfrm>
          <a:off x="2903492" y="5415433"/>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66243775"/>
              </p:ext>
            </p:extLst>
          </p:nvPr>
        </p:nvGraphicFramePr>
        <p:xfrm>
          <a:off x="5026734" y="5415432"/>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790159227"/>
              </p:ext>
            </p:extLst>
          </p:nvPr>
        </p:nvGraphicFramePr>
        <p:xfrm>
          <a:off x="7149976" y="5415432"/>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90027862"/>
              </p:ext>
            </p:extLst>
          </p:nvPr>
        </p:nvGraphicFramePr>
        <p:xfrm>
          <a:off x="9273218" y="5415431"/>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cxnSp>
        <p:nvCxnSpPr>
          <p:cNvPr id="20" name="Straight Connector 19"/>
          <p:cNvCxnSpPr/>
          <p:nvPr/>
        </p:nvCxnSpPr>
        <p:spPr>
          <a:xfrm>
            <a:off x="1615244" y="5480508"/>
            <a:ext cx="2249" cy="1100138"/>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2" name="Freeform 31"/>
          <p:cNvSpPr/>
          <p:nvPr/>
        </p:nvSpPr>
        <p:spPr>
          <a:xfrm>
            <a:off x="3708168" y="5529441"/>
            <a:ext cx="789050" cy="1002272"/>
          </a:xfrm>
          <a:custGeom>
            <a:avLst/>
            <a:gdLst>
              <a:gd name="connsiteX0" fmla="*/ 14350 w 789050"/>
              <a:gd name="connsiteY0" fmla="*/ 68779 h 1002272"/>
              <a:gd name="connsiteX1" fmla="*/ 639825 w 789050"/>
              <a:gd name="connsiteY1" fmla="*/ 49729 h 1002272"/>
              <a:gd name="connsiteX2" fmla="*/ 398525 w 789050"/>
              <a:gd name="connsiteY2" fmla="*/ 627579 h 1002272"/>
              <a:gd name="connsiteX3" fmla="*/ 8000 w 789050"/>
              <a:gd name="connsiteY3" fmla="*/ 964129 h 1002272"/>
              <a:gd name="connsiteX4" fmla="*/ 789050 w 789050"/>
              <a:gd name="connsiteY4" fmla="*/ 976829 h 1002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050" h="1002272">
                <a:moveTo>
                  <a:pt x="14350" y="68779"/>
                </a:moveTo>
                <a:cubicBezTo>
                  <a:pt x="295073" y="12687"/>
                  <a:pt x="575796" y="-43404"/>
                  <a:pt x="639825" y="49729"/>
                </a:cubicBezTo>
                <a:cubicBezTo>
                  <a:pt x="703854" y="142862"/>
                  <a:pt x="503829" y="475179"/>
                  <a:pt x="398525" y="627579"/>
                </a:cubicBezTo>
                <a:cubicBezTo>
                  <a:pt x="293221" y="779979"/>
                  <a:pt x="-57088" y="905921"/>
                  <a:pt x="8000" y="964129"/>
                </a:cubicBezTo>
                <a:cubicBezTo>
                  <a:pt x="73088" y="1022337"/>
                  <a:pt x="656758" y="1003287"/>
                  <a:pt x="789050" y="976829"/>
                </a:cubicBezTo>
              </a:path>
            </a:pathLst>
          </a:cu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5" name="Straight Connector 34"/>
          <p:cNvCxnSpPr/>
          <p:nvPr/>
        </p:nvCxnSpPr>
        <p:spPr>
          <a:xfrm>
            <a:off x="5861728" y="5603137"/>
            <a:ext cx="604421"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6466149" y="5601374"/>
            <a:ext cx="12269" cy="930339"/>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5855594" y="6531713"/>
            <a:ext cx="610555"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5861728" y="6013330"/>
            <a:ext cx="603990"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7984970" y="5601374"/>
            <a:ext cx="0" cy="465169"/>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7984970" y="6041019"/>
            <a:ext cx="557198"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8535818" y="5529441"/>
            <a:ext cx="12700" cy="1002272"/>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10108212" y="5601374"/>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10108212" y="5601374"/>
            <a:ext cx="0" cy="429203"/>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0108212" y="6041019"/>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0668624" y="6041019"/>
            <a:ext cx="0" cy="419986"/>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10108212" y="6463387"/>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402180" y="3120186"/>
            <a:ext cx="426128"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p:sp>
        <p:nvSpPr>
          <p:cNvPr id="61" name="TextBox 60"/>
          <p:cNvSpPr txBox="1"/>
          <p:nvPr/>
        </p:nvSpPr>
        <p:spPr>
          <a:xfrm>
            <a:off x="3525422" y="3118948"/>
            <a:ext cx="426128" cy="369332"/>
          </a:xfrm>
          <a:prstGeom prst="rect">
            <a:avLst/>
          </a:prstGeom>
          <a:noFill/>
          <a:ln>
            <a:solidFill>
              <a:schemeClr val="tx1"/>
            </a:solidFill>
          </a:ln>
        </p:spPr>
        <p:txBody>
          <a:bodyPr wrap="square" rtlCol="0">
            <a:spAutoFit/>
          </a:bodyPr>
          <a:lstStyle/>
          <a:p>
            <a:pPr algn="ctr"/>
            <a:r>
              <a:rPr lang="en-US" dirty="0" smtClean="0"/>
              <a:t>‘2’</a:t>
            </a:r>
            <a:endParaRPr lang="en-US" dirty="0"/>
          </a:p>
        </p:txBody>
      </p:sp>
      <p:sp>
        <p:nvSpPr>
          <p:cNvPr id="62" name="TextBox 61"/>
          <p:cNvSpPr txBox="1"/>
          <p:nvPr/>
        </p:nvSpPr>
        <p:spPr>
          <a:xfrm>
            <a:off x="5648664" y="3117710"/>
            <a:ext cx="426128" cy="369332"/>
          </a:xfrm>
          <a:prstGeom prst="rect">
            <a:avLst/>
          </a:prstGeom>
          <a:noFill/>
          <a:ln>
            <a:solidFill>
              <a:schemeClr val="tx1"/>
            </a:solidFill>
          </a:ln>
        </p:spPr>
        <p:txBody>
          <a:bodyPr wrap="square" rtlCol="0">
            <a:spAutoFit/>
          </a:bodyPr>
          <a:lstStyle/>
          <a:p>
            <a:pPr algn="ctr"/>
            <a:r>
              <a:rPr lang="en-US" dirty="0" smtClean="0"/>
              <a:t>‘3’</a:t>
            </a:r>
            <a:endParaRPr lang="en-US" dirty="0"/>
          </a:p>
        </p:txBody>
      </p:sp>
      <p:sp>
        <p:nvSpPr>
          <p:cNvPr id="63" name="TextBox 62"/>
          <p:cNvSpPr txBox="1"/>
          <p:nvPr/>
        </p:nvSpPr>
        <p:spPr>
          <a:xfrm>
            <a:off x="7771906" y="3121462"/>
            <a:ext cx="426128" cy="369332"/>
          </a:xfrm>
          <a:prstGeom prst="rect">
            <a:avLst/>
          </a:prstGeom>
          <a:noFill/>
          <a:ln>
            <a:solidFill>
              <a:schemeClr val="tx1"/>
            </a:solidFill>
          </a:ln>
        </p:spPr>
        <p:txBody>
          <a:bodyPr wrap="square" rtlCol="0">
            <a:spAutoFit/>
          </a:bodyPr>
          <a:lstStyle/>
          <a:p>
            <a:pPr algn="ctr"/>
            <a:r>
              <a:rPr lang="en-US" dirty="0" smtClean="0"/>
              <a:t>‘4’</a:t>
            </a:r>
            <a:endParaRPr lang="en-US" dirty="0"/>
          </a:p>
        </p:txBody>
      </p:sp>
      <p:sp>
        <p:nvSpPr>
          <p:cNvPr id="64" name="TextBox 63"/>
          <p:cNvSpPr txBox="1"/>
          <p:nvPr/>
        </p:nvSpPr>
        <p:spPr>
          <a:xfrm>
            <a:off x="9895148" y="3111762"/>
            <a:ext cx="426128" cy="369332"/>
          </a:xfrm>
          <a:prstGeom prst="rect">
            <a:avLst/>
          </a:prstGeom>
          <a:noFill/>
          <a:ln>
            <a:solidFill>
              <a:schemeClr val="tx1"/>
            </a:solidFill>
          </a:ln>
        </p:spPr>
        <p:txBody>
          <a:bodyPr wrap="square" rtlCol="0">
            <a:spAutoFit/>
          </a:bodyPr>
          <a:lstStyle/>
          <a:p>
            <a:pPr algn="ctr"/>
            <a:r>
              <a:rPr lang="en-US" dirty="0" smtClean="0"/>
              <a:t>‘5’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4218" y="142703"/>
            <a:ext cx="2876088" cy="2876088"/>
          </a:xfrm>
          <a:prstGeom prst="rect">
            <a:avLst/>
          </a:prstGeom>
        </p:spPr>
      </p:pic>
      <p:sp>
        <p:nvSpPr>
          <p:cNvPr id="33" name="Right Arrow 32"/>
          <p:cNvSpPr/>
          <p:nvPr/>
        </p:nvSpPr>
        <p:spPr>
          <a:xfrm>
            <a:off x="7669812" y="1212210"/>
            <a:ext cx="1056443"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459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Data format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39317055"/>
              </p:ext>
            </p:extLst>
          </p:nvPr>
        </p:nvGraphicFramePr>
        <p:xfrm>
          <a:off x="4828948" y="2612006"/>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r>
                        <a:rPr lang="en-US" dirty="0" smtClean="0"/>
                        <a:t>0</a:t>
                      </a:r>
                      <a:endParaRPr lang="en-US" dirty="0"/>
                    </a:p>
                  </a:txBody>
                  <a:tcPr/>
                </a:tc>
                <a:extLst>
                  <a:ext uri="{0D108BD9-81ED-4DB2-BD59-A6C34878D82A}">
                    <a16:rowId xmlns:a16="http://schemas.microsoft.com/office/drawing/2014/main" val="2785074526"/>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1807745353"/>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623426385"/>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451787717"/>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3706829291"/>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970761249"/>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110157726"/>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4203238408"/>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760091717"/>
                  </a:ext>
                </a:extLst>
              </a:tr>
            </a:tbl>
          </a:graphicData>
        </a:graphic>
      </p:graphicFrame>
      <p:sp>
        <p:nvSpPr>
          <p:cNvPr id="4" name="Right Arrow 3"/>
          <p:cNvSpPr/>
          <p:nvPr/>
        </p:nvSpPr>
        <p:spPr>
          <a:xfrm>
            <a:off x="3550817" y="3738360"/>
            <a:ext cx="1056443"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715060" y="3415195"/>
            <a:ext cx="727956"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Flatten</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422217085"/>
              </p:ext>
            </p:extLst>
          </p:nvPr>
        </p:nvGraphicFramePr>
        <p:xfrm>
          <a:off x="1659139" y="3227895"/>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sp>
        <p:nvSpPr>
          <p:cNvPr id="24" name="TextBox 23"/>
          <p:cNvSpPr txBox="1"/>
          <p:nvPr/>
        </p:nvSpPr>
        <p:spPr>
          <a:xfrm>
            <a:off x="2281069" y="2612006"/>
            <a:ext cx="426128"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4918712" y="2070520"/>
                <a:ext cx="426128" cy="461665"/>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918712" y="2070520"/>
                <a:ext cx="426128" cy="461665"/>
              </a:xfrm>
              <a:prstGeom prst="rect">
                <a:avLst/>
              </a:prstGeom>
              <a:blipFill>
                <a:blip r:embed="rId3"/>
                <a:stretch>
                  <a:fillRect l="-21429" b="-2667"/>
                </a:stretch>
              </a:blipFill>
              <a:ln>
                <a:noFill/>
              </a:ln>
            </p:spPr>
            <p:txBody>
              <a:bodyPr/>
              <a:lstStyle/>
              <a:p>
                <a:r>
                  <a:rPr lang="en-US">
                    <a:noFill/>
                  </a:rPr>
                  <a:t> </a:t>
                </a:r>
              </a:p>
            </p:txBody>
          </p:sp>
        </mc:Fallback>
      </mc:AlternateContent>
      <p:graphicFrame>
        <p:nvGraphicFramePr>
          <p:cNvPr id="26" name="Table 25"/>
          <p:cNvGraphicFramePr>
            <a:graphicFrameLocks noGrp="1"/>
          </p:cNvGraphicFramePr>
          <p:nvPr>
            <p:extLst>
              <p:ext uri="{D42A27DB-BD31-4B8C-83A1-F6EECF244321}">
                <p14:modId xmlns:p14="http://schemas.microsoft.com/office/powerpoint/2010/main" val="2374286307"/>
              </p:ext>
            </p:extLst>
          </p:nvPr>
        </p:nvGraphicFramePr>
        <p:xfrm>
          <a:off x="6186969" y="2612006"/>
          <a:ext cx="453748" cy="185420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r>
                        <a:rPr lang="en-US" dirty="0" smtClean="0"/>
                        <a:t>1</a:t>
                      </a:r>
                      <a:endParaRPr lang="en-US" dirty="0"/>
                    </a:p>
                  </a:txBody>
                  <a:tcPr/>
                </a:tc>
                <a:extLst>
                  <a:ext uri="{0D108BD9-81ED-4DB2-BD59-A6C34878D82A}">
                    <a16:rowId xmlns:a16="http://schemas.microsoft.com/office/drawing/2014/main" val="2785074526"/>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807745353"/>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623426385"/>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451787717"/>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3706829291"/>
                  </a:ext>
                </a:extLst>
              </a:tr>
            </a:tbl>
          </a:graphicData>
        </a:graphic>
      </p:graphicFrame>
      <mc:AlternateContent xmlns:mc="http://schemas.openxmlformats.org/markup-compatibility/2006" xmlns:a14="http://schemas.microsoft.com/office/drawing/2010/main">
        <mc:Choice Requires="a14">
          <p:sp>
            <p:nvSpPr>
              <p:cNvPr id="27" name="TextBox 26"/>
              <p:cNvSpPr txBox="1"/>
              <p:nvPr/>
            </p:nvSpPr>
            <p:spPr>
              <a:xfrm>
                <a:off x="6276733" y="2070520"/>
                <a:ext cx="426128" cy="461665"/>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1</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276733" y="2070520"/>
                <a:ext cx="426128" cy="461665"/>
              </a:xfrm>
              <a:prstGeom prst="rect">
                <a:avLst/>
              </a:prstGeom>
              <a:blipFill>
                <a:blip r:embed="rId4"/>
                <a:stretch>
                  <a:fillRect l="-15714" b="-2667"/>
                </a:stretch>
              </a:blipFill>
              <a:ln>
                <a:noFill/>
              </a:ln>
            </p:spPr>
            <p:txBody>
              <a:bodyPr/>
              <a:lstStyle/>
              <a:p>
                <a:r>
                  <a:rPr lang="en-US">
                    <a:noFill/>
                  </a:rPr>
                  <a:t> </a:t>
                </a:r>
              </a:p>
            </p:txBody>
          </p:sp>
        </mc:Fallback>
      </mc:AlternateContent>
      <p:sp>
        <p:nvSpPr>
          <p:cNvPr id="28" name="Right Arrow 27"/>
          <p:cNvSpPr/>
          <p:nvPr/>
        </p:nvSpPr>
        <p:spPr>
          <a:xfrm>
            <a:off x="6952444" y="3738360"/>
            <a:ext cx="1056443"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8442664" y="3515764"/>
                <a:ext cx="83450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e>
                      </m:d>
                    </m:oMath>
                  </m:oMathPara>
                </a14:m>
                <a:endParaRPr lang="en-US" sz="3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442664" y="3515764"/>
                <a:ext cx="834502" cy="646331"/>
              </a:xfrm>
              <a:prstGeom prst="rect">
                <a:avLst/>
              </a:prstGeom>
              <a:blipFill>
                <a:blip r:embed="rId5"/>
                <a:stretch>
                  <a:fillRect r="-64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632272" y="3880402"/>
                <a:ext cx="77235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𝑖</m:t>
                      </m:r>
                      <m:r>
                        <a:rPr lang="en-US" sz="1600" i="1">
                          <a:latin typeface="Cambria Math" panose="02040503050406030204" pitchFamily="18" charset="0"/>
                        </a:rPr>
                        <m:t>=1</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9632272" y="3880402"/>
                <a:ext cx="772358"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507982" y="3515764"/>
                <a:ext cx="77235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m:t>
                      </m:r>
                    </m:oMath>
                  </m:oMathPara>
                </a14:m>
                <a:endParaRPr lang="en-US"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9507982" y="3515764"/>
                <a:ext cx="772358" cy="33855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5934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Initial model</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018976081"/>
                  </p:ext>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018976081"/>
                  </p:ext>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2667" b="-80163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2667" b="-70163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2667" b="-60163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2667" b="-50163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8333" r="-2667" b="-410000"/>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0000" r="-2667"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0000" r="-2667"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0000" r="-2667"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0000" r="-2667"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2439" y="2798435"/>
            <a:ext cx="5032937" cy="3337559"/>
          </a:xfrm>
          <a:prstGeom prst="rect">
            <a:avLst/>
          </a:prstGeom>
        </p:spPr>
      </p:pic>
      <p:sp>
        <p:nvSpPr>
          <p:cNvPr id="22" name="Right Arrow 21"/>
          <p:cNvSpPr/>
          <p:nvPr/>
        </p:nvSpPr>
        <p:spPr>
          <a:xfrm>
            <a:off x="1890385" y="4236969"/>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828262" y="238352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049159" y="238352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10125293" y="4179512"/>
                <a:ext cx="1068872" cy="307777"/>
              </a:xfrm>
              <a:prstGeom prst="rect">
                <a:avLst/>
              </a:prstGeom>
              <a:noFill/>
            </p:spPr>
            <p:txBody>
              <a:bodyPr wrap="square" lIns="0" tIns="0" rIns="0" bIns="0" rtlCol="0">
                <a:spAutoFit/>
              </a:bodyPr>
              <a:lstStyle/>
              <a:p>
                <a:r>
                  <a:rPr lang="en-US" sz="2000" dirty="0" smtClean="0">
                    <a:latin typeface="Times New Roman" panose="02020603050405020304" pitchFamily="18" charset="0"/>
                    <a:cs typeface="Times New Roman" panose="02020603050405020304" pitchFamily="18" charset="0"/>
                  </a:rPr>
                  <a:t> Class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𝑦</m:t>
                        </m:r>
                      </m:e>
                    </m:acc>
                  </m:oMath>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0125293" y="4179512"/>
                <a:ext cx="1068872" cy="307777"/>
              </a:xfrm>
              <a:prstGeom prst="rect">
                <a:avLst/>
              </a:prstGeom>
              <a:blipFill>
                <a:blip r:embed="rId5"/>
                <a:stretch>
                  <a:fillRect l="-9143" t="-26000" r="-1485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704556" y="35333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704556" y="39313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7"/>
                <a:stretch>
                  <a:fillRect b="-5455"/>
                </a:stretch>
              </a:blipFill>
            </p:spPr>
            <p:txBody>
              <a:bodyPr/>
              <a:lstStyle/>
              <a:p>
                <a:r>
                  <a:rPr lang="en-US">
                    <a:noFill/>
                  </a:rPr>
                  <a:t> </a:t>
                </a:r>
              </a:p>
            </p:txBody>
          </p:sp>
        </mc:Fallback>
      </mc:AlternateContent>
      <p:sp>
        <p:nvSpPr>
          <p:cNvPr id="27" name="Right Arrow 26"/>
          <p:cNvSpPr/>
          <p:nvPr/>
        </p:nvSpPr>
        <p:spPr>
          <a:xfrm>
            <a:off x="8808232" y="4243475"/>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8811785" y="4010236"/>
            <a:ext cx="859274"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Arg max</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TextBox 28"/>
              <p:cNvSpPr txBox="1"/>
              <p:nvPr/>
            </p:nvSpPr>
            <p:spPr>
              <a:xfrm>
                <a:off x="7704556" y="429710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8"/>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710473" y="46929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9"/>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710473" y="505874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10"/>
                <a:stretch>
                  <a:fillRect b="-5455"/>
                </a:stretch>
              </a:blipFill>
            </p:spPr>
            <p:txBody>
              <a:bodyPr/>
              <a:lstStyle/>
              <a:p>
                <a:r>
                  <a:rPr lang="en-US">
                    <a:noFill/>
                  </a:rPr>
                  <a:t> </a:t>
                </a:r>
              </a:p>
            </p:txBody>
          </p:sp>
        </mc:Fallback>
      </mc:AlternateContent>
    </p:spTree>
    <p:extLst>
      <p:ext uri="{BB962C8B-B14F-4D97-AF65-F5344CB8AC3E}">
        <p14:creationId xmlns:p14="http://schemas.microsoft.com/office/powerpoint/2010/main" val="713022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761" y="66633"/>
            <a:ext cx="10058400" cy="1450757"/>
          </a:xfrm>
        </p:spPr>
        <p:txBody>
          <a:bodyPr/>
          <a:lstStyle/>
          <a:p>
            <a:pPr algn="ctr"/>
            <a:r>
              <a:rPr lang="en-US" dirty="0" smtClean="0"/>
              <a:t>model Trainables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698261267"/>
                  </p:ext>
                </p:extLst>
              </p:nvPr>
            </p:nvGraphicFramePr>
            <p:xfrm>
              <a:off x="468102" y="23137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698261267"/>
                  </p:ext>
                </p:extLst>
              </p:nvPr>
            </p:nvGraphicFramePr>
            <p:xfrm>
              <a:off x="468102" y="23137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16" t="-1639" r="-2632"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16" t="-101639" r="-2632"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16" t="-201639" r="-2632"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16" t="-301639" r="-2632"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16" t="-401639" r="-2632"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16" t="-501639" r="-2632"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16" t="-601639" r="-2632"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16" t="-701639" r="-2632"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16" t="-801639" r="-2632"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815" y="2313735"/>
            <a:ext cx="5032937" cy="3337559"/>
          </a:xfrm>
          <a:prstGeom prst="rect">
            <a:avLst/>
          </a:prstGeom>
        </p:spPr>
      </p:pic>
      <p:sp>
        <p:nvSpPr>
          <p:cNvPr id="22" name="Right Arrow 21"/>
          <p:cNvSpPr/>
          <p:nvPr/>
        </p:nvSpPr>
        <p:spPr>
          <a:xfrm>
            <a:off x="1064761" y="3752269"/>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881506" y="18988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002638" y="189882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223535" y="189882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8347874" y="3781615"/>
                <a:ext cx="727919" cy="215444"/>
              </a:xfrm>
              <a:prstGeom prst="rect">
                <a:avLst/>
              </a:prstGeom>
              <a:noFill/>
            </p:spPr>
            <p:txBody>
              <a:bodyPr wrap="square" lIns="0" tIns="0" rIns="0" bIns="0" rtlCol="0">
                <a:spAutoFit/>
              </a:bodyPr>
              <a:lstStyle/>
              <a:p>
                <a:r>
                  <a:rPr lang="en-US" sz="1400" dirty="0" smtClean="0">
                    <a:latin typeface="Times New Roman" panose="02020603050405020304" pitchFamily="18" charset="0"/>
                    <a:cs typeface="Times New Roman" panose="02020603050405020304" pitchFamily="18" charset="0"/>
                  </a:rPr>
                  <a:t> Class </a:t>
                </a:r>
                <a14:m>
                  <m:oMath xmlns:m="http://schemas.openxmlformats.org/officeDocument/2006/math">
                    <m:acc>
                      <m:accPr>
                        <m:chr m:val="̂"/>
                        <m:ctrlPr>
                          <a:rPr lang="en-US" sz="1400" i="1" smtClean="0">
                            <a:latin typeface="Cambria Math" panose="02040503050406030204" pitchFamily="18" charset="0"/>
                            <a:cs typeface="Times New Roman" panose="02020603050405020304" pitchFamily="18" charset="0"/>
                          </a:rPr>
                        </m:ctrlPr>
                      </m:accPr>
                      <m:e>
                        <m:r>
                          <a:rPr lang="en-US" sz="1400" b="0" i="1" smtClean="0">
                            <a:latin typeface="Cambria Math" panose="02040503050406030204" pitchFamily="18" charset="0"/>
                            <a:cs typeface="Times New Roman" panose="02020603050405020304" pitchFamily="18" charset="0"/>
                          </a:rPr>
                          <m:t>𝑦</m:t>
                        </m:r>
                      </m:e>
                    </m:acc>
                  </m:oMath>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8347874" y="3781615"/>
                <a:ext cx="727919" cy="215444"/>
              </a:xfrm>
              <a:prstGeom prst="rect">
                <a:avLst/>
              </a:prstGeom>
              <a:blipFill>
                <a:blip r:embed="rId5"/>
                <a:stretch>
                  <a:fillRect l="-9167" t="-25000" r="-17500" b="-47222"/>
                </a:stretch>
              </a:blipFill>
            </p:spPr>
            <p:txBody>
              <a:bodyPr/>
              <a:lstStyle/>
              <a:p>
                <a:r>
                  <a:rPr lang="en-US">
                    <a:noFill/>
                  </a:rPr>
                  <a:t> </a:t>
                </a:r>
              </a:p>
            </p:txBody>
          </p:sp>
        </mc:Fallback>
      </mc:AlternateContent>
      <p:sp>
        <p:nvSpPr>
          <p:cNvPr id="27" name="Right Arrow 26"/>
          <p:cNvSpPr/>
          <p:nvPr/>
        </p:nvSpPr>
        <p:spPr>
          <a:xfrm>
            <a:off x="7628441" y="3811120"/>
            <a:ext cx="626251"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7537085" y="3573744"/>
            <a:ext cx="681597" cy="261610"/>
          </a:xfrm>
          <a:prstGeom prst="rect">
            <a:avLst/>
          </a:prstGeom>
          <a:noFill/>
        </p:spPr>
        <p:txBody>
          <a:bodyPr wrap="none" lIns="91440" tIns="45720" rIns="91440" bIns="45720">
            <a:spAutoFit/>
          </a:bodyPr>
          <a:lstStyle/>
          <a:p>
            <a:pPr algn="ctr"/>
            <a:r>
              <a:rPr lang="en-US" sz="11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Arg max</a:t>
            </a:r>
            <a:endParaRPr lang="en-US" sz="11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2765302" y="256555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65302" y="2565555"/>
                <a:ext cx="233362" cy="220958"/>
              </a:xfrm>
              <a:prstGeom prst="rect">
                <a:avLst/>
              </a:prstGeom>
              <a:blipFill>
                <a:blip r:embed="rId6"/>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881983" y="274786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881983" y="2747863"/>
                <a:ext cx="233362" cy="220958"/>
              </a:xfrm>
              <a:prstGeom prst="rect">
                <a:avLst/>
              </a:prstGeom>
              <a:blipFill>
                <a:blip r:embed="rId7"/>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881983" y="288813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881983" y="2888134"/>
                <a:ext cx="233362" cy="220958"/>
              </a:xfrm>
              <a:prstGeom prst="rect">
                <a:avLst/>
              </a:prstGeom>
              <a:blipFill>
                <a:blip r:embed="rId8"/>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31940" y="500177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531940" y="5001774"/>
                <a:ext cx="233362" cy="220958"/>
              </a:xfrm>
              <a:prstGeom prst="rect">
                <a:avLst/>
              </a:prstGeom>
              <a:blipFill>
                <a:blip r:embed="rId9"/>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843289" y="493653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843289" y="4936539"/>
                <a:ext cx="233362" cy="220958"/>
              </a:xfrm>
              <a:prstGeom prst="rect">
                <a:avLst/>
              </a:prstGeom>
              <a:blipFill>
                <a:blip r:embed="rId10"/>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87065" y="507847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987065" y="5078472"/>
                <a:ext cx="233362" cy="220958"/>
              </a:xfrm>
              <a:prstGeom prst="rect">
                <a:avLst/>
              </a:prstGeom>
              <a:blipFill>
                <a:blip r:embed="rId11"/>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763777" y="33871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763777" y="3387168"/>
                <a:ext cx="233362" cy="220958"/>
              </a:xfrm>
              <a:prstGeom prst="rect">
                <a:avLst/>
              </a:prstGeom>
              <a:blipFill>
                <a:blip r:embed="rId12"/>
                <a:stretch>
                  <a:fillRect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960826" y="345918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960826" y="3459185"/>
                <a:ext cx="233362" cy="220958"/>
              </a:xfrm>
              <a:prstGeom prst="rect">
                <a:avLst/>
              </a:prstGeom>
              <a:blipFill>
                <a:blip r:embed="rId13"/>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62748" y="354047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062748" y="3540477"/>
                <a:ext cx="233362" cy="220958"/>
              </a:xfrm>
              <a:prstGeom prst="rect">
                <a:avLst/>
              </a:prstGeom>
              <a:blipFill>
                <a:blip r:embed="rId14"/>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977215" y="36217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977215" y="3621768"/>
                <a:ext cx="233362" cy="220958"/>
              </a:xfrm>
              <a:prstGeom prst="rect">
                <a:avLst/>
              </a:prstGeom>
              <a:blipFill>
                <a:blip r:embed="rId15"/>
                <a:stretch>
                  <a:fillRect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725083" y="367389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725083" y="3673893"/>
                <a:ext cx="233362" cy="220958"/>
              </a:xfrm>
              <a:prstGeom prst="rect">
                <a:avLst/>
              </a:prstGeom>
              <a:blipFill>
                <a:blip r:embed="rId16"/>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69479" y="330783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369479" y="3307837"/>
                <a:ext cx="233362" cy="215444"/>
              </a:xfrm>
              <a:prstGeom prst="rect">
                <a:avLst/>
              </a:prstGeom>
              <a:blipFill>
                <a:blip r:embed="rId22"/>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364866" y="370765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364866" y="3707653"/>
                <a:ext cx="233362" cy="215444"/>
              </a:xfrm>
              <a:prstGeom prst="rect">
                <a:avLst/>
              </a:prstGeom>
              <a:blipFill>
                <a:blip r:embed="rId23"/>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364866" y="407639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364866" y="4076398"/>
                <a:ext cx="233362" cy="215444"/>
              </a:xfrm>
              <a:prstGeom prst="rect">
                <a:avLst/>
              </a:prstGeom>
              <a:blipFill>
                <a:blip r:embed="rId24"/>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474504" y="294089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474504" y="2940892"/>
                <a:ext cx="233362" cy="215444"/>
              </a:xfrm>
              <a:prstGeom prst="rect">
                <a:avLst/>
              </a:prstGeom>
              <a:blipFill>
                <a:blip r:embed="rId25"/>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474504" y="336417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6474504" y="3364178"/>
                <a:ext cx="233362" cy="215444"/>
              </a:xfrm>
              <a:prstGeom prst="rect">
                <a:avLst/>
              </a:prstGeom>
              <a:blipFill>
                <a:blip r:embed="rId26"/>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474504" y="371229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474504" y="3712290"/>
                <a:ext cx="233362" cy="215444"/>
              </a:xfrm>
              <a:prstGeom prst="rect">
                <a:avLst/>
              </a:prstGeom>
              <a:blipFill>
                <a:blip r:embed="rId27"/>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486295" y="411283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486295" y="4112837"/>
                <a:ext cx="233362" cy="215444"/>
              </a:xfrm>
              <a:prstGeom prst="rect">
                <a:avLst/>
              </a:prstGeom>
              <a:blipFill>
                <a:blip r:embed="rId28"/>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486295" y="443907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486295" y="4439078"/>
                <a:ext cx="233362" cy="215444"/>
              </a:xfrm>
              <a:prstGeom prst="rect">
                <a:avLst/>
              </a:prstGeom>
              <a:blipFill>
                <a:blip r:embed="rId29"/>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170083" y="1343623"/>
                <a:ext cx="2849732" cy="5111336"/>
              </a:xfrm>
              <a:prstGeom prst="rect">
                <a:avLst/>
              </a:prstGeom>
              <a:noFill/>
              <a:ln>
                <a:solidFill>
                  <a:schemeClr val="tx1"/>
                </a:solidFill>
              </a:ln>
            </p:spPr>
            <p:txBody>
              <a:bodyPr wrap="square" rtlCol="0">
                <a:spAutoFit/>
              </a:bodyPr>
              <a:lstStyle/>
              <a:p>
                <a:r>
                  <a:rPr lang="en-US" sz="1600" u="sng" dirty="0" smtClean="0">
                    <a:latin typeface="Times New Roman" panose="02020603050405020304" pitchFamily="18" charset="0"/>
                    <a:cs typeface="Times New Roman" panose="02020603050405020304" pitchFamily="18" charset="0"/>
                  </a:rPr>
                  <a:t>Trainable Parameters:</a:t>
                </a:r>
              </a:p>
              <a:p>
                <a:endParaRPr lang="en-US" sz="1600" dirty="0"/>
              </a:p>
              <a:p>
                <a:r>
                  <a:rPr lang="en-US" sz="1400" dirty="0" smtClean="0">
                    <a:latin typeface="Times New Roman" panose="02020603050405020304" pitchFamily="18" charset="0"/>
                    <a:cs typeface="Times New Roman" panose="02020603050405020304" pitchFamily="18" charset="0"/>
                  </a:rPr>
                  <a:t>W</a:t>
                </a:r>
                <a:r>
                  <a:rPr lang="en-US" sz="1400" dirty="0" smtClean="0"/>
                  <a:t> = </a:t>
                </a:r>
                <a14:m>
                  <m:oMath xmlns:m="http://schemas.openxmlformats.org/officeDocument/2006/math">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1</m:t>
                                  </m:r>
                                  <m:r>
                                    <a:rPr lang="en-US" sz="1400" b="0" i="1" smtClean="0">
                                      <a:latin typeface="Cambria Math" panose="02040503050406030204" pitchFamily="18" charset="0"/>
                                    </a:rPr>
                                    <m:t>,3</m:t>
                                  </m:r>
                                </m:sub>
                              </m:sSub>
                            </m:e>
                          </m:mr>
                          <m:mr>
                            <m:e>
                              <m:r>
                                <a:rPr lang="en-US" sz="1400" i="1" smtClean="0">
                                  <a:latin typeface="Cambria Math" panose="02040503050406030204" pitchFamily="18" charset="0"/>
                                </a:rPr>
                                <m:t>⋮</m:t>
                              </m:r>
                            </m:e>
                            <m:e>
                              <m:r>
                                <a:rPr lang="en-US" sz="1400" i="1" smtClean="0">
                                  <a:latin typeface="Cambria Math" panose="02040503050406030204" pitchFamily="18" charset="0"/>
                                </a:rPr>
                                <m:t>⋱</m:t>
                              </m:r>
                            </m:e>
                            <m:e>
                              <m:r>
                                <a:rPr lang="en-US" sz="1400" i="1" smtClean="0">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m:t>
                                  </m:r>
                                  <m:r>
                                    <a:rPr lang="en-US" sz="1400" i="1">
                                      <a:latin typeface="Cambria Math" panose="02040503050406030204" pitchFamily="18" charset="0"/>
                                    </a:rPr>
                                    <m:t>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9,3</m:t>
                                  </m:r>
                                </m:sub>
                              </m:sSub>
                            </m:e>
                          </m:mr>
                        </m:m>
                      </m:e>
                    </m:d>
                  </m:oMath>
                </a14:m>
                <a:endParaRPr lang="en-US" sz="1400" dirty="0" smtClean="0"/>
              </a:p>
              <a:p>
                <a:endParaRPr lang="en-US" sz="1400" dirty="0" smtClean="0"/>
              </a:p>
              <a:p>
                <a:r>
                  <a:rPr lang="en-US" sz="1200" dirty="0" smtClean="0">
                    <a:latin typeface="Times New Roman" panose="02020603050405020304" pitchFamily="18" charset="0"/>
                    <a:cs typeface="Times New Roman" panose="02020603050405020304" pitchFamily="18" charset="0"/>
                  </a:rPr>
                  <a:t>Here</a:t>
                </a:r>
                <a:r>
                  <a:rPr lang="en-US" sz="1200" dirty="0" smtClean="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a14:m>
                <a:r>
                  <a:rPr lang="en-US" sz="1200" dirty="0" smtClean="0"/>
                  <a:t> </a:t>
                </a:r>
                <a:r>
                  <a:rPr lang="en-US" sz="1200" dirty="0">
                    <a:latin typeface="Times New Roman" panose="02020603050405020304" pitchFamily="18" charset="0"/>
                    <a:cs typeface="Times New Roman" panose="02020603050405020304" pitchFamily="18" charset="0"/>
                  </a:rPr>
                  <a:t>represents </a:t>
                </a: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weight between the i-th input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V</a:t>
                </a:r>
                <a:r>
                  <a:rPr lang="en-US" sz="1400" dirty="0" smtClean="0"/>
                  <a:t> </a:t>
                </a:r>
                <a:r>
                  <a:rPr lang="en-US" sz="1400" dirty="0"/>
                  <a:t>= </a:t>
                </a:r>
                <a14:m>
                  <m:oMath xmlns:m="http://schemas.openxmlformats.org/officeDocument/2006/math">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i="1">
                                      <a:latin typeface="Cambria Math" panose="02040503050406030204" pitchFamily="18" charset="0"/>
                                    </a:rPr>
                                    <m:t>1</m:t>
                                  </m:r>
                                  <m:r>
                                    <a:rPr lang="en-US" sz="1400" b="0" i="1" smtClean="0">
                                      <a:latin typeface="Cambria Math" panose="02040503050406030204" pitchFamily="18" charset="0"/>
                                    </a:rPr>
                                    <m:t>,</m:t>
                                  </m:r>
                                  <m:r>
                                    <a:rPr lang="en-US" sz="1400" i="1">
                                      <a:latin typeface="Cambria Math" panose="02040503050406030204" pitchFamily="18" charset="0"/>
                                    </a:rPr>
                                    <m:t>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i="1">
                                      <a:latin typeface="Cambria Math" panose="02040503050406030204" pitchFamily="18" charset="0"/>
                                    </a:rPr>
                                    <m:t>1</m:t>
                                  </m:r>
                                  <m:r>
                                    <a:rPr lang="en-US" sz="1400" b="0" i="1" smtClean="0">
                                      <a:latin typeface="Cambria Math" panose="02040503050406030204" pitchFamily="18" charset="0"/>
                                    </a:rPr>
                                    <m:t>,5</m:t>
                                  </m:r>
                                </m:sub>
                              </m:sSub>
                            </m:e>
                          </m:mr>
                          <m:mr>
                            <m:e>
                              <m:r>
                                <a:rPr lang="en-US" sz="1400" i="1">
                                  <a:latin typeface="Cambria Math" panose="02040503050406030204" pitchFamily="18" charset="0"/>
                                </a:rPr>
                                <m:t>⋮</m:t>
                              </m:r>
                            </m:e>
                            <m:e>
                              <m:r>
                                <a:rPr lang="en-US" sz="1400" i="1">
                                  <a:latin typeface="Cambria Math" panose="02040503050406030204" pitchFamily="18" charset="0"/>
                                </a:rPr>
                                <m:t>⋱</m:t>
                              </m:r>
                            </m:e>
                            <m:e>
                              <m:r>
                                <a:rPr lang="en-US" sz="1400"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3,</m:t>
                                  </m:r>
                                  <m:r>
                                    <a:rPr lang="en-US" sz="1400" i="1">
                                      <a:latin typeface="Cambria Math" panose="02040503050406030204" pitchFamily="18" charset="0"/>
                                    </a:rPr>
                                    <m:t>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3,5</m:t>
                                  </m:r>
                                </m:sub>
                              </m:sSub>
                            </m:e>
                          </m:mr>
                        </m:m>
                      </m:e>
                    </m:d>
                  </m:oMath>
                </a14:m>
                <a:endParaRPr lang="en-US" sz="1600" dirty="0" smtClean="0"/>
              </a:p>
              <a:p>
                <a:endParaRPr lang="en-US" sz="1600" dirty="0" smtClean="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𝑣</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output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i="1">
                            <a:latin typeface="Cambria Math" panose="02040503050406030204" pitchFamily="18" charset="0"/>
                            <a:cs typeface="Times New Roman" panose="02020603050405020304" pitchFamily="18" charset="0"/>
                          </a:rPr>
                          <m:t>1</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3</m:t>
                        </m:r>
                      </m:sub>
                    </m:sSub>
                  </m:oMath>
                </a14:m>
                <a:r>
                  <a:rPr lang="en-US" sz="1200" dirty="0" smtClean="0">
                    <a:latin typeface="Times New Roman" panose="02020603050405020304" pitchFamily="18" charset="0"/>
                    <a:cs typeface="Times New Roman" panose="02020603050405020304" pitchFamily="18" charset="0"/>
                  </a:rPr>
                  <a:t> are the bias terms for the hidden layer neurons</a:t>
                </a:r>
              </a:p>
              <a:p>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3</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4</m:t>
                        </m:r>
                      </m:sub>
                    </m:sSub>
                  </m:oMath>
                </a14:m>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5</m:t>
                        </m:r>
                      </m:sub>
                    </m:sSub>
                  </m:oMath>
                </a14:m>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are the bias terms for the </a:t>
                </a:r>
                <a:r>
                  <a:rPr lang="en-US" sz="1200" dirty="0" smtClean="0">
                    <a:latin typeface="Times New Roman" panose="02020603050405020304" pitchFamily="18" charset="0"/>
                    <a:cs typeface="Times New Roman" panose="02020603050405020304" pitchFamily="18" charset="0"/>
                  </a:rPr>
                  <a:t>output </a:t>
                </a:r>
                <a:r>
                  <a:rPr lang="en-US" sz="1200" dirty="0">
                    <a:latin typeface="Times New Roman" panose="02020603050405020304" pitchFamily="18" charset="0"/>
                    <a:cs typeface="Times New Roman" panose="02020603050405020304" pitchFamily="18" charset="0"/>
                  </a:rPr>
                  <a:t>layer neurons</a:t>
                </a:r>
              </a:p>
              <a:p>
                <a:endParaRPr lang="en-US" sz="1200" dirty="0">
                  <a:latin typeface="Times New Roman" panose="02020603050405020304" pitchFamily="18" charset="0"/>
                  <a:cs typeface="Times New Roman" panose="02020603050405020304" pitchFamily="18" charset="0"/>
                </a:endParaRPr>
              </a:p>
              <a:p>
                <a:endParaRPr lang="en-US"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9170083" y="1343623"/>
                <a:ext cx="2849732" cy="5111336"/>
              </a:xfrm>
              <a:prstGeom prst="rect">
                <a:avLst/>
              </a:prstGeom>
              <a:blipFill>
                <a:blip r:embed="rId30"/>
                <a:stretch>
                  <a:fillRect l="-851" t="-238" r="-63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799222" y="305418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799222" y="3054181"/>
                <a:ext cx="853518" cy="338554"/>
              </a:xfrm>
              <a:prstGeom prst="rect">
                <a:avLst/>
              </a:prstGeom>
              <a:blipFill>
                <a:blip r:embed="rId31"/>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799222" y="345217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799222" y="3452171"/>
                <a:ext cx="853518" cy="338554"/>
              </a:xfrm>
              <a:prstGeom prst="rect">
                <a:avLst/>
              </a:prstGeom>
              <a:blipFill>
                <a:blip r:embed="rId3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799222" y="381797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799222" y="3817972"/>
                <a:ext cx="853518" cy="338554"/>
              </a:xfrm>
              <a:prstGeom prst="rect">
                <a:avLst/>
              </a:prstGeom>
              <a:blipFill>
                <a:blip r:embed="rId33"/>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805139" y="421381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6805139" y="4213813"/>
                <a:ext cx="853518" cy="338554"/>
              </a:xfrm>
              <a:prstGeom prst="rect">
                <a:avLst/>
              </a:prstGeom>
              <a:blipFill>
                <a:blip r:embed="rId34"/>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6805139" y="45796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6805139" y="4579614"/>
                <a:ext cx="853518" cy="338554"/>
              </a:xfrm>
              <a:prstGeom prst="rect">
                <a:avLst/>
              </a:prstGeom>
              <a:blipFill>
                <a:blip r:embed="rId35"/>
                <a:stretch>
                  <a:fillRect b="-5357"/>
                </a:stretch>
              </a:blipFill>
            </p:spPr>
            <p:txBody>
              <a:bodyPr/>
              <a:lstStyle/>
              <a:p>
                <a:r>
                  <a:rPr lang="en-US">
                    <a:noFill/>
                  </a:rPr>
                  <a:t> </a:t>
                </a:r>
              </a:p>
            </p:txBody>
          </p:sp>
        </mc:Fallback>
      </mc:AlternateContent>
    </p:spTree>
    <p:extLst>
      <p:ext uri="{BB962C8B-B14F-4D97-AF65-F5344CB8AC3E}">
        <p14:creationId xmlns:p14="http://schemas.microsoft.com/office/powerpoint/2010/main" val="3510854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761" y="66633"/>
            <a:ext cx="10058400" cy="1450757"/>
          </a:xfrm>
        </p:spPr>
        <p:txBody>
          <a:bodyPr/>
          <a:lstStyle/>
          <a:p>
            <a:pPr algn="ctr"/>
            <a:r>
              <a:rPr lang="en-US" dirty="0" smtClean="0"/>
              <a:t>Hidden layer</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434163759"/>
                  </p:ext>
                </p:extLst>
              </p:nvPr>
            </p:nvGraphicFramePr>
            <p:xfrm>
              <a:off x="445869" y="1767169"/>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434163759"/>
                  </p:ext>
                </p:extLst>
              </p:nvPr>
            </p:nvGraphicFramePr>
            <p:xfrm>
              <a:off x="445869" y="1767169"/>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2667"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2667"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2667"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2667"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1639" r="-2667"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1639" r="-2667"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1639" r="-2667"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1639" r="-2667"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1639" r="-2667"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4582" y="1767169"/>
            <a:ext cx="5032937" cy="3337559"/>
          </a:xfrm>
          <a:prstGeom prst="rect">
            <a:avLst/>
          </a:prstGeom>
        </p:spPr>
      </p:pic>
      <p:sp>
        <p:nvSpPr>
          <p:cNvPr id="22" name="Right Arrow 21"/>
          <p:cNvSpPr/>
          <p:nvPr/>
        </p:nvSpPr>
        <p:spPr>
          <a:xfrm>
            <a:off x="1042528" y="3205703"/>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859273" y="1352257"/>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980405" y="1352256"/>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2743069" y="201898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43069" y="2018989"/>
                <a:ext cx="233362" cy="220958"/>
              </a:xfrm>
              <a:prstGeom prst="rect">
                <a:avLst/>
              </a:prstGeom>
              <a:blipFill>
                <a:blip r:embed="rId5"/>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859750" y="220129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859750" y="2201297"/>
                <a:ext cx="233362" cy="220958"/>
              </a:xfrm>
              <a:prstGeom prst="rect">
                <a:avLst/>
              </a:prstGeom>
              <a:blipFill>
                <a:blip r:embed="rId6"/>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859750" y="23415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859750" y="2341568"/>
                <a:ext cx="233362" cy="220958"/>
              </a:xfrm>
              <a:prstGeom prst="rect">
                <a:avLst/>
              </a:prstGeom>
              <a:blipFill>
                <a:blip r:embed="rId7"/>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09707" y="445520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509707" y="4455208"/>
                <a:ext cx="233362" cy="220958"/>
              </a:xfrm>
              <a:prstGeom prst="rect">
                <a:avLst/>
              </a:prstGeom>
              <a:blipFill>
                <a:blip r:embed="rId8"/>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821056" y="438997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821056" y="4389973"/>
                <a:ext cx="233362" cy="220958"/>
              </a:xfrm>
              <a:prstGeom prst="rect">
                <a:avLst/>
              </a:prstGeom>
              <a:blipFill>
                <a:blip r:embed="rId9"/>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64832" y="453190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964832" y="4531906"/>
                <a:ext cx="233362" cy="220958"/>
              </a:xfrm>
              <a:prstGeom prst="rect">
                <a:avLst/>
              </a:prstGeom>
              <a:blipFill>
                <a:blip r:embed="rId10"/>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741544" y="284060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741544" y="2840602"/>
                <a:ext cx="233362" cy="220958"/>
              </a:xfrm>
              <a:prstGeom prst="rect">
                <a:avLst/>
              </a:prstGeom>
              <a:blipFill>
                <a:blip r:embed="rId11"/>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938593" y="291261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938593" y="2912619"/>
                <a:ext cx="233362" cy="220958"/>
              </a:xfrm>
              <a:prstGeom prst="rect">
                <a:avLst/>
              </a:prstGeom>
              <a:blipFill>
                <a:blip r:embed="rId12"/>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40515" y="299391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040515" y="2993911"/>
                <a:ext cx="233362" cy="220958"/>
              </a:xfrm>
              <a:prstGeom prst="rect">
                <a:avLst/>
              </a:prstGeom>
              <a:blipFill>
                <a:blip r:embed="rId13"/>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954982" y="307520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954982" y="3075202"/>
                <a:ext cx="233362" cy="220958"/>
              </a:xfrm>
              <a:prstGeom prst="rect">
                <a:avLst/>
              </a:prstGeom>
              <a:blipFill>
                <a:blip r:embed="rId14"/>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702850" y="312732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702850" y="3127327"/>
                <a:ext cx="233362" cy="220958"/>
              </a:xfrm>
              <a:prstGeom prst="rect">
                <a:avLst/>
              </a:prstGeom>
              <a:blipFill>
                <a:blip r:embed="rId15"/>
                <a:stretch>
                  <a:fillRect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47246" y="2761271"/>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347246" y="2761271"/>
                <a:ext cx="233362" cy="215444"/>
              </a:xfrm>
              <a:prstGeom prst="rect">
                <a:avLst/>
              </a:prstGeom>
              <a:blipFill>
                <a:blip r:embed="rId16"/>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342633" y="316108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342633" y="3161087"/>
                <a:ext cx="233362" cy="215444"/>
              </a:xfrm>
              <a:prstGeom prst="rect">
                <a:avLst/>
              </a:prstGeom>
              <a:blipFill>
                <a:blip r:embed="rId17"/>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342633" y="352983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342633" y="3529832"/>
                <a:ext cx="233362" cy="215444"/>
              </a:xfrm>
              <a:prstGeom prst="rect">
                <a:avLst/>
              </a:prstGeom>
              <a:blipFill>
                <a:blip r:embed="rId18"/>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479633" y="322757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479633" y="3227577"/>
                <a:ext cx="233362" cy="215444"/>
              </a:xfrm>
              <a:prstGeom prst="rect">
                <a:avLst/>
              </a:prstGeom>
              <a:blipFill>
                <a:blip r:embed="rId19"/>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479633" y="365086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6479633" y="3650863"/>
                <a:ext cx="233362" cy="215444"/>
              </a:xfrm>
              <a:prstGeom prst="rect">
                <a:avLst/>
              </a:prstGeom>
              <a:blipFill>
                <a:blip r:embed="rId20"/>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479633" y="3998975"/>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479633" y="3998975"/>
                <a:ext cx="233362" cy="215444"/>
              </a:xfrm>
              <a:prstGeom prst="rect">
                <a:avLst/>
              </a:prstGeom>
              <a:blipFill>
                <a:blip r:embed="rId21"/>
                <a:stretch>
                  <a:fillRect r="-10526"/>
                </a:stretch>
              </a:blipFill>
            </p:spPr>
            <p:txBody>
              <a:bodyPr/>
              <a:lstStyle/>
              <a:p>
                <a:r>
                  <a:rPr lang="en-US">
                    <a:noFill/>
                  </a:rPr>
                  <a:t> </a:t>
                </a:r>
              </a:p>
            </p:txBody>
          </p:sp>
        </mc:Fallback>
      </mc:AlternateContent>
      <p:sp>
        <p:nvSpPr>
          <p:cNvPr id="10" name="TextBox 9"/>
          <p:cNvSpPr txBox="1"/>
          <p:nvPr/>
        </p:nvSpPr>
        <p:spPr>
          <a:xfrm>
            <a:off x="4702850" y="2469684"/>
            <a:ext cx="2456767" cy="1851025"/>
          </a:xfrm>
          <a:prstGeom prst="rect">
            <a:avLst/>
          </a:prstGeom>
          <a:solidFill>
            <a:schemeClr val="bg1"/>
          </a:solidFill>
        </p:spPr>
        <p:txBody>
          <a:bodyPr wrap="square" rtlCol="0">
            <a:spAutoFit/>
          </a:bodyPr>
          <a:lstStyle/>
          <a:p>
            <a:endParaRPr lang="en-US" dirty="0"/>
          </a:p>
        </p:txBody>
      </p:sp>
      <p:sp>
        <p:nvSpPr>
          <p:cNvPr id="13" name="Oval 12"/>
          <p:cNvSpPr/>
          <p:nvPr/>
        </p:nvSpPr>
        <p:spPr>
          <a:xfrm>
            <a:off x="9870863" y="313799"/>
            <a:ext cx="1123812" cy="1006717"/>
          </a:xfrm>
          <a:prstGeom prst="ellipse">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p:cNvCxnSpPr/>
          <p:nvPr/>
        </p:nvCxnSpPr>
        <p:spPr>
          <a:xfrm flipV="1">
            <a:off x="4776008" y="881434"/>
            <a:ext cx="5041135" cy="2044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Delay 50"/>
          <p:cNvSpPr/>
          <p:nvPr/>
        </p:nvSpPr>
        <p:spPr>
          <a:xfrm>
            <a:off x="10980777"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elay 51"/>
          <p:cNvSpPr/>
          <p:nvPr/>
        </p:nvSpPr>
        <p:spPr>
          <a:xfrm rot="10800000">
            <a:off x="9241668"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0938352" y="1840401"/>
            <a:ext cx="850561" cy="430887"/>
          </a:xfrm>
          <a:prstGeom prst="rect">
            <a:avLst/>
          </a:prstGeom>
          <a:noFill/>
        </p:spPr>
        <p:txBody>
          <a:bodyPr wrap="square" rtlCol="0">
            <a:spAutoFit/>
          </a:bodyPr>
          <a:lstStyle/>
          <a:p>
            <a:r>
              <a:rPr lang="en-US" sz="1100" dirty="0" smtClean="0">
                <a:solidFill>
                  <a:schemeClr val="bg1"/>
                </a:solidFill>
              </a:rPr>
              <a:t>Non Linear</a:t>
            </a:r>
          </a:p>
          <a:p>
            <a:r>
              <a:rPr lang="en-US" sz="1100" dirty="0" smtClean="0">
                <a:solidFill>
                  <a:schemeClr val="bg1"/>
                </a:solidFill>
              </a:rPr>
              <a:t>( ReLU )</a:t>
            </a:r>
            <a:endParaRPr lang="en-US" sz="1100" dirty="0">
              <a:solidFill>
                <a:schemeClr val="bg1"/>
              </a:solidFill>
            </a:endParaRPr>
          </a:p>
        </p:txBody>
      </p:sp>
      <p:sp>
        <p:nvSpPr>
          <p:cNvPr id="54" name="TextBox 53"/>
          <p:cNvSpPr txBox="1"/>
          <p:nvPr/>
        </p:nvSpPr>
        <p:spPr>
          <a:xfrm>
            <a:off x="9377825" y="1829119"/>
            <a:ext cx="644673" cy="261610"/>
          </a:xfrm>
          <a:prstGeom prst="rect">
            <a:avLst/>
          </a:prstGeom>
          <a:noFill/>
        </p:spPr>
        <p:txBody>
          <a:bodyPr wrap="square" rtlCol="0">
            <a:spAutoFit/>
          </a:bodyPr>
          <a:lstStyle/>
          <a:p>
            <a:r>
              <a:rPr lang="en-US" sz="1100" dirty="0" smtClean="0">
                <a:solidFill>
                  <a:schemeClr val="bg1"/>
                </a:solidFill>
              </a:rPr>
              <a:t>Linear</a:t>
            </a:r>
            <a:endParaRPr lang="en-US" sz="1100" dirty="0">
              <a:solidFill>
                <a:schemeClr val="bg1"/>
              </a:solidFill>
            </a:endParaRPr>
          </a:p>
        </p:txBody>
      </p:sp>
      <p:cxnSp>
        <p:nvCxnSpPr>
          <p:cNvPr id="55" name="Straight Arrow Connector 54"/>
          <p:cNvCxnSpPr/>
          <p:nvPr/>
        </p:nvCxnSpPr>
        <p:spPr>
          <a:xfrm flipV="1">
            <a:off x="9700161" y="1255574"/>
            <a:ext cx="233965" cy="26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10989655" y="1235850"/>
            <a:ext cx="240439" cy="24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10133882" y="580554"/>
                <a:ext cx="6446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𝐻</m:t>
                          </m:r>
                        </m:e>
                        <m:sub>
                          <m:r>
                            <a:rPr lang="en-US" sz="2400" b="0" i="1" smtClean="0">
                              <a:solidFill>
                                <a:schemeClr val="bg1"/>
                              </a:solidFill>
                              <a:latin typeface="Cambria Math" panose="02040503050406030204" pitchFamily="18" charset="0"/>
                            </a:rPr>
                            <m:t>𝑖</m:t>
                          </m:r>
                        </m:sub>
                      </m:sSub>
                    </m:oMath>
                  </m:oMathPara>
                </a14:m>
                <a:endParaRPr lang="en-US" sz="1100" dirty="0">
                  <a:solidFill>
                    <a:schemeClr val="bg1"/>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0133882" y="580554"/>
                <a:ext cx="644673" cy="461665"/>
              </a:xfrm>
              <a:prstGeom prst="rect">
                <a:avLst/>
              </a:prstGeom>
              <a:blipFill>
                <a:blip r:embed="rId2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3531776" y="4965762"/>
                <a:ext cx="2849732" cy="1846852"/>
              </a:xfrm>
              <a:prstGeom prst="rect">
                <a:avLst/>
              </a:prstGeom>
              <a:noFill/>
              <a:ln>
                <a:solidFill>
                  <a:schemeClr val="tx1"/>
                </a:solidFill>
              </a:ln>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W</a:t>
                </a:r>
                <a:r>
                  <a:rPr lang="en-US" sz="1400" dirty="0" smtClean="0"/>
                  <a:t> = </a:t>
                </a:r>
                <a14:m>
                  <m:oMath xmlns:m="http://schemas.openxmlformats.org/officeDocument/2006/math">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1</m:t>
                                  </m:r>
                                  <m:r>
                                    <a:rPr lang="en-US" sz="1400" b="0" i="1" smtClean="0">
                                      <a:latin typeface="Cambria Math" panose="02040503050406030204" pitchFamily="18" charset="0"/>
                                    </a:rPr>
                                    <m:t>,3</m:t>
                                  </m:r>
                                </m:sub>
                              </m:sSub>
                            </m:e>
                          </m:mr>
                          <m:mr>
                            <m:e>
                              <m:r>
                                <a:rPr lang="en-US" sz="1400" i="1" smtClean="0">
                                  <a:latin typeface="Cambria Math" panose="02040503050406030204" pitchFamily="18" charset="0"/>
                                </a:rPr>
                                <m:t>⋮</m:t>
                              </m:r>
                            </m:e>
                            <m:e>
                              <m:r>
                                <a:rPr lang="en-US" sz="1400" i="1" smtClean="0">
                                  <a:latin typeface="Cambria Math" panose="02040503050406030204" pitchFamily="18" charset="0"/>
                                </a:rPr>
                                <m:t>⋱</m:t>
                              </m:r>
                            </m:e>
                            <m:e>
                              <m:r>
                                <a:rPr lang="en-US" sz="1400" i="1" smtClean="0">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m:t>
                                  </m:r>
                                  <m:r>
                                    <a:rPr lang="en-US" sz="1400" i="1">
                                      <a:latin typeface="Cambria Math" panose="02040503050406030204" pitchFamily="18" charset="0"/>
                                    </a:rPr>
                                    <m:t>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9,3</m:t>
                                  </m:r>
                                </m:sub>
                              </m:sSub>
                            </m:e>
                          </m:mr>
                        </m:m>
                      </m:e>
                    </m:d>
                  </m:oMath>
                </a14:m>
                <a:endParaRPr lang="en-US" sz="1400" dirty="0" smtClean="0"/>
              </a:p>
              <a:p>
                <a:endParaRPr lang="en-US" sz="1400" dirty="0" smtClean="0"/>
              </a:p>
              <a:p>
                <a:r>
                  <a:rPr lang="en-US" sz="1200" dirty="0" smtClean="0">
                    <a:latin typeface="Times New Roman" panose="02020603050405020304" pitchFamily="18" charset="0"/>
                    <a:cs typeface="Times New Roman" panose="02020603050405020304" pitchFamily="18" charset="0"/>
                  </a:rPr>
                  <a:t>Here</a:t>
                </a:r>
                <a:r>
                  <a:rPr lang="en-US" sz="1200" dirty="0" smtClean="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a14:m>
                <a:r>
                  <a:rPr lang="en-US" sz="1200" dirty="0" smtClean="0"/>
                  <a:t> </a:t>
                </a:r>
                <a:r>
                  <a:rPr lang="en-US" sz="1200" dirty="0">
                    <a:latin typeface="Times New Roman" panose="02020603050405020304" pitchFamily="18" charset="0"/>
                    <a:cs typeface="Times New Roman" panose="02020603050405020304" pitchFamily="18" charset="0"/>
                  </a:rPr>
                  <a:t>represents </a:t>
                </a: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weight between the i-th input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i="1">
                            <a:latin typeface="Cambria Math" panose="02040503050406030204" pitchFamily="18" charset="0"/>
                            <a:cs typeface="Times New Roman" panose="02020603050405020304" pitchFamily="18" charset="0"/>
                          </a:rPr>
                          <m:t>1</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3</m:t>
                        </m:r>
                      </m:sub>
                    </m:sSub>
                  </m:oMath>
                </a14:m>
                <a:r>
                  <a:rPr lang="en-US" sz="1200" dirty="0" smtClean="0">
                    <a:latin typeface="Times New Roman" panose="02020603050405020304" pitchFamily="18" charset="0"/>
                    <a:cs typeface="Times New Roman" panose="02020603050405020304" pitchFamily="18" charset="0"/>
                  </a:rPr>
                  <a:t> are the bias terms for the hidden layer neurons</a:t>
                </a:r>
                <a:endParaRPr lang="en-US" sz="1200" dirty="0">
                  <a:latin typeface="Times New Roman" panose="02020603050405020304" pitchFamily="18" charset="0"/>
                  <a:cs typeface="Times New Roman" panose="02020603050405020304" pitchFamily="18"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3531776" y="4965762"/>
                <a:ext cx="2849732" cy="1846852"/>
              </a:xfrm>
              <a:prstGeom prst="rect">
                <a:avLst/>
              </a:prstGeom>
              <a:blipFill>
                <a:blip r:embed="rId23"/>
                <a:stretch>
                  <a:fillRect l="-426" b="-131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4458373" y="2951081"/>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1</m:t>
                          </m:r>
                        </m:sub>
                      </m:sSub>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4458373" y="2951081"/>
                <a:ext cx="168583" cy="230832"/>
              </a:xfrm>
              <a:prstGeom prst="rect">
                <a:avLst/>
              </a:prstGeom>
              <a:blipFill>
                <a:blip r:embed="rId24"/>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463936" y="3326363"/>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2</m:t>
                          </m:r>
                        </m:sub>
                      </m:sSub>
                    </m:oMath>
                  </m:oMathPara>
                </a14:m>
                <a:endParaRPr lang="en-US" dirty="0"/>
              </a:p>
            </p:txBody>
          </p:sp>
        </mc:Choice>
        <mc:Fallback xmlns="">
          <p:sp>
            <p:nvSpPr>
              <p:cNvPr id="65" name="TextBox 64"/>
              <p:cNvSpPr txBox="1">
                <a:spLocks noRot="1" noChangeAspect="1" noMove="1" noResize="1" noEditPoints="1" noAdjustHandles="1" noChangeArrowheads="1" noChangeShapeType="1" noTextEdit="1"/>
              </p:cNvSpPr>
              <p:nvPr/>
            </p:nvSpPr>
            <p:spPr>
              <a:xfrm>
                <a:off x="4463936" y="3326363"/>
                <a:ext cx="168583" cy="230832"/>
              </a:xfrm>
              <a:prstGeom prst="rect">
                <a:avLst/>
              </a:prstGeom>
              <a:blipFill>
                <a:blip r:embed="rId25"/>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4460863" y="3697881"/>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3</m:t>
                          </m:r>
                        </m:sub>
                      </m:sSub>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4460863" y="3697881"/>
                <a:ext cx="168583" cy="230832"/>
              </a:xfrm>
              <a:prstGeom prst="rect">
                <a:avLst/>
              </a:prstGeom>
              <a:blipFill>
                <a:blip r:embed="rId26"/>
                <a:stretch>
                  <a:fillRect r="-48148"/>
                </a:stretch>
              </a:blipFill>
            </p:spPr>
            <p:txBody>
              <a:bodyPr/>
              <a:lstStyle/>
              <a:p>
                <a:r>
                  <a:rPr lang="en-US">
                    <a:noFill/>
                  </a:rPr>
                  <a:t> </a:t>
                </a:r>
              </a:p>
            </p:txBody>
          </p:sp>
        </mc:Fallback>
      </mc:AlternateContent>
      <p:pic>
        <p:nvPicPr>
          <p:cNvPr id="6" name="Picture 5"/>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6572151" y="2592440"/>
            <a:ext cx="5580868" cy="3861625"/>
          </a:xfrm>
          <a:prstGeom prst="rect">
            <a:avLst/>
          </a:prstGeom>
        </p:spPr>
      </p:pic>
    </p:spTree>
    <p:extLst>
      <p:ext uri="{BB962C8B-B14F-4D97-AF65-F5344CB8AC3E}">
        <p14:creationId xmlns:p14="http://schemas.microsoft.com/office/powerpoint/2010/main" val="1302031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4336" y="2211436"/>
            <a:ext cx="5345928" cy="4627410"/>
          </a:xfrm>
          <a:prstGeom prst="rect">
            <a:avLst/>
          </a:prstGeom>
        </p:spPr>
      </p:pic>
      <p:sp>
        <p:nvSpPr>
          <p:cNvPr id="2" name="Title 1"/>
          <p:cNvSpPr>
            <a:spLocks noGrp="1"/>
          </p:cNvSpPr>
          <p:nvPr>
            <p:ph type="title"/>
          </p:nvPr>
        </p:nvSpPr>
        <p:spPr>
          <a:xfrm>
            <a:off x="1064761" y="66633"/>
            <a:ext cx="10058400" cy="1450757"/>
          </a:xfrm>
        </p:spPr>
        <p:txBody>
          <a:bodyPr/>
          <a:lstStyle/>
          <a:p>
            <a:pPr algn="ctr"/>
            <a:r>
              <a:rPr lang="en-US" dirty="0" smtClean="0"/>
              <a:t>Output layer</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882" y="1621384"/>
            <a:ext cx="5032937" cy="3337559"/>
          </a:xfrm>
          <a:prstGeom prst="rect">
            <a:avLst/>
          </a:prstGeom>
        </p:spPr>
      </p:pic>
      <mc:AlternateContent xmlns:mc="http://schemas.openxmlformats.org/markup-compatibility/2006" xmlns:a14="http://schemas.microsoft.com/office/drawing/2010/main">
        <mc:Choice Requires="a14">
          <p:sp>
            <p:nvSpPr>
              <p:cNvPr id="25" name="TextBox 24"/>
              <p:cNvSpPr txBox="1"/>
              <p:nvPr/>
            </p:nvSpPr>
            <p:spPr>
              <a:xfrm>
                <a:off x="3760844" y="269481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760844" y="2694817"/>
                <a:ext cx="233362" cy="220958"/>
              </a:xfrm>
              <a:prstGeom prst="rect">
                <a:avLst/>
              </a:prstGeom>
              <a:blipFill>
                <a:blip r:embed="rId5"/>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957893" y="276683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957893" y="2766834"/>
                <a:ext cx="233362" cy="220958"/>
              </a:xfrm>
              <a:prstGeom prst="rect">
                <a:avLst/>
              </a:prstGeom>
              <a:blipFill>
                <a:blip r:embed="rId6"/>
                <a:stretch>
                  <a:fillRect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059815" y="284812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059815" y="2848126"/>
                <a:ext cx="233362" cy="220958"/>
              </a:xfrm>
              <a:prstGeom prst="rect">
                <a:avLst/>
              </a:prstGeom>
              <a:blipFill>
                <a:blip r:embed="rId7"/>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974282" y="292941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3974282" y="2929417"/>
                <a:ext cx="233362" cy="220958"/>
              </a:xfrm>
              <a:prstGeom prst="rect">
                <a:avLst/>
              </a:prstGeom>
              <a:blipFill>
                <a:blip r:embed="rId8"/>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722150" y="298154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3722150" y="2981542"/>
                <a:ext cx="233362" cy="220958"/>
              </a:xfrm>
              <a:prstGeom prst="rect">
                <a:avLst/>
              </a:prstGeom>
              <a:blipFill>
                <a:blip r:embed="rId9"/>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366546" y="261548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3366546" y="2615486"/>
                <a:ext cx="233362" cy="215444"/>
              </a:xfrm>
              <a:prstGeom prst="rect">
                <a:avLst/>
              </a:prstGeom>
              <a:blipFill>
                <a:blip r:embed="rId10"/>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361933" y="301530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3361933" y="3015302"/>
                <a:ext cx="233362" cy="215444"/>
              </a:xfrm>
              <a:prstGeom prst="rect">
                <a:avLst/>
              </a:prstGeom>
              <a:blipFill>
                <a:blip r:embed="rId11"/>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361933" y="338404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3361933" y="3384047"/>
                <a:ext cx="233362" cy="215444"/>
              </a:xfrm>
              <a:prstGeom prst="rect">
                <a:avLst/>
              </a:prstGeom>
              <a:blipFill>
                <a:blip r:embed="rId12"/>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457798" y="231334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5457798" y="2313340"/>
                <a:ext cx="233362" cy="215444"/>
              </a:xfrm>
              <a:prstGeom prst="rect">
                <a:avLst/>
              </a:prstGeom>
              <a:blipFill>
                <a:blip r:embed="rId13"/>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457798" y="273662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5457798" y="2736626"/>
                <a:ext cx="233362" cy="215444"/>
              </a:xfrm>
              <a:prstGeom prst="rect">
                <a:avLst/>
              </a:prstGeom>
              <a:blipFill>
                <a:blip r:embed="rId14"/>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457798" y="308473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5457798" y="3084738"/>
                <a:ext cx="233362" cy="215444"/>
              </a:xfrm>
              <a:prstGeom prst="rect">
                <a:avLst/>
              </a:prstGeom>
              <a:blipFill>
                <a:blip r:embed="rId15"/>
                <a:stretch>
                  <a:fillRect r="-10256"/>
                </a:stretch>
              </a:blipFill>
            </p:spPr>
            <p:txBody>
              <a:bodyPr/>
              <a:lstStyle/>
              <a:p>
                <a:r>
                  <a:rPr lang="en-US">
                    <a:noFill/>
                  </a:rPr>
                  <a:t> </a:t>
                </a:r>
              </a:p>
            </p:txBody>
          </p:sp>
        </mc:Fallback>
      </mc:AlternateContent>
      <p:sp>
        <p:nvSpPr>
          <p:cNvPr id="13" name="Oval 12"/>
          <p:cNvSpPr/>
          <p:nvPr/>
        </p:nvSpPr>
        <p:spPr>
          <a:xfrm>
            <a:off x="9870863" y="313799"/>
            <a:ext cx="1123812" cy="1006717"/>
          </a:xfrm>
          <a:prstGeom prst="ellipse">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p:cNvCxnSpPr/>
          <p:nvPr/>
        </p:nvCxnSpPr>
        <p:spPr>
          <a:xfrm flipV="1">
            <a:off x="6052129" y="881434"/>
            <a:ext cx="3765014" cy="1559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Delay 50"/>
          <p:cNvSpPr/>
          <p:nvPr/>
        </p:nvSpPr>
        <p:spPr>
          <a:xfrm>
            <a:off x="10980777"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elay 51"/>
          <p:cNvSpPr/>
          <p:nvPr/>
        </p:nvSpPr>
        <p:spPr>
          <a:xfrm rot="10800000">
            <a:off x="9241668"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0919534" y="1831524"/>
            <a:ext cx="841847" cy="430887"/>
          </a:xfrm>
          <a:prstGeom prst="rect">
            <a:avLst/>
          </a:prstGeom>
          <a:noFill/>
        </p:spPr>
        <p:txBody>
          <a:bodyPr wrap="square" rtlCol="0">
            <a:spAutoFit/>
          </a:bodyPr>
          <a:lstStyle/>
          <a:p>
            <a:r>
              <a:rPr lang="en-US" sz="1100" dirty="0" smtClean="0">
                <a:solidFill>
                  <a:schemeClr val="bg1"/>
                </a:solidFill>
              </a:rPr>
              <a:t>Non Linear</a:t>
            </a:r>
          </a:p>
          <a:p>
            <a:r>
              <a:rPr lang="en-US" sz="1100" dirty="0" smtClean="0">
                <a:solidFill>
                  <a:schemeClr val="bg1"/>
                </a:solidFill>
              </a:rPr>
              <a:t>( Softmax )</a:t>
            </a:r>
            <a:endParaRPr lang="en-US" sz="1100" dirty="0">
              <a:solidFill>
                <a:schemeClr val="bg1"/>
              </a:solidFill>
            </a:endParaRPr>
          </a:p>
        </p:txBody>
      </p:sp>
      <p:sp>
        <p:nvSpPr>
          <p:cNvPr id="54" name="TextBox 53"/>
          <p:cNvSpPr txBox="1"/>
          <p:nvPr/>
        </p:nvSpPr>
        <p:spPr>
          <a:xfrm>
            <a:off x="9377825" y="1829119"/>
            <a:ext cx="644673" cy="261610"/>
          </a:xfrm>
          <a:prstGeom prst="rect">
            <a:avLst/>
          </a:prstGeom>
          <a:noFill/>
        </p:spPr>
        <p:txBody>
          <a:bodyPr wrap="square" rtlCol="0">
            <a:spAutoFit/>
          </a:bodyPr>
          <a:lstStyle/>
          <a:p>
            <a:r>
              <a:rPr lang="en-US" sz="1100" dirty="0" smtClean="0">
                <a:solidFill>
                  <a:schemeClr val="bg1"/>
                </a:solidFill>
              </a:rPr>
              <a:t>Linear</a:t>
            </a:r>
            <a:endParaRPr lang="en-US" sz="1100" dirty="0">
              <a:solidFill>
                <a:schemeClr val="bg1"/>
              </a:solidFill>
            </a:endParaRPr>
          </a:p>
        </p:txBody>
      </p:sp>
      <p:cxnSp>
        <p:nvCxnSpPr>
          <p:cNvPr id="55" name="Straight Arrow Connector 54"/>
          <p:cNvCxnSpPr/>
          <p:nvPr/>
        </p:nvCxnSpPr>
        <p:spPr>
          <a:xfrm flipV="1">
            <a:off x="9700161" y="1255574"/>
            <a:ext cx="233965" cy="26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10989655" y="1235850"/>
            <a:ext cx="240439" cy="24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10133882" y="580554"/>
                <a:ext cx="6446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solidFill>
                                <a:schemeClr val="bg1"/>
                              </a:solidFill>
                              <a:latin typeface="Cambria Math" panose="02040503050406030204" pitchFamily="18" charset="0"/>
                              <a:cs typeface="Times New Roman" panose="02020603050405020304" pitchFamily="18" charset="0"/>
                            </a:rPr>
                          </m:ctrlPr>
                        </m:sSubPr>
                        <m:e>
                          <m:acc>
                            <m:accPr>
                              <m:chr m:val="̂"/>
                              <m:ctrlPr>
                                <a:rPr lang="en-US" sz="2400" i="1" dirty="0">
                                  <a:solidFill>
                                    <a:schemeClr val="bg1"/>
                                  </a:solidFill>
                                  <a:latin typeface="Cambria Math" panose="02040503050406030204" pitchFamily="18" charset="0"/>
                                  <a:cs typeface="Times New Roman" panose="02020603050405020304" pitchFamily="18" charset="0"/>
                                </a:rPr>
                              </m:ctrlPr>
                            </m:accPr>
                            <m:e>
                              <m:r>
                                <a:rPr lang="en-US" sz="2400" i="1" dirty="0">
                                  <a:solidFill>
                                    <a:schemeClr val="bg1"/>
                                  </a:solidFill>
                                  <a:latin typeface="Cambria Math" panose="02040503050406030204" pitchFamily="18" charset="0"/>
                                  <a:cs typeface="Times New Roman" panose="02020603050405020304" pitchFamily="18" charset="0"/>
                                </a:rPr>
                                <m:t>𝑦</m:t>
                              </m:r>
                            </m:e>
                          </m:acc>
                        </m:e>
                        <m:sub>
                          <m:r>
                            <a:rPr lang="en-US" sz="2400" b="0" i="1" dirty="0" smtClean="0">
                              <a:solidFill>
                                <a:schemeClr val="bg1"/>
                              </a:solidFill>
                              <a:latin typeface="Cambria Math" panose="02040503050406030204" pitchFamily="18" charset="0"/>
                              <a:cs typeface="Times New Roman" panose="02020603050405020304" pitchFamily="18" charset="0"/>
                            </a:rPr>
                            <m:t>𝑖</m:t>
                          </m:r>
                        </m:sub>
                      </m:sSub>
                    </m:oMath>
                  </m:oMathPara>
                </a14:m>
                <a:endParaRPr lang="en-US" sz="1100" dirty="0">
                  <a:solidFill>
                    <a:schemeClr val="bg1"/>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0133882" y="580554"/>
                <a:ext cx="644673" cy="461665"/>
              </a:xfrm>
              <a:prstGeom prst="rect">
                <a:avLst/>
              </a:prstGeom>
              <a:blipFill>
                <a:blip r:embed="rId16"/>
                <a:stretch>
                  <a:fillRect t="-3947" r="-26415"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3451164" y="4627610"/>
                <a:ext cx="2849732" cy="1879489"/>
              </a:xfrm>
              <a:prstGeom prst="rect">
                <a:avLst/>
              </a:prstGeom>
              <a:noFill/>
              <a:ln>
                <a:solidFill>
                  <a:schemeClr val="tx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V</a:t>
                </a:r>
                <a:r>
                  <a:rPr lang="en-US" sz="1400" dirty="0"/>
                  <a:t> = </a:t>
                </a:r>
                <a14:m>
                  <m:oMath xmlns:m="http://schemas.openxmlformats.org/officeDocument/2006/math">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1,1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1,5</m:t>
                                  </m:r>
                                </m:sub>
                              </m:sSub>
                            </m:e>
                          </m:mr>
                          <m:mr>
                            <m:e>
                              <m:r>
                                <a:rPr lang="en-US" sz="1400" i="1">
                                  <a:latin typeface="Cambria Math" panose="02040503050406030204" pitchFamily="18" charset="0"/>
                                </a:rPr>
                                <m:t>⋮</m:t>
                              </m:r>
                            </m:e>
                            <m:e>
                              <m:r>
                                <a:rPr lang="en-US" sz="1400" i="1">
                                  <a:latin typeface="Cambria Math" panose="02040503050406030204" pitchFamily="18" charset="0"/>
                                </a:rPr>
                                <m:t>⋱</m:t>
                              </m:r>
                            </m:e>
                            <m:e>
                              <m:r>
                                <a:rPr lang="en-US" sz="1400"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3,1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3,5</m:t>
                                  </m:r>
                                </m:sub>
                              </m:sSub>
                            </m:e>
                          </m:mr>
                        </m:m>
                      </m:e>
                    </m:d>
                  </m:oMath>
                </a14:m>
                <a:endParaRPr lang="en-US" sz="1600" dirty="0"/>
              </a:p>
              <a:p>
                <a:endParaRPr lang="en-US" sz="1600" dirty="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hidden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output neuron</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2</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3</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4</m:t>
                        </m:r>
                      </m:sub>
                    </m:sSub>
                  </m:oMath>
                </a14:m>
                <a:r>
                  <a:rPr lang="en-US" sz="12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5</m:t>
                        </m:r>
                      </m:sub>
                    </m:sSub>
                  </m:oMath>
                </a14:m>
                <a:r>
                  <a:rPr lang="en-US" sz="1200" dirty="0">
                    <a:latin typeface="Times New Roman" panose="02020603050405020304" pitchFamily="18" charset="0"/>
                    <a:cs typeface="Times New Roman" panose="02020603050405020304" pitchFamily="18" charset="0"/>
                  </a:rPr>
                  <a:t> are the bias terms for the output layer neurons</a:t>
                </a:r>
              </a:p>
            </p:txBody>
          </p:sp>
        </mc:Choice>
        <mc:Fallback xmlns="">
          <p:sp>
            <p:nvSpPr>
              <p:cNvPr id="60" name="TextBox 59"/>
              <p:cNvSpPr txBox="1">
                <a:spLocks noRot="1" noChangeAspect="1" noMove="1" noResize="1" noEditPoints="1" noAdjustHandles="1" noChangeArrowheads="1" noChangeShapeType="1" noTextEdit="1"/>
              </p:cNvSpPr>
              <p:nvPr/>
            </p:nvSpPr>
            <p:spPr>
              <a:xfrm>
                <a:off x="3451164" y="4627610"/>
                <a:ext cx="2849732" cy="1879489"/>
              </a:xfrm>
              <a:prstGeom prst="rect">
                <a:avLst/>
              </a:prstGeom>
              <a:blipFill>
                <a:blip r:embed="rId17"/>
                <a:stretch>
                  <a:fillRect l="-426" r="-638" b="-12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3477673" y="2805296"/>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1</m:t>
                          </m:r>
                        </m:sub>
                      </m:sSub>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3477673" y="2805296"/>
                <a:ext cx="168583" cy="230832"/>
              </a:xfrm>
              <a:prstGeom prst="rect">
                <a:avLst/>
              </a:prstGeom>
              <a:blipFill>
                <a:blip r:embed="rId18"/>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3483236" y="3180578"/>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2</m:t>
                          </m:r>
                        </m:sub>
                      </m:sSub>
                    </m:oMath>
                  </m:oMathPara>
                </a14:m>
                <a:endParaRPr lang="en-US" dirty="0"/>
              </a:p>
            </p:txBody>
          </p:sp>
        </mc:Choice>
        <mc:Fallback xmlns="">
          <p:sp>
            <p:nvSpPr>
              <p:cNvPr id="65" name="TextBox 64"/>
              <p:cNvSpPr txBox="1">
                <a:spLocks noRot="1" noChangeAspect="1" noMove="1" noResize="1" noEditPoints="1" noAdjustHandles="1" noChangeArrowheads="1" noChangeShapeType="1" noTextEdit="1"/>
              </p:cNvSpPr>
              <p:nvPr/>
            </p:nvSpPr>
            <p:spPr>
              <a:xfrm>
                <a:off x="3483236" y="3180578"/>
                <a:ext cx="168583" cy="230832"/>
              </a:xfrm>
              <a:prstGeom prst="rect">
                <a:avLst/>
              </a:prstGeom>
              <a:blipFill>
                <a:blip r:embed="rId19"/>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480163" y="3552096"/>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3</m:t>
                          </m:r>
                        </m:sub>
                      </m:sSub>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3480163" y="3552096"/>
                <a:ext cx="168583" cy="230832"/>
              </a:xfrm>
              <a:prstGeom prst="rect">
                <a:avLst/>
              </a:prstGeom>
              <a:blipFill>
                <a:blip r:embed="rId20"/>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462452" y="3410754"/>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5462452" y="3410754"/>
                <a:ext cx="233362" cy="215444"/>
              </a:xfrm>
              <a:prstGeom prst="rect">
                <a:avLst/>
              </a:prstGeom>
              <a:blipFill>
                <a:blip r:embed="rId21"/>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462452" y="375886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5462452" y="3758866"/>
                <a:ext cx="233362" cy="215444"/>
              </a:xfrm>
              <a:prstGeom prst="rect">
                <a:avLst/>
              </a:prstGeom>
              <a:blipFill>
                <a:blip r:embed="rId22"/>
                <a:stretch>
                  <a:fillRect r="-13158"/>
                </a:stretch>
              </a:blipFill>
            </p:spPr>
            <p:txBody>
              <a:bodyPr/>
              <a:lstStyle/>
              <a:p>
                <a:r>
                  <a:rPr lang="en-US">
                    <a:noFill/>
                  </a:rPr>
                  <a:t> </a:t>
                </a:r>
              </a:p>
            </p:txBody>
          </p:sp>
        </mc:Fallback>
      </mc:AlternateContent>
      <p:sp>
        <p:nvSpPr>
          <p:cNvPr id="43" name="TextBox 42"/>
          <p:cNvSpPr txBox="1"/>
          <p:nvPr/>
        </p:nvSpPr>
        <p:spPr>
          <a:xfrm>
            <a:off x="5162635" y="1511495"/>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46667" y="1514248"/>
            <a:ext cx="2403791" cy="3444695"/>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3023067" y="150886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8" name="TextBox 57"/>
              <p:cNvSpPr txBox="1"/>
              <p:nvPr/>
            </p:nvSpPr>
            <p:spPr>
              <a:xfrm>
                <a:off x="5911617" y="2375860"/>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5911617" y="2375860"/>
                <a:ext cx="853518" cy="338554"/>
              </a:xfrm>
              <a:prstGeom prst="rect">
                <a:avLst/>
              </a:prstGeom>
              <a:blipFill>
                <a:blip r:embed="rId23"/>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5911617" y="2773850"/>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5911617" y="2773850"/>
                <a:ext cx="853518" cy="338554"/>
              </a:xfrm>
              <a:prstGeom prst="rect">
                <a:avLst/>
              </a:prstGeom>
              <a:blipFill>
                <a:blip r:embed="rId24"/>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5911617" y="313965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5911617" y="3139651"/>
                <a:ext cx="853518" cy="338554"/>
              </a:xfrm>
              <a:prstGeom prst="rect">
                <a:avLst/>
              </a:prstGeom>
              <a:blipFill>
                <a:blip r:embed="rId2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5917534" y="353549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917534" y="3535492"/>
                <a:ext cx="853518" cy="338554"/>
              </a:xfrm>
              <a:prstGeom prst="rect">
                <a:avLst/>
              </a:prstGeom>
              <a:blipFill>
                <a:blip r:embed="rId26"/>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5917534" y="390129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5917534" y="3901293"/>
                <a:ext cx="853518" cy="338554"/>
              </a:xfrm>
              <a:prstGeom prst="rect">
                <a:avLst/>
              </a:prstGeom>
              <a:blipFill>
                <a:blip r:embed="rId27"/>
                <a:stretch>
                  <a:fillRect b="-3571"/>
                </a:stretch>
              </a:blipFill>
            </p:spPr>
            <p:txBody>
              <a:bodyPr/>
              <a:lstStyle/>
              <a:p>
                <a:r>
                  <a:rPr lang="en-US">
                    <a:noFill/>
                  </a:rPr>
                  <a:t> </a:t>
                </a:r>
              </a:p>
            </p:txBody>
          </p:sp>
        </mc:Fallback>
      </mc:AlternateContent>
    </p:spTree>
    <p:extLst>
      <p:ext uri="{BB962C8B-B14F-4D97-AF65-F5344CB8AC3E}">
        <p14:creationId xmlns:p14="http://schemas.microsoft.com/office/powerpoint/2010/main" val="1844924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u="sng" dirty="0" smtClean="0"/>
              <a:t>EMNIST</a:t>
            </a:r>
            <a:r>
              <a:rPr lang="en-US" dirty="0" smtClean="0"/>
              <a:t> Additional DATA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75704639"/>
              </p:ext>
            </p:extLst>
          </p:nvPr>
        </p:nvGraphicFramePr>
        <p:xfrm>
          <a:off x="531676" y="2671077"/>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25029052"/>
              </p:ext>
            </p:extLst>
          </p:nvPr>
        </p:nvGraphicFramePr>
        <p:xfrm>
          <a:off x="2654918" y="2671076"/>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9750778"/>
              </p:ext>
            </p:extLst>
          </p:nvPr>
        </p:nvGraphicFramePr>
        <p:xfrm>
          <a:off x="4778160" y="2671075"/>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sp>
        <p:nvSpPr>
          <p:cNvPr id="60" name="TextBox 59"/>
          <p:cNvSpPr txBox="1"/>
          <p:nvPr/>
        </p:nvSpPr>
        <p:spPr>
          <a:xfrm>
            <a:off x="1153606" y="2055188"/>
            <a:ext cx="426128" cy="369332"/>
          </a:xfrm>
          <a:prstGeom prst="rect">
            <a:avLst/>
          </a:prstGeom>
          <a:noFill/>
          <a:ln>
            <a:solidFill>
              <a:schemeClr val="tx1"/>
            </a:solidFill>
          </a:ln>
        </p:spPr>
        <p:txBody>
          <a:bodyPr wrap="square" rtlCol="0">
            <a:spAutoFit/>
          </a:bodyPr>
          <a:lstStyle/>
          <a:p>
            <a:pPr algn="ctr"/>
            <a:r>
              <a:rPr lang="en-US" dirty="0" smtClean="0"/>
              <a:t>‘A’</a:t>
            </a:r>
            <a:endParaRPr lang="en-US" dirty="0"/>
          </a:p>
        </p:txBody>
      </p:sp>
      <p:sp>
        <p:nvSpPr>
          <p:cNvPr id="61" name="TextBox 60"/>
          <p:cNvSpPr txBox="1"/>
          <p:nvPr/>
        </p:nvSpPr>
        <p:spPr>
          <a:xfrm>
            <a:off x="3276848" y="2053950"/>
            <a:ext cx="426128" cy="369332"/>
          </a:xfrm>
          <a:prstGeom prst="rect">
            <a:avLst/>
          </a:prstGeom>
          <a:noFill/>
          <a:ln>
            <a:solidFill>
              <a:schemeClr val="tx1"/>
            </a:solidFill>
          </a:ln>
        </p:spPr>
        <p:txBody>
          <a:bodyPr wrap="square" rtlCol="0">
            <a:spAutoFit/>
          </a:bodyPr>
          <a:lstStyle/>
          <a:p>
            <a:pPr algn="ctr"/>
            <a:r>
              <a:rPr lang="en-US" dirty="0" smtClean="0"/>
              <a:t>‘B’</a:t>
            </a:r>
            <a:endParaRPr lang="en-US" dirty="0"/>
          </a:p>
        </p:txBody>
      </p:sp>
      <p:sp>
        <p:nvSpPr>
          <p:cNvPr id="62" name="TextBox 61"/>
          <p:cNvSpPr txBox="1"/>
          <p:nvPr/>
        </p:nvSpPr>
        <p:spPr>
          <a:xfrm>
            <a:off x="5400090" y="2052712"/>
            <a:ext cx="426128" cy="369332"/>
          </a:xfrm>
          <a:prstGeom prst="rect">
            <a:avLst/>
          </a:prstGeom>
          <a:noFill/>
          <a:ln>
            <a:solidFill>
              <a:schemeClr val="tx1"/>
            </a:solidFill>
          </a:ln>
        </p:spPr>
        <p:txBody>
          <a:bodyPr wrap="square" rtlCol="0">
            <a:spAutoFit/>
          </a:bodyPr>
          <a:lstStyle/>
          <a:p>
            <a:pPr algn="ctr"/>
            <a:r>
              <a:rPr lang="en-US" dirty="0" smtClean="0"/>
              <a:t>‘C’</a:t>
            </a:r>
            <a:endParaRPr lang="en-US" dirty="0"/>
          </a:p>
        </p:txBody>
      </p:sp>
      <p:graphicFrame>
        <p:nvGraphicFramePr>
          <p:cNvPr id="33" name="Table 32"/>
          <p:cNvGraphicFramePr>
            <a:graphicFrameLocks noGrp="1"/>
          </p:cNvGraphicFramePr>
          <p:nvPr>
            <p:extLst>
              <p:ext uri="{D42A27DB-BD31-4B8C-83A1-F6EECF244321}">
                <p14:modId xmlns:p14="http://schemas.microsoft.com/office/powerpoint/2010/main" val="4242342876"/>
              </p:ext>
            </p:extLst>
          </p:nvPr>
        </p:nvGraphicFramePr>
        <p:xfrm>
          <a:off x="531676" y="4168811"/>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479717356"/>
              </p:ext>
            </p:extLst>
          </p:nvPr>
        </p:nvGraphicFramePr>
        <p:xfrm>
          <a:off x="2654918" y="4168810"/>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669312033"/>
              </p:ext>
            </p:extLst>
          </p:nvPr>
        </p:nvGraphicFramePr>
        <p:xfrm>
          <a:off x="4778160" y="4168809"/>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cxnSp>
        <p:nvCxnSpPr>
          <p:cNvPr id="4" name="Straight Connector 3"/>
          <p:cNvCxnSpPr/>
          <p:nvPr/>
        </p:nvCxnSpPr>
        <p:spPr>
          <a:xfrm flipH="1">
            <a:off x="790113" y="4323425"/>
            <a:ext cx="577048" cy="452761"/>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790113" y="4785064"/>
            <a:ext cx="0" cy="514905"/>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367161" y="4323425"/>
            <a:ext cx="560635" cy="452761"/>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1932558" y="4776186"/>
            <a:ext cx="4763" cy="523783"/>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790113" y="4776186"/>
            <a:ext cx="1137683"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2919348" y="4323425"/>
            <a:ext cx="7620" cy="865795"/>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9" name="Freeform 28"/>
          <p:cNvSpPr/>
          <p:nvPr/>
        </p:nvSpPr>
        <p:spPr>
          <a:xfrm>
            <a:off x="2919348" y="4287956"/>
            <a:ext cx="1214765" cy="573102"/>
          </a:xfrm>
          <a:custGeom>
            <a:avLst/>
            <a:gdLst>
              <a:gd name="connsiteX0" fmla="*/ 15240 w 1214765"/>
              <a:gd name="connsiteY0" fmla="*/ 32584 h 573102"/>
              <a:gd name="connsiteX1" fmla="*/ 1120140 w 1214765"/>
              <a:gd name="connsiteY1" fmla="*/ 47824 h 573102"/>
              <a:gd name="connsiteX2" fmla="*/ 1028700 w 1214765"/>
              <a:gd name="connsiteY2" fmla="*/ 489784 h 573102"/>
              <a:gd name="connsiteX3" fmla="*/ 0 w 1214765"/>
              <a:gd name="connsiteY3" fmla="*/ 558364 h 573102"/>
            </a:gdLst>
            <a:ahLst/>
            <a:cxnLst>
              <a:cxn ang="0">
                <a:pos x="connsiteX0" y="connsiteY0"/>
              </a:cxn>
              <a:cxn ang="0">
                <a:pos x="connsiteX1" y="connsiteY1"/>
              </a:cxn>
              <a:cxn ang="0">
                <a:pos x="connsiteX2" y="connsiteY2"/>
              </a:cxn>
              <a:cxn ang="0">
                <a:pos x="connsiteX3" y="connsiteY3"/>
              </a:cxn>
            </a:cxnLst>
            <a:rect l="l" t="t" r="r" b="b"/>
            <a:pathLst>
              <a:path w="1214765" h="573102">
                <a:moveTo>
                  <a:pt x="15240" y="32584"/>
                </a:moveTo>
                <a:cubicBezTo>
                  <a:pt x="483235" y="2104"/>
                  <a:pt x="951230" y="-28376"/>
                  <a:pt x="1120140" y="47824"/>
                </a:cubicBezTo>
                <a:cubicBezTo>
                  <a:pt x="1289050" y="124024"/>
                  <a:pt x="1215390" y="404694"/>
                  <a:pt x="1028700" y="489784"/>
                </a:cubicBezTo>
                <a:cubicBezTo>
                  <a:pt x="842010" y="574874"/>
                  <a:pt x="189230" y="588844"/>
                  <a:pt x="0" y="558364"/>
                </a:cubicBezTo>
              </a:path>
            </a:pathLst>
          </a:cu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Freeform 36"/>
          <p:cNvSpPr/>
          <p:nvPr/>
        </p:nvSpPr>
        <p:spPr>
          <a:xfrm>
            <a:off x="2916014" y="4850606"/>
            <a:ext cx="1177091" cy="447222"/>
          </a:xfrm>
          <a:custGeom>
            <a:avLst/>
            <a:gdLst>
              <a:gd name="connsiteX0" fmla="*/ 611982 w 1177091"/>
              <a:gd name="connsiteY0" fmla="*/ 0 h 447222"/>
              <a:gd name="connsiteX1" fmla="*/ 1173957 w 1177091"/>
              <a:gd name="connsiteY1" fmla="*/ 266700 h 447222"/>
              <a:gd name="connsiteX2" fmla="*/ 800100 w 1177091"/>
              <a:gd name="connsiteY2" fmla="*/ 433388 h 447222"/>
              <a:gd name="connsiteX3" fmla="*/ 0 w 1177091"/>
              <a:gd name="connsiteY3" fmla="*/ 423863 h 447222"/>
            </a:gdLst>
            <a:ahLst/>
            <a:cxnLst>
              <a:cxn ang="0">
                <a:pos x="connsiteX0" y="connsiteY0"/>
              </a:cxn>
              <a:cxn ang="0">
                <a:pos x="connsiteX1" y="connsiteY1"/>
              </a:cxn>
              <a:cxn ang="0">
                <a:pos x="connsiteX2" y="connsiteY2"/>
              </a:cxn>
              <a:cxn ang="0">
                <a:pos x="connsiteX3" y="connsiteY3"/>
              </a:cxn>
            </a:cxnLst>
            <a:rect l="l" t="t" r="r" b="b"/>
            <a:pathLst>
              <a:path w="1177091" h="447222">
                <a:moveTo>
                  <a:pt x="611982" y="0"/>
                </a:moveTo>
                <a:cubicBezTo>
                  <a:pt x="877293" y="97234"/>
                  <a:pt x="1142604" y="194469"/>
                  <a:pt x="1173957" y="266700"/>
                </a:cubicBezTo>
                <a:cubicBezTo>
                  <a:pt x="1205310" y="338931"/>
                  <a:pt x="995759" y="407194"/>
                  <a:pt x="800100" y="433388"/>
                </a:cubicBezTo>
                <a:cubicBezTo>
                  <a:pt x="604441" y="459582"/>
                  <a:pt x="137319" y="444104"/>
                  <a:pt x="0" y="423863"/>
                </a:cubicBezTo>
              </a:path>
            </a:pathLst>
          </a:cu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44" name="Straight Connector 43"/>
          <p:cNvCxnSpPr>
            <a:endCxn id="37" idx="3"/>
          </p:cNvCxnSpPr>
          <p:nvPr/>
        </p:nvCxnSpPr>
        <p:spPr>
          <a:xfrm>
            <a:off x="2918396" y="5188744"/>
            <a:ext cx="0" cy="9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052948" y="4323425"/>
            <a:ext cx="1135380"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5052948" y="4323425"/>
            <a:ext cx="0" cy="865319"/>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5052948" y="5188744"/>
            <a:ext cx="1135380"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368819" y="5778616"/>
            <a:ext cx="6419540" cy="646331"/>
          </a:xfrm>
          <a:prstGeom prst="rect">
            <a:avLst/>
          </a:prstGeom>
          <a:noFill/>
        </p:spPr>
        <p:txBody>
          <a:bodyPr wrap="square" rtlCol="0">
            <a:spAutoFit/>
          </a:bodyPr>
          <a:lstStyle/>
          <a:p>
            <a:r>
              <a:rPr lang="en-US" b="1" u="sng" dirty="0" smtClean="0"/>
              <a:t>Total Classes:</a:t>
            </a:r>
            <a:r>
              <a:rPr lang="en-US" dirty="0" smtClean="0"/>
              <a:t/>
            </a:r>
            <a:br>
              <a:rPr lang="en-US" dirty="0" smtClean="0"/>
            </a:br>
            <a:r>
              <a:rPr lang="en-US" dirty="0" smtClean="0">
                <a:solidFill>
                  <a:srgbClr val="2417D9"/>
                </a:solidFill>
              </a:rPr>
              <a:t>5(Digits)</a:t>
            </a:r>
            <a:r>
              <a:rPr lang="en-US" dirty="0" smtClean="0"/>
              <a:t>+</a:t>
            </a:r>
            <a:r>
              <a:rPr lang="en-US" dirty="0" smtClean="0">
                <a:solidFill>
                  <a:srgbClr val="FF7F27"/>
                </a:solidFill>
              </a:rPr>
              <a:t>3 (Alphabets) </a:t>
            </a:r>
            <a:r>
              <a:rPr lang="en-US" dirty="0" smtClean="0"/>
              <a:t>= 8 classes </a:t>
            </a:r>
            <a:r>
              <a:rPr lang="en-US" dirty="0" smtClean="0">
                <a:sym typeface="Wingdings" panose="05000000000000000000" pitchFamily="2" charset="2"/>
              </a:rPr>
              <a:t> </a:t>
            </a:r>
            <a:r>
              <a:rPr lang="en-US" dirty="0" smtClean="0">
                <a:solidFill>
                  <a:srgbClr val="2417D9"/>
                </a:solidFill>
              </a:rPr>
              <a:t>‘1’, ‘2’, ‘3’, ‘4’, ‘5’</a:t>
            </a:r>
            <a:r>
              <a:rPr lang="en-US" dirty="0" smtClean="0"/>
              <a:t>, </a:t>
            </a:r>
            <a:r>
              <a:rPr lang="en-US" dirty="0" smtClean="0">
                <a:solidFill>
                  <a:srgbClr val="FF7F27"/>
                </a:solidFill>
              </a:rPr>
              <a:t>‘A’, ‘B’, ‘C’</a:t>
            </a:r>
            <a:endParaRPr lang="en-US" dirty="0">
              <a:solidFill>
                <a:srgbClr val="FF7F27"/>
              </a:solidFill>
            </a:endParaRPr>
          </a:p>
        </p:txBody>
      </p:sp>
      <p:cxnSp>
        <p:nvCxnSpPr>
          <p:cNvPr id="6" name="Elbow Connector 5"/>
          <p:cNvCxnSpPr/>
          <p:nvPr/>
        </p:nvCxnSpPr>
        <p:spPr>
          <a:xfrm>
            <a:off x="4134113" y="1830765"/>
            <a:ext cx="6055483" cy="35422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4134113" y="1565779"/>
            <a:ext cx="0" cy="2649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688" y="2237378"/>
            <a:ext cx="3609880" cy="3609880"/>
          </a:xfrm>
          <a:prstGeom prst="rect">
            <a:avLst/>
          </a:prstGeom>
        </p:spPr>
      </p:pic>
    </p:spTree>
    <p:extLst>
      <p:ext uri="{BB962C8B-B14F-4D97-AF65-F5344CB8AC3E}">
        <p14:creationId xmlns:p14="http://schemas.microsoft.com/office/powerpoint/2010/main" val="27319809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786</TotalTime>
  <Words>4401</Words>
  <Application>Microsoft Office PowerPoint</Application>
  <PresentationFormat>Widescreen</PresentationFormat>
  <Paragraphs>712</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Cambria Math</vt:lpstr>
      <vt:lpstr>Times New Roman</vt:lpstr>
      <vt:lpstr>Tw Cen MT</vt:lpstr>
      <vt:lpstr>Tw Cen MT Condensed</vt:lpstr>
      <vt:lpstr>Wingdings</vt:lpstr>
      <vt:lpstr>Wingdings 3</vt:lpstr>
      <vt:lpstr>Integral</vt:lpstr>
      <vt:lpstr>Thesis</vt:lpstr>
      <vt:lpstr>Brief summary</vt:lpstr>
      <vt:lpstr>MNIST DATA</vt:lpstr>
      <vt:lpstr>MNIST Data format</vt:lpstr>
      <vt:lpstr>MNIST Initial model</vt:lpstr>
      <vt:lpstr>model Trainables</vt:lpstr>
      <vt:lpstr>Hidden layer</vt:lpstr>
      <vt:lpstr>Output layer</vt:lpstr>
      <vt:lpstr>EMNIST Additional DATA</vt:lpstr>
      <vt:lpstr>MNIST TRAINED MODEL</vt:lpstr>
      <vt:lpstr>MNIST MODEL  EMNIST MODEL</vt:lpstr>
      <vt:lpstr>EMNIST Initial model</vt:lpstr>
      <vt:lpstr>EMNIST model</vt:lpstr>
      <vt:lpstr>PowerPoint Presentation</vt:lpstr>
      <vt:lpstr>EMNIST Initial model</vt:lpstr>
      <vt:lpstr>model Trainables</vt:lpstr>
      <vt:lpstr>EMNIST Hidden layer</vt:lpstr>
      <vt:lpstr>OUTPUT LAYER</vt:lpstr>
      <vt:lpstr>Loss function before and after</vt:lpstr>
      <vt:lpstr>Further steps  Fine tuning (Low learning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GetPhoto ML Tasks </dc:title>
  <dc:creator>Hanan Khan</dc:creator>
  <cp:lastModifiedBy>Hanan Khan</cp:lastModifiedBy>
  <cp:revision>140</cp:revision>
  <dcterms:created xsi:type="dcterms:W3CDTF">2023-08-24T12:39:02Z</dcterms:created>
  <dcterms:modified xsi:type="dcterms:W3CDTF">2024-02-01T15:59:49Z</dcterms:modified>
</cp:coreProperties>
</file>