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19"/>
  </p:notesMasterIdLst>
  <p:sldIdLst>
    <p:sldId id="256" r:id="rId2"/>
    <p:sldId id="263" r:id="rId3"/>
    <p:sldId id="262" r:id="rId4"/>
    <p:sldId id="260" r:id="rId5"/>
    <p:sldId id="269" r:id="rId6"/>
    <p:sldId id="270" r:id="rId7"/>
    <p:sldId id="272" r:id="rId8"/>
    <p:sldId id="271" r:id="rId9"/>
    <p:sldId id="273" r:id="rId10"/>
    <p:sldId id="274" r:id="rId11"/>
    <p:sldId id="275" r:id="rId12"/>
    <p:sldId id="266" r:id="rId13"/>
    <p:sldId id="267" r:id="rId14"/>
    <p:sldId id="268" r:id="rId15"/>
    <p:sldId id="264" r:id="rId16"/>
    <p:sldId id="259"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F741D-1566-4FE4-B8B1-74F4A74CC76B}"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A99E0-DBBB-4C64-8F5D-C302F129113B}" type="slidenum">
              <a:rPr lang="en-US" smtClean="0"/>
              <a:t>‹#›</a:t>
            </a:fld>
            <a:endParaRPr lang="en-US"/>
          </a:p>
        </p:txBody>
      </p:sp>
    </p:spTree>
    <p:extLst>
      <p:ext uri="{BB962C8B-B14F-4D97-AF65-F5344CB8AC3E}">
        <p14:creationId xmlns:p14="http://schemas.microsoft.com/office/powerpoint/2010/main" val="3140284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2</a:t>
            </a:fld>
            <a:endParaRPr lang="en-US"/>
          </a:p>
        </p:txBody>
      </p:sp>
    </p:spTree>
    <p:extLst>
      <p:ext uri="{BB962C8B-B14F-4D97-AF65-F5344CB8AC3E}">
        <p14:creationId xmlns:p14="http://schemas.microsoft.com/office/powerpoint/2010/main" val="322496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11</a:t>
            </a:fld>
            <a:endParaRPr lang="en-US"/>
          </a:p>
        </p:txBody>
      </p:sp>
    </p:spTree>
    <p:extLst>
      <p:ext uri="{BB962C8B-B14F-4D97-AF65-F5344CB8AC3E}">
        <p14:creationId xmlns:p14="http://schemas.microsoft.com/office/powerpoint/2010/main" val="906348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12</a:t>
            </a:fld>
            <a:endParaRPr lang="en-US"/>
          </a:p>
        </p:txBody>
      </p:sp>
    </p:spTree>
    <p:extLst>
      <p:ext uri="{BB962C8B-B14F-4D97-AF65-F5344CB8AC3E}">
        <p14:creationId xmlns:p14="http://schemas.microsoft.com/office/powerpoint/2010/main" val="457397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13</a:t>
            </a:fld>
            <a:endParaRPr lang="en-US"/>
          </a:p>
        </p:txBody>
      </p:sp>
    </p:spTree>
    <p:extLst>
      <p:ext uri="{BB962C8B-B14F-4D97-AF65-F5344CB8AC3E}">
        <p14:creationId xmlns:p14="http://schemas.microsoft.com/office/powerpoint/2010/main" val="3239160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14</a:t>
            </a:fld>
            <a:endParaRPr lang="en-US"/>
          </a:p>
        </p:txBody>
      </p:sp>
    </p:spTree>
    <p:extLst>
      <p:ext uri="{BB962C8B-B14F-4D97-AF65-F5344CB8AC3E}">
        <p14:creationId xmlns:p14="http://schemas.microsoft.com/office/powerpoint/2010/main" val="1538679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15</a:t>
            </a:fld>
            <a:endParaRPr lang="en-US"/>
          </a:p>
        </p:txBody>
      </p:sp>
    </p:spTree>
    <p:extLst>
      <p:ext uri="{BB962C8B-B14F-4D97-AF65-F5344CB8AC3E}">
        <p14:creationId xmlns:p14="http://schemas.microsoft.com/office/powerpoint/2010/main" val="1618894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16</a:t>
            </a:fld>
            <a:endParaRPr lang="en-US"/>
          </a:p>
        </p:txBody>
      </p:sp>
    </p:spTree>
    <p:extLst>
      <p:ext uri="{BB962C8B-B14F-4D97-AF65-F5344CB8AC3E}">
        <p14:creationId xmlns:p14="http://schemas.microsoft.com/office/powerpoint/2010/main" val="1009688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17</a:t>
            </a:fld>
            <a:endParaRPr lang="en-US"/>
          </a:p>
        </p:txBody>
      </p:sp>
    </p:spTree>
    <p:extLst>
      <p:ext uri="{BB962C8B-B14F-4D97-AF65-F5344CB8AC3E}">
        <p14:creationId xmlns:p14="http://schemas.microsoft.com/office/powerpoint/2010/main" val="54205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3</a:t>
            </a:fld>
            <a:endParaRPr lang="en-US"/>
          </a:p>
        </p:txBody>
      </p:sp>
    </p:spTree>
    <p:extLst>
      <p:ext uri="{BB962C8B-B14F-4D97-AF65-F5344CB8AC3E}">
        <p14:creationId xmlns:p14="http://schemas.microsoft.com/office/powerpoint/2010/main" val="174885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4</a:t>
            </a:fld>
            <a:endParaRPr lang="en-US"/>
          </a:p>
        </p:txBody>
      </p:sp>
    </p:spTree>
    <p:extLst>
      <p:ext uri="{BB962C8B-B14F-4D97-AF65-F5344CB8AC3E}">
        <p14:creationId xmlns:p14="http://schemas.microsoft.com/office/powerpoint/2010/main" val="55691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5</a:t>
            </a:fld>
            <a:endParaRPr lang="en-US"/>
          </a:p>
        </p:txBody>
      </p:sp>
    </p:spTree>
    <p:extLst>
      <p:ext uri="{BB962C8B-B14F-4D97-AF65-F5344CB8AC3E}">
        <p14:creationId xmlns:p14="http://schemas.microsoft.com/office/powerpoint/2010/main" val="37888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6</a:t>
            </a:fld>
            <a:endParaRPr lang="en-US"/>
          </a:p>
        </p:txBody>
      </p:sp>
    </p:spTree>
    <p:extLst>
      <p:ext uri="{BB962C8B-B14F-4D97-AF65-F5344CB8AC3E}">
        <p14:creationId xmlns:p14="http://schemas.microsoft.com/office/powerpoint/2010/main" val="385844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7</a:t>
            </a:fld>
            <a:endParaRPr lang="en-US"/>
          </a:p>
        </p:txBody>
      </p:sp>
    </p:spTree>
    <p:extLst>
      <p:ext uri="{BB962C8B-B14F-4D97-AF65-F5344CB8AC3E}">
        <p14:creationId xmlns:p14="http://schemas.microsoft.com/office/powerpoint/2010/main" val="2471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simplicity of the architecture enhances explanatory clarity, making it accessible for others to understand and learn from. This choice is also strategic for future steps, particularly in explaining and implementing transfer learning</a:t>
            </a:r>
            <a:endParaRPr lang="en-US" sz="1200" b="1" dirty="0"/>
          </a:p>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8</a:t>
            </a:fld>
            <a:endParaRPr lang="en-US"/>
          </a:p>
        </p:txBody>
      </p:sp>
    </p:spTree>
    <p:extLst>
      <p:ext uri="{BB962C8B-B14F-4D97-AF65-F5344CB8AC3E}">
        <p14:creationId xmlns:p14="http://schemas.microsoft.com/office/powerpoint/2010/main" val="157639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9</a:t>
            </a:fld>
            <a:endParaRPr lang="en-US"/>
          </a:p>
        </p:txBody>
      </p:sp>
    </p:spTree>
    <p:extLst>
      <p:ext uri="{BB962C8B-B14F-4D97-AF65-F5344CB8AC3E}">
        <p14:creationId xmlns:p14="http://schemas.microsoft.com/office/powerpoint/2010/main" val="3740821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10</a:t>
            </a:fld>
            <a:endParaRPr lang="en-US"/>
          </a:p>
        </p:txBody>
      </p:sp>
    </p:spTree>
    <p:extLst>
      <p:ext uri="{BB962C8B-B14F-4D97-AF65-F5344CB8AC3E}">
        <p14:creationId xmlns:p14="http://schemas.microsoft.com/office/powerpoint/2010/main" val="3532674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CDAF72-0D4C-4F7C-8D0D-070D2A075130}"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25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226041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82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143791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CDAF72-0D4C-4F7C-8D0D-070D2A075130}"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412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DAF72-0D4C-4F7C-8D0D-070D2A075130}"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343770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DAF72-0D4C-4F7C-8D0D-070D2A075130}" type="datetimeFigureOut">
              <a:rPr lang="en-US" smtClean="0"/>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137861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DAF72-0D4C-4F7C-8D0D-070D2A075130}" type="datetimeFigureOut">
              <a:rPr lang="en-US" smtClean="0"/>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61947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DAF72-0D4C-4F7C-8D0D-070D2A075130}" type="datetimeFigureOut">
              <a:rPr lang="en-US" smtClean="0"/>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410768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CDAF72-0D4C-4F7C-8D0D-070D2A075130}"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88616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CDAF72-0D4C-4F7C-8D0D-070D2A075130}"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70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ACDAF72-0D4C-4F7C-8D0D-070D2A075130}" type="datetimeFigureOut">
              <a:rPr lang="en-US" smtClean="0"/>
              <a:t>1/4/2024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833694A-2132-4C96-8F47-D880E4C742A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232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Thesis</a:t>
            </a:r>
          </a:p>
        </p:txBody>
      </p:sp>
      <p:sp>
        <p:nvSpPr>
          <p:cNvPr id="3" name="Subtitle 2"/>
          <p:cNvSpPr>
            <a:spLocks noGrp="1"/>
          </p:cNvSpPr>
          <p:nvPr>
            <p:ph type="subTitle" idx="1"/>
          </p:nvPr>
        </p:nvSpPr>
        <p:spPr/>
        <p:txBody>
          <a:bodyPr/>
          <a:lstStyle/>
          <a:p>
            <a:r>
              <a:rPr lang="en-US" dirty="0"/>
              <a:t>Abdul Hanan khan</a:t>
            </a:r>
          </a:p>
        </p:txBody>
      </p:sp>
    </p:spTree>
    <p:extLst>
      <p:ext uri="{BB962C8B-B14F-4D97-AF65-F5344CB8AC3E}">
        <p14:creationId xmlns:p14="http://schemas.microsoft.com/office/powerpoint/2010/main" val="256300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Implementation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936298" y="1615736"/>
                <a:ext cx="5159701" cy="2616101"/>
              </a:xfrm>
              <a:prstGeom prst="rect">
                <a:avLst/>
              </a:prstGeom>
              <a:noFill/>
            </p:spPr>
            <p:txBody>
              <a:bodyPr wrap="square" rtlCol="0">
                <a:spAutoFit/>
              </a:bodyPr>
              <a:lstStyle/>
              <a:p>
                <a:r>
                  <a:rPr lang="en-US" sz="2000" b="1" dirty="0"/>
                  <a:t>Using MNIST model for evaluation on EMNIST</a:t>
                </a:r>
              </a:p>
              <a:p>
                <a:pPr marL="285750" indent="-285750">
                  <a:buFont typeface="Arial" panose="020B0604020202020204" pitchFamily="34" charset="0"/>
                  <a:buChar char="•"/>
                </a:pPr>
                <a:r>
                  <a:rPr lang="en-US" dirty="0"/>
                  <a:t>A small subset of EMNIST was selected for transfer learning (</a:t>
                </a:r>
                <a:r>
                  <a:rPr lang="en-US" b="1" dirty="0"/>
                  <a:t>1000</a:t>
                </a:r>
                <a:r>
                  <a:rPr lang="en-US" dirty="0"/>
                  <a:t> samples)</a:t>
                </a:r>
              </a:p>
              <a:p>
                <a:pPr marL="285750" indent="-285750">
                  <a:buFont typeface="Arial" panose="020B0604020202020204" pitchFamily="34" charset="0"/>
                  <a:buChar char="•"/>
                </a:pPr>
                <a:r>
                  <a:rPr lang="en-US" dirty="0"/>
                  <a:t>An accuracy of just </a:t>
                </a:r>
                <a:r>
                  <a:rPr lang="en-US" b="1" u="sng" dirty="0"/>
                  <a:t>3.03 % </a:t>
                </a:r>
                <a:r>
                  <a:rPr lang="en-US" dirty="0"/>
                  <a:t>was achieved while using MNIST trained model for direct evaluation on EMNIST </a:t>
                </a:r>
                <a:r>
                  <a:rPr lang="en-US" dirty="0" err="1"/>
                  <a:t>subdataset</a:t>
                </a:r>
                <a:r>
                  <a:rPr lang="en-US" dirty="0"/>
                  <a:t> without fine-tuning.</a:t>
                </a:r>
              </a:p>
              <a:p>
                <a:pPr marL="285750" indent="-285750">
                  <a:buFont typeface="Arial" panose="020B0604020202020204" pitchFamily="34" charset="0"/>
                  <a:buChar char="•"/>
                </a:pPr>
                <a:r>
                  <a:rPr lang="en-US" dirty="0"/>
                  <a:t>The MNIST trained model was fine tuned with a low learning rate (1</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oMath>
                </a14:m>
                <a:r>
                  <a:rPr lang="en-US" dirty="0"/>
                  <a:t>) which lead to a final accuracy of ~ </a:t>
                </a:r>
                <a:r>
                  <a:rPr lang="en-US" b="1" u="sng" dirty="0"/>
                  <a:t>65 %.</a:t>
                </a:r>
              </a:p>
            </p:txBody>
          </p:sp>
        </mc:Choice>
        <mc:Fallback>
          <p:sp>
            <p:nvSpPr>
              <p:cNvPr id="5" name="TextBox 4"/>
              <p:cNvSpPr txBox="1">
                <a:spLocks noRot="1" noChangeAspect="1" noMove="1" noResize="1" noEditPoints="1" noAdjustHandles="1" noChangeArrowheads="1" noChangeShapeType="1" noTextEdit="1"/>
              </p:cNvSpPr>
              <p:nvPr/>
            </p:nvSpPr>
            <p:spPr>
              <a:xfrm>
                <a:off x="936298" y="1615736"/>
                <a:ext cx="5159701" cy="2616101"/>
              </a:xfrm>
              <a:prstGeom prst="rect">
                <a:avLst/>
              </a:prstGeom>
              <a:blipFill>
                <a:blip r:embed="rId3"/>
                <a:stretch>
                  <a:fillRect l="-1300" t="-1166" r="-2009" b="-2797"/>
                </a:stretch>
              </a:blipFill>
            </p:spPr>
            <p:txBody>
              <a:bodyPr/>
              <a:lstStyle/>
              <a:p>
                <a:r>
                  <a:rPr lang="de-DE">
                    <a:noFill/>
                  </a:rPr>
                  <a:t> </a:t>
                </a:r>
              </a:p>
            </p:txBody>
          </p:sp>
        </mc:Fallback>
      </mc:AlternateContent>
      <p:pic>
        <p:nvPicPr>
          <p:cNvPr id="6" name="Picture 5" descr="A collage of numbers and letters&#10;&#10;Description automatically generated">
            <a:extLst>
              <a:ext uri="{FF2B5EF4-FFF2-40B4-BE49-F238E27FC236}">
                <a16:creationId xmlns:a16="http://schemas.microsoft.com/office/drawing/2014/main" id="{92F4C7D7-ED12-8365-4211-E28C948FE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183" y="1464492"/>
            <a:ext cx="4640109" cy="5201131"/>
          </a:xfrm>
          <a:prstGeom prst="rect">
            <a:avLst/>
          </a:prstGeom>
        </p:spPr>
      </p:pic>
      <p:sp>
        <p:nvSpPr>
          <p:cNvPr id="8" name="TextBox 7">
            <a:extLst>
              <a:ext uri="{FF2B5EF4-FFF2-40B4-BE49-F238E27FC236}">
                <a16:creationId xmlns:a16="http://schemas.microsoft.com/office/drawing/2014/main" id="{299487F4-77F2-F0E3-B2DC-F524874D2B76}"/>
              </a:ext>
            </a:extLst>
          </p:cNvPr>
          <p:cNvSpPr txBox="1"/>
          <p:nvPr/>
        </p:nvSpPr>
        <p:spPr>
          <a:xfrm>
            <a:off x="936298" y="4181429"/>
            <a:ext cx="5159701" cy="1508105"/>
          </a:xfrm>
          <a:prstGeom prst="rect">
            <a:avLst/>
          </a:prstGeom>
          <a:noFill/>
        </p:spPr>
        <p:txBody>
          <a:bodyPr wrap="square" rtlCol="0">
            <a:spAutoFit/>
          </a:bodyPr>
          <a:lstStyle/>
          <a:p>
            <a:r>
              <a:rPr lang="en-US" sz="2000" b="1" dirty="0"/>
              <a:t>Evaluation comparison</a:t>
            </a:r>
          </a:p>
          <a:p>
            <a:pPr marL="285750" indent="-285750">
              <a:buFont typeface="Arial" panose="020B0604020202020204" pitchFamily="34" charset="0"/>
              <a:buChar char="•"/>
            </a:pPr>
            <a:r>
              <a:rPr lang="en-US" dirty="0"/>
              <a:t>A CNN model with the same architecture, trained from scratch on the same subset of EMNIST without any prior training or transfer learning gives an accuracy of ~ </a:t>
            </a:r>
            <a:r>
              <a:rPr lang="en-US" b="1" u="sng" dirty="0"/>
              <a:t>56 %</a:t>
            </a:r>
          </a:p>
        </p:txBody>
      </p:sp>
    </p:spTree>
    <p:extLst>
      <p:ext uri="{BB962C8B-B14F-4D97-AF65-F5344CB8AC3E}">
        <p14:creationId xmlns:p14="http://schemas.microsoft.com/office/powerpoint/2010/main" val="65598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Conclusion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5159701" cy="2585323"/>
          </a:xfrm>
          <a:prstGeom prst="rect">
            <a:avLst/>
          </a:prstGeom>
          <a:noFill/>
        </p:spPr>
        <p:txBody>
          <a:bodyPr wrap="square" rtlCol="0">
            <a:spAutoFit/>
          </a:bodyPr>
          <a:lstStyle/>
          <a:p>
            <a:r>
              <a:rPr lang="en-US" dirty="0"/>
              <a:t>In summary, applying transfer learning from a pre-trained MNIST model to a subset of EMNIST led to a performance boost, achieving </a:t>
            </a:r>
            <a:r>
              <a:rPr lang="en-US" b="1" u="sng" dirty="0"/>
              <a:t>65% </a:t>
            </a:r>
            <a:r>
              <a:rPr lang="en-US" dirty="0"/>
              <a:t>accuracy. In contrast, training a CNN from scratch on the same EMNIST subset resulted in a lower accuracy of </a:t>
            </a:r>
            <a:r>
              <a:rPr lang="en-US" b="1" u="sng" dirty="0"/>
              <a:t>56%</a:t>
            </a:r>
            <a:r>
              <a:rPr lang="en-US" dirty="0"/>
              <a:t>. The </a:t>
            </a:r>
            <a:r>
              <a:rPr lang="en-US" b="1" u="sng" dirty="0"/>
              <a:t>9% </a:t>
            </a:r>
            <a:r>
              <a:rPr lang="en-US" dirty="0"/>
              <a:t>difference in accuracy highlights the effectiveness of transfer learning in enhancing model performance, especially when faced with limited training data.</a:t>
            </a:r>
            <a:endParaRPr lang="en-US" sz="1600" u="sng" dirty="0"/>
          </a:p>
        </p:txBody>
      </p:sp>
      <p:pic>
        <p:nvPicPr>
          <p:cNvPr id="6" name="Picture 5" descr="A collage of numbers and letters&#10;&#10;Description automatically generated">
            <a:extLst>
              <a:ext uri="{FF2B5EF4-FFF2-40B4-BE49-F238E27FC236}">
                <a16:creationId xmlns:a16="http://schemas.microsoft.com/office/drawing/2014/main" id="{92F4C7D7-ED12-8365-4211-E28C948FE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183" y="1464492"/>
            <a:ext cx="4640109" cy="5201131"/>
          </a:xfrm>
          <a:prstGeom prst="rect">
            <a:avLst/>
          </a:prstGeom>
        </p:spPr>
      </p:pic>
      <p:sp>
        <p:nvSpPr>
          <p:cNvPr id="3" name="TextBox 2">
            <a:extLst>
              <a:ext uri="{FF2B5EF4-FFF2-40B4-BE49-F238E27FC236}">
                <a16:creationId xmlns:a16="http://schemas.microsoft.com/office/drawing/2014/main" id="{F4AFC695-1A92-54AB-EE8F-A2DE10A8865C}"/>
              </a:ext>
            </a:extLst>
          </p:cNvPr>
          <p:cNvSpPr txBox="1"/>
          <p:nvPr/>
        </p:nvSpPr>
        <p:spPr>
          <a:xfrm>
            <a:off x="936298" y="4181429"/>
            <a:ext cx="5159701" cy="1785104"/>
          </a:xfrm>
          <a:prstGeom prst="rect">
            <a:avLst/>
          </a:prstGeom>
          <a:noFill/>
        </p:spPr>
        <p:txBody>
          <a:bodyPr wrap="square" rtlCol="0">
            <a:spAutoFit/>
          </a:bodyPr>
          <a:lstStyle/>
          <a:p>
            <a:r>
              <a:rPr lang="en-US" sz="2000" b="1" dirty="0"/>
              <a:t>Further fine-tuning steps:</a:t>
            </a:r>
          </a:p>
          <a:p>
            <a:pPr marL="285750" indent="-285750">
              <a:buFont typeface="Arial" panose="020B0604020202020204" pitchFamily="34" charset="0"/>
              <a:buChar char="•"/>
            </a:pPr>
            <a:r>
              <a:rPr lang="en-US" dirty="0"/>
              <a:t>Trying a different subset sample size of EMNIST.</a:t>
            </a:r>
            <a:endParaRPr lang="en-US" b="1" u="sng" dirty="0"/>
          </a:p>
          <a:p>
            <a:pPr marL="285750" indent="-285750">
              <a:buFont typeface="Arial" panose="020B0604020202020204" pitchFamily="34" charset="0"/>
              <a:buChar char="•"/>
            </a:pPr>
            <a:r>
              <a:rPr lang="en-US" dirty="0"/>
              <a:t>Training model on a small subset of MNIST and evaluation the performance boost achieved, w.r.t MNIST, from fine-tuning on a small subset of EMNIST data.</a:t>
            </a:r>
          </a:p>
        </p:txBody>
      </p:sp>
    </p:spTree>
    <p:extLst>
      <p:ext uri="{BB962C8B-B14F-4D97-AF65-F5344CB8AC3E}">
        <p14:creationId xmlns:p14="http://schemas.microsoft.com/office/powerpoint/2010/main" val="412802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Multiple highly optimized  and highly pre-trained models are available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a:t>
            </a:r>
          </a:p>
          <a:p>
            <a:pPr marL="285750" indent="-285750">
              <a:buFont typeface="Arial" panose="020B0604020202020204" pitchFamily="34" charset="0"/>
              <a:buChar char="•"/>
            </a:pPr>
            <a:r>
              <a:rPr lang="en-US" dirty="0"/>
              <a:t>Open source and diverse datasets are widely available: CIFAR10 (100)</a:t>
            </a:r>
          </a:p>
        </p:txBody>
      </p:sp>
      <p:sp>
        <p:nvSpPr>
          <p:cNvPr id="9" name="TextBox 8"/>
          <p:cNvSpPr txBox="1"/>
          <p:nvPr/>
        </p:nvSpPr>
        <p:spPr>
          <a:xfrm>
            <a:off x="2705263" y="5788303"/>
            <a:ext cx="994299" cy="369332"/>
          </a:xfrm>
          <a:prstGeom prst="rect">
            <a:avLst/>
          </a:prstGeom>
          <a:noFill/>
        </p:spPr>
        <p:txBody>
          <a:bodyPr wrap="square" rtlCol="0">
            <a:spAutoFit/>
          </a:bodyPr>
          <a:lstStyle/>
          <a:p>
            <a:r>
              <a:rPr lang="en-US" dirty="0"/>
              <a:t>CIFAR10</a:t>
            </a:r>
          </a:p>
        </p:txBody>
      </p:sp>
      <p:sp>
        <p:nvSpPr>
          <p:cNvPr id="10" name="TextBox 9"/>
          <p:cNvSpPr txBox="1"/>
          <p:nvPr/>
        </p:nvSpPr>
        <p:spPr>
          <a:xfrm>
            <a:off x="8009520" y="5814874"/>
            <a:ext cx="1294278" cy="646331"/>
          </a:xfrm>
          <a:prstGeom prst="rect">
            <a:avLst/>
          </a:prstGeom>
          <a:noFill/>
        </p:spPr>
        <p:txBody>
          <a:bodyPr wrap="square" rtlCol="0">
            <a:spAutoFit/>
          </a:bodyPr>
          <a:lstStyle/>
          <a:p>
            <a:r>
              <a:rPr lang="en-US" dirty="0"/>
              <a:t>CIFAR100</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69" y="3490589"/>
            <a:ext cx="4948889" cy="2269287"/>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9684" y="3066493"/>
            <a:ext cx="3513950" cy="2721810"/>
          </a:xfrm>
          <a:prstGeom prst="rect">
            <a:avLst/>
          </a:prstGeom>
        </p:spPr>
      </p:pic>
    </p:spTree>
    <p:extLst>
      <p:ext uri="{BB962C8B-B14F-4D97-AF65-F5344CB8AC3E}">
        <p14:creationId xmlns:p14="http://schemas.microsoft.com/office/powerpoint/2010/main" val="30095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Multiple highly optimized  and highly pre-trained models are available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a:t>
            </a:r>
          </a:p>
          <a:p>
            <a:pPr marL="285750" indent="-285750">
              <a:buFont typeface="Arial" panose="020B0604020202020204" pitchFamily="34" charset="0"/>
              <a:buChar char="•"/>
            </a:pPr>
            <a:r>
              <a:rPr lang="en-US" dirty="0"/>
              <a:t>Open source and diverse datasets are widely available: </a:t>
            </a:r>
            <a:r>
              <a:rPr lang="en-US" dirty="0" err="1"/>
              <a:t>tf_flowers</a:t>
            </a:r>
            <a:endParaRPr lang="en-US" dirty="0"/>
          </a:p>
          <a:p>
            <a:pPr marL="285750" indent="-285750">
              <a:buFont typeface="Arial" panose="020B0604020202020204" pitchFamily="34" charset="0"/>
              <a:buChar char="•"/>
            </a:pPr>
            <a:endParaRPr lang="en-US" dirty="0"/>
          </a:p>
        </p:txBody>
      </p:sp>
      <p:sp>
        <p:nvSpPr>
          <p:cNvPr id="10" name="TextBox 9"/>
          <p:cNvSpPr txBox="1"/>
          <p:nvPr/>
        </p:nvSpPr>
        <p:spPr>
          <a:xfrm>
            <a:off x="7965132" y="4609119"/>
            <a:ext cx="1294278" cy="646331"/>
          </a:xfrm>
          <a:prstGeom prst="rect">
            <a:avLst/>
          </a:prstGeom>
          <a:noFill/>
        </p:spPr>
        <p:txBody>
          <a:bodyPr wrap="square" rtlCol="0">
            <a:spAutoFit/>
          </a:bodyPr>
          <a:lstStyle/>
          <a:p>
            <a:r>
              <a:rPr lang="en-US" dirty="0"/>
              <a:t>TF Flowers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0916" y="2887074"/>
            <a:ext cx="3477088" cy="3884431"/>
          </a:xfrm>
          <a:prstGeom prst="rect">
            <a:avLst/>
          </a:prstGeom>
        </p:spPr>
      </p:pic>
    </p:spTree>
    <p:extLst>
      <p:ext uri="{BB962C8B-B14F-4D97-AF65-F5344CB8AC3E}">
        <p14:creationId xmlns:p14="http://schemas.microsoft.com/office/powerpoint/2010/main" val="214612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514" y="3695889"/>
            <a:ext cx="6525536" cy="2591162"/>
          </a:xfrm>
          <a:prstGeom prst="rect">
            <a:avLst/>
          </a:prstGeom>
        </p:spPr>
      </p:pic>
      <p:sp>
        <p:nvSpPr>
          <p:cNvPr id="5" name="TextBox 4"/>
          <p:cNvSpPr txBox="1"/>
          <p:nvPr/>
        </p:nvSpPr>
        <p:spPr>
          <a:xfrm>
            <a:off x="936298" y="1615736"/>
            <a:ext cx="969796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Multiple highly optimized  and highly pre-trained models are available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  for transfer learning on widely-used open-source datasets such as MNIST, EMNIST, CIFAR10 (100), </a:t>
            </a:r>
            <a:r>
              <a:rPr lang="en-US" dirty="0" err="1"/>
              <a:t>tf_flowers</a:t>
            </a:r>
            <a:r>
              <a:rPr lang="en-US" dirty="0"/>
              <a:t>.</a:t>
            </a:r>
          </a:p>
          <a:p>
            <a:pPr marL="285750" indent="-285750">
              <a:buFont typeface="Arial" panose="020B0604020202020204" pitchFamily="34" charset="0"/>
              <a:buChar char="•"/>
            </a:pPr>
            <a:r>
              <a:rPr lang="en-US" dirty="0"/>
              <a:t>Comparison of performance against a basic CNN and among the mentioned pre-trained models. </a:t>
            </a:r>
          </a:p>
          <a:p>
            <a:pPr marL="285750" indent="-285750">
              <a:buFont typeface="Arial" panose="020B0604020202020204" pitchFamily="34" charset="0"/>
              <a:buChar char="•"/>
            </a:pPr>
            <a:r>
              <a:rPr lang="en-US" dirty="0"/>
              <a:t>Evaluation metrics include MSE, MAE, MAPE, accuracy score, precision, and confusion matrix.</a:t>
            </a:r>
          </a:p>
        </p:txBody>
      </p:sp>
    </p:spTree>
    <p:extLst>
      <p:ext uri="{BB962C8B-B14F-4D97-AF65-F5344CB8AC3E}">
        <p14:creationId xmlns:p14="http://schemas.microsoft.com/office/powerpoint/2010/main" val="14810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Inspired from my experience at Global Foundries, I aim to highlight the efficiency of transfer learning in terms of performance enhancement and accelerated training.</a:t>
            </a:r>
          </a:p>
          <a:p>
            <a:pPr marL="285750" indent="-285750">
              <a:buFont typeface="Arial" panose="020B0604020202020204" pitchFamily="34" charset="0"/>
              <a:buChar char="•"/>
            </a:pPr>
            <a:r>
              <a:rPr lang="en-US" dirty="0"/>
              <a:t>Previous implementation of transfer learning at GF was effective but limited in scope as it required very specific type of input/output matching for it to work.</a:t>
            </a:r>
          </a:p>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Utilizing top pre-trained image classification models like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 for transfer learning on widely-used open-source datasets such as MNIST, EMNIST, CIFAR10 (100), </a:t>
            </a:r>
            <a:r>
              <a:rPr lang="en-US" dirty="0" err="1"/>
              <a:t>tf_flowers</a:t>
            </a:r>
            <a:r>
              <a:rPr lang="en-US" dirty="0"/>
              <a:t>.</a:t>
            </a:r>
          </a:p>
          <a:p>
            <a:pPr marL="285750" indent="-285750">
              <a:buFont typeface="Arial" panose="020B0604020202020204" pitchFamily="34" charset="0"/>
              <a:buChar char="•"/>
            </a:pPr>
            <a:r>
              <a:rPr lang="en-US" dirty="0"/>
              <a:t>Comparison of performance will be conducted against a basic CNN and among the mentioned pre-trained models. Evaluation metrics include MSE, MAE, MAPE, accuracy score, precision, and confusion matrix.</a:t>
            </a:r>
          </a:p>
        </p:txBody>
      </p:sp>
    </p:spTree>
    <p:extLst>
      <p:ext uri="{BB962C8B-B14F-4D97-AF65-F5344CB8AC3E}">
        <p14:creationId xmlns:p14="http://schemas.microsoft.com/office/powerpoint/2010/main" val="1315439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Benefits of pre-trained model</a:t>
            </a:r>
          </a:p>
        </p:txBody>
      </p:sp>
      <p:sp>
        <p:nvSpPr>
          <p:cNvPr id="7" name="TextBox 6"/>
          <p:cNvSpPr txBox="1"/>
          <p:nvPr/>
        </p:nvSpPr>
        <p:spPr>
          <a:xfrm>
            <a:off x="1017381" y="1811044"/>
            <a:ext cx="9697967" cy="1600438"/>
          </a:xfrm>
          <a:prstGeom prst="rect">
            <a:avLst/>
          </a:prstGeom>
          <a:noFill/>
        </p:spPr>
        <p:txBody>
          <a:bodyPr wrap="square" rtlCol="0">
            <a:spAutoFit/>
          </a:bodyPr>
          <a:lstStyle/>
          <a:p>
            <a:r>
              <a:rPr lang="en-US" sz="1400" b="1" u="sng" dirty="0"/>
              <a:t>1</a:t>
            </a:r>
          </a:p>
          <a:p>
            <a:pPr marL="285750" indent="-285750">
              <a:buFont typeface="Arial" panose="020B0604020202020204" pitchFamily="34" charset="0"/>
              <a:buChar char="•"/>
            </a:pPr>
            <a:r>
              <a:rPr lang="en-US" sz="1400" dirty="0"/>
              <a:t>Models like </a:t>
            </a:r>
            <a:r>
              <a:rPr lang="en-US" sz="1400" dirty="0" err="1"/>
              <a:t>Xception</a:t>
            </a:r>
            <a:r>
              <a:rPr lang="en-US" sz="1400" dirty="0"/>
              <a:t>, </a:t>
            </a:r>
            <a:r>
              <a:rPr lang="en-US" sz="1400" dirty="0" err="1"/>
              <a:t>ResNet</a:t>
            </a:r>
            <a:r>
              <a:rPr lang="en-US" sz="1400" dirty="0"/>
              <a:t>, </a:t>
            </a:r>
            <a:r>
              <a:rPr lang="en-US" sz="1400" dirty="0" err="1"/>
              <a:t>AlexNet</a:t>
            </a:r>
            <a:r>
              <a:rPr lang="en-US" sz="1400" dirty="0"/>
              <a:t>, EfficientNetB50, </a:t>
            </a:r>
            <a:r>
              <a:rPr lang="en-US" sz="1400" dirty="0" err="1"/>
              <a:t>DenseNet</a:t>
            </a:r>
            <a:r>
              <a:rPr lang="en-US" sz="1400" dirty="0"/>
              <a:t> offer a dense architecture which does not required to be changed as long as the input image has the right scale. </a:t>
            </a:r>
          </a:p>
          <a:p>
            <a:pPr marL="285750" indent="-285750">
              <a:buFont typeface="Arial" panose="020B0604020202020204" pitchFamily="34" charset="0"/>
              <a:buChar char="•"/>
            </a:pPr>
            <a:r>
              <a:rPr lang="en-US" sz="1400" dirty="0"/>
              <a:t>Instead of manually manipulating weight vectors, just input in the right scale and let the pre-trained model take care of the rest  </a:t>
            </a:r>
            <a:r>
              <a:rPr lang="en-US" sz="1400" dirty="0">
                <a:solidFill>
                  <a:srgbClr val="FF0000"/>
                </a:solidFill>
              </a:rPr>
              <a:t>(Add a bit more scientific touch, don’t make it sound too easy).</a:t>
            </a:r>
          </a:p>
          <a:p>
            <a:pPr marL="285750" indent="-285750">
              <a:buFont typeface="Arial" panose="020B0604020202020204" pitchFamily="34" charset="0"/>
              <a:buChar char="•"/>
            </a:pPr>
            <a:r>
              <a:rPr lang="en-US" sz="1400" dirty="0"/>
              <a:t>The code that I wrote in GF to find the matching features and non-existing one does not need to be applied here as the pre-trained model takes care of it.</a:t>
            </a:r>
          </a:p>
        </p:txBody>
      </p:sp>
      <p:sp>
        <p:nvSpPr>
          <p:cNvPr id="4" name="TextBox 3"/>
          <p:cNvSpPr txBox="1"/>
          <p:nvPr/>
        </p:nvSpPr>
        <p:spPr>
          <a:xfrm>
            <a:off x="1017378" y="3420242"/>
            <a:ext cx="9697967" cy="954107"/>
          </a:xfrm>
          <a:prstGeom prst="rect">
            <a:avLst/>
          </a:prstGeom>
          <a:noFill/>
        </p:spPr>
        <p:txBody>
          <a:bodyPr wrap="square" rtlCol="0">
            <a:spAutoFit/>
          </a:bodyPr>
          <a:lstStyle/>
          <a:p>
            <a:r>
              <a:rPr lang="en-US" sz="1400" b="1" u="sng" dirty="0"/>
              <a:t>2</a:t>
            </a:r>
          </a:p>
          <a:p>
            <a:pPr marL="285750" indent="-285750">
              <a:buFont typeface="Arial" panose="020B0604020202020204" pitchFamily="34" charset="0"/>
              <a:buChar char="•"/>
            </a:pPr>
            <a:r>
              <a:rPr lang="en-US" sz="1400" dirty="0"/>
              <a:t>Due to extensive amount of pre-training, these models do not need much additional training data for retraining and fine-tuning. They have been trained to extract complex hierarchical features from images due to their deep structure filled with normal and </a:t>
            </a:r>
            <a:r>
              <a:rPr lang="en-US" sz="1400" dirty="0" err="1"/>
              <a:t>depthwise</a:t>
            </a:r>
            <a:r>
              <a:rPr lang="en-US" sz="1400" dirty="0"/>
              <a:t> </a:t>
            </a:r>
            <a:r>
              <a:rPr lang="en-US" sz="1400" dirty="0" err="1"/>
              <a:t>sepearable</a:t>
            </a:r>
            <a:r>
              <a:rPr lang="en-US" sz="1400" dirty="0"/>
              <a:t> convolutions.</a:t>
            </a:r>
          </a:p>
        </p:txBody>
      </p:sp>
      <p:sp>
        <p:nvSpPr>
          <p:cNvPr id="5" name="TextBox 4"/>
          <p:cNvSpPr txBox="1"/>
          <p:nvPr/>
        </p:nvSpPr>
        <p:spPr>
          <a:xfrm>
            <a:off x="1017378" y="4301958"/>
            <a:ext cx="9697967" cy="954107"/>
          </a:xfrm>
          <a:prstGeom prst="rect">
            <a:avLst/>
          </a:prstGeom>
          <a:noFill/>
        </p:spPr>
        <p:txBody>
          <a:bodyPr wrap="square" rtlCol="0">
            <a:spAutoFit/>
          </a:bodyPr>
          <a:lstStyle/>
          <a:p>
            <a:r>
              <a:rPr lang="en-US" sz="1400" b="1" u="sng" dirty="0"/>
              <a:t>3</a:t>
            </a:r>
          </a:p>
          <a:p>
            <a:pPr marL="285750" indent="-285750">
              <a:buFont typeface="Arial" panose="020B0604020202020204" pitchFamily="34" charset="0"/>
              <a:buChar char="•"/>
            </a:pPr>
            <a:r>
              <a:rPr lang="en-US" sz="1400" dirty="0"/>
              <a:t>In prior case, I had to build a base model first with HPO routine and then training with high amount of data for it to qualify (just for certain other semiconductors) for transferring information. Using highly pre-trained models such as </a:t>
            </a:r>
            <a:r>
              <a:rPr lang="en-US" sz="1400" dirty="0" err="1"/>
              <a:t>Xception</a:t>
            </a:r>
            <a:r>
              <a:rPr lang="en-US" sz="1400" dirty="0"/>
              <a:t> widens the area in which they can be used as base model for transfer learning.</a:t>
            </a:r>
          </a:p>
        </p:txBody>
      </p:sp>
      <p:sp>
        <p:nvSpPr>
          <p:cNvPr id="6" name="TextBox 5"/>
          <p:cNvSpPr txBox="1"/>
          <p:nvPr/>
        </p:nvSpPr>
        <p:spPr>
          <a:xfrm>
            <a:off x="1017377" y="5256065"/>
            <a:ext cx="9697967" cy="523220"/>
          </a:xfrm>
          <a:prstGeom prst="rect">
            <a:avLst/>
          </a:prstGeom>
          <a:noFill/>
        </p:spPr>
        <p:txBody>
          <a:bodyPr wrap="square" rtlCol="0">
            <a:spAutoFit/>
          </a:bodyPr>
          <a:lstStyle/>
          <a:p>
            <a:r>
              <a:rPr lang="en-US" sz="1400" b="1" u="sng" dirty="0"/>
              <a:t>4</a:t>
            </a:r>
          </a:p>
          <a:p>
            <a:pPr marL="285750" indent="-285750">
              <a:buFont typeface="Arial" panose="020B0604020202020204" pitchFamily="34" charset="0"/>
              <a:buChar char="•"/>
            </a:pPr>
            <a:r>
              <a:rPr lang="en-US" sz="1400" dirty="0"/>
              <a:t>It would be inefficient to still utilize the old way of transfer learning when such advanced and highly trained CNN exist.</a:t>
            </a:r>
          </a:p>
        </p:txBody>
      </p:sp>
      <p:sp>
        <p:nvSpPr>
          <p:cNvPr id="8" name="TextBox 7"/>
          <p:cNvSpPr txBox="1"/>
          <p:nvPr/>
        </p:nvSpPr>
        <p:spPr>
          <a:xfrm>
            <a:off x="1017377" y="5876171"/>
            <a:ext cx="9697967" cy="523220"/>
          </a:xfrm>
          <a:prstGeom prst="rect">
            <a:avLst/>
          </a:prstGeom>
          <a:noFill/>
        </p:spPr>
        <p:txBody>
          <a:bodyPr wrap="square" rtlCol="0">
            <a:spAutoFit/>
          </a:bodyPr>
          <a:lstStyle/>
          <a:p>
            <a:r>
              <a:rPr lang="en-US" sz="1400" b="1" u="sng" dirty="0"/>
              <a:t>5</a:t>
            </a:r>
          </a:p>
          <a:p>
            <a:pPr marL="285750" indent="-285750">
              <a:buFont typeface="Arial" panose="020B0604020202020204" pitchFamily="34" charset="0"/>
              <a:buChar char="•"/>
            </a:pPr>
            <a:r>
              <a:rPr lang="en-US" sz="1400" dirty="0"/>
              <a:t>Much more </a:t>
            </a:r>
            <a:r>
              <a:rPr lang="en-US" sz="1400" dirty="0" err="1"/>
              <a:t>opensource</a:t>
            </a:r>
            <a:r>
              <a:rPr lang="en-US" sz="1400" dirty="0"/>
              <a:t> data exists where TL can be implemented.</a:t>
            </a:r>
          </a:p>
        </p:txBody>
      </p:sp>
    </p:spTree>
    <p:extLst>
      <p:ext uri="{BB962C8B-B14F-4D97-AF65-F5344CB8AC3E}">
        <p14:creationId xmlns:p14="http://schemas.microsoft.com/office/powerpoint/2010/main" val="49735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~Benefits of pre-trained model</a:t>
            </a:r>
          </a:p>
        </p:txBody>
      </p:sp>
      <p:sp>
        <p:nvSpPr>
          <p:cNvPr id="7" name="TextBox 6"/>
          <p:cNvSpPr txBox="1"/>
          <p:nvPr/>
        </p:nvSpPr>
        <p:spPr>
          <a:xfrm>
            <a:off x="1017381" y="1811044"/>
            <a:ext cx="9697967" cy="3293209"/>
          </a:xfrm>
          <a:prstGeom prst="rect">
            <a:avLst/>
          </a:prstGeom>
          <a:noFill/>
        </p:spPr>
        <p:txBody>
          <a:bodyPr wrap="square" rtlCol="0">
            <a:spAutoFit/>
          </a:bodyPr>
          <a:lstStyle/>
          <a:p>
            <a:r>
              <a:rPr lang="en-US" sz="1200" b="1" dirty="0"/>
              <a:t>Availability of Pre-trained Models:</a:t>
            </a:r>
            <a:endParaRPr lang="en-US" sz="1200" dirty="0"/>
          </a:p>
          <a:p>
            <a:r>
              <a:rPr lang="en-US" sz="1200" dirty="0"/>
              <a:t>Pre-trained models like </a:t>
            </a:r>
            <a:r>
              <a:rPr lang="en-US" sz="1200" dirty="0" err="1"/>
              <a:t>Xception</a:t>
            </a:r>
            <a:r>
              <a:rPr lang="en-US" sz="1200" dirty="0"/>
              <a:t>, </a:t>
            </a:r>
            <a:r>
              <a:rPr lang="en-US" sz="1200" dirty="0" err="1"/>
              <a:t>ResNet</a:t>
            </a:r>
            <a:r>
              <a:rPr lang="en-US" sz="1200" dirty="0"/>
              <a:t>, and others are readily available and well-documented. Leveraging these models eliminates the need for extensive model architecture design and optimization, making the implementation process more straightforward.</a:t>
            </a:r>
          </a:p>
          <a:p>
            <a:endParaRPr lang="en-US" sz="1200" dirty="0"/>
          </a:p>
          <a:p>
            <a:endParaRPr lang="en-US" sz="1200" dirty="0"/>
          </a:p>
          <a:p>
            <a:r>
              <a:rPr lang="en-US" sz="1200" b="1" dirty="0"/>
              <a:t>~ Faster Prototyping and Experimentation:</a:t>
            </a:r>
            <a:endParaRPr lang="en-US" sz="1200" dirty="0"/>
          </a:p>
          <a:p>
            <a:r>
              <a:rPr lang="en-US" sz="1200" dirty="0"/>
              <a:t>Pre-trained models enable faster prototyping and experimentation. I can quickly test my ideas on multiple datasets and architectures, allowing for more iterations and exploration within the given timeframe of your thesis.</a:t>
            </a:r>
          </a:p>
          <a:p>
            <a:endParaRPr lang="en-US" sz="1200" dirty="0"/>
          </a:p>
          <a:p>
            <a:r>
              <a:rPr lang="en-US" sz="1200" b="1" dirty="0"/>
              <a:t>Transferable Skills:</a:t>
            </a:r>
            <a:endParaRPr lang="en-US" sz="1200" dirty="0"/>
          </a:p>
          <a:p>
            <a:endParaRPr lang="en-US" sz="1200" dirty="0"/>
          </a:p>
          <a:p>
            <a:endParaRPr lang="en-US" sz="1200" dirty="0"/>
          </a:p>
          <a:p>
            <a:r>
              <a:rPr lang="en-US" sz="1200" b="1" dirty="0"/>
              <a:t>Addressing a Widely Recognized Problem:</a:t>
            </a:r>
            <a:endParaRPr lang="en-US" sz="1200" dirty="0"/>
          </a:p>
          <a:p>
            <a:r>
              <a:rPr lang="en-US" sz="1200" dirty="0"/>
              <a:t>Image classification is a widely recognized and studied problem in computer vision. Addressing this problem with pre-trained models adds to the existing body of knowledge and aligns your research with a well-established and actively researched area.</a:t>
            </a:r>
          </a:p>
          <a:p>
            <a:endParaRPr lang="en-US" sz="1400" dirty="0"/>
          </a:p>
          <a:p>
            <a:endParaRPr lang="en-US" sz="1400" dirty="0"/>
          </a:p>
        </p:txBody>
      </p:sp>
    </p:spTree>
    <p:extLst>
      <p:ext uri="{BB962C8B-B14F-4D97-AF65-F5344CB8AC3E}">
        <p14:creationId xmlns:p14="http://schemas.microsoft.com/office/powerpoint/2010/main" val="424953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TL  between housing dataset</a:t>
            </a:r>
          </a:p>
        </p:txBody>
      </p:sp>
      <p:sp>
        <p:nvSpPr>
          <p:cNvPr id="7" name="TextBox 6"/>
          <p:cNvSpPr txBox="1"/>
          <p:nvPr/>
        </p:nvSpPr>
        <p:spPr>
          <a:xfrm>
            <a:off x="1017381" y="2450237"/>
            <a:ext cx="9697967" cy="5078313"/>
          </a:xfrm>
          <a:prstGeom prst="rect">
            <a:avLst/>
          </a:prstGeom>
          <a:noFill/>
        </p:spPr>
        <p:txBody>
          <a:bodyPr wrap="square" rtlCol="0">
            <a:spAutoFit/>
          </a:bodyPr>
          <a:lstStyle/>
          <a:p>
            <a:r>
              <a:rPr lang="en-US" b="1" dirty="0"/>
              <a:t>Initial approach:</a:t>
            </a:r>
          </a:p>
          <a:p>
            <a:endParaRPr lang="en-US" dirty="0"/>
          </a:p>
          <a:p>
            <a:pPr marL="285750" indent="-285750">
              <a:buFont typeface="Arial" panose="020B0604020202020204" pitchFamily="34" charset="0"/>
              <a:buChar char="•"/>
            </a:pPr>
            <a:r>
              <a:rPr lang="en-US" dirty="0"/>
              <a:t>4 common features between two datasets.</a:t>
            </a:r>
          </a:p>
          <a:p>
            <a:pPr marL="285750" indent="-285750">
              <a:buFont typeface="Arial" panose="020B0604020202020204" pitchFamily="34" charset="0"/>
              <a:buChar char="•"/>
            </a:pPr>
            <a:r>
              <a:rPr lang="en-US" dirty="0"/>
              <a:t>Common output: House price</a:t>
            </a:r>
          </a:p>
          <a:p>
            <a:pPr marL="285750" indent="-285750">
              <a:buFont typeface="Arial" panose="020B0604020202020204" pitchFamily="34" charset="0"/>
              <a:buChar char="•"/>
            </a:pPr>
            <a:r>
              <a:rPr lang="en-US" dirty="0"/>
              <a:t>Train a highly optimized neural network for California dataset.</a:t>
            </a:r>
          </a:p>
          <a:p>
            <a:pPr marL="285750" indent="-285750">
              <a:buFont typeface="Arial" panose="020B0604020202020204" pitchFamily="34" charset="0"/>
              <a:buChar char="•"/>
            </a:pPr>
            <a:r>
              <a:rPr lang="en-US" dirty="0"/>
              <a:t>Use TL to aid in the training process for Ames dataset (reduced dataset ~24 features).</a:t>
            </a:r>
          </a:p>
          <a:p>
            <a:pPr marL="285750" indent="-285750">
              <a:buFont typeface="Arial" panose="020B0604020202020204" pitchFamily="34" charset="0"/>
              <a:buChar char="•"/>
            </a:pPr>
            <a:r>
              <a:rPr lang="en-US" dirty="0"/>
              <a:t>Compare the results attained from TL with benchmarked ones.</a:t>
            </a:r>
          </a:p>
          <a:p>
            <a:pPr marL="285750" indent="-285750">
              <a:buFont typeface="Arial" panose="020B0604020202020204" pitchFamily="34" charset="0"/>
              <a:buChar char="•"/>
            </a:pPr>
            <a:endParaRPr lang="en-US" dirty="0"/>
          </a:p>
          <a:p>
            <a:r>
              <a:rPr lang="en-US" b="1" dirty="0"/>
              <a:t>Result:</a:t>
            </a:r>
          </a:p>
          <a:p>
            <a:pPr marL="285750" indent="-285750">
              <a:buFont typeface="Arial" panose="020B0604020202020204" pitchFamily="34" charset="0"/>
              <a:buChar char="•"/>
            </a:pPr>
            <a:r>
              <a:rPr lang="en-US" dirty="0">
                <a:solidFill>
                  <a:srgbClr val="FF0000"/>
                </a:solidFill>
              </a:rPr>
              <a:t>The data available for these two housing prices is very limited and not suitable for transfer learning</a:t>
            </a:r>
          </a:p>
          <a:p>
            <a:pPr marL="742950" lvl="1" indent="-285750">
              <a:buFont typeface="Arial" panose="020B0604020202020204" pitchFamily="34" charset="0"/>
              <a:buChar char="•"/>
            </a:pPr>
            <a:r>
              <a:rPr lang="en-US" dirty="0">
                <a:solidFill>
                  <a:srgbClr val="FF0000"/>
                </a:solidFill>
              </a:rPr>
              <a:t> Not enough similarity.</a:t>
            </a:r>
          </a:p>
          <a:p>
            <a:pPr marL="742950" lvl="1" indent="-285750">
              <a:buFont typeface="Arial" panose="020B0604020202020204" pitchFamily="34" charset="0"/>
              <a:buChar char="•"/>
            </a:pPr>
            <a:r>
              <a:rPr lang="en-US" dirty="0">
                <a:solidFill>
                  <a:srgbClr val="FF0000"/>
                </a:solidFill>
              </a:rPr>
              <a:t>Not enough data for utilizing a neural network (Results were quite bad).</a:t>
            </a:r>
          </a:p>
          <a:p>
            <a:pPr marL="742950" lvl="1" indent="-285750">
              <a:buFont typeface="Arial" panose="020B0604020202020204" pitchFamily="34" charset="0"/>
              <a:buChar char="•"/>
            </a:pPr>
            <a:r>
              <a:rPr lang="en-US" dirty="0">
                <a:solidFill>
                  <a:srgbClr val="FF0000"/>
                </a:solidFill>
              </a:rPr>
              <a:t>Approach is domain specific, not much community impact.</a:t>
            </a:r>
          </a:p>
          <a:p>
            <a:pPr marL="742950" lvl="1" indent="-285750">
              <a:buFont typeface="Arial" panose="020B0604020202020204" pitchFamily="34" charset="0"/>
              <a:buChar char="•"/>
            </a:pPr>
            <a:r>
              <a:rPr lang="en-US" dirty="0">
                <a:solidFill>
                  <a:srgbClr val="FF0000"/>
                </a:solidFill>
              </a:rPr>
              <a:t>No open source data easily available for this specific TL approach.</a:t>
            </a:r>
          </a:p>
          <a:p>
            <a:pPr marL="742950" lvl="1" indent="-285750">
              <a:buFont typeface="Arial" panose="020B0604020202020204" pitchFamily="34" charset="0"/>
              <a:buChar char="•"/>
            </a:pPr>
            <a:r>
              <a:rPr lang="en-US" dirty="0">
                <a:solidFill>
                  <a:srgbClr val="FF0000"/>
                </a:solidFill>
              </a:rPr>
              <a:t>For now, only way to proceed with it would be with synthetic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b="1" dirty="0"/>
          </a:p>
        </p:txBody>
      </p:sp>
    </p:spTree>
    <p:extLst>
      <p:ext uri="{BB962C8B-B14F-4D97-AF65-F5344CB8AC3E}">
        <p14:creationId xmlns:p14="http://schemas.microsoft.com/office/powerpoint/2010/main" val="254782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Image classification</a:t>
            </a:r>
            <a:br>
              <a:rPr lang="en-US" dirty="0"/>
            </a:br>
            <a:r>
              <a:rPr lang="en-US" dirty="0"/>
              <a:t>Broader proposal</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Multiple highly optimized  and highly pre-trained open sourced models are available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a:t>
            </a:r>
          </a:p>
          <a:p>
            <a:pPr marL="285750" indent="-285750">
              <a:buFont typeface="Arial" panose="020B0604020202020204" pitchFamily="34" charset="0"/>
              <a:buChar char="•"/>
            </a:pPr>
            <a:r>
              <a:rPr lang="en-US" dirty="0"/>
              <a:t>Open source and diverse datasets are widely available: MNIST, EMNIST</a:t>
            </a:r>
          </a:p>
          <a:p>
            <a:pPr marL="285750" indent="-285750">
              <a:buFont typeface="Arial" panose="020B0604020202020204" pitchFamily="34" charset="0"/>
              <a:buChar char="•"/>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301" y="3387740"/>
            <a:ext cx="3672310" cy="223182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4294" y="3387740"/>
            <a:ext cx="2160464" cy="2219417"/>
          </a:xfrm>
          <a:prstGeom prst="rect">
            <a:avLst/>
          </a:prstGeom>
        </p:spPr>
      </p:pic>
      <p:sp>
        <p:nvSpPr>
          <p:cNvPr id="9" name="TextBox 8"/>
          <p:cNvSpPr txBox="1"/>
          <p:nvPr/>
        </p:nvSpPr>
        <p:spPr>
          <a:xfrm>
            <a:off x="2370338" y="5814874"/>
            <a:ext cx="994299" cy="369332"/>
          </a:xfrm>
          <a:prstGeom prst="rect">
            <a:avLst/>
          </a:prstGeom>
          <a:noFill/>
        </p:spPr>
        <p:txBody>
          <a:bodyPr wrap="square" rtlCol="0">
            <a:spAutoFit/>
          </a:bodyPr>
          <a:lstStyle/>
          <a:p>
            <a:r>
              <a:rPr lang="en-US" dirty="0"/>
              <a:t>MNIST</a:t>
            </a:r>
          </a:p>
        </p:txBody>
      </p:sp>
      <p:sp>
        <p:nvSpPr>
          <p:cNvPr id="10" name="TextBox 9"/>
          <p:cNvSpPr txBox="1"/>
          <p:nvPr/>
        </p:nvSpPr>
        <p:spPr>
          <a:xfrm>
            <a:off x="8009520" y="5814874"/>
            <a:ext cx="994299" cy="369332"/>
          </a:xfrm>
          <a:prstGeom prst="rect">
            <a:avLst/>
          </a:prstGeom>
          <a:noFill/>
        </p:spPr>
        <p:txBody>
          <a:bodyPr wrap="square" rtlCol="0">
            <a:spAutoFit/>
          </a:bodyPr>
          <a:lstStyle/>
          <a:p>
            <a:r>
              <a:rPr lang="en-US" dirty="0"/>
              <a:t>EMNIST</a:t>
            </a:r>
          </a:p>
        </p:txBody>
      </p:sp>
    </p:spTree>
    <p:extLst>
      <p:ext uri="{BB962C8B-B14F-4D97-AF65-F5344CB8AC3E}">
        <p14:creationId xmlns:p14="http://schemas.microsoft.com/office/powerpoint/2010/main" val="131160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Benefits of pre-trained model</a:t>
            </a:r>
          </a:p>
        </p:txBody>
      </p:sp>
      <p:sp>
        <p:nvSpPr>
          <p:cNvPr id="7" name="TextBox 6"/>
          <p:cNvSpPr txBox="1"/>
          <p:nvPr/>
        </p:nvSpPr>
        <p:spPr>
          <a:xfrm>
            <a:off x="1017381" y="1811044"/>
            <a:ext cx="9697967" cy="5170646"/>
          </a:xfrm>
          <a:prstGeom prst="rect">
            <a:avLst/>
          </a:prstGeom>
          <a:noFill/>
        </p:spPr>
        <p:txBody>
          <a:bodyPr wrap="square" rtlCol="0">
            <a:spAutoFit/>
          </a:bodyPr>
          <a:lstStyle/>
          <a:p>
            <a:r>
              <a:rPr lang="en-US" sz="1200" b="1" dirty="0"/>
              <a:t>Broader Applicability:</a:t>
            </a:r>
            <a:endParaRPr lang="en-US" sz="1200" dirty="0"/>
          </a:p>
          <a:p>
            <a:r>
              <a:rPr lang="en-US" sz="1200" dirty="0"/>
              <a:t>Image classification with pre-trained models has broader applicability compared to the semiconductor domain. Image classification is a widely studied and applicable problem with diverse use cases, making the research findings potentially more generalizable. </a:t>
            </a:r>
          </a:p>
          <a:p>
            <a:endParaRPr lang="en-US" sz="1200" dirty="0"/>
          </a:p>
          <a:p>
            <a:r>
              <a:rPr lang="en-US" sz="1200" b="1" dirty="0"/>
              <a:t>Resource Efficiency:</a:t>
            </a:r>
            <a:endParaRPr lang="en-US" sz="1200" dirty="0"/>
          </a:p>
          <a:p>
            <a:r>
              <a:rPr lang="en-US" sz="1200" dirty="0"/>
              <a:t>Utilizing pre-trained models like </a:t>
            </a:r>
            <a:r>
              <a:rPr lang="en-US" sz="1200" dirty="0" err="1"/>
              <a:t>Xception</a:t>
            </a:r>
            <a:r>
              <a:rPr lang="en-US" sz="1200" dirty="0"/>
              <a:t> or </a:t>
            </a:r>
            <a:r>
              <a:rPr lang="en-US" sz="1200" dirty="0" err="1"/>
              <a:t>ResNet</a:t>
            </a:r>
            <a:r>
              <a:rPr lang="en-US" sz="1200" dirty="0"/>
              <a:t> for image classification reduces the need for extensive </a:t>
            </a:r>
            <a:r>
              <a:rPr lang="en-US" sz="1200" dirty="0" err="1"/>
              <a:t>hyperparameter</a:t>
            </a:r>
            <a:r>
              <a:rPr lang="en-US" sz="1200" dirty="0"/>
              <a:t> optimization and model training from scratch. This can significantly save computational resources and time compared to optimizing and training a specialized model for semiconductor data.</a:t>
            </a:r>
          </a:p>
          <a:p>
            <a:endParaRPr lang="en-US" sz="1200" dirty="0"/>
          </a:p>
          <a:p>
            <a:r>
              <a:rPr lang="en-US" sz="1200" b="1" dirty="0"/>
              <a:t>Highly trained:</a:t>
            </a:r>
            <a:endParaRPr lang="en-US" sz="1200" dirty="0"/>
          </a:p>
          <a:p>
            <a:r>
              <a:rPr lang="en-US" sz="1200" dirty="0"/>
              <a:t>Pre-trained models have already learned hierarchical features from massive datasets (</a:t>
            </a:r>
            <a:r>
              <a:rPr lang="en-US" sz="1200" dirty="0" err="1"/>
              <a:t>e.g</a:t>
            </a:r>
            <a:r>
              <a:rPr lang="en-US" sz="1200" dirty="0"/>
              <a:t>: ImageNet with 1.2 Million images with over 1000 classes), allowing them to generalize well across various image classification tasks. This can lead to improved performance, especially when dealing with limited labeled data for specific datasets.</a:t>
            </a:r>
          </a:p>
          <a:p>
            <a:endParaRPr lang="en-US" sz="1200" dirty="0"/>
          </a:p>
          <a:p>
            <a:r>
              <a:rPr lang="en-US" sz="1200" b="1" dirty="0"/>
              <a:t>Rich Set of Evaluation Metrics:</a:t>
            </a:r>
            <a:endParaRPr lang="en-US" sz="1200" dirty="0"/>
          </a:p>
          <a:p>
            <a:r>
              <a:rPr lang="en-US" sz="1200" dirty="0"/>
              <a:t>Image classification benchmarks often come with a well-defined set of evaluation metrics (accuracy, precision, recall, F1-score, etc.). This allows for a comprehensive analysis of model performance, making it easier to compare and contrast results across different datasets.</a:t>
            </a:r>
          </a:p>
          <a:p>
            <a:endParaRPr lang="en-US" sz="1200" b="1" dirty="0"/>
          </a:p>
          <a:p>
            <a:r>
              <a:rPr lang="en-US" sz="1200" b="1" dirty="0"/>
              <a:t>Community Impact:</a:t>
            </a:r>
            <a:endParaRPr lang="en-US" sz="1200" dirty="0"/>
          </a:p>
          <a:p>
            <a:r>
              <a:rPr lang="en-US" sz="1200" dirty="0"/>
              <a:t>Research in image classification using pre-trained models contributes to the broader community's understanding of deep learning techniques. Promising potential for publication.</a:t>
            </a:r>
          </a:p>
          <a:p>
            <a:endParaRPr lang="en-US" sz="1200" dirty="0"/>
          </a:p>
          <a:p>
            <a:r>
              <a:rPr lang="en-US" sz="1200" b="1" dirty="0"/>
              <a:t>Reduced Dependency on Domain Expertise:</a:t>
            </a:r>
            <a:endParaRPr lang="en-US" sz="1200" dirty="0"/>
          </a:p>
          <a:p>
            <a:r>
              <a:rPr lang="en-US" sz="1200" dirty="0"/>
              <a:t>Image classification with pre-trained models requires less domain-specific expertise compared to optimizing models for semiconductor data. Hence broadening the accessibility of research to a wider audience, including those without deep knowledge of semiconductor devices.</a:t>
            </a:r>
          </a:p>
          <a:p>
            <a:endParaRPr lang="en-US" sz="1400" dirty="0"/>
          </a:p>
          <a:p>
            <a:endParaRPr lang="en-US" sz="1400" dirty="0"/>
          </a:p>
          <a:p>
            <a:endParaRPr lang="en-US" sz="1400" dirty="0"/>
          </a:p>
        </p:txBody>
      </p:sp>
    </p:spTree>
    <p:extLst>
      <p:ext uri="{BB962C8B-B14F-4D97-AF65-F5344CB8AC3E}">
        <p14:creationId xmlns:p14="http://schemas.microsoft.com/office/powerpoint/2010/main" val="57245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primarily on implementing transfer learning on an image classification task.</a:t>
            </a:r>
          </a:p>
          <a:p>
            <a:pPr marL="285750" indent="-285750">
              <a:buFont typeface="Arial" panose="020B0604020202020204" pitchFamily="34" charset="0"/>
              <a:buChar char="•"/>
            </a:pPr>
            <a:r>
              <a:rPr lang="en-US" dirty="0"/>
              <a:t>Proposed steps (Brief summary):</a:t>
            </a:r>
          </a:p>
          <a:p>
            <a:pPr marL="742950" lvl="1" indent="-285750">
              <a:buFont typeface="Arial" panose="020B0604020202020204" pitchFamily="34" charset="0"/>
              <a:buChar char="•"/>
            </a:pPr>
            <a:r>
              <a:rPr lang="en-US" dirty="0"/>
              <a:t>Build a CNN architecture for image classification of MNIST dataset.</a:t>
            </a:r>
          </a:p>
          <a:p>
            <a:pPr marL="742950" lvl="1" indent="-285750">
              <a:buFont typeface="Arial" panose="020B0604020202020204" pitchFamily="34" charset="0"/>
              <a:buChar char="•"/>
            </a:pPr>
            <a:r>
              <a:rPr lang="en-US" dirty="0"/>
              <a:t>Use it as a base model for image classification of EMNIST dataset.</a:t>
            </a:r>
          </a:p>
          <a:p>
            <a:pPr marL="742950" lvl="1" indent="-285750">
              <a:buFont typeface="Arial" panose="020B0604020202020204" pitchFamily="34" charset="0"/>
              <a:buChar char="•"/>
            </a:pPr>
            <a:r>
              <a:rPr lang="en-US" dirty="0"/>
              <a:t>Fine tune the model with a small subset of EMNIST dataset.</a:t>
            </a:r>
          </a:p>
          <a:p>
            <a:pPr marL="742950" lvl="1" indent="-285750">
              <a:buFont typeface="Arial" panose="020B0604020202020204" pitchFamily="34" charset="0"/>
              <a:buChar char="•"/>
            </a:pPr>
            <a:r>
              <a:rPr lang="en-US" dirty="0"/>
              <a:t>Evaluate model performance</a:t>
            </a:r>
          </a:p>
          <a:p>
            <a:pPr marL="742950" lvl="1" indent="-285750">
              <a:buFont typeface="Arial" panose="020B0604020202020204" pitchFamily="34" charset="0"/>
              <a:buChar char="•"/>
            </a:pPr>
            <a:r>
              <a:rPr lang="en-US" dirty="0"/>
              <a:t>Compare results with a separate model trained from scratch on this subset of EMNIST dataset.</a:t>
            </a:r>
          </a:p>
        </p:txBody>
      </p:sp>
      <p:sp>
        <p:nvSpPr>
          <p:cNvPr id="9" name="TextBox 8"/>
          <p:cNvSpPr txBox="1"/>
          <p:nvPr/>
        </p:nvSpPr>
        <p:spPr>
          <a:xfrm>
            <a:off x="2489210" y="6308650"/>
            <a:ext cx="994299" cy="369332"/>
          </a:xfrm>
          <a:prstGeom prst="rect">
            <a:avLst/>
          </a:prstGeom>
          <a:noFill/>
        </p:spPr>
        <p:txBody>
          <a:bodyPr wrap="square" rtlCol="0">
            <a:spAutoFit/>
          </a:bodyPr>
          <a:lstStyle/>
          <a:p>
            <a:r>
              <a:rPr lang="en-US" dirty="0"/>
              <a:t>MNIST</a:t>
            </a:r>
          </a:p>
        </p:txBody>
      </p:sp>
      <p:sp>
        <p:nvSpPr>
          <p:cNvPr id="10" name="TextBox 9"/>
          <p:cNvSpPr txBox="1"/>
          <p:nvPr/>
        </p:nvSpPr>
        <p:spPr>
          <a:xfrm>
            <a:off x="8055240" y="6308650"/>
            <a:ext cx="994299" cy="369332"/>
          </a:xfrm>
          <a:prstGeom prst="rect">
            <a:avLst/>
          </a:prstGeom>
          <a:noFill/>
        </p:spPr>
        <p:txBody>
          <a:bodyPr wrap="square" rtlCol="0">
            <a:spAutoFit/>
          </a:bodyPr>
          <a:lstStyle/>
          <a:p>
            <a:r>
              <a:rPr lang="en-US" dirty="0"/>
              <a:t>EMNIST</a:t>
            </a:r>
          </a:p>
        </p:txBody>
      </p:sp>
      <p:pic>
        <p:nvPicPr>
          <p:cNvPr id="3" name="Picture 2">
            <a:extLst>
              <a:ext uri="{FF2B5EF4-FFF2-40B4-BE49-F238E27FC236}">
                <a16:creationId xmlns:a16="http://schemas.microsoft.com/office/drawing/2014/main" id="{7B62CFB4-96F2-E69E-A158-7851A62E2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962" y="4145246"/>
            <a:ext cx="3564256" cy="2166156"/>
          </a:xfrm>
          <a:prstGeom prst="rect">
            <a:avLst/>
          </a:prstGeom>
        </p:spPr>
      </p:pic>
      <p:pic>
        <p:nvPicPr>
          <p:cNvPr id="4" name="Picture 3">
            <a:extLst>
              <a:ext uri="{FF2B5EF4-FFF2-40B4-BE49-F238E27FC236}">
                <a16:creationId xmlns:a16="http://schemas.microsoft.com/office/drawing/2014/main" id="{F9972816-B19C-CD17-935F-6A581E6214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9712" y="4145063"/>
            <a:ext cx="2096896" cy="2154114"/>
          </a:xfrm>
          <a:prstGeom prst="rect">
            <a:avLst/>
          </a:prstGeom>
        </p:spPr>
      </p:pic>
    </p:spTree>
    <p:extLst>
      <p:ext uri="{BB962C8B-B14F-4D97-AF65-F5344CB8AC3E}">
        <p14:creationId xmlns:p14="http://schemas.microsoft.com/office/powerpoint/2010/main" val="122539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Dataset</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2246769"/>
          </a:xfrm>
          <a:prstGeom prst="rect">
            <a:avLst/>
          </a:prstGeom>
          <a:noFill/>
        </p:spPr>
        <p:txBody>
          <a:bodyPr wrap="square" rtlCol="0">
            <a:spAutoFit/>
          </a:bodyPr>
          <a:lstStyle/>
          <a:p>
            <a:r>
              <a:rPr lang="en-US" sz="2000" b="1" dirty="0"/>
              <a:t>MNIST data:</a:t>
            </a:r>
          </a:p>
          <a:p>
            <a:pPr marL="285750" indent="-285750">
              <a:buFont typeface="Arial" panose="020B0604020202020204" pitchFamily="34" charset="0"/>
              <a:buChar char="•"/>
            </a:pPr>
            <a:r>
              <a:rPr lang="en-US" sz="2000" dirty="0"/>
              <a:t>The MNIST dataset is a widely used benchmark dataset in the field of machine learning and computer vision. It consists of a collection of 28x28 pixel grayscale images of handwritten digits (0 through 9). The dataset includes a training set of 60,000 images and a test set of 10,000 images. Each image is labeled with the corresponding digit it represents.</a:t>
            </a:r>
          </a:p>
          <a:p>
            <a:pPr marL="285750" indent="-285750">
              <a:buFont typeface="Arial" panose="020B0604020202020204" pitchFamily="34" charset="0"/>
              <a:buChar char="•"/>
            </a:pPr>
            <a:endParaRPr lang="en-US" sz="2000" dirty="0"/>
          </a:p>
        </p:txBody>
      </p:sp>
      <p:sp>
        <p:nvSpPr>
          <p:cNvPr id="6" name="TextBox 5">
            <a:extLst>
              <a:ext uri="{FF2B5EF4-FFF2-40B4-BE49-F238E27FC236}">
                <a16:creationId xmlns:a16="http://schemas.microsoft.com/office/drawing/2014/main" id="{060E566D-94E0-61C3-AC75-851E850117D6}"/>
              </a:ext>
            </a:extLst>
          </p:cNvPr>
          <p:cNvSpPr txBox="1"/>
          <p:nvPr/>
        </p:nvSpPr>
        <p:spPr>
          <a:xfrm>
            <a:off x="5101701" y="6136429"/>
            <a:ext cx="994299" cy="369332"/>
          </a:xfrm>
          <a:prstGeom prst="rect">
            <a:avLst/>
          </a:prstGeom>
          <a:noFill/>
        </p:spPr>
        <p:txBody>
          <a:bodyPr wrap="square" rtlCol="0">
            <a:spAutoFit/>
          </a:bodyPr>
          <a:lstStyle/>
          <a:p>
            <a:r>
              <a:rPr lang="en-US" dirty="0"/>
              <a:t>MNIST</a:t>
            </a:r>
          </a:p>
        </p:txBody>
      </p:sp>
      <p:pic>
        <p:nvPicPr>
          <p:cNvPr id="8" name="Picture 7">
            <a:extLst>
              <a:ext uri="{FF2B5EF4-FFF2-40B4-BE49-F238E27FC236}">
                <a16:creationId xmlns:a16="http://schemas.microsoft.com/office/drawing/2014/main" id="{11938FD5-C77D-0DFB-0E5B-A281BEFE0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101" y="3300895"/>
            <a:ext cx="4665670" cy="2835534"/>
          </a:xfrm>
          <a:prstGeom prst="rect">
            <a:avLst/>
          </a:prstGeom>
        </p:spPr>
      </p:pic>
    </p:spTree>
    <p:extLst>
      <p:ext uri="{BB962C8B-B14F-4D97-AF65-F5344CB8AC3E}">
        <p14:creationId xmlns:p14="http://schemas.microsoft.com/office/powerpoint/2010/main" val="131909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Dataset</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1017380" y="1423712"/>
            <a:ext cx="9697967" cy="2893100"/>
          </a:xfrm>
          <a:prstGeom prst="rect">
            <a:avLst/>
          </a:prstGeom>
          <a:noFill/>
        </p:spPr>
        <p:txBody>
          <a:bodyPr wrap="square" rtlCol="0">
            <a:spAutoFit/>
          </a:bodyPr>
          <a:lstStyle/>
          <a:p>
            <a:r>
              <a:rPr lang="en-US" sz="2000" b="1" dirty="0"/>
              <a:t>EMNIST data:</a:t>
            </a:r>
          </a:p>
          <a:p>
            <a:pPr marL="285750" indent="-285750">
              <a:buFont typeface="Arial" panose="020B0604020202020204" pitchFamily="34" charset="0"/>
              <a:buChar char="•"/>
            </a:pPr>
            <a:r>
              <a:rPr lang="en-US" dirty="0"/>
              <a:t>The EMNIST (Extended MNIST) dataset is an extension of the MNIST dataset, designed to include a broader range of characters beyond handwritten digits. EMNIST consists of images of handwritten uppercase and lowercase letters, as well as digits.</a:t>
            </a:r>
          </a:p>
          <a:p>
            <a:pPr marL="285750" indent="-285750">
              <a:buFont typeface="Arial" panose="020B0604020202020204" pitchFamily="34" charset="0"/>
              <a:buChar char="•"/>
            </a:pPr>
            <a:r>
              <a:rPr lang="en-US" dirty="0"/>
              <a:t>The variation used ‘</a:t>
            </a:r>
            <a:r>
              <a:rPr lang="en-US" dirty="0" err="1"/>
              <a:t>ByMerge</a:t>
            </a:r>
            <a:r>
              <a:rPr lang="en-US" dirty="0"/>
              <a:t>’ consists of 47 classes:</a:t>
            </a:r>
          </a:p>
          <a:p>
            <a:pPr marL="742950" lvl="1" indent="-285750">
              <a:buFont typeface="Arial" panose="020B0604020202020204" pitchFamily="34" charset="0"/>
              <a:buChar char="•"/>
            </a:pPr>
            <a:r>
              <a:rPr lang="en-US" dirty="0"/>
              <a:t>10 classes for digits (0 to 9)</a:t>
            </a:r>
          </a:p>
          <a:p>
            <a:pPr marL="742950" lvl="1" indent="-285750">
              <a:buFont typeface="Arial" panose="020B0604020202020204" pitchFamily="34" charset="0"/>
              <a:buChar char="•"/>
            </a:pPr>
            <a:r>
              <a:rPr lang="en-US" dirty="0"/>
              <a:t>26 classes for alphabets (A to Z)</a:t>
            </a:r>
          </a:p>
          <a:p>
            <a:pPr marL="742950" lvl="1" indent="-285750">
              <a:buFont typeface="Arial" panose="020B0604020202020204" pitchFamily="34" charset="0"/>
              <a:buChar char="•"/>
            </a:pPr>
            <a:r>
              <a:rPr lang="en-US" dirty="0"/>
              <a:t>11 additional classes of randomly selected lowercase letters</a:t>
            </a:r>
          </a:p>
          <a:p>
            <a:pPr marL="285750" indent="-285750">
              <a:buFont typeface="Arial" panose="020B0604020202020204" pitchFamily="34" charset="0"/>
              <a:buChar char="•"/>
            </a:pPr>
            <a:r>
              <a:rPr lang="en-US" dirty="0"/>
              <a:t>The 11 additional classes of random alphabets were removed as they were not specifically relevant to transfer learning and to avoid unnecessary complexity.`</a:t>
            </a:r>
          </a:p>
        </p:txBody>
      </p:sp>
      <p:sp>
        <p:nvSpPr>
          <p:cNvPr id="3" name="TextBox 2">
            <a:extLst>
              <a:ext uri="{FF2B5EF4-FFF2-40B4-BE49-F238E27FC236}">
                <a16:creationId xmlns:a16="http://schemas.microsoft.com/office/drawing/2014/main" id="{D8AA9738-9DED-EDE9-20C8-70A8824AA596}"/>
              </a:ext>
            </a:extLst>
          </p:cNvPr>
          <p:cNvSpPr txBox="1"/>
          <p:nvPr/>
        </p:nvSpPr>
        <p:spPr>
          <a:xfrm>
            <a:off x="5723882" y="6391419"/>
            <a:ext cx="994299" cy="369332"/>
          </a:xfrm>
          <a:prstGeom prst="rect">
            <a:avLst/>
          </a:prstGeom>
          <a:noFill/>
        </p:spPr>
        <p:txBody>
          <a:bodyPr wrap="square" rtlCol="0">
            <a:spAutoFit/>
          </a:bodyPr>
          <a:lstStyle/>
          <a:p>
            <a:r>
              <a:rPr lang="en-US" dirty="0"/>
              <a:t>EMNIST</a:t>
            </a:r>
          </a:p>
        </p:txBody>
      </p:sp>
      <p:pic>
        <p:nvPicPr>
          <p:cNvPr id="4" name="Picture 3">
            <a:extLst>
              <a:ext uri="{FF2B5EF4-FFF2-40B4-BE49-F238E27FC236}">
                <a16:creationId xmlns:a16="http://schemas.microsoft.com/office/drawing/2014/main" id="{44FAF526-32BB-4642-1BC4-78EDB391A8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2584" y="4229947"/>
            <a:ext cx="2096896" cy="2154114"/>
          </a:xfrm>
          <a:prstGeom prst="rect">
            <a:avLst/>
          </a:prstGeom>
        </p:spPr>
      </p:pic>
    </p:spTree>
    <p:extLst>
      <p:ext uri="{BB962C8B-B14F-4D97-AF65-F5344CB8AC3E}">
        <p14:creationId xmlns:p14="http://schemas.microsoft.com/office/powerpoint/2010/main" val="160098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Implementation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3293209"/>
          </a:xfrm>
          <a:prstGeom prst="rect">
            <a:avLst/>
          </a:prstGeom>
          <a:noFill/>
        </p:spPr>
        <p:txBody>
          <a:bodyPr wrap="square" rtlCol="0">
            <a:spAutoFit/>
          </a:bodyPr>
          <a:lstStyle/>
          <a:p>
            <a:r>
              <a:rPr lang="en-US" sz="2000" b="1" dirty="0"/>
              <a:t>CNN Architecture:</a:t>
            </a:r>
          </a:p>
          <a:p>
            <a:pPr marL="285750" indent="-285750">
              <a:buFont typeface="Arial" panose="020B0604020202020204" pitchFamily="34" charset="0"/>
              <a:buChar char="•"/>
            </a:pPr>
            <a:r>
              <a:rPr lang="en-US" sz="2000" dirty="0"/>
              <a:t>The architecture shown below was selected after multiple trials due to its high accuracy and straightforward design. Achieving strong performance on MNIST demonstrates the model's effectiveness in recognizing digit patterns. </a:t>
            </a:r>
          </a:p>
          <a:p>
            <a:pPr marL="285750" indent="-285750">
              <a:buFont typeface="Arial" panose="020B0604020202020204" pitchFamily="34" charset="0"/>
              <a:buChar char="•"/>
            </a:pPr>
            <a:r>
              <a:rPr lang="en-US" sz="2000" u="sng" dirty="0"/>
              <a:t>Layers:</a:t>
            </a:r>
          </a:p>
          <a:p>
            <a:pPr marL="742950" lvl="1" indent="-285750">
              <a:buFont typeface="Arial" panose="020B0604020202020204" pitchFamily="34" charset="0"/>
              <a:buChar char="•"/>
            </a:pPr>
            <a:r>
              <a:rPr lang="en-US" dirty="0"/>
              <a:t>A convolutional layer with 32 filters of shape (3,3) with a ‘</a:t>
            </a:r>
            <a:r>
              <a:rPr lang="en-US" dirty="0" err="1"/>
              <a:t>PReLU</a:t>
            </a:r>
            <a:r>
              <a:rPr lang="en-US" dirty="0"/>
              <a:t>: Parametric Rectified Linear Unit’ activation function.</a:t>
            </a:r>
          </a:p>
          <a:p>
            <a:pPr marL="742950" lvl="1" indent="-285750">
              <a:buFont typeface="Arial" panose="020B0604020202020204" pitchFamily="34" charset="0"/>
              <a:buChar char="•"/>
            </a:pPr>
            <a:r>
              <a:rPr lang="en-US" dirty="0"/>
              <a:t>A max pooling layer with a pool size of (2,2) to reduce the spatial dimensions of the input.</a:t>
            </a:r>
          </a:p>
          <a:p>
            <a:pPr marL="742950" lvl="1" indent="-285750">
              <a:buFont typeface="Arial" panose="020B0604020202020204" pitchFamily="34" charset="0"/>
              <a:buChar char="•"/>
            </a:pPr>
            <a:r>
              <a:rPr lang="en-US" dirty="0"/>
              <a:t>A flatten layer to flatten 2D arrays to a vector to make it </a:t>
            </a:r>
            <a:r>
              <a:rPr lang="en-US" dirty="0" err="1"/>
              <a:t>compatibile</a:t>
            </a:r>
            <a:r>
              <a:rPr lang="en-US" dirty="0"/>
              <a:t> with the subsequent output layer.</a:t>
            </a:r>
          </a:p>
          <a:p>
            <a:pPr marL="742950" lvl="1" indent="-285750">
              <a:buFont typeface="Arial" panose="020B0604020202020204" pitchFamily="34" charset="0"/>
              <a:buChar char="•"/>
            </a:pPr>
            <a:r>
              <a:rPr lang="en-US" dirty="0"/>
              <a:t>Output layer with 10 neurons  (1 for each class : 0 to 9)</a:t>
            </a:r>
          </a:p>
        </p:txBody>
      </p:sp>
    </p:spTree>
    <p:extLst>
      <p:ext uri="{BB962C8B-B14F-4D97-AF65-F5344CB8AC3E}">
        <p14:creationId xmlns:p14="http://schemas.microsoft.com/office/powerpoint/2010/main" val="404626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Implementation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5159701" cy="4524315"/>
          </a:xfrm>
          <a:prstGeom prst="rect">
            <a:avLst/>
          </a:prstGeom>
          <a:noFill/>
        </p:spPr>
        <p:txBody>
          <a:bodyPr wrap="square" rtlCol="0">
            <a:spAutoFit/>
          </a:bodyPr>
          <a:lstStyle/>
          <a:p>
            <a:r>
              <a:rPr lang="en-US" sz="2000" b="1" dirty="0"/>
              <a:t>Evaluation on MNIST:</a:t>
            </a:r>
          </a:p>
          <a:p>
            <a:pPr marL="285750" indent="-285750">
              <a:buFont typeface="Arial" panose="020B0604020202020204" pitchFamily="34" charset="0"/>
              <a:buChar char="•"/>
            </a:pPr>
            <a:r>
              <a:rPr lang="en-US" dirty="0"/>
              <a:t>The architecture shown below was selected after multiple trials due to its high accuracy and straightforward design. Achieving strong performance on MNIST demonstrates the model's effectiveness in recognizing digit patterns. </a:t>
            </a:r>
          </a:p>
          <a:p>
            <a:pPr marL="285750" indent="-285750">
              <a:buFont typeface="Arial" panose="020B0604020202020204" pitchFamily="34" charset="0"/>
              <a:buChar char="•"/>
            </a:pPr>
            <a:r>
              <a:rPr lang="en-US" u="sng" dirty="0"/>
              <a:t>Layers:</a:t>
            </a:r>
          </a:p>
          <a:p>
            <a:pPr marL="742950" lvl="1" indent="-285750">
              <a:buFont typeface="Arial" panose="020B0604020202020204" pitchFamily="34" charset="0"/>
              <a:buChar char="•"/>
            </a:pPr>
            <a:r>
              <a:rPr lang="en-US" sz="1600" dirty="0"/>
              <a:t>A convolutional layer with 32 filters of shape (3,3) with a ‘</a:t>
            </a:r>
            <a:r>
              <a:rPr lang="en-US" sz="1600" dirty="0" err="1"/>
              <a:t>PReLU</a:t>
            </a:r>
            <a:r>
              <a:rPr lang="en-US" sz="1600" dirty="0"/>
              <a:t>: Parametric Rectified Linear Unit’ activation function.</a:t>
            </a:r>
          </a:p>
          <a:p>
            <a:pPr marL="742950" lvl="1" indent="-285750">
              <a:buFont typeface="Arial" panose="020B0604020202020204" pitchFamily="34" charset="0"/>
              <a:buChar char="•"/>
            </a:pPr>
            <a:r>
              <a:rPr lang="en-US" sz="1600" dirty="0"/>
              <a:t>A max pooling layer with a pool size of (2,2) to reduce the spatial dimensions of the input.</a:t>
            </a:r>
          </a:p>
          <a:p>
            <a:pPr marL="742950" lvl="1" indent="-285750">
              <a:buFont typeface="Arial" panose="020B0604020202020204" pitchFamily="34" charset="0"/>
              <a:buChar char="•"/>
            </a:pPr>
            <a:r>
              <a:rPr lang="en-US" sz="1600" dirty="0"/>
              <a:t>A flatten layer to flatten 2D arrays to a vector to make it </a:t>
            </a:r>
            <a:r>
              <a:rPr lang="en-US" sz="1600" dirty="0" err="1"/>
              <a:t>compatibile</a:t>
            </a:r>
            <a:r>
              <a:rPr lang="en-US" sz="1600" dirty="0"/>
              <a:t> with the subsequent output layer.</a:t>
            </a:r>
          </a:p>
          <a:p>
            <a:pPr marL="742950" lvl="1" indent="-285750">
              <a:buFont typeface="Arial" panose="020B0604020202020204" pitchFamily="34" charset="0"/>
              <a:buChar char="•"/>
            </a:pPr>
            <a:r>
              <a:rPr lang="en-US" sz="1600" dirty="0"/>
              <a:t>Output layer with 10 neurons  (1 for each class : 0 to 9)</a:t>
            </a:r>
          </a:p>
        </p:txBody>
      </p:sp>
      <p:pic>
        <p:nvPicPr>
          <p:cNvPr id="4" name="Picture 3" descr="A collage of numbers&#10;&#10;Description automatically generated">
            <a:extLst>
              <a:ext uri="{FF2B5EF4-FFF2-40B4-BE49-F238E27FC236}">
                <a16:creationId xmlns:a16="http://schemas.microsoft.com/office/drawing/2014/main" id="{B3B05E21-ECFF-CAC6-98F1-8774FDD0E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914" y="1424761"/>
            <a:ext cx="4481375" cy="5023205"/>
          </a:xfrm>
          <a:prstGeom prst="rect">
            <a:avLst/>
          </a:prstGeom>
        </p:spPr>
      </p:pic>
    </p:spTree>
    <p:extLst>
      <p:ext uri="{BB962C8B-B14F-4D97-AF65-F5344CB8AC3E}">
        <p14:creationId xmlns:p14="http://schemas.microsoft.com/office/powerpoint/2010/main" val="34796089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1984</Words>
  <Application>Microsoft Office PowerPoint</Application>
  <PresentationFormat>Widescreen</PresentationFormat>
  <Paragraphs>169</Paragraphs>
  <Slides>17</Slides>
  <Notes>16</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Tw Cen MT</vt:lpstr>
      <vt:lpstr>Tw Cen MT Condensed</vt:lpstr>
      <vt:lpstr>Wingdings 3</vt:lpstr>
      <vt:lpstr>Integral</vt:lpstr>
      <vt:lpstr>Thesis</vt:lpstr>
      <vt:lpstr>TL  between housing dataset</vt:lpstr>
      <vt:lpstr>transfer learning Image classification Broader proposal</vt:lpstr>
      <vt:lpstr>Benefits of pre-trained model</vt:lpstr>
      <vt:lpstr>transfer learning MNIST-EMNIST</vt:lpstr>
      <vt:lpstr>transfer learning MNIST-EMNIST Dataset</vt:lpstr>
      <vt:lpstr>transfer learning MNIST-EMNIST Dataset</vt:lpstr>
      <vt:lpstr>transfer learning MNIST-EMNIST Implementation</vt:lpstr>
      <vt:lpstr>transfer learning MNIST-EMNIST Implementation</vt:lpstr>
      <vt:lpstr>transfer learning MNIST-EMNIST Implementation</vt:lpstr>
      <vt:lpstr>transfer learning MNIST-EMNIST Conclusion</vt:lpstr>
      <vt:lpstr>transfer learning Image classification</vt:lpstr>
      <vt:lpstr>transfer learning Image classification</vt:lpstr>
      <vt:lpstr>transfer learning Image classification</vt:lpstr>
      <vt:lpstr>transfer learning Image classification</vt:lpstr>
      <vt:lpstr>Benefits of pre-trained model</vt:lpstr>
      <vt:lpstr>~Benefits of pre-trained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GetPhoto ML Tasks </dc:title>
  <dc:creator>Hanan Khan</dc:creator>
  <cp:lastModifiedBy>Khan, Hanan</cp:lastModifiedBy>
  <cp:revision>71</cp:revision>
  <dcterms:created xsi:type="dcterms:W3CDTF">2023-08-24T12:39:02Z</dcterms:created>
  <dcterms:modified xsi:type="dcterms:W3CDTF">2024-01-04T13:01:19Z</dcterms:modified>
</cp:coreProperties>
</file>