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23"/>
  </p:notesMasterIdLst>
  <p:sldIdLst>
    <p:sldId id="256" r:id="rId2"/>
    <p:sldId id="260" r:id="rId3"/>
    <p:sldId id="276" r:id="rId4"/>
    <p:sldId id="277" r:id="rId5"/>
    <p:sldId id="278" r:id="rId6"/>
    <p:sldId id="280" r:id="rId7"/>
    <p:sldId id="281" r:id="rId8"/>
    <p:sldId id="279" r:id="rId9"/>
    <p:sldId id="269" r:id="rId10"/>
    <p:sldId id="270" r:id="rId11"/>
    <p:sldId id="272" r:id="rId12"/>
    <p:sldId id="271" r:id="rId13"/>
    <p:sldId id="273" r:id="rId14"/>
    <p:sldId id="274" r:id="rId15"/>
    <p:sldId id="275" r:id="rId16"/>
    <p:sldId id="266" r:id="rId17"/>
    <p:sldId id="267" r:id="rId18"/>
    <p:sldId id="268" r:id="rId19"/>
    <p:sldId id="264" r:id="rId20"/>
    <p:sldId id="259"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1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F741D-1566-4FE4-B8B1-74F4A74CC76B}"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A99E0-DBBB-4C64-8F5D-C302F129113B}" type="slidenum">
              <a:rPr lang="en-US" smtClean="0"/>
              <a:t>‹#›</a:t>
            </a:fld>
            <a:endParaRPr lang="en-US"/>
          </a:p>
        </p:txBody>
      </p:sp>
    </p:spTree>
    <p:extLst>
      <p:ext uri="{BB962C8B-B14F-4D97-AF65-F5344CB8AC3E}">
        <p14:creationId xmlns:p14="http://schemas.microsoft.com/office/powerpoint/2010/main" val="314028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2</a:t>
            </a:fld>
            <a:endParaRPr lang="en-US"/>
          </a:p>
        </p:txBody>
      </p:sp>
    </p:spTree>
    <p:extLst>
      <p:ext uri="{BB962C8B-B14F-4D97-AF65-F5344CB8AC3E}">
        <p14:creationId xmlns:p14="http://schemas.microsoft.com/office/powerpoint/2010/main" val="55691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11</a:t>
            </a:fld>
            <a:endParaRPr lang="en-US"/>
          </a:p>
        </p:txBody>
      </p:sp>
    </p:spTree>
    <p:extLst>
      <p:ext uri="{BB962C8B-B14F-4D97-AF65-F5344CB8AC3E}">
        <p14:creationId xmlns:p14="http://schemas.microsoft.com/office/powerpoint/2010/main" val="2471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simplicity of the architecture enhances explanatory clarity, making it accessible for others to understand and learn from. This choice is also strategic for future steps, particularly in explaining and implementing transfer learning</a:t>
            </a:r>
            <a:endParaRPr lang="en-US" sz="1200" b="1" dirty="0"/>
          </a:p>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12</a:t>
            </a:fld>
            <a:endParaRPr lang="en-US"/>
          </a:p>
        </p:txBody>
      </p:sp>
    </p:spTree>
    <p:extLst>
      <p:ext uri="{BB962C8B-B14F-4D97-AF65-F5344CB8AC3E}">
        <p14:creationId xmlns:p14="http://schemas.microsoft.com/office/powerpoint/2010/main" val="1576399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13</a:t>
            </a:fld>
            <a:endParaRPr lang="en-US"/>
          </a:p>
        </p:txBody>
      </p:sp>
    </p:spTree>
    <p:extLst>
      <p:ext uri="{BB962C8B-B14F-4D97-AF65-F5344CB8AC3E}">
        <p14:creationId xmlns:p14="http://schemas.microsoft.com/office/powerpoint/2010/main" val="374082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14</a:t>
            </a:fld>
            <a:endParaRPr lang="en-US"/>
          </a:p>
        </p:txBody>
      </p:sp>
    </p:spTree>
    <p:extLst>
      <p:ext uri="{BB962C8B-B14F-4D97-AF65-F5344CB8AC3E}">
        <p14:creationId xmlns:p14="http://schemas.microsoft.com/office/powerpoint/2010/main" val="3532674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15</a:t>
            </a:fld>
            <a:endParaRPr lang="en-US"/>
          </a:p>
        </p:txBody>
      </p:sp>
    </p:spTree>
    <p:extLst>
      <p:ext uri="{BB962C8B-B14F-4D97-AF65-F5344CB8AC3E}">
        <p14:creationId xmlns:p14="http://schemas.microsoft.com/office/powerpoint/2010/main" val="90634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16</a:t>
            </a:fld>
            <a:endParaRPr lang="en-US"/>
          </a:p>
        </p:txBody>
      </p:sp>
    </p:spTree>
    <p:extLst>
      <p:ext uri="{BB962C8B-B14F-4D97-AF65-F5344CB8AC3E}">
        <p14:creationId xmlns:p14="http://schemas.microsoft.com/office/powerpoint/2010/main" val="457397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17</a:t>
            </a:fld>
            <a:endParaRPr lang="en-US"/>
          </a:p>
        </p:txBody>
      </p:sp>
    </p:spTree>
    <p:extLst>
      <p:ext uri="{BB962C8B-B14F-4D97-AF65-F5344CB8AC3E}">
        <p14:creationId xmlns:p14="http://schemas.microsoft.com/office/powerpoint/2010/main" val="323916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18</a:t>
            </a:fld>
            <a:endParaRPr lang="en-US"/>
          </a:p>
        </p:txBody>
      </p:sp>
    </p:spTree>
    <p:extLst>
      <p:ext uri="{BB962C8B-B14F-4D97-AF65-F5344CB8AC3E}">
        <p14:creationId xmlns:p14="http://schemas.microsoft.com/office/powerpoint/2010/main" val="153867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19</a:t>
            </a:fld>
            <a:endParaRPr lang="en-US"/>
          </a:p>
        </p:txBody>
      </p:sp>
    </p:spTree>
    <p:extLst>
      <p:ext uri="{BB962C8B-B14F-4D97-AF65-F5344CB8AC3E}">
        <p14:creationId xmlns:p14="http://schemas.microsoft.com/office/powerpoint/2010/main" val="161889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20</a:t>
            </a:fld>
            <a:endParaRPr lang="en-US"/>
          </a:p>
        </p:txBody>
      </p:sp>
    </p:spTree>
    <p:extLst>
      <p:ext uri="{BB962C8B-B14F-4D97-AF65-F5344CB8AC3E}">
        <p14:creationId xmlns:p14="http://schemas.microsoft.com/office/powerpoint/2010/main" val="100968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3</a:t>
            </a:fld>
            <a:endParaRPr lang="en-US"/>
          </a:p>
        </p:txBody>
      </p:sp>
    </p:spTree>
    <p:extLst>
      <p:ext uri="{BB962C8B-B14F-4D97-AF65-F5344CB8AC3E}">
        <p14:creationId xmlns:p14="http://schemas.microsoft.com/office/powerpoint/2010/main" val="3856266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21</a:t>
            </a:fld>
            <a:endParaRPr lang="en-US"/>
          </a:p>
        </p:txBody>
      </p:sp>
    </p:spTree>
    <p:extLst>
      <p:ext uri="{BB962C8B-B14F-4D97-AF65-F5344CB8AC3E}">
        <p14:creationId xmlns:p14="http://schemas.microsoft.com/office/powerpoint/2010/main" val="54205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4</a:t>
            </a:fld>
            <a:endParaRPr lang="en-US"/>
          </a:p>
        </p:txBody>
      </p:sp>
    </p:spTree>
    <p:extLst>
      <p:ext uri="{BB962C8B-B14F-4D97-AF65-F5344CB8AC3E}">
        <p14:creationId xmlns:p14="http://schemas.microsoft.com/office/powerpoint/2010/main" val="26534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5</a:t>
            </a:fld>
            <a:endParaRPr lang="en-US"/>
          </a:p>
        </p:txBody>
      </p:sp>
    </p:spTree>
    <p:extLst>
      <p:ext uri="{BB962C8B-B14F-4D97-AF65-F5344CB8AC3E}">
        <p14:creationId xmlns:p14="http://schemas.microsoft.com/office/powerpoint/2010/main" val="338427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6</a:t>
            </a:fld>
            <a:endParaRPr lang="en-US"/>
          </a:p>
        </p:txBody>
      </p:sp>
    </p:spTree>
    <p:extLst>
      <p:ext uri="{BB962C8B-B14F-4D97-AF65-F5344CB8AC3E}">
        <p14:creationId xmlns:p14="http://schemas.microsoft.com/office/powerpoint/2010/main" val="642836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7</a:t>
            </a:fld>
            <a:endParaRPr lang="en-US"/>
          </a:p>
        </p:txBody>
      </p:sp>
    </p:spTree>
    <p:extLst>
      <p:ext uri="{BB962C8B-B14F-4D97-AF65-F5344CB8AC3E}">
        <p14:creationId xmlns:p14="http://schemas.microsoft.com/office/powerpoint/2010/main" val="376997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TL implemented, it hasn’t been done by using multiple pre-trained models and using different evaluation measures and comparing them together on a huge variety of datasets.</a:t>
            </a:r>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8</a:t>
            </a:fld>
            <a:endParaRPr lang="en-US"/>
          </a:p>
        </p:txBody>
      </p:sp>
    </p:spTree>
    <p:extLst>
      <p:ext uri="{BB962C8B-B14F-4D97-AF65-F5344CB8AC3E}">
        <p14:creationId xmlns:p14="http://schemas.microsoft.com/office/powerpoint/2010/main" val="182036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8ADA99E0-DBBB-4C64-8F5D-C302F129113B}" type="slidenum">
              <a:rPr lang="en-US" smtClean="0"/>
              <a:t>9</a:t>
            </a:fld>
            <a:endParaRPr lang="en-US"/>
          </a:p>
        </p:txBody>
      </p:sp>
    </p:spTree>
    <p:extLst>
      <p:ext uri="{BB962C8B-B14F-4D97-AF65-F5344CB8AC3E}">
        <p14:creationId xmlns:p14="http://schemas.microsoft.com/office/powerpoint/2010/main" val="37888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A99E0-DBBB-4C64-8F5D-C302F129113B}" type="slidenum">
              <a:rPr lang="en-US" smtClean="0"/>
              <a:t>10</a:t>
            </a:fld>
            <a:endParaRPr lang="en-US"/>
          </a:p>
        </p:txBody>
      </p:sp>
    </p:spTree>
    <p:extLst>
      <p:ext uri="{BB962C8B-B14F-4D97-AF65-F5344CB8AC3E}">
        <p14:creationId xmlns:p14="http://schemas.microsoft.com/office/powerpoint/2010/main" val="38584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2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226041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4379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CDAF72-0D4C-4F7C-8D0D-070D2A075130}"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3694A-2132-4C96-8F47-D880E4C742A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343770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DAF72-0D4C-4F7C-8D0D-070D2A075130}"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137861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DAF72-0D4C-4F7C-8D0D-070D2A075130}"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61947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DAF72-0D4C-4F7C-8D0D-070D2A075130}"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410768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spTree>
    <p:extLst>
      <p:ext uri="{BB962C8B-B14F-4D97-AF65-F5344CB8AC3E}">
        <p14:creationId xmlns:p14="http://schemas.microsoft.com/office/powerpoint/2010/main" val="88616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DAF72-0D4C-4F7C-8D0D-070D2A075130}"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3694A-2132-4C96-8F47-D880E4C742A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7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CDAF72-0D4C-4F7C-8D0D-070D2A075130}" type="datetimeFigureOut">
              <a:rPr lang="en-US" smtClean="0"/>
              <a:t>1/18/2024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33694A-2132-4C96-8F47-D880E4C742A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2320"/>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0.jpg"/></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26" Type="http://schemas.openxmlformats.org/officeDocument/2006/relationships/image" Target="../media/image38.png"/><Relationship Id="rId3" Type="http://schemas.openxmlformats.org/officeDocument/2006/relationships/image" Target="../media/image16.png"/><Relationship Id="rId34"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25" Type="http://schemas.openxmlformats.org/officeDocument/2006/relationships/image" Target="../media/image37.png"/><Relationship Id="rId33"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28.png"/><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31.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10" Type="http://schemas.openxmlformats.org/officeDocument/2006/relationships/image" Target="../media/image22.png"/><Relationship Id="rId31"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29.png"/><Relationship Id="rId35" Type="http://schemas.openxmlformats.org/officeDocument/2006/relationships/image" Target="../media/image42.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43.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notesSlide" Target="../notesSlides/notesSlide5.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9.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66.jpeg"/></Relationships>
</file>

<file path=ppt/slides/_rels/slide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64.png"/><Relationship Id="rId26" Type="http://schemas.openxmlformats.org/officeDocument/2006/relationships/image" Target="../media/image84.png"/><Relationship Id="rId3" Type="http://schemas.openxmlformats.org/officeDocument/2006/relationships/image" Target="../media/image9.png"/><Relationship Id="rId21" Type="http://schemas.openxmlformats.org/officeDocument/2006/relationships/image" Target="../media/image79.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63.png"/><Relationship Id="rId25" Type="http://schemas.openxmlformats.org/officeDocument/2006/relationships/image" Target="../media/image83.png"/><Relationship Id="rId2" Type="http://schemas.openxmlformats.org/officeDocument/2006/relationships/notesSlide" Target="../notesSlides/notesSlide6.xml"/><Relationship Id="rId16" Type="http://schemas.openxmlformats.org/officeDocument/2006/relationships/image" Target="../media/image76.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71.png"/><Relationship Id="rId24" Type="http://schemas.openxmlformats.org/officeDocument/2006/relationships/image" Target="../media/image82.png"/><Relationship Id="rId5" Type="http://schemas.openxmlformats.org/officeDocument/2006/relationships/image" Target="../media/image51.png"/><Relationship Id="rId15" Type="http://schemas.openxmlformats.org/officeDocument/2006/relationships/image" Target="../media/image75.png"/><Relationship Id="rId23" Type="http://schemas.openxmlformats.org/officeDocument/2006/relationships/image" Target="../media/image81.png"/><Relationship Id="rId10" Type="http://schemas.openxmlformats.org/officeDocument/2006/relationships/image" Target="../media/image70.png"/><Relationship Id="rId19" Type="http://schemas.openxmlformats.org/officeDocument/2006/relationships/image" Target="../media/image77.png"/><Relationship Id="rId4" Type="http://schemas.openxmlformats.org/officeDocument/2006/relationships/image" Target="../media/image50.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Thesis</a:t>
            </a:r>
          </a:p>
        </p:txBody>
      </p:sp>
      <p:sp>
        <p:nvSpPr>
          <p:cNvPr id="3" name="Subtitle 2"/>
          <p:cNvSpPr>
            <a:spLocks noGrp="1"/>
          </p:cNvSpPr>
          <p:nvPr>
            <p:ph type="subTitle" idx="1"/>
          </p:nvPr>
        </p:nvSpPr>
        <p:spPr/>
        <p:txBody>
          <a:bodyPr/>
          <a:lstStyle/>
          <a:p>
            <a:r>
              <a:rPr lang="en-US" dirty="0"/>
              <a:t>Abdul Hanan khan</a:t>
            </a:r>
          </a:p>
        </p:txBody>
      </p:sp>
    </p:spTree>
    <p:extLst>
      <p:ext uri="{BB962C8B-B14F-4D97-AF65-F5344CB8AC3E}">
        <p14:creationId xmlns:p14="http://schemas.microsoft.com/office/powerpoint/2010/main" val="256300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246769"/>
          </a:xfrm>
          <a:prstGeom prst="rect">
            <a:avLst/>
          </a:prstGeom>
          <a:noFill/>
        </p:spPr>
        <p:txBody>
          <a:bodyPr wrap="square" rtlCol="0">
            <a:spAutoFit/>
          </a:bodyPr>
          <a:lstStyle/>
          <a:p>
            <a:r>
              <a:rPr lang="en-US" sz="2000" b="1" dirty="0"/>
              <a:t>MNIST data:</a:t>
            </a:r>
          </a:p>
          <a:p>
            <a:pPr marL="285750" indent="-285750">
              <a:buFont typeface="Arial" panose="020B0604020202020204" pitchFamily="34" charset="0"/>
              <a:buChar char="•"/>
            </a:pPr>
            <a:r>
              <a:rPr lang="en-US" sz="2000" dirty="0"/>
              <a:t>The MNIST dataset is a widely used benchmark dataset in the field of machine learning and computer vision. It consists of a collection of 28x28 pixel grayscale images of handwritten digits (0 through 9). The dataset includes a training set of 60,000 images and a test set of 10,000 images. Each image is labeled with the corresponding digit it represents.</a:t>
            </a:r>
          </a:p>
          <a:p>
            <a:pPr marL="285750" indent="-285750">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060E566D-94E0-61C3-AC75-851E850117D6}"/>
              </a:ext>
            </a:extLst>
          </p:cNvPr>
          <p:cNvSpPr txBox="1"/>
          <p:nvPr/>
        </p:nvSpPr>
        <p:spPr>
          <a:xfrm>
            <a:off x="5101701" y="6136429"/>
            <a:ext cx="994299" cy="369332"/>
          </a:xfrm>
          <a:prstGeom prst="rect">
            <a:avLst/>
          </a:prstGeom>
          <a:noFill/>
        </p:spPr>
        <p:txBody>
          <a:bodyPr wrap="square" rtlCol="0">
            <a:spAutoFit/>
          </a:bodyPr>
          <a:lstStyle/>
          <a:p>
            <a:r>
              <a:rPr lang="en-US" dirty="0"/>
              <a:t>MNIST</a:t>
            </a:r>
          </a:p>
        </p:txBody>
      </p:sp>
      <p:pic>
        <p:nvPicPr>
          <p:cNvPr id="8" name="Picture 7">
            <a:extLst>
              <a:ext uri="{FF2B5EF4-FFF2-40B4-BE49-F238E27FC236}">
                <a16:creationId xmlns:a16="http://schemas.microsoft.com/office/drawing/2014/main" id="{11938FD5-C77D-0DFB-0E5B-A281BEFE0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01" y="3300895"/>
            <a:ext cx="4665670" cy="2835534"/>
          </a:xfrm>
          <a:prstGeom prst="rect">
            <a:avLst/>
          </a:prstGeom>
        </p:spPr>
      </p:pic>
    </p:spTree>
    <p:extLst>
      <p:ext uri="{BB962C8B-B14F-4D97-AF65-F5344CB8AC3E}">
        <p14:creationId xmlns:p14="http://schemas.microsoft.com/office/powerpoint/2010/main" val="131909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Dataset</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1017380" y="1423712"/>
            <a:ext cx="9697967" cy="2893100"/>
          </a:xfrm>
          <a:prstGeom prst="rect">
            <a:avLst/>
          </a:prstGeom>
          <a:noFill/>
        </p:spPr>
        <p:txBody>
          <a:bodyPr wrap="square" rtlCol="0">
            <a:spAutoFit/>
          </a:bodyPr>
          <a:lstStyle/>
          <a:p>
            <a:r>
              <a:rPr lang="en-US" sz="2000" b="1" dirty="0"/>
              <a:t>EMNIST data:</a:t>
            </a:r>
          </a:p>
          <a:p>
            <a:pPr marL="285750" indent="-285750">
              <a:buFont typeface="Arial" panose="020B0604020202020204" pitchFamily="34" charset="0"/>
              <a:buChar char="•"/>
            </a:pPr>
            <a:r>
              <a:rPr lang="en-US" dirty="0"/>
              <a:t>The EMNIST (Extended MNIST) dataset is an extension of the MNIST dataset, designed to include a broader range of characters beyond handwritten digits. EMNIST consists of images of handwritten uppercase and lowercase letters, as well as digits.</a:t>
            </a:r>
          </a:p>
          <a:p>
            <a:pPr marL="285750" indent="-285750">
              <a:buFont typeface="Arial" panose="020B0604020202020204" pitchFamily="34" charset="0"/>
              <a:buChar char="•"/>
            </a:pPr>
            <a:r>
              <a:rPr lang="en-US" dirty="0"/>
              <a:t>The variation used ‘</a:t>
            </a:r>
            <a:r>
              <a:rPr lang="en-US" dirty="0" err="1"/>
              <a:t>ByMerge</a:t>
            </a:r>
            <a:r>
              <a:rPr lang="en-US" dirty="0"/>
              <a:t>’ consists of 47 classes:</a:t>
            </a:r>
          </a:p>
          <a:p>
            <a:pPr marL="742950" lvl="1" indent="-285750">
              <a:buFont typeface="Arial" panose="020B0604020202020204" pitchFamily="34" charset="0"/>
              <a:buChar char="•"/>
            </a:pPr>
            <a:r>
              <a:rPr lang="en-US" dirty="0"/>
              <a:t>10 classes for digits (0 to 9)</a:t>
            </a:r>
          </a:p>
          <a:p>
            <a:pPr marL="742950" lvl="1" indent="-285750">
              <a:buFont typeface="Arial" panose="020B0604020202020204" pitchFamily="34" charset="0"/>
              <a:buChar char="•"/>
            </a:pPr>
            <a:r>
              <a:rPr lang="en-US" dirty="0"/>
              <a:t>26 classes for alphabets (A to Z)</a:t>
            </a:r>
          </a:p>
          <a:p>
            <a:pPr marL="742950" lvl="1" indent="-285750">
              <a:buFont typeface="Arial" panose="020B0604020202020204" pitchFamily="34" charset="0"/>
              <a:buChar char="•"/>
            </a:pPr>
            <a:r>
              <a:rPr lang="en-US" dirty="0"/>
              <a:t>11 additional classes of randomly selected lowercase letters</a:t>
            </a:r>
          </a:p>
          <a:p>
            <a:pPr marL="285750" indent="-285750">
              <a:buFont typeface="Arial" panose="020B0604020202020204" pitchFamily="34" charset="0"/>
              <a:buChar char="•"/>
            </a:pPr>
            <a:r>
              <a:rPr lang="en-US" dirty="0"/>
              <a:t>The 11 additional classes of random alphabets were removed as they were not specifically relevant to transfer learning and to avoid unnecessary complexity.`</a:t>
            </a:r>
          </a:p>
        </p:txBody>
      </p:sp>
      <p:sp>
        <p:nvSpPr>
          <p:cNvPr id="3" name="TextBox 2">
            <a:extLst>
              <a:ext uri="{FF2B5EF4-FFF2-40B4-BE49-F238E27FC236}">
                <a16:creationId xmlns:a16="http://schemas.microsoft.com/office/drawing/2014/main" id="{D8AA9738-9DED-EDE9-20C8-70A8824AA596}"/>
              </a:ext>
            </a:extLst>
          </p:cNvPr>
          <p:cNvSpPr txBox="1"/>
          <p:nvPr/>
        </p:nvSpPr>
        <p:spPr>
          <a:xfrm>
            <a:off x="5723882" y="6391419"/>
            <a:ext cx="994299" cy="369332"/>
          </a:xfrm>
          <a:prstGeom prst="rect">
            <a:avLst/>
          </a:prstGeom>
          <a:noFill/>
        </p:spPr>
        <p:txBody>
          <a:bodyPr wrap="square" rtlCol="0">
            <a:spAutoFit/>
          </a:bodyPr>
          <a:lstStyle/>
          <a:p>
            <a:r>
              <a:rPr lang="en-US" dirty="0"/>
              <a:t>EMNIST</a:t>
            </a:r>
          </a:p>
        </p:txBody>
      </p:sp>
      <p:pic>
        <p:nvPicPr>
          <p:cNvPr id="4" name="Picture 3">
            <a:extLst>
              <a:ext uri="{FF2B5EF4-FFF2-40B4-BE49-F238E27FC236}">
                <a16:creationId xmlns:a16="http://schemas.microsoft.com/office/drawing/2014/main" id="{44FAF526-32BB-4642-1BC4-78EDB391A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2584" y="4229947"/>
            <a:ext cx="2096896" cy="2154114"/>
          </a:xfrm>
          <a:prstGeom prst="rect">
            <a:avLst/>
          </a:prstGeom>
        </p:spPr>
      </p:pic>
    </p:spTree>
    <p:extLst>
      <p:ext uri="{BB962C8B-B14F-4D97-AF65-F5344CB8AC3E}">
        <p14:creationId xmlns:p14="http://schemas.microsoft.com/office/powerpoint/2010/main" val="160098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3293209"/>
          </a:xfrm>
          <a:prstGeom prst="rect">
            <a:avLst/>
          </a:prstGeom>
          <a:noFill/>
        </p:spPr>
        <p:txBody>
          <a:bodyPr wrap="square" rtlCol="0">
            <a:spAutoFit/>
          </a:bodyPr>
          <a:lstStyle/>
          <a:p>
            <a:r>
              <a:rPr lang="en-US" sz="2000" b="1" dirty="0"/>
              <a:t>CNN Architecture:</a:t>
            </a:r>
          </a:p>
          <a:p>
            <a:pPr marL="285750" indent="-285750">
              <a:buFont typeface="Arial" panose="020B0604020202020204" pitchFamily="34" charset="0"/>
              <a:buChar char="•"/>
            </a:pPr>
            <a:r>
              <a:rPr lang="en-US" sz="2000"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sz="2000" u="sng" dirty="0"/>
              <a:t>Layers:</a:t>
            </a:r>
          </a:p>
          <a:p>
            <a:pPr marL="742950" lvl="1" indent="-285750">
              <a:buFont typeface="Arial" panose="020B0604020202020204" pitchFamily="34" charset="0"/>
              <a:buChar char="•"/>
            </a:pPr>
            <a:r>
              <a:rPr lang="en-US" dirty="0"/>
              <a:t>A convolutional layer with 32 filters of shape (3,3) with a ‘</a:t>
            </a:r>
            <a:r>
              <a:rPr lang="en-US" dirty="0" err="1"/>
              <a:t>PReLU</a:t>
            </a:r>
            <a:r>
              <a:rPr lang="en-US" dirty="0"/>
              <a:t>: Parametric Rectified Linear Unit’ activation function.</a:t>
            </a:r>
          </a:p>
          <a:p>
            <a:pPr marL="742950" lvl="1" indent="-285750">
              <a:buFont typeface="Arial" panose="020B0604020202020204" pitchFamily="34" charset="0"/>
              <a:buChar char="•"/>
            </a:pPr>
            <a:r>
              <a:rPr lang="en-US" dirty="0"/>
              <a:t>A max pooling layer with a pool size of (2,2) to reduce the spatial dimensions of the input.</a:t>
            </a:r>
          </a:p>
          <a:p>
            <a:pPr marL="742950" lvl="1" indent="-285750">
              <a:buFont typeface="Arial" panose="020B0604020202020204" pitchFamily="34" charset="0"/>
              <a:buChar char="•"/>
            </a:pPr>
            <a:r>
              <a:rPr lang="en-US" dirty="0"/>
              <a:t>A flatten layer to flatten 2D arrays to a vector to make it </a:t>
            </a:r>
            <a:r>
              <a:rPr lang="en-US" dirty="0" err="1"/>
              <a:t>compatibile</a:t>
            </a:r>
            <a:r>
              <a:rPr lang="en-US" dirty="0"/>
              <a:t> with the subsequent output layer.</a:t>
            </a:r>
          </a:p>
          <a:p>
            <a:pPr marL="742950" lvl="1" indent="-285750">
              <a:buFont typeface="Arial" panose="020B0604020202020204" pitchFamily="34" charset="0"/>
              <a:buChar char="•"/>
            </a:pPr>
            <a:r>
              <a:rPr lang="en-US" dirty="0"/>
              <a:t>Output layer with 10 neurons  (1 for each class : 0 to 9)</a:t>
            </a:r>
          </a:p>
        </p:txBody>
      </p:sp>
    </p:spTree>
    <p:extLst>
      <p:ext uri="{BB962C8B-B14F-4D97-AF65-F5344CB8AC3E}">
        <p14:creationId xmlns:p14="http://schemas.microsoft.com/office/powerpoint/2010/main" val="404626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4524315"/>
          </a:xfrm>
          <a:prstGeom prst="rect">
            <a:avLst/>
          </a:prstGeom>
          <a:noFill/>
        </p:spPr>
        <p:txBody>
          <a:bodyPr wrap="square" rtlCol="0">
            <a:spAutoFit/>
          </a:bodyPr>
          <a:lstStyle/>
          <a:p>
            <a:r>
              <a:rPr lang="en-US" sz="2000" b="1" dirty="0"/>
              <a:t>Evaluation on MNIST:</a:t>
            </a:r>
          </a:p>
          <a:p>
            <a:pPr marL="285750" indent="-285750">
              <a:buFont typeface="Arial" panose="020B0604020202020204" pitchFamily="34" charset="0"/>
              <a:buChar char="•"/>
            </a:pPr>
            <a:r>
              <a:rPr lang="en-US" dirty="0"/>
              <a:t>The architecture shown below was selected after multiple trials due to its high accuracy and straightforward design. Achieving strong performance on MNIST demonstrates the model's effectiveness in recognizing digit patterns. </a:t>
            </a:r>
          </a:p>
          <a:p>
            <a:pPr marL="285750" indent="-285750">
              <a:buFont typeface="Arial" panose="020B0604020202020204" pitchFamily="34" charset="0"/>
              <a:buChar char="•"/>
            </a:pPr>
            <a:r>
              <a:rPr lang="en-US" u="sng" dirty="0"/>
              <a:t>Layers:</a:t>
            </a:r>
          </a:p>
          <a:p>
            <a:pPr marL="742950" lvl="1" indent="-285750">
              <a:buFont typeface="Arial" panose="020B0604020202020204" pitchFamily="34" charset="0"/>
              <a:buChar char="•"/>
            </a:pPr>
            <a:r>
              <a:rPr lang="en-US" sz="1600" dirty="0"/>
              <a:t>A convolutional layer with 32 filters of shape (3,3) with a ‘</a:t>
            </a:r>
            <a:r>
              <a:rPr lang="en-US" sz="1600" dirty="0" err="1"/>
              <a:t>PReLU</a:t>
            </a:r>
            <a:r>
              <a:rPr lang="en-US" sz="1600" dirty="0"/>
              <a:t>: Parametric Rectified Linear Unit’ activation function.</a:t>
            </a:r>
          </a:p>
          <a:p>
            <a:pPr marL="742950" lvl="1" indent="-285750">
              <a:buFont typeface="Arial" panose="020B0604020202020204" pitchFamily="34" charset="0"/>
              <a:buChar char="•"/>
            </a:pPr>
            <a:r>
              <a:rPr lang="en-US" sz="1600" dirty="0"/>
              <a:t>A max pooling layer with a pool size of (2,2) to reduce the spatial dimensions of the input.</a:t>
            </a:r>
          </a:p>
          <a:p>
            <a:pPr marL="742950" lvl="1" indent="-285750">
              <a:buFont typeface="Arial" panose="020B0604020202020204" pitchFamily="34" charset="0"/>
              <a:buChar char="•"/>
            </a:pPr>
            <a:r>
              <a:rPr lang="en-US" sz="1600" dirty="0"/>
              <a:t>A flatten layer to flatten 2D arrays to a vector to make it </a:t>
            </a:r>
            <a:r>
              <a:rPr lang="en-US" sz="1600" dirty="0" err="1"/>
              <a:t>compatibile</a:t>
            </a:r>
            <a:r>
              <a:rPr lang="en-US" sz="1600" dirty="0"/>
              <a:t> with the subsequent output layer.</a:t>
            </a:r>
          </a:p>
          <a:p>
            <a:pPr marL="742950" lvl="1" indent="-285750">
              <a:buFont typeface="Arial" panose="020B0604020202020204" pitchFamily="34" charset="0"/>
              <a:buChar char="•"/>
            </a:pPr>
            <a:r>
              <a:rPr lang="en-US" sz="1600" dirty="0"/>
              <a:t>Output layer with 10 neurons  (1 for each class : 0 to 9)</a:t>
            </a:r>
          </a:p>
        </p:txBody>
      </p:sp>
      <p:pic>
        <p:nvPicPr>
          <p:cNvPr id="4" name="Picture 3" descr="A collage of numbers&#10;&#10;Description automatically generated">
            <a:extLst>
              <a:ext uri="{FF2B5EF4-FFF2-40B4-BE49-F238E27FC236}">
                <a16:creationId xmlns:a16="http://schemas.microsoft.com/office/drawing/2014/main" id="{B3B05E21-ECFF-CAC6-98F1-8774FDD0E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914" y="1424761"/>
            <a:ext cx="4481375" cy="5023205"/>
          </a:xfrm>
          <a:prstGeom prst="rect">
            <a:avLst/>
          </a:prstGeom>
        </p:spPr>
      </p:pic>
    </p:spTree>
    <p:extLst>
      <p:ext uri="{BB962C8B-B14F-4D97-AF65-F5344CB8AC3E}">
        <p14:creationId xmlns:p14="http://schemas.microsoft.com/office/powerpoint/2010/main" val="347960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Implementation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936298" y="1615736"/>
                <a:ext cx="5159701" cy="2616101"/>
              </a:xfrm>
              <a:prstGeom prst="rect">
                <a:avLst/>
              </a:prstGeom>
              <a:noFill/>
            </p:spPr>
            <p:txBody>
              <a:bodyPr wrap="square" rtlCol="0">
                <a:spAutoFit/>
              </a:bodyPr>
              <a:lstStyle/>
              <a:p>
                <a:r>
                  <a:rPr lang="en-US" sz="2000" b="1" dirty="0"/>
                  <a:t>Using MNIST model for evaluation on EMNIST</a:t>
                </a:r>
              </a:p>
              <a:p>
                <a:pPr marL="285750" indent="-285750">
                  <a:buFont typeface="Arial" panose="020B0604020202020204" pitchFamily="34" charset="0"/>
                  <a:buChar char="•"/>
                </a:pPr>
                <a:r>
                  <a:rPr lang="en-US" dirty="0"/>
                  <a:t>A small subset of EMNIST was selected for transfer learning (</a:t>
                </a:r>
                <a:r>
                  <a:rPr lang="en-US" b="1" dirty="0"/>
                  <a:t>1000</a:t>
                </a:r>
                <a:r>
                  <a:rPr lang="en-US" dirty="0"/>
                  <a:t> samples)</a:t>
                </a:r>
              </a:p>
              <a:p>
                <a:pPr marL="285750" indent="-285750">
                  <a:buFont typeface="Arial" panose="020B0604020202020204" pitchFamily="34" charset="0"/>
                  <a:buChar char="•"/>
                </a:pPr>
                <a:r>
                  <a:rPr lang="en-US" dirty="0"/>
                  <a:t>An accuracy of just </a:t>
                </a:r>
                <a:r>
                  <a:rPr lang="en-US" b="1" u="sng" dirty="0"/>
                  <a:t>3.03 % </a:t>
                </a:r>
                <a:r>
                  <a:rPr lang="en-US" dirty="0"/>
                  <a:t>was achieved while using MNIST trained model for direct evaluation on EMNIST </a:t>
                </a:r>
                <a:r>
                  <a:rPr lang="en-US" dirty="0" err="1"/>
                  <a:t>subdataset</a:t>
                </a:r>
                <a:r>
                  <a:rPr lang="en-US" dirty="0"/>
                  <a:t> without fine-tuning.</a:t>
                </a:r>
              </a:p>
              <a:p>
                <a:pPr marL="285750" indent="-285750">
                  <a:buFont typeface="Arial" panose="020B0604020202020204" pitchFamily="34" charset="0"/>
                  <a:buChar char="•"/>
                </a:pPr>
                <a:r>
                  <a:rPr lang="en-US" dirty="0"/>
                  <a:t>The MNIST trained model was fine tuned with a low learning rate (1</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oMath>
                </a14:m>
                <a:r>
                  <a:rPr lang="en-US" dirty="0"/>
                  <a:t>) which lead to a final accuracy of ~ </a:t>
                </a:r>
                <a:r>
                  <a:rPr lang="en-US" b="1" u="sng" dirty="0"/>
                  <a:t>65 %.</a:t>
                </a:r>
              </a:p>
            </p:txBody>
          </p:sp>
        </mc:Choice>
        <mc:Fallback xmlns="">
          <p:sp>
            <p:nvSpPr>
              <p:cNvPr id="5" name="TextBox 4"/>
              <p:cNvSpPr txBox="1">
                <a:spLocks noRot="1" noChangeAspect="1" noMove="1" noResize="1" noEditPoints="1" noAdjustHandles="1" noChangeArrowheads="1" noChangeShapeType="1" noTextEdit="1"/>
              </p:cNvSpPr>
              <p:nvPr/>
            </p:nvSpPr>
            <p:spPr>
              <a:xfrm>
                <a:off x="936298" y="1615736"/>
                <a:ext cx="5159701" cy="2616101"/>
              </a:xfrm>
              <a:prstGeom prst="rect">
                <a:avLst/>
              </a:prstGeom>
              <a:blipFill>
                <a:blip r:embed="rId3"/>
                <a:stretch>
                  <a:fillRect l="-1300" t="-1166" r="-2009" b="-2797"/>
                </a:stretch>
              </a:blipFill>
            </p:spPr>
            <p:txBody>
              <a:bodyPr/>
              <a:lstStyle/>
              <a:p>
                <a:r>
                  <a:rPr lang="de-DE">
                    <a:noFill/>
                  </a:rPr>
                  <a:t> </a:t>
                </a:r>
              </a:p>
            </p:txBody>
          </p:sp>
        </mc:Fallback>
      </mc:AlternateContent>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8" name="TextBox 7">
            <a:extLst>
              <a:ext uri="{FF2B5EF4-FFF2-40B4-BE49-F238E27FC236}">
                <a16:creationId xmlns:a16="http://schemas.microsoft.com/office/drawing/2014/main" id="{299487F4-77F2-F0E3-B2DC-F524874D2B76}"/>
              </a:ext>
            </a:extLst>
          </p:cNvPr>
          <p:cNvSpPr txBox="1"/>
          <p:nvPr/>
        </p:nvSpPr>
        <p:spPr>
          <a:xfrm>
            <a:off x="936298" y="4181429"/>
            <a:ext cx="5159701" cy="1508105"/>
          </a:xfrm>
          <a:prstGeom prst="rect">
            <a:avLst/>
          </a:prstGeom>
          <a:noFill/>
        </p:spPr>
        <p:txBody>
          <a:bodyPr wrap="square" rtlCol="0">
            <a:spAutoFit/>
          </a:bodyPr>
          <a:lstStyle/>
          <a:p>
            <a:r>
              <a:rPr lang="en-US" sz="2000" b="1" dirty="0"/>
              <a:t>Evaluation comparison</a:t>
            </a:r>
          </a:p>
          <a:p>
            <a:pPr marL="285750" indent="-285750">
              <a:buFont typeface="Arial" panose="020B0604020202020204" pitchFamily="34" charset="0"/>
              <a:buChar char="•"/>
            </a:pPr>
            <a:r>
              <a:rPr lang="en-US" dirty="0"/>
              <a:t>A CNN model with the same architecture, trained from scratch on the same subset of EMNIST without any prior training or transfer learning gives an accuracy of ~ </a:t>
            </a:r>
            <a:r>
              <a:rPr lang="en-US" b="1" u="sng" dirty="0"/>
              <a:t>56 %</a:t>
            </a:r>
          </a:p>
        </p:txBody>
      </p:sp>
    </p:spTree>
    <p:extLst>
      <p:ext uri="{BB962C8B-B14F-4D97-AF65-F5344CB8AC3E}">
        <p14:creationId xmlns:p14="http://schemas.microsoft.com/office/powerpoint/2010/main" val="65598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br>
              <a:rPr lang="en-US" dirty="0"/>
            </a:br>
            <a:r>
              <a:rPr lang="en-US" sz="2800" cap="none" dirty="0"/>
              <a:t>Conclusion</a:t>
            </a:r>
            <a:endParaRPr lang="en-US" dirty="0"/>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5159701" cy="2585323"/>
          </a:xfrm>
          <a:prstGeom prst="rect">
            <a:avLst/>
          </a:prstGeom>
          <a:noFill/>
        </p:spPr>
        <p:txBody>
          <a:bodyPr wrap="square" rtlCol="0">
            <a:spAutoFit/>
          </a:bodyPr>
          <a:lstStyle/>
          <a:p>
            <a:r>
              <a:rPr lang="en-US" dirty="0"/>
              <a:t>In summary, applying transfer learning from a pre-trained MNIST model to a subset of EMNIST led to a performance boost, achieving </a:t>
            </a:r>
            <a:r>
              <a:rPr lang="en-US" b="1" u="sng" dirty="0"/>
              <a:t>65% </a:t>
            </a:r>
            <a:r>
              <a:rPr lang="en-US" dirty="0"/>
              <a:t>accuracy. In contrast, training a CNN from scratch on the same EMNIST subset resulted in a lower accuracy of </a:t>
            </a:r>
            <a:r>
              <a:rPr lang="en-US" b="1" u="sng" dirty="0"/>
              <a:t>56%</a:t>
            </a:r>
            <a:r>
              <a:rPr lang="en-US" dirty="0"/>
              <a:t>. The </a:t>
            </a:r>
            <a:r>
              <a:rPr lang="en-US" b="1" u="sng" dirty="0"/>
              <a:t>9% </a:t>
            </a:r>
            <a:r>
              <a:rPr lang="en-US" dirty="0"/>
              <a:t>difference in accuracy highlights the effectiveness of transfer learning in enhancing model performance, especially when faced with limited training data.</a:t>
            </a:r>
            <a:endParaRPr lang="en-US" sz="1600" u="sng" dirty="0"/>
          </a:p>
        </p:txBody>
      </p:sp>
      <p:pic>
        <p:nvPicPr>
          <p:cNvPr id="6" name="Picture 5" descr="A collage of numbers and letters&#10;&#10;Description automatically generated">
            <a:extLst>
              <a:ext uri="{FF2B5EF4-FFF2-40B4-BE49-F238E27FC236}">
                <a16:creationId xmlns:a16="http://schemas.microsoft.com/office/drawing/2014/main" id="{92F4C7D7-ED12-8365-4211-E28C948FE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183" y="1464492"/>
            <a:ext cx="4640109" cy="5201131"/>
          </a:xfrm>
          <a:prstGeom prst="rect">
            <a:avLst/>
          </a:prstGeom>
        </p:spPr>
      </p:pic>
      <p:sp>
        <p:nvSpPr>
          <p:cNvPr id="3" name="TextBox 2">
            <a:extLst>
              <a:ext uri="{FF2B5EF4-FFF2-40B4-BE49-F238E27FC236}">
                <a16:creationId xmlns:a16="http://schemas.microsoft.com/office/drawing/2014/main" id="{F4AFC695-1A92-54AB-EE8F-A2DE10A8865C}"/>
              </a:ext>
            </a:extLst>
          </p:cNvPr>
          <p:cNvSpPr txBox="1"/>
          <p:nvPr/>
        </p:nvSpPr>
        <p:spPr>
          <a:xfrm>
            <a:off x="936298" y="4181429"/>
            <a:ext cx="5159701" cy="1785104"/>
          </a:xfrm>
          <a:prstGeom prst="rect">
            <a:avLst/>
          </a:prstGeom>
          <a:noFill/>
        </p:spPr>
        <p:txBody>
          <a:bodyPr wrap="square" rtlCol="0">
            <a:spAutoFit/>
          </a:bodyPr>
          <a:lstStyle/>
          <a:p>
            <a:r>
              <a:rPr lang="en-US" sz="2000" b="1" dirty="0"/>
              <a:t>Further fine-tuning steps:</a:t>
            </a:r>
          </a:p>
          <a:p>
            <a:pPr marL="285750" indent="-285750">
              <a:buFont typeface="Arial" panose="020B0604020202020204" pitchFamily="34" charset="0"/>
              <a:buChar char="•"/>
            </a:pPr>
            <a:r>
              <a:rPr lang="en-US" dirty="0"/>
              <a:t>Trying a different subset sample size of EMNIST.</a:t>
            </a:r>
            <a:endParaRPr lang="en-US" b="1" u="sng" dirty="0"/>
          </a:p>
          <a:p>
            <a:pPr marL="285750" indent="-285750">
              <a:buFont typeface="Arial" panose="020B0604020202020204" pitchFamily="34" charset="0"/>
              <a:buChar char="•"/>
            </a:pPr>
            <a:r>
              <a:rPr lang="en-US" dirty="0"/>
              <a:t>Training model on a small subset of MNIST and evaluation the performance boost achieved, w.r.t MNIST, from fine-tuning on a small subset of EMNIST data.</a:t>
            </a:r>
          </a:p>
        </p:txBody>
      </p:sp>
    </p:spTree>
    <p:extLst>
      <p:ext uri="{BB962C8B-B14F-4D97-AF65-F5344CB8AC3E}">
        <p14:creationId xmlns:p14="http://schemas.microsoft.com/office/powerpoint/2010/main" val="412802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CIFAR10 (100)</a:t>
            </a:r>
          </a:p>
        </p:txBody>
      </p:sp>
      <p:sp>
        <p:nvSpPr>
          <p:cNvPr id="9" name="TextBox 8"/>
          <p:cNvSpPr txBox="1"/>
          <p:nvPr/>
        </p:nvSpPr>
        <p:spPr>
          <a:xfrm>
            <a:off x="2705263" y="5788303"/>
            <a:ext cx="994299" cy="369332"/>
          </a:xfrm>
          <a:prstGeom prst="rect">
            <a:avLst/>
          </a:prstGeom>
          <a:noFill/>
        </p:spPr>
        <p:txBody>
          <a:bodyPr wrap="square" rtlCol="0">
            <a:spAutoFit/>
          </a:bodyPr>
          <a:lstStyle/>
          <a:p>
            <a:r>
              <a:rPr lang="en-US" dirty="0"/>
              <a:t>CIFAR10</a:t>
            </a:r>
          </a:p>
        </p:txBody>
      </p:sp>
      <p:sp>
        <p:nvSpPr>
          <p:cNvPr id="10" name="TextBox 9"/>
          <p:cNvSpPr txBox="1"/>
          <p:nvPr/>
        </p:nvSpPr>
        <p:spPr>
          <a:xfrm>
            <a:off x="8009520" y="5814874"/>
            <a:ext cx="1294278" cy="646331"/>
          </a:xfrm>
          <a:prstGeom prst="rect">
            <a:avLst/>
          </a:prstGeom>
          <a:noFill/>
        </p:spPr>
        <p:txBody>
          <a:bodyPr wrap="square" rtlCol="0">
            <a:spAutoFit/>
          </a:bodyPr>
          <a:lstStyle/>
          <a:p>
            <a:r>
              <a:rPr lang="en-US" dirty="0"/>
              <a:t>CIFAR100</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69" y="3490589"/>
            <a:ext cx="4948889" cy="226928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9684" y="3066493"/>
            <a:ext cx="3513950" cy="2721810"/>
          </a:xfrm>
          <a:prstGeom prst="rect">
            <a:avLst/>
          </a:prstGeom>
        </p:spPr>
      </p:pic>
    </p:spTree>
    <p:extLst>
      <p:ext uri="{BB962C8B-B14F-4D97-AF65-F5344CB8AC3E}">
        <p14:creationId xmlns:p14="http://schemas.microsoft.com/office/powerpoint/2010/main" val="30095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a:t>
            </a:r>
          </a:p>
          <a:p>
            <a:pPr marL="285750" indent="-285750">
              <a:buFont typeface="Arial" panose="020B0604020202020204" pitchFamily="34" charset="0"/>
              <a:buChar char="•"/>
            </a:pPr>
            <a:r>
              <a:rPr lang="en-US" dirty="0"/>
              <a:t>Open source and diverse datasets are widely available: </a:t>
            </a:r>
            <a:r>
              <a:rPr lang="en-US" dirty="0" err="1"/>
              <a:t>tf_flowers</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7965132" y="4609119"/>
            <a:ext cx="1294278" cy="646331"/>
          </a:xfrm>
          <a:prstGeom prst="rect">
            <a:avLst/>
          </a:prstGeom>
          <a:noFill/>
        </p:spPr>
        <p:txBody>
          <a:bodyPr wrap="square" rtlCol="0">
            <a:spAutoFit/>
          </a:bodyPr>
          <a:lstStyle/>
          <a:p>
            <a:r>
              <a:rPr lang="en-US" dirty="0"/>
              <a:t>TF Flowers</a:t>
            </a:r>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916" y="2887074"/>
            <a:ext cx="3477088" cy="3884431"/>
          </a:xfrm>
          <a:prstGeom prst="rect">
            <a:avLst/>
          </a:prstGeom>
        </p:spPr>
      </p:pic>
    </p:spTree>
    <p:extLst>
      <p:ext uri="{BB962C8B-B14F-4D97-AF65-F5344CB8AC3E}">
        <p14:creationId xmlns:p14="http://schemas.microsoft.com/office/powerpoint/2010/main" val="2146120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14" y="3695889"/>
            <a:ext cx="6525536" cy="2591162"/>
          </a:xfrm>
          <a:prstGeom prst="rect">
            <a:avLst/>
          </a:prstGeom>
        </p:spPr>
      </p:pic>
      <p:sp>
        <p:nvSpPr>
          <p:cNvPr id="5" name="TextBox 4"/>
          <p:cNvSpPr txBox="1"/>
          <p:nvPr/>
        </p:nvSpPr>
        <p:spPr>
          <a:xfrm>
            <a:off x="936298" y="1615736"/>
            <a:ext cx="96979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Multiple highly optimized  and highly pre-trained models are available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against a basic CNN and among the mentioned pre-trained models. </a:t>
            </a:r>
          </a:p>
          <a:p>
            <a:pPr marL="285750" indent="-285750">
              <a:buFont typeface="Arial" panose="020B0604020202020204" pitchFamily="34" charset="0"/>
              <a:buChar char="•"/>
            </a:pPr>
            <a:r>
              <a:rPr lang="en-US" dirty="0"/>
              <a:t>Evaluation metrics include MSE, MAE, MAPE, accuracy score, precision, and confusion matrix.</a:t>
            </a:r>
          </a:p>
        </p:txBody>
      </p:sp>
    </p:spTree>
    <p:extLst>
      <p:ext uri="{BB962C8B-B14F-4D97-AF65-F5344CB8AC3E}">
        <p14:creationId xmlns:p14="http://schemas.microsoft.com/office/powerpoint/2010/main" val="14810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transfer learning Image classification</a:t>
            </a:r>
          </a:p>
        </p:txBody>
      </p:sp>
      <p:sp>
        <p:nvSpPr>
          <p:cNvPr id="7" name="TextBox 6"/>
          <p:cNvSpPr txBox="1"/>
          <p:nvPr/>
        </p:nvSpPr>
        <p:spPr>
          <a:xfrm>
            <a:off x="1017381" y="2450237"/>
            <a:ext cx="969796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Inspired from my experience at Global Foundries, I aim to highlight the efficiency of transfer learning in terms of performance enhancement and accelerated training.</a:t>
            </a:r>
          </a:p>
          <a:p>
            <a:pPr marL="285750" indent="-285750">
              <a:buFont typeface="Arial" panose="020B0604020202020204" pitchFamily="34" charset="0"/>
              <a:buChar char="•"/>
            </a:pPr>
            <a:r>
              <a:rPr lang="en-US" dirty="0"/>
              <a:t>Previous implementation of transfer learning at GF was effective but limited in scope as it required very specific type of input/output matching for it to work.</a:t>
            </a:r>
          </a:p>
          <a:p>
            <a:pPr marL="285750" indent="-285750">
              <a:buFont typeface="Arial" panose="020B0604020202020204" pitchFamily="34" charset="0"/>
              <a:buChar char="•"/>
            </a:pPr>
            <a:r>
              <a:rPr lang="en-US" dirty="0"/>
              <a:t>The proposed implementation focuses on image classification.</a:t>
            </a:r>
          </a:p>
          <a:p>
            <a:pPr marL="285750" indent="-285750">
              <a:buFont typeface="Arial" panose="020B0604020202020204" pitchFamily="34" charset="0"/>
              <a:buChar char="•"/>
            </a:pPr>
            <a:r>
              <a:rPr lang="en-US" dirty="0"/>
              <a:t>Utilizing top pre-trained image classification models like </a:t>
            </a:r>
            <a:r>
              <a:rPr lang="en-US" dirty="0" err="1"/>
              <a:t>Xception</a:t>
            </a:r>
            <a:r>
              <a:rPr lang="en-US" dirty="0"/>
              <a:t>, </a:t>
            </a:r>
            <a:r>
              <a:rPr lang="en-US" dirty="0" err="1"/>
              <a:t>ResNet</a:t>
            </a:r>
            <a:r>
              <a:rPr lang="en-US" dirty="0"/>
              <a:t>, </a:t>
            </a:r>
            <a:r>
              <a:rPr lang="en-US" dirty="0" err="1"/>
              <a:t>AlexNet</a:t>
            </a:r>
            <a:r>
              <a:rPr lang="en-US" dirty="0"/>
              <a:t>, EfficientNetB50, </a:t>
            </a:r>
            <a:r>
              <a:rPr lang="en-US" dirty="0" err="1"/>
              <a:t>DenseNet</a:t>
            </a:r>
            <a:r>
              <a:rPr lang="en-US" dirty="0"/>
              <a:t> for transfer learning on widely-used open-source datasets such as MNIST, EMNIST, CIFAR10 (100), </a:t>
            </a:r>
            <a:r>
              <a:rPr lang="en-US" dirty="0" err="1"/>
              <a:t>tf_flowers</a:t>
            </a:r>
            <a:r>
              <a:rPr lang="en-US" dirty="0"/>
              <a:t>.</a:t>
            </a:r>
          </a:p>
          <a:p>
            <a:pPr marL="285750" indent="-285750">
              <a:buFont typeface="Arial" panose="020B0604020202020204" pitchFamily="34" charset="0"/>
              <a:buChar char="•"/>
            </a:pPr>
            <a:r>
              <a:rPr lang="en-US" dirty="0"/>
              <a:t>Comparison of performance will be conducted against a basic CNN and among the mentioned pre-trained models. Evaluation metrics include MSE, MAE, MAPE, accuracy score, precision, and confusion matrix.</a:t>
            </a:r>
          </a:p>
        </p:txBody>
      </p:sp>
    </p:spTree>
    <p:extLst>
      <p:ext uri="{BB962C8B-B14F-4D97-AF65-F5344CB8AC3E}">
        <p14:creationId xmlns:p14="http://schemas.microsoft.com/office/powerpoint/2010/main" val="131543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77040504"/>
              </p:ext>
            </p:extLst>
          </p:nvPr>
        </p:nvGraphicFramePr>
        <p:xfrm>
          <a:off x="886782" y="2668601"/>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070599"/>
              </p:ext>
            </p:extLst>
          </p:nvPr>
        </p:nvGraphicFramePr>
        <p:xfrm>
          <a:off x="3010024" y="266860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30439944"/>
              </p:ext>
            </p:extLst>
          </p:nvPr>
        </p:nvGraphicFramePr>
        <p:xfrm>
          <a:off x="5133266" y="266859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74603633"/>
              </p:ext>
            </p:extLst>
          </p:nvPr>
        </p:nvGraphicFramePr>
        <p:xfrm>
          <a:off x="7256508" y="266859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9934505"/>
              </p:ext>
            </p:extLst>
          </p:nvPr>
        </p:nvGraphicFramePr>
        <p:xfrm>
          <a:off x="9379750" y="266859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3811235"/>
              </p:ext>
            </p:extLst>
          </p:nvPr>
        </p:nvGraphicFramePr>
        <p:xfrm>
          <a:off x="886782" y="4347960"/>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75030287"/>
              </p:ext>
            </p:extLst>
          </p:nvPr>
        </p:nvGraphicFramePr>
        <p:xfrm>
          <a:off x="3010024" y="4347959"/>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37937162"/>
              </p:ext>
            </p:extLst>
          </p:nvPr>
        </p:nvGraphicFramePr>
        <p:xfrm>
          <a:off x="5133266" y="434795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69666376"/>
              </p:ext>
            </p:extLst>
          </p:nvPr>
        </p:nvGraphicFramePr>
        <p:xfrm>
          <a:off x="7256508" y="4347958"/>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18652466"/>
              </p:ext>
            </p:extLst>
          </p:nvPr>
        </p:nvGraphicFramePr>
        <p:xfrm>
          <a:off x="9379750" y="4347957"/>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436904089"/>
                  </a:ext>
                </a:extLst>
              </a:tr>
            </a:tbl>
          </a:graphicData>
        </a:graphic>
      </p:graphicFrame>
      <p:cxnSp>
        <p:nvCxnSpPr>
          <p:cNvPr id="20" name="Straight Connector 19"/>
          <p:cNvCxnSpPr/>
          <p:nvPr/>
        </p:nvCxnSpPr>
        <p:spPr>
          <a:xfrm>
            <a:off x="1721776" y="4413034"/>
            <a:ext cx="2249" cy="1100138"/>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2" name="Freeform 31"/>
          <p:cNvSpPr/>
          <p:nvPr/>
        </p:nvSpPr>
        <p:spPr>
          <a:xfrm>
            <a:off x="3814700" y="4461967"/>
            <a:ext cx="789050" cy="1002272"/>
          </a:xfrm>
          <a:custGeom>
            <a:avLst/>
            <a:gdLst>
              <a:gd name="connsiteX0" fmla="*/ 14350 w 789050"/>
              <a:gd name="connsiteY0" fmla="*/ 68779 h 1002272"/>
              <a:gd name="connsiteX1" fmla="*/ 639825 w 789050"/>
              <a:gd name="connsiteY1" fmla="*/ 49729 h 1002272"/>
              <a:gd name="connsiteX2" fmla="*/ 398525 w 789050"/>
              <a:gd name="connsiteY2" fmla="*/ 627579 h 1002272"/>
              <a:gd name="connsiteX3" fmla="*/ 8000 w 789050"/>
              <a:gd name="connsiteY3" fmla="*/ 964129 h 1002272"/>
              <a:gd name="connsiteX4" fmla="*/ 789050 w 789050"/>
              <a:gd name="connsiteY4" fmla="*/ 976829 h 1002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50" h="1002272">
                <a:moveTo>
                  <a:pt x="14350" y="68779"/>
                </a:moveTo>
                <a:cubicBezTo>
                  <a:pt x="295073" y="12687"/>
                  <a:pt x="575796" y="-43404"/>
                  <a:pt x="639825" y="49729"/>
                </a:cubicBezTo>
                <a:cubicBezTo>
                  <a:pt x="703854" y="142862"/>
                  <a:pt x="503829" y="475179"/>
                  <a:pt x="398525" y="627579"/>
                </a:cubicBezTo>
                <a:cubicBezTo>
                  <a:pt x="293221" y="779979"/>
                  <a:pt x="-57088" y="905921"/>
                  <a:pt x="8000" y="964129"/>
                </a:cubicBezTo>
                <a:cubicBezTo>
                  <a:pt x="73088" y="1022337"/>
                  <a:pt x="656758" y="1003287"/>
                  <a:pt x="789050" y="976829"/>
                </a:cubicBezTo>
              </a:path>
            </a:pathLst>
          </a:cu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968260" y="4535663"/>
            <a:ext cx="604421"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6572681" y="4533900"/>
            <a:ext cx="12269" cy="93033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5962126" y="5464239"/>
            <a:ext cx="610555"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5968260" y="4945856"/>
            <a:ext cx="603990"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8091502" y="4533900"/>
            <a:ext cx="0" cy="465169"/>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8091502" y="4973545"/>
            <a:ext cx="557198"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8642350" y="4461967"/>
            <a:ext cx="12700" cy="1002272"/>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0214744" y="4533900"/>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10214744" y="4533900"/>
            <a:ext cx="0" cy="429203"/>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0214744" y="4973545"/>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0775156" y="4973545"/>
            <a:ext cx="0" cy="419986"/>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0214744" y="5395913"/>
            <a:ext cx="560412" cy="0"/>
          </a:xfrm>
          <a:prstGeom prst="line">
            <a:avLst/>
          </a:prstGeom>
          <a:ln w="12700">
            <a:solidFill>
              <a:srgbClr val="FF0000"/>
            </a:solidFill>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508712" y="2052712"/>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p:sp>
        <p:nvSpPr>
          <p:cNvPr id="61" name="TextBox 60"/>
          <p:cNvSpPr txBox="1"/>
          <p:nvPr/>
        </p:nvSpPr>
        <p:spPr>
          <a:xfrm>
            <a:off x="3631954" y="2051474"/>
            <a:ext cx="426128" cy="369332"/>
          </a:xfrm>
          <a:prstGeom prst="rect">
            <a:avLst/>
          </a:prstGeom>
          <a:noFill/>
          <a:ln>
            <a:solidFill>
              <a:schemeClr val="tx1"/>
            </a:solidFill>
          </a:ln>
        </p:spPr>
        <p:txBody>
          <a:bodyPr wrap="square" rtlCol="0">
            <a:spAutoFit/>
          </a:bodyPr>
          <a:lstStyle/>
          <a:p>
            <a:pPr algn="ctr"/>
            <a:r>
              <a:rPr lang="en-US" dirty="0" smtClean="0"/>
              <a:t>2</a:t>
            </a:r>
            <a:endParaRPr lang="en-US" dirty="0"/>
          </a:p>
        </p:txBody>
      </p:sp>
      <p:sp>
        <p:nvSpPr>
          <p:cNvPr id="62" name="TextBox 61"/>
          <p:cNvSpPr txBox="1"/>
          <p:nvPr/>
        </p:nvSpPr>
        <p:spPr>
          <a:xfrm>
            <a:off x="5755196" y="2050236"/>
            <a:ext cx="426128" cy="369332"/>
          </a:xfrm>
          <a:prstGeom prst="rect">
            <a:avLst/>
          </a:prstGeom>
          <a:noFill/>
          <a:ln>
            <a:solidFill>
              <a:schemeClr val="tx1"/>
            </a:solidFill>
          </a:ln>
        </p:spPr>
        <p:txBody>
          <a:bodyPr wrap="square" rtlCol="0">
            <a:spAutoFit/>
          </a:bodyPr>
          <a:lstStyle/>
          <a:p>
            <a:pPr algn="ctr"/>
            <a:r>
              <a:rPr lang="en-US" dirty="0" smtClean="0"/>
              <a:t>3</a:t>
            </a:r>
            <a:endParaRPr lang="en-US" dirty="0"/>
          </a:p>
        </p:txBody>
      </p:sp>
      <p:sp>
        <p:nvSpPr>
          <p:cNvPr id="63" name="TextBox 62"/>
          <p:cNvSpPr txBox="1"/>
          <p:nvPr/>
        </p:nvSpPr>
        <p:spPr>
          <a:xfrm>
            <a:off x="7878438" y="2053988"/>
            <a:ext cx="426128" cy="369332"/>
          </a:xfrm>
          <a:prstGeom prst="rect">
            <a:avLst/>
          </a:prstGeom>
          <a:noFill/>
          <a:ln>
            <a:solidFill>
              <a:schemeClr val="tx1"/>
            </a:solidFill>
          </a:ln>
        </p:spPr>
        <p:txBody>
          <a:bodyPr wrap="square" rtlCol="0">
            <a:spAutoFit/>
          </a:bodyPr>
          <a:lstStyle/>
          <a:p>
            <a:pPr algn="ctr"/>
            <a:r>
              <a:rPr lang="en-US" dirty="0" smtClean="0"/>
              <a:t>4</a:t>
            </a:r>
            <a:endParaRPr lang="en-US" dirty="0"/>
          </a:p>
        </p:txBody>
      </p:sp>
      <p:sp>
        <p:nvSpPr>
          <p:cNvPr id="64" name="TextBox 63"/>
          <p:cNvSpPr txBox="1"/>
          <p:nvPr/>
        </p:nvSpPr>
        <p:spPr>
          <a:xfrm>
            <a:off x="10001680" y="2044288"/>
            <a:ext cx="426128" cy="369332"/>
          </a:xfrm>
          <a:prstGeom prst="rect">
            <a:avLst/>
          </a:prstGeom>
          <a:noFill/>
          <a:ln>
            <a:solidFill>
              <a:schemeClr val="tx1"/>
            </a:solidFill>
          </a:ln>
        </p:spPr>
        <p:txBody>
          <a:bodyPr wrap="square" rtlCol="0">
            <a:spAutoFit/>
          </a:bodyPr>
          <a:lstStyle/>
          <a:p>
            <a:pPr algn="ctr"/>
            <a:r>
              <a:rPr lang="en-US" dirty="0" smtClean="0"/>
              <a:t>5</a:t>
            </a:r>
            <a:endParaRPr lang="en-US" dirty="0"/>
          </a:p>
        </p:txBody>
      </p:sp>
    </p:spTree>
    <p:extLst>
      <p:ext uri="{BB962C8B-B14F-4D97-AF65-F5344CB8AC3E}">
        <p14:creationId xmlns:p14="http://schemas.microsoft.com/office/powerpoint/2010/main" val="572459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1600438"/>
          </a:xfrm>
          <a:prstGeom prst="rect">
            <a:avLst/>
          </a:prstGeom>
          <a:noFill/>
        </p:spPr>
        <p:txBody>
          <a:bodyPr wrap="square" rtlCol="0">
            <a:spAutoFit/>
          </a:bodyPr>
          <a:lstStyle/>
          <a:p>
            <a:r>
              <a:rPr lang="en-US" sz="1400" b="1" u="sng" dirty="0"/>
              <a:t>1</a:t>
            </a:r>
          </a:p>
          <a:p>
            <a:pPr marL="285750" indent="-285750">
              <a:buFont typeface="Arial" panose="020B0604020202020204" pitchFamily="34" charset="0"/>
              <a:buChar char="•"/>
            </a:pPr>
            <a:r>
              <a:rPr lang="en-US" sz="1400" dirty="0"/>
              <a:t>Models like </a:t>
            </a:r>
            <a:r>
              <a:rPr lang="en-US" sz="1400" dirty="0" err="1"/>
              <a:t>Xception</a:t>
            </a:r>
            <a:r>
              <a:rPr lang="en-US" sz="1400" dirty="0"/>
              <a:t>, </a:t>
            </a:r>
            <a:r>
              <a:rPr lang="en-US" sz="1400" dirty="0" err="1"/>
              <a:t>ResNet</a:t>
            </a:r>
            <a:r>
              <a:rPr lang="en-US" sz="1400" dirty="0"/>
              <a:t>, </a:t>
            </a:r>
            <a:r>
              <a:rPr lang="en-US" sz="1400" dirty="0" err="1"/>
              <a:t>AlexNet</a:t>
            </a:r>
            <a:r>
              <a:rPr lang="en-US" sz="1400" dirty="0"/>
              <a:t>, EfficientNetB50, </a:t>
            </a:r>
            <a:r>
              <a:rPr lang="en-US" sz="1400" dirty="0" err="1"/>
              <a:t>DenseNet</a:t>
            </a:r>
            <a:r>
              <a:rPr lang="en-US" sz="1400" dirty="0"/>
              <a:t> offer a dense architecture which does not required to be changed as long as the input image has the right scale. </a:t>
            </a:r>
          </a:p>
          <a:p>
            <a:pPr marL="285750" indent="-285750">
              <a:buFont typeface="Arial" panose="020B0604020202020204" pitchFamily="34" charset="0"/>
              <a:buChar char="•"/>
            </a:pPr>
            <a:r>
              <a:rPr lang="en-US" sz="1400" dirty="0"/>
              <a:t>Instead of manually manipulating weight vectors, just input in the right scale and let the pre-trained model take care of the rest  </a:t>
            </a:r>
            <a:r>
              <a:rPr lang="en-US" sz="1400" dirty="0">
                <a:solidFill>
                  <a:srgbClr val="FF0000"/>
                </a:solidFill>
              </a:rPr>
              <a:t>(Add a bit more scientific touch, don’t make it sound too easy).</a:t>
            </a:r>
          </a:p>
          <a:p>
            <a:pPr marL="285750" indent="-285750">
              <a:buFont typeface="Arial" panose="020B0604020202020204" pitchFamily="34" charset="0"/>
              <a:buChar char="•"/>
            </a:pPr>
            <a:r>
              <a:rPr lang="en-US" sz="1400" dirty="0"/>
              <a:t>The code that I wrote in GF to find the matching features and non-existing one does not need to be applied here as the pre-trained model takes care of it.</a:t>
            </a:r>
          </a:p>
        </p:txBody>
      </p:sp>
      <p:sp>
        <p:nvSpPr>
          <p:cNvPr id="4" name="TextBox 3"/>
          <p:cNvSpPr txBox="1"/>
          <p:nvPr/>
        </p:nvSpPr>
        <p:spPr>
          <a:xfrm>
            <a:off x="1017378" y="3420242"/>
            <a:ext cx="9697967" cy="954107"/>
          </a:xfrm>
          <a:prstGeom prst="rect">
            <a:avLst/>
          </a:prstGeom>
          <a:noFill/>
        </p:spPr>
        <p:txBody>
          <a:bodyPr wrap="square" rtlCol="0">
            <a:spAutoFit/>
          </a:bodyPr>
          <a:lstStyle/>
          <a:p>
            <a:r>
              <a:rPr lang="en-US" sz="1400" b="1" u="sng" dirty="0"/>
              <a:t>2</a:t>
            </a:r>
          </a:p>
          <a:p>
            <a:pPr marL="285750" indent="-285750">
              <a:buFont typeface="Arial" panose="020B0604020202020204" pitchFamily="34" charset="0"/>
              <a:buChar char="•"/>
            </a:pPr>
            <a:r>
              <a:rPr lang="en-US" sz="1400" dirty="0"/>
              <a:t>Due to extensive amount of pre-training, these models do not need much additional training data for retraining and fine-tuning. They have been trained to extract complex hierarchical features from images due to their deep structure filled with normal and </a:t>
            </a:r>
            <a:r>
              <a:rPr lang="en-US" sz="1400" dirty="0" err="1"/>
              <a:t>depthwise</a:t>
            </a:r>
            <a:r>
              <a:rPr lang="en-US" sz="1400" dirty="0"/>
              <a:t> </a:t>
            </a:r>
            <a:r>
              <a:rPr lang="en-US" sz="1400" dirty="0" err="1"/>
              <a:t>sepearable</a:t>
            </a:r>
            <a:r>
              <a:rPr lang="en-US" sz="1400" dirty="0"/>
              <a:t> convolutions.</a:t>
            </a:r>
          </a:p>
        </p:txBody>
      </p:sp>
      <p:sp>
        <p:nvSpPr>
          <p:cNvPr id="5" name="TextBox 4"/>
          <p:cNvSpPr txBox="1"/>
          <p:nvPr/>
        </p:nvSpPr>
        <p:spPr>
          <a:xfrm>
            <a:off x="1017378" y="4301958"/>
            <a:ext cx="9697967" cy="954107"/>
          </a:xfrm>
          <a:prstGeom prst="rect">
            <a:avLst/>
          </a:prstGeom>
          <a:noFill/>
        </p:spPr>
        <p:txBody>
          <a:bodyPr wrap="square" rtlCol="0">
            <a:spAutoFit/>
          </a:bodyPr>
          <a:lstStyle/>
          <a:p>
            <a:r>
              <a:rPr lang="en-US" sz="1400" b="1" u="sng" dirty="0"/>
              <a:t>3</a:t>
            </a:r>
          </a:p>
          <a:p>
            <a:pPr marL="285750" indent="-285750">
              <a:buFont typeface="Arial" panose="020B0604020202020204" pitchFamily="34" charset="0"/>
              <a:buChar char="•"/>
            </a:pPr>
            <a:r>
              <a:rPr lang="en-US" sz="1400" dirty="0"/>
              <a:t>In prior case, I had to build a base model first with HPO routine and then training with high amount of data for it to qualify (just for certain other semiconductors) for transferring information. Using highly pre-trained models such as </a:t>
            </a:r>
            <a:r>
              <a:rPr lang="en-US" sz="1400" dirty="0" err="1"/>
              <a:t>Xception</a:t>
            </a:r>
            <a:r>
              <a:rPr lang="en-US" sz="1400" dirty="0"/>
              <a:t> widens the area in which they can be used as base model for transfer learning.</a:t>
            </a:r>
          </a:p>
        </p:txBody>
      </p:sp>
      <p:sp>
        <p:nvSpPr>
          <p:cNvPr id="6" name="TextBox 5"/>
          <p:cNvSpPr txBox="1"/>
          <p:nvPr/>
        </p:nvSpPr>
        <p:spPr>
          <a:xfrm>
            <a:off x="1017377" y="5256065"/>
            <a:ext cx="9697967" cy="523220"/>
          </a:xfrm>
          <a:prstGeom prst="rect">
            <a:avLst/>
          </a:prstGeom>
          <a:noFill/>
        </p:spPr>
        <p:txBody>
          <a:bodyPr wrap="square" rtlCol="0">
            <a:spAutoFit/>
          </a:bodyPr>
          <a:lstStyle/>
          <a:p>
            <a:r>
              <a:rPr lang="en-US" sz="1400" b="1" u="sng" dirty="0"/>
              <a:t>4</a:t>
            </a:r>
          </a:p>
          <a:p>
            <a:pPr marL="285750" indent="-285750">
              <a:buFont typeface="Arial" panose="020B0604020202020204" pitchFamily="34" charset="0"/>
              <a:buChar char="•"/>
            </a:pPr>
            <a:r>
              <a:rPr lang="en-US" sz="1400" dirty="0"/>
              <a:t>It would be inefficient to still utilize the old way of transfer learning when such advanced and highly trained CNN exist.</a:t>
            </a:r>
          </a:p>
        </p:txBody>
      </p:sp>
      <p:sp>
        <p:nvSpPr>
          <p:cNvPr id="8" name="TextBox 7"/>
          <p:cNvSpPr txBox="1"/>
          <p:nvPr/>
        </p:nvSpPr>
        <p:spPr>
          <a:xfrm>
            <a:off x="1017377" y="5876171"/>
            <a:ext cx="9697967" cy="523220"/>
          </a:xfrm>
          <a:prstGeom prst="rect">
            <a:avLst/>
          </a:prstGeom>
          <a:noFill/>
        </p:spPr>
        <p:txBody>
          <a:bodyPr wrap="square" rtlCol="0">
            <a:spAutoFit/>
          </a:bodyPr>
          <a:lstStyle/>
          <a:p>
            <a:r>
              <a:rPr lang="en-US" sz="1400" b="1" u="sng" dirty="0"/>
              <a:t>5</a:t>
            </a:r>
          </a:p>
          <a:p>
            <a:pPr marL="285750" indent="-285750">
              <a:buFont typeface="Arial" panose="020B0604020202020204" pitchFamily="34" charset="0"/>
              <a:buChar char="•"/>
            </a:pPr>
            <a:r>
              <a:rPr lang="en-US" sz="1400" dirty="0"/>
              <a:t>Much more </a:t>
            </a:r>
            <a:r>
              <a:rPr lang="en-US" sz="1400" dirty="0" err="1"/>
              <a:t>opensource</a:t>
            </a:r>
            <a:r>
              <a:rPr lang="en-US" sz="1400" dirty="0"/>
              <a:t> data exists where TL can be implemented.</a:t>
            </a:r>
          </a:p>
        </p:txBody>
      </p:sp>
    </p:spTree>
    <p:extLst>
      <p:ext uri="{BB962C8B-B14F-4D97-AF65-F5344CB8AC3E}">
        <p14:creationId xmlns:p14="http://schemas.microsoft.com/office/powerpoint/2010/main" val="49735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a:t>~Benefits of pre-trained model</a:t>
            </a:r>
          </a:p>
        </p:txBody>
      </p:sp>
      <p:sp>
        <p:nvSpPr>
          <p:cNvPr id="7" name="TextBox 6"/>
          <p:cNvSpPr txBox="1"/>
          <p:nvPr/>
        </p:nvSpPr>
        <p:spPr>
          <a:xfrm>
            <a:off x="1017381" y="1811044"/>
            <a:ext cx="9697967" cy="3293209"/>
          </a:xfrm>
          <a:prstGeom prst="rect">
            <a:avLst/>
          </a:prstGeom>
          <a:noFill/>
        </p:spPr>
        <p:txBody>
          <a:bodyPr wrap="square" rtlCol="0">
            <a:spAutoFit/>
          </a:bodyPr>
          <a:lstStyle/>
          <a:p>
            <a:r>
              <a:rPr lang="en-US" sz="1200" b="1" dirty="0"/>
              <a:t>Availability of Pre-trained Models:</a:t>
            </a:r>
            <a:endParaRPr lang="en-US" sz="1200" dirty="0"/>
          </a:p>
          <a:p>
            <a:r>
              <a:rPr lang="en-US" sz="1200" dirty="0"/>
              <a:t>Pre-trained models like </a:t>
            </a:r>
            <a:r>
              <a:rPr lang="en-US" sz="1200" dirty="0" err="1"/>
              <a:t>Xception</a:t>
            </a:r>
            <a:r>
              <a:rPr lang="en-US" sz="1200" dirty="0"/>
              <a:t>, </a:t>
            </a:r>
            <a:r>
              <a:rPr lang="en-US" sz="1200" dirty="0" err="1"/>
              <a:t>ResNet</a:t>
            </a:r>
            <a:r>
              <a:rPr lang="en-US" sz="1200" dirty="0"/>
              <a:t>, and others are readily available and well-documented. Leveraging these models eliminates the need for extensive model architecture design and optimization, making the implementation process more straightforward.</a:t>
            </a:r>
          </a:p>
          <a:p>
            <a:endParaRPr lang="en-US" sz="1200" dirty="0"/>
          </a:p>
          <a:p>
            <a:endParaRPr lang="en-US" sz="1200" dirty="0"/>
          </a:p>
          <a:p>
            <a:r>
              <a:rPr lang="en-US" sz="1200" b="1" dirty="0"/>
              <a:t>~ Faster Prototyping and Experimentation:</a:t>
            </a:r>
            <a:endParaRPr lang="en-US" sz="1200" dirty="0"/>
          </a:p>
          <a:p>
            <a:r>
              <a:rPr lang="en-US" sz="1200" dirty="0"/>
              <a:t>Pre-trained models enable faster prototyping and experimentation. I can quickly test my ideas on multiple datasets and architectures, allowing for more iterations and exploration within the given timeframe of your thesis.</a:t>
            </a:r>
          </a:p>
          <a:p>
            <a:endParaRPr lang="en-US" sz="1200" dirty="0"/>
          </a:p>
          <a:p>
            <a:r>
              <a:rPr lang="en-US" sz="1200" b="1" dirty="0"/>
              <a:t>Transferable Skills:</a:t>
            </a:r>
            <a:endParaRPr lang="en-US" sz="1200" dirty="0"/>
          </a:p>
          <a:p>
            <a:endParaRPr lang="en-US" sz="1200" dirty="0"/>
          </a:p>
          <a:p>
            <a:endParaRPr lang="en-US" sz="1200" dirty="0"/>
          </a:p>
          <a:p>
            <a:r>
              <a:rPr lang="en-US" sz="1200" b="1" dirty="0"/>
              <a:t>Addressing a Widely Recognized Problem:</a:t>
            </a:r>
            <a:endParaRPr lang="en-US" sz="1200" dirty="0"/>
          </a:p>
          <a:p>
            <a:r>
              <a:rPr lang="en-US" sz="1200" dirty="0"/>
              <a:t>Image classification is a widely recognized and studied problem in computer vision. Addressing this problem with pre-trained models adds to the existing body of knowledge and aligns your research with a well-established and actively researched area.</a:t>
            </a:r>
          </a:p>
          <a:p>
            <a:endParaRPr lang="en-US" sz="1400" dirty="0"/>
          </a:p>
          <a:p>
            <a:endParaRPr lang="en-US" sz="1400" dirty="0"/>
          </a:p>
        </p:txBody>
      </p:sp>
    </p:spTree>
    <p:extLst>
      <p:ext uri="{BB962C8B-B14F-4D97-AF65-F5344CB8AC3E}">
        <p14:creationId xmlns:p14="http://schemas.microsoft.com/office/powerpoint/2010/main" val="424953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9317055"/>
              </p:ext>
            </p:extLst>
          </p:nvPr>
        </p:nvGraphicFramePr>
        <p:xfrm>
          <a:off x="4828948" y="2612006"/>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0</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3706829291"/>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970761249"/>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110157726"/>
                  </a:ext>
                </a:extLst>
              </a:tr>
              <a:tr h="370840">
                <a:tc>
                  <a:txBody>
                    <a:bodyPr/>
                    <a:lstStyle/>
                    <a:p>
                      <a:pPr algn="ctr"/>
                      <a:r>
                        <a:rPr lang="en-US" dirty="0" smtClean="0"/>
                        <a:t>1</a:t>
                      </a:r>
                      <a:endParaRPr lang="en-US" dirty="0"/>
                    </a:p>
                  </a:txBody>
                  <a:tcPr/>
                </a:tc>
                <a:extLst>
                  <a:ext uri="{0D108BD9-81ED-4DB2-BD59-A6C34878D82A}">
                    <a16:rowId xmlns:a16="http://schemas.microsoft.com/office/drawing/2014/main" val="4203238408"/>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760091717"/>
                  </a:ext>
                </a:extLst>
              </a:tr>
            </a:tbl>
          </a:graphicData>
        </a:graphic>
      </p:graphicFrame>
      <p:sp>
        <p:nvSpPr>
          <p:cNvPr id="4" name="Right Arrow 3"/>
          <p:cNvSpPr/>
          <p:nvPr/>
        </p:nvSpPr>
        <p:spPr>
          <a:xfrm>
            <a:off x="3550817"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715060" y="3415195"/>
            <a:ext cx="727956"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Flatten</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422217085"/>
              </p:ext>
            </p:extLst>
          </p:nvPr>
        </p:nvGraphicFramePr>
        <p:xfrm>
          <a:off x="1659139" y="3227895"/>
          <a:ext cx="1669989" cy="1251177"/>
        </p:xfrm>
        <a:graphic>
          <a:graphicData uri="http://schemas.openxmlformats.org/drawingml/2006/table">
            <a:tbl>
              <a:tblPr firstRow="1" bandRow="1">
                <a:tableStyleId>{5940675A-B579-460E-94D1-54222C63F5DA}</a:tableStyleId>
              </a:tblPr>
              <a:tblGrid>
                <a:gridCol w="556663">
                  <a:extLst>
                    <a:ext uri="{9D8B030D-6E8A-4147-A177-3AD203B41FA5}">
                      <a16:colId xmlns:a16="http://schemas.microsoft.com/office/drawing/2014/main" val="119318308"/>
                    </a:ext>
                  </a:extLst>
                </a:gridCol>
                <a:gridCol w="556663">
                  <a:extLst>
                    <a:ext uri="{9D8B030D-6E8A-4147-A177-3AD203B41FA5}">
                      <a16:colId xmlns:a16="http://schemas.microsoft.com/office/drawing/2014/main" val="2534778319"/>
                    </a:ext>
                  </a:extLst>
                </a:gridCol>
                <a:gridCol w="556663">
                  <a:extLst>
                    <a:ext uri="{9D8B030D-6E8A-4147-A177-3AD203B41FA5}">
                      <a16:colId xmlns:a16="http://schemas.microsoft.com/office/drawing/2014/main" val="3347415656"/>
                    </a:ext>
                  </a:extLst>
                </a:gridCol>
              </a:tblGrid>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2758548189"/>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656562984"/>
                  </a:ext>
                </a:extLst>
              </a:tr>
              <a:tr h="417059">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1436904089"/>
                  </a:ext>
                </a:extLst>
              </a:tr>
            </a:tbl>
          </a:graphicData>
        </a:graphic>
      </p:graphicFrame>
      <p:sp>
        <p:nvSpPr>
          <p:cNvPr id="24" name="TextBox 23"/>
          <p:cNvSpPr txBox="1"/>
          <p:nvPr/>
        </p:nvSpPr>
        <p:spPr>
          <a:xfrm>
            <a:off x="2281069" y="2612006"/>
            <a:ext cx="426128" cy="369332"/>
          </a:xfrm>
          <a:prstGeom prst="rect">
            <a:avLst/>
          </a:prstGeom>
          <a:noFill/>
          <a:ln>
            <a:solidFill>
              <a:schemeClr val="tx1"/>
            </a:solidFill>
          </a:ln>
        </p:spPr>
        <p:txBody>
          <a:bodyPr wrap="square" rtlCol="0">
            <a:spAutoFit/>
          </a:bodyPr>
          <a:lstStyle/>
          <a:p>
            <a:pPr algn="ctr"/>
            <a:r>
              <a:rPr lang="en-US" dirty="0" smtClean="0"/>
              <a:t>1</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4918712"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918712" y="2070520"/>
                <a:ext cx="426128" cy="461665"/>
              </a:xfrm>
              <a:prstGeom prst="rect">
                <a:avLst/>
              </a:prstGeom>
              <a:blipFill>
                <a:blip r:embed="rId3"/>
                <a:stretch>
                  <a:fillRect l="-21429" b="-2667"/>
                </a:stretch>
              </a:blipFill>
              <a:ln>
                <a:noFill/>
              </a:ln>
            </p:spPr>
            <p:txBody>
              <a:bodyPr/>
              <a:lstStyle/>
              <a:p>
                <a:r>
                  <a:rPr lang="en-US">
                    <a:noFill/>
                  </a:rPr>
                  <a:t> </a:t>
                </a:r>
              </a:p>
            </p:txBody>
          </p:sp>
        </mc:Fallback>
      </mc:AlternateContent>
      <p:graphicFrame>
        <p:nvGraphicFramePr>
          <p:cNvPr id="26" name="Table 25"/>
          <p:cNvGraphicFramePr>
            <a:graphicFrameLocks noGrp="1"/>
          </p:cNvGraphicFramePr>
          <p:nvPr>
            <p:extLst>
              <p:ext uri="{D42A27DB-BD31-4B8C-83A1-F6EECF244321}">
                <p14:modId xmlns:p14="http://schemas.microsoft.com/office/powerpoint/2010/main" val="2374286307"/>
              </p:ext>
            </p:extLst>
          </p:nvPr>
        </p:nvGraphicFramePr>
        <p:xfrm>
          <a:off x="6186969" y="2612006"/>
          <a:ext cx="453748" cy="185420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r>
                        <a:rPr lang="en-US" dirty="0" smtClean="0"/>
                        <a:t>1</a:t>
                      </a:r>
                      <a:endParaRPr lang="en-US" dirty="0"/>
                    </a:p>
                  </a:txBody>
                  <a:tcPr/>
                </a:tc>
                <a:extLst>
                  <a:ext uri="{0D108BD9-81ED-4DB2-BD59-A6C34878D82A}">
                    <a16:rowId xmlns:a16="http://schemas.microsoft.com/office/drawing/2014/main" val="2785074526"/>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807745353"/>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2623426385"/>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1451787717"/>
                  </a:ext>
                </a:extLst>
              </a:tr>
              <a:tr h="370840">
                <a:tc>
                  <a:txBody>
                    <a:bodyPr/>
                    <a:lstStyle/>
                    <a:p>
                      <a:pPr algn="ctr"/>
                      <a:r>
                        <a:rPr lang="en-US" dirty="0" smtClean="0"/>
                        <a:t>0</a:t>
                      </a:r>
                      <a:endParaRPr lang="en-US" dirty="0"/>
                    </a:p>
                  </a:txBody>
                  <a:tcPr/>
                </a:tc>
                <a:extLst>
                  <a:ext uri="{0D108BD9-81ED-4DB2-BD59-A6C34878D82A}">
                    <a16:rowId xmlns:a16="http://schemas.microsoft.com/office/drawing/2014/main" val="3706829291"/>
                  </a:ext>
                </a:extLst>
              </a:tr>
            </a:tbl>
          </a:graphicData>
        </a:graphic>
      </p:graphicFrame>
      <mc:AlternateContent xmlns:mc="http://schemas.openxmlformats.org/markup-compatibility/2006" xmlns:a14="http://schemas.microsoft.com/office/drawing/2010/main">
        <mc:Choice Requires="a14">
          <p:sp>
            <p:nvSpPr>
              <p:cNvPr id="27" name="TextBox 26"/>
              <p:cNvSpPr txBox="1"/>
              <p:nvPr/>
            </p:nvSpPr>
            <p:spPr>
              <a:xfrm>
                <a:off x="6276733" y="2070520"/>
                <a:ext cx="426128" cy="461665"/>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1</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276733" y="2070520"/>
                <a:ext cx="426128" cy="461665"/>
              </a:xfrm>
              <a:prstGeom prst="rect">
                <a:avLst/>
              </a:prstGeom>
              <a:blipFill>
                <a:blip r:embed="rId4"/>
                <a:stretch>
                  <a:fillRect l="-15714" b="-2667"/>
                </a:stretch>
              </a:blipFill>
              <a:ln>
                <a:noFill/>
              </a:ln>
            </p:spPr>
            <p:txBody>
              <a:bodyPr/>
              <a:lstStyle/>
              <a:p>
                <a:r>
                  <a:rPr lang="en-US">
                    <a:noFill/>
                  </a:rPr>
                  <a:t> </a:t>
                </a:r>
              </a:p>
            </p:txBody>
          </p:sp>
        </mc:Fallback>
      </mc:AlternateContent>
      <p:sp>
        <p:nvSpPr>
          <p:cNvPr id="28" name="Right Arrow 27"/>
          <p:cNvSpPr/>
          <p:nvPr/>
        </p:nvSpPr>
        <p:spPr>
          <a:xfrm>
            <a:off x="6952444" y="3738360"/>
            <a:ext cx="1056443"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8442664" y="3515764"/>
                <a:ext cx="83450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e>
                      </m:d>
                    </m:oMath>
                  </m:oMathPara>
                </a14:m>
                <a:endParaRPr lang="en-US" sz="3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442664" y="3515764"/>
                <a:ext cx="834502" cy="646331"/>
              </a:xfrm>
              <a:prstGeom prst="rect">
                <a:avLst/>
              </a:prstGeom>
              <a:blipFill>
                <a:blip r:embed="rId5"/>
                <a:stretch>
                  <a:fillRect r="-64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632272" y="3880402"/>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𝑖</m:t>
                      </m:r>
                      <m:r>
                        <a:rPr lang="en-US" sz="1600" i="1">
                          <a:latin typeface="Cambria Math" panose="02040503050406030204" pitchFamily="18" charset="0"/>
                        </a:rPr>
                        <m:t>=1</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632272" y="3880402"/>
                <a:ext cx="772358"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507982" y="3515764"/>
                <a:ext cx="77235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9507982" y="3515764"/>
                <a:ext cx="772358"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593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601955"/>
            <a:ext cx="10058400" cy="1450757"/>
          </a:xfrm>
        </p:spPr>
        <p:txBody>
          <a:bodyPr/>
          <a:lstStyle/>
          <a:p>
            <a:pPr algn="ctr"/>
            <a:r>
              <a:rPr lang="en-US" dirty="0" smtClean="0"/>
              <a:t>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018976081"/>
                  </p:ext>
                </p:extLst>
              </p:nvPr>
            </p:nvGraphicFramePr>
            <p:xfrm>
              <a:off x="1293726" y="27984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163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163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163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163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8333" r="-2667" b="-410000"/>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0000"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0000"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0000"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0000"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439" y="2798435"/>
            <a:ext cx="5032937" cy="3337559"/>
          </a:xfrm>
          <a:prstGeom prst="rect">
            <a:avLst/>
          </a:prstGeom>
        </p:spPr>
      </p:pic>
      <p:sp>
        <p:nvSpPr>
          <p:cNvPr id="22" name="Right Arrow 21"/>
          <p:cNvSpPr/>
          <p:nvPr/>
        </p:nvSpPr>
        <p:spPr>
          <a:xfrm>
            <a:off x="1890385" y="42369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707130" y="23835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828262" y="23835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049159" y="23835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0125293" y="4179512"/>
                <a:ext cx="1068872" cy="307777"/>
              </a:xfrm>
              <a:prstGeom prst="rect">
                <a:avLst/>
              </a:prstGeom>
              <a:noFill/>
            </p:spPr>
            <p:txBody>
              <a:bodyPr wrap="square" lIns="0" tIns="0" rIns="0" bIns="0" rtlCol="0">
                <a:spAutoFit/>
              </a:bodyPr>
              <a:lstStyle/>
              <a:p>
                <a:r>
                  <a:rPr lang="en-US" sz="20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𝑦</m:t>
                        </m:r>
                      </m:e>
                    </m:acc>
                  </m:oMath>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0125293" y="4179512"/>
                <a:ext cx="1068872" cy="307777"/>
              </a:xfrm>
              <a:prstGeom prst="rect">
                <a:avLst/>
              </a:prstGeom>
              <a:blipFill>
                <a:blip r:embed="rId5"/>
                <a:stretch>
                  <a:fillRect l="-9143" t="-26000" r="-14857"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704556" y="3533314"/>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7704556" y="3533314"/>
                <a:ext cx="853518" cy="338554"/>
              </a:xfrm>
              <a:prstGeom prst="rect">
                <a:avLst/>
              </a:prstGeom>
              <a:blipFill>
                <a:blip r:embed="rId6"/>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7704556" y="3931304"/>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7704556" y="3931304"/>
                <a:ext cx="853518" cy="338554"/>
              </a:xfrm>
              <a:prstGeom prst="rect">
                <a:avLst/>
              </a:prstGeom>
              <a:blipFill>
                <a:blip r:embed="rId7"/>
                <a:stretch>
                  <a:fillRect b="-5455"/>
                </a:stretch>
              </a:blipFill>
            </p:spPr>
            <p:txBody>
              <a:bodyPr/>
              <a:lstStyle/>
              <a:p>
                <a:r>
                  <a:rPr lang="en-US">
                    <a:noFill/>
                  </a:rPr>
                  <a:t> </a:t>
                </a:r>
              </a:p>
            </p:txBody>
          </p:sp>
        </mc:Fallback>
      </mc:AlternateContent>
      <p:sp>
        <p:nvSpPr>
          <p:cNvPr id="27" name="Right Arrow 26"/>
          <p:cNvSpPr/>
          <p:nvPr/>
        </p:nvSpPr>
        <p:spPr>
          <a:xfrm>
            <a:off x="8808232" y="4243475"/>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8811785" y="4010236"/>
            <a:ext cx="859274" cy="323165"/>
          </a:xfrm>
          <a:prstGeom prst="rect">
            <a:avLst/>
          </a:prstGeom>
          <a:noFill/>
        </p:spPr>
        <p:txBody>
          <a:bodyPr wrap="none" lIns="91440" tIns="45720" rIns="91440" bIns="45720">
            <a:spAutoFit/>
          </a:bodyPr>
          <a:lstStyle/>
          <a:p>
            <a:pPr algn="ctr"/>
            <a:r>
              <a:rPr lang="en-US" sz="15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5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TextBox 28"/>
              <p:cNvSpPr txBox="1"/>
              <p:nvPr/>
            </p:nvSpPr>
            <p:spPr>
              <a:xfrm>
                <a:off x="7704556" y="4297105"/>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7704556" y="4297105"/>
                <a:ext cx="853518" cy="338554"/>
              </a:xfrm>
              <a:prstGeom prst="rect">
                <a:avLst/>
              </a:prstGeom>
              <a:blipFill>
                <a:blip r:embed="rId8"/>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7710473" y="4692946"/>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30" name="TextBox 29"/>
              <p:cNvSpPr txBox="1">
                <a:spLocks noRot="1" noChangeAspect="1" noMove="1" noResize="1" noEditPoints="1" noAdjustHandles="1" noChangeArrowheads="1" noChangeShapeType="1" noTextEdit="1"/>
              </p:cNvSpPr>
              <p:nvPr/>
            </p:nvSpPr>
            <p:spPr>
              <a:xfrm>
                <a:off x="7710473" y="4692946"/>
                <a:ext cx="853518" cy="338554"/>
              </a:xfrm>
              <a:prstGeom prst="rect">
                <a:avLst/>
              </a:prstGeom>
              <a:blipFill>
                <a:blip r:embed="rId9"/>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7710473" y="5058747"/>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31" name="TextBox 30"/>
              <p:cNvSpPr txBox="1">
                <a:spLocks noRot="1" noChangeAspect="1" noMove="1" noResize="1" noEditPoints="1" noAdjustHandles="1" noChangeArrowheads="1" noChangeShapeType="1" noTextEdit="1"/>
              </p:cNvSpPr>
              <p:nvPr/>
            </p:nvSpPr>
            <p:spPr>
              <a:xfrm>
                <a:off x="7710473" y="5058747"/>
                <a:ext cx="853518" cy="338554"/>
              </a:xfrm>
              <a:prstGeom prst="rect">
                <a:avLst/>
              </a:prstGeom>
              <a:blipFill>
                <a:blip r:embed="rId10"/>
                <a:stretch>
                  <a:fillRect b="-5455"/>
                </a:stretch>
              </a:blipFill>
            </p:spPr>
            <p:txBody>
              <a:bodyPr/>
              <a:lstStyle/>
              <a:p>
                <a:r>
                  <a:rPr lang="en-US">
                    <a:noFill/>
                  </a:rPr>
                  <a:t> </a:t>
                </a:r>
              </a:p>
            </p:txBody>
          </p:sp>
        </mc:Fallback>
      </mc:AlternateContent>
    </p:spTree>
    <p:extLst>
      <p:ext uri="{BB962C8B-B14F-4D97-AF65-F5344CB8AC3E}">
        <p14:creationId xmlns:p14="http://schemas.microsoft.com/office/powerpoint/2010/main" val="713022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MNIST Initial model</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698261267"/>
                  </p:ext>
                </p:extLst>
              </p:nvPr>
            </p:nvGraphicFramePr>
            <p:xfrm>
              <a:off x="468102" y="2313735"/>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16" t="-1639" r="-2632"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16" t="-101639" r="-2632"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16" t="-201639" r="-2632"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16" t="-301639" r="-2632"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16" t="-401639" r="-2632"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16" t="-501639" r="-2632"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16" t="-601639" r="-2632"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16" t="-701639" r="-2632"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16" t="-801639" r="-2632"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815" y="2313735"/>
            <a:ext cx="5032937" cy="3337559"/>
          </a:xfrm>
          <a:prstGeom prst="rect">
            <a:avLst/>
          </a:prstGeom>
        </p:spPr>
      </p:pic>
      <p:sp>
        <p:nvSpPr>
          <p:cNvPr id="22" name="Right Arrow 21"/>
          <p:cNvSpPr/>
          <p:nvPr/>
        </p:nvSpPr>
        <p:spPr>
          <a:xfrm>
            <a:off x="1064761" y="3752269"/>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81506" y="1898823"/>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002638" y="189882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223535" y="1898821"/>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8347874" y="3781615"/>
                <a:ext cx="727919" cy="215444"/>
              </a:xfrm>
              <a:prstGeom prst="rect">
                <a:avLst/>
              </a:prstGeom>
              <a:noFill/>
            </p:spPr>
            <p:txBody>
              <a:bodyPr wrap="square" lIns="0" tIns="0" rIns="0" bIns="0" rtlCol="0">
                <a:spAutoFit/>
              </a:bodyPr>
              <a:lstStyle/>
              <a:p>
                <a:r>
                  <a:rPr lang="en-US" sz="1400" dirty="0" smtClean="0">
                    <a:latin typeface="Times New Roman" panose="02020603050405020304" pitchFamily="18" charset="0"/>
                    <a:cs typeface="Times New Roman" panose="02020603050405020304" pitchFamily="18" charset="0"/>
                  </a:rPr>
                  <a:t> Class </a:t>
                </a:r>
                <a14:m>
                  <m:oMath xmlns:m="http://schemas.openxmlformats.org/officeDocument/2006/math">
                    <m:acc>
                      <m:accPr>
                        <m:chr m:val="̂"/>
                        <m:ctrlPr>
                          <a:rPr lang="en-US" sz="1400" i="1" smtClean="0">
                            <a:latin typeface="Cambria Math" panose="02040503050406030204" pitchFamily="18" charset="0"/>
                            <a:cs typeface="Times New Roman" panose="02020603050405020304" pitchFamily="18" charset="0"/>
                          </a:rPr>
                        </m:ctrlPr>
                      </m:accPr>
                      <m:e>
                        <m:r>
                          <a:rPr lang="en-US" sz="1400" b="0" i="1" smtClean="0">
                            <a:latin typeface="Cambria Math" panose="02040503050406030204" pitchFamily="18" charset="0"/>
                            <a:cs typeface="Times New Roman" panose="02020603050405020304" pitchFamily="18" charset="0"/>
                          </a:rPr>
                          <m:t>𝑦</m:t>
                        </m:r>
                      </m:e>
                    </m:acc>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8347874" y="3781615"/>
                <a:ext cx="727919" cy="215444"/>
              </a:xfrm>
              <a:prstGeom prst="rect">
                <a:avLst/>
              </a:prstGeom>
              <a:blipFill>
                <a:blip r:embed="rId5"/>
                <a:stretch>
                  <a:fillRect l="-9167" t="-25000" r="-17500" b="-47222"/>
                </a:stretch>
              </a:blipFill>
            </p:spPr>
            <p:txBody>
              <a:bodyPr/>
              <a:lstStyle/>
              <a:p>
                <a:r>
                  <a:rPr lang="en-US">
                    <a:noFill/>
                  </a:rPr>
                  <a:t> </a:t>
                </a:r>
              </a:p>
            </p:txBody>
          </p:sp>
        </mc:Fallback>
      </mc:AlternateContent>
      <p:sp>
        <p:nvSpPr>
          <p:cNvPr id="27" name="Right Arrow 26"/>
          <p:cNvSpPr/>
          <p:nvPr/>
        </p:nvSpPr>
        <p:spPr>
          <a:xfrm>
            <a:off x="7628441" y="3811120"/>
            <a:ext cx="626251"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7537085" y="3573744"/>
            <a:ext cx="681597" cy="261610"/>
          </a:xfrm>
          <a:prstGeom prst="rect">
            <a:avLst/>
          </a:prstGeom>
          <a:noFill/>
        </p:spPr>
        <p:txBody>
          <a:bodyPr wrap="none" lIns="91440" tIns="45720" rIns="91440" bIns="45720">
            <a:spAutoFit/>
          </a:bodyPr>
          <a:lstStyle/>
          <a:p>
            <a:pPr algn="ctr"/>
            <a:r>
              <a:rPr lang="en-US" sz="11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Arg max</a:t>
            </a:r>
            <a:endParaRPr lang="en-US" sz="11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2765302" y="256555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765302" y="2565555"/>
                <a:ext cx="233362" cy="220958"/>
              </a:xfrm>
              <a:prstGeom prst="rect">
                <a:avLst/>
              </a:prstGeom>
              <a:blipFill>
                <a:blip r:embed="rId6"/>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881983" y="274786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2881983" y="2747863"/>
                <a:ext cx="233362" cy="220958"/>
              </a:xfrm>
              <a:prstGeom prst="rect">
                <a:avLst/>
              </a:prstGeom>
              <a:blipFill>
                <a:blip r:embed="rId7"/>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881983" y="28881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2881983" y="2888134"/>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531940" y="500177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2531940" y="5001774"/>
                <a:ext cx="233362" cy="220958"/>
              </a:xfrm>
              <a:prstGeom prst="rect">
                <a:avLst/>
              </a:prstGeom>
              <a:blipFill>
                <a:blip r:embed="rId9"/>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843289" y="493653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2843289" y="4936539"/>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2987065" y="507847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2987065" y="5078472"/>
                <a:ext cx="233362" cy="220958"/>
              </a:xfrm>
              <a:prstGeom prst="rect">
                <a:avLst/>
              </a:prstGeom>
              <a:blipFill>
                <a:blip r:embed="rId11"/>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763777" y="33871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4763777" y="3387168"/>
                <a:ext cx="233362" cy="220958"/>
              </a:xfrm>
              <a:prstGeom prst="rect">
                <a:avLst/>
              </a:prstGeom>
              <a:blipFill>
                <a:blip r:embed="rId12"/>
                <a:stretch>
                  <a:fillRect r="-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60826" y="3459185"/>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4960826" y="3459185"/>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062748" y="354047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5062748" y="3540477"/>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4977215" y="36217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4977215" y="3621768"/>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725083" y="367389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4725083" y="3673893"/>
                <a:ext cx="233362" cy="220958"/>
              </a:xfrm>
              <a:prstGeom prst="rect">
                <a:avLst/>
              </a:prstGeom>
              <a:blipFill>
                <a:blip r:embed="rId16"/>
                <a:stretch>
                  <a:fillRect r="-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69479" y="3307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369479" y="3307837"/>
                <a:ext cx="233362" cy="215444"/>
              </a:xfrm>
              <a:prstGeom prst="rect">
                <a:avLst/>
              </a:prstGeom>
              <a:blipFill>
                <a:blip r:embed="rId2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364866" y="370765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364866" y="3707653"/>
                <a:ext cx="233362" cy="215444"/>
              </a:xfrm>
              <a:prstGeom prst="rect">
                <a:avLst/>
              </a:prstGeom>
              <a:blipFill>
                <a:blip r:embed="rId23"/>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364866" y="407639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364866" y="4076398"/>
                <a:ext cx="233362" cy="215444"/>
              </a:xfrm>
              <a:prstGeom prst="rect">
                <a:avLst/>
              </a:prstGeom>
              <a:blipFill>
                <a:blip r:embed="rId24"/>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474504" y="294089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474504" y="2940892"/>
                <a:ext cx="233362" cy="215444"/>
              </a:xfrm>
              <a:prstGeom prst="rect">
                <a:avLst/>
              </a:prstGeom>
              <a:blipFill>
                <a:blip r:embed="rId25"/>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474504" y="33641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474504" y="3364178"/>
                <a:ext cx="233362" cy="215444"/>
              </a:xfrm>
              <a:prstGeom prst="rect">
                <a:avLst/>
              </a:prstGeom>
              <a:blipFill>
                <a:blip r:embed="rId26"/>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474504" y="371229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474504" y="3712290"/>
                <a:ext cx="233362" cy="215444"/>
              </a:xfrm>
              <a:prstGeom prst="rect">
                <a:avLst/>
              </a:prstGeom>
              <a:blipFill>
                <a:blip r:embed="rId27"/>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486295" y="411283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486295" y="4112837"/>
                <a:ext cx="233362" cy="215444"/>
              </a:xfrm>
              <a:prstGeom prst="rect">
                <a:avLst/>
              </a:prstGeom>
              <a:blipFill>
                <a:blip r:embed="rId28"/>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86295" y="443907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86295" y="4439078"/>
                <a:ext cx="233362" cy="215444"/>
              </a:xfrm>
              <a:prstGeom prst="rect">
                <a:avLst/>
              </a:prstGeom>
              <a:blipFill>
                <a:blip r:embed="rId29"/>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9170083" y="1343623"/>
                <a:ext cx="2849732" cy="5111336"/>
              </a:xfrm>
              <a:prstGeom prst="rect">
                <a:avLst/>
              </a:prstGeom>
              <a:noFill/>
              <a:ln>
                <a:solidFill>
                  <a:schemeClr val="tx1"/>
                </a:solidFill>
              </a:ln>
            </p:spPr>
            <p:txBody>
              <a:bodyPr wrap="square" rtlCol="0">
                <a:spAutoFit/>
              </a:bodyPr>
              <a:lstStyle/>
              <a:p>
                <a:r>
                  <a:rPr lang="en-US" sz="1600" u="sng" dirty="0" smtClean="0">
                    <a:latin typeface="Times New Roman" panose="02020603050405020304" pitchFamily="18" charset="0"/>
                    <a:cs typeface="Times New Roman" panose="02020603050405020304" pitchFamily="18" charset="0"/>
                  </a:rPr>
                  <a:t>Trainable Parameters:</a:t>
                </a:r>
              </a:p>
              <a:p>
                <a:endParaRPr lang="en-US" sz="1600" dirty="0"/>
              </a:p>
              <a:p>
                <a:r>
                  <a:rPr lang="en-US" sz="1400" dirty="0" smtClean="0">
                    <a:latin typeface="Times New Roman" panose="02020603050405020304" pitchFamily="18" charset="0"/>
                    <a:cs typeface="Times New Roman" panose="02020603050405020304" pitchFamily="18" charset="0"/>
                  </a:rPr>
                  <a:t>W</a:t>
                </a:r>
                <a:r>
                  <a:rPr lang="en-US" sz="1400" dirty="0" smtClean="0"/>
                  <a:t> =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b="0" i="1" smtClean="0">
                                      <a:latin typeface="Cambria Math" panose="02040503050406030204" pitchFamily="18" charset="0"/>
                                    </a:rPr>
                                    <m:t>,</m:t>
                                  </m:r>
                                  <m:r>
                                    <a:rPr lang="en-US" sz="1400" b="0" i="1" smtClean="0">
                                      <a:latin typeface="Cambria Math" panose="02040503050406030204" pitchFamily="18" charset="0"/>
                                    </a:rPr>
                                    <m:t>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V</a:t>
                </a:r>
                <a:r>
                  <a:rPr lang="en-US" sz="1400" dirty="0" smtClean="0"/>
                  <a:t> </a:t>
                </a: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𝑣</m:t>
                                  </m:r>
                                </m:e>
                                <m:sub>
                                  <m:r>
                                    <a:rPr lang="en-US" sz="1400" b="0" i="1" smtClean="0">
                                      <a:latin typeface="Cambria Math" panose="02040503050406030204" pitchFamily="18" charset="0"/>
                                    </a:rPr>
                                    <m:t>3</m:t>
                                  </m:r>
                                  <m:r>
                                    <a:rPr lang="en-US" sz="1400" b="0" i="1" smtClean="0">
                                      <a:latin typeface="Cambria Math" panose="02040503050406030204" pitchFamily="18" charset="0"/>
                                    </a:rPr>
                                    <m:t>,</m:t>
                                  </m:r>
                                  <m:r>
                                    <a:rPr lang="en-US" sz="1400" b="0" i="1" smtClean="0">
                                      <a:latin typeface="Cambria Math" panose="02040503050406030204" pitchFamily="18" charset="0"/>
                                    </a:rPr>
                                    <m:t>5</m:t>
                                  </m:r>
                                </m:sub>
                              </m:sSub>
                            </m:e>
                          </m:mr>
                        </m:m>
                      </m:e>
                    </m:d>
                  </m:oMath>
                </a14:m>
                <a:endParaRPr lang="en-US" sz="1600" dirty="0" smtClean="0"/>
              </a:p>
              <a:p>
                <a:endParaRPr lang="en-US" sz="1600" dirty="0" smtClean="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b="0" i="1" smtClean="0">
                            <a:latin typeface="Cambria Math" panose="02040503050406030204" pitchFamily="18" charset="0"/>
                          </a:rPr>
                          <m:t>𝑣</m:t>
                        </m:r>
                      </m:e>
                      <m:sub>
                        <m:r>
                          <a:rPr lang="en-US" sz="1200" i="1">
                            <a:latin typeface="Cambria Math" panose="02040503050406030204" pitchFamily="18" charset="0"/>
                          </a:rPr>
                          <m:t>𝑖</m:t>
                        </m:r>
                        <m:r>
                          <a:rPr lang="en-US" sz="1200" b="0" i="1" smtClean="0">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neurons</a:t>
                </a:r>
              </a:p>
              <a:p>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4</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b="0" i="1" smtClean="0">
                            <a:latin typeface="Cambria Math" panose="02040503050406030204" pitchFamily="18" charset="0"/>
                            <a:cs typeface="Times New Roman" panose="02020603050405020304" pitchFamily="18" charset="0"/>
                          </a:rPr>
                          <m:t>𝑜</m:t>
                        </m:r>
                        <m:r>
                          <a:rPr lang="en-US" sz="1200" b="0" i="1" smtClean="0">
                            <a:latin typeface="Cambria Math" panose="02040503050406030204" pitchFamily="18" charset="0"/>
                            <a:cs typeface="Times New Roman" panose="02020603050405020304" pitchFamily="18" charset="0"/>
                          </a:rPr>
                          <m:t>5</m:t>
                        </m:r>
                      </m:sub>
                    </m:sSub>
                  </m:oMath>
                </a14:m>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 the bias terms for the </a:t>
                </a:r>
                <a:r>
                  <a:rPr lang="en-US" sz="1200" dirty="0" smtClean="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layer neurons</a:t>
                </a:r>
              </a:p>
              <a:p>
                <a:endParaRPr lang="en-US" sz="1200" dirty="0">
                  <a:latin typeface="Times New Roman" panose="02020603050405020304" pitchFamily="18" charset="0"/>
                  <a:cs typeface="Times New Roman" panose="02020603050405020304" pitchFamily="18" charset="0"/>
                </a:endParaRPr>
              </a:p>
              <a:p>
                <a:endParaRPr 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9170083" y="1343623"/>
                <a:ext cx="2849732" cy="5111336"/>
              </a:xfrm>
              <a:prstGeom prst="rect">
                <a:avLst/>
              </a:prstGeom>
              <a:blipFill>
                <a:blip r:embed="rId30"/>
                <a:stretch>
                  <a:fillRect l="-851" t="-238" r="-638"/>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6799222" y="3054181"/>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43" name="TextBox 42"/>
              <p:cNvSpPr txBox="1">
                <a:spLocks noRot="1" noChangeAspect="1" noMove="1" noResize="1" noEditPoints="1" noAdjustHandles="1" noChangeArrowheads="1" noChangeShapeType="1" noTextEdit="1"/>
              </p:cNvSpPr>
              <p:nvPr/>
            </p:nvSpPr>
            <p:spPr>
              <a:xfrm>
                <a:off x="6799222" y="3054181"/>
                <a:ext cx="853518" cy="338554"/>
              </a:xfrm>
              <a:prstGeom prst="rect">
                <a:avLst/>
              </a:prstGeom>
              <a:blipFill>
                <a:blip r:embed="rId31"/>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99222" y="3452171"/>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44" name="TextBox 43"/>
              <p:cNvSpPr txBox="1">
                <a:spLocks noRot="1" noChangeAspect="1" noMove="1" noResize="1" noEditPoints="1" noAdjustHandles="1" noChangeArrowheads="1" noChangeShapeType="1" noTextEdit="1"/>
              </p:cNvSpPr>
              <p:nvPr/>
            </p:nvSpPr>
            <p:spPr>
              <a:xfrm>
                <a:off x="6799222" y="3452171"/>
                <a:ext cx="853518" cy="338554"/>
              </a:xfrm>
              <a:prstGeom prst="rect">
                <a:avLst/>
              </a:prstGeom>
              <a:blipFill>
                <a:blip r:embed="rId32"/>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799222" y="3817972"/>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6799222" y="3817972"/>
                <a:ext cx="853518" cy="338554"/>
              </a:xfrm>
              <a:prstGeom prst="rect">
                <a:avLst/>
              </a:prstGeom>
              <a:blipFill>
                <a:blip r:embed="rId33"/>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805139" y="4213813"/>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46" name="TextBox 45"/>
              <p:cNvSpPr txBox="1">
                <a:spLocks noRot="1" noChangeAspect="1" noMove="1" noResize="1" noEditPoints="1" noAdjustHandles="1" noChangeArrowheads="1" noChangeShapeType="1" noTextEdit="1"/>
              </p:cNvSpPr>
              <p:nvPr/>
            </p:nvSpPr>
            <p:spPr>
              <a:xfrm>
                <a:off x="6805139" y="4213813"/>
                <a:ext cx="853518" cy="338554"/>
              </a:xfrm>
              <a:prstGeom prst="rect">
                <a:avLst/>
              </a:prstGeom>
              <a:blipFill>
                <a:blip r:embed="rId34"/>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6805139" y="4579614"/>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47" name="TextBox 46"/>
              <p:cNvSpPr txBox="1">
                <a:spLocks noRot="1" noChangeAspect="1" noMove="1" noResize="1" noEditPoints="1" noAdjustHandles="1" noChangeArrowheads="1" noChangeShapeType="1" noTextEdit="1"/>
              </p:cNvSpPr>
              <p:nvPr/>
            </p:nvSpPr>
            <p:spPr>
              <a:xfrm>
                <a:off x="6805139" y="4579614"/>
                <a:ext cx="853518" cy="338554"/>
              </a:xfrm>
              <a:prstGeom prst="rect">
                <a:avLst/>
              </a:prstGeom>
              <a:blipFill>
                <a:blip r:embed="rId35"/>
                <a:stretch>
                  <a:fillRect b="-5357"/>
                </a:stretch>
              </a:blipFill>
            </p:spPr>
            <p:txBody>
              <a:bodyPr/>
              <a:lstStyle/>
              <a:p>
                <a:r>
                  <a:rPr lang="en-US">
                    <a:noFill/>
                  </a:rPr>
                  <a:t> </a:t>
                </a:r>
              </a:p>
            </p:txBody>
          </p:sp>
        </mc:Fallback>
      </mc:AlternateContent>
    </p:spTree>
    <p:extLst>
      <p:ext uri="{BB962C8B-B14F-4D97-AF65-F5344CB8AC3E}">
        <p14:creationId xmlns:p14="http://schemas.microsoft.com/office/powerpoint/2010/main" val="351085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Hidden layer</a:t>
            </a:r>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7850745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0774535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262342638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extLst>
                      <a:ext uri="{0D108BD9-81ED-4DB2-BD59-A6C34878D82A}">
                        <a16:rowId xmlns:a16="http://schemas.microsoft.com/office/drawing/2014/main" val="14517877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extLst>
                      <a:ext uri="{0D108BD9-81ED-4DB2-BD59-A6C34878D82A}">
                        <a16:rowId xmlns:a16="http://schemas.microsoft.com/office/drawing/2014/main" val="370682929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extLst>
                      <a:ext uri="{0D108BD9-81ED-4DB2-BD59-A6C34878D82A}">
                        <a16:rowId xmlns:a16="http://schemas.microsoft.com/office/drawing/2014/main" val="9707612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extLst>
                      <a:ext uri="{0D108BD9-81ED-4DB2-BD59-A6C34878D82A}">
                        <a16:rowId xmlns:a16="http://schemas.microsoft.com/office/drawing/2014/main" val="21101577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extLst>
                      <a:ext uri="{0D108BD9-81ED-4DB2-BD59-A6C34878D82A}">
                        <a16:rowId xmlns:a16="http://schemas.microsoft.com/office/drawing/2014/main" val="420323840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extLst>
                      <a:ext uri="{0D108BD9-81ED-4DB2-BD59-A6C34878D82A}">
                        <a16:rowId xmlns:a16="http://schemas.microsoft.com/office/drawing/2014/main" val="2760091717"/>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434163759"/>
                  </p:ext>
                </p:extLst>
              </p:nvPr>
            </p:nvGraphicFramePr>
            <p:xfrm>
              <a:off x="445869" y="1767169"/>
              <a:ext cx="453748" cy="3337560"/>
            </p:xfrm>
            <a:graphic>
              <a:graphicData uri="http://schemas.openxmlformats.org/drawingml/2006/table">
                <a:tbl>
                  <a:tblPr firstRow="1" bandRow="1">
                    <a:tableStyleId>{5940675A-B579-460E-94D1-54222C63F5DA}</a:tableStyleId>
                  </a:tblPr>
                  <a:tblGrid>
                    <a:gridCol w="453748">
                      <a:extLst>
                        <a:ext uri="{9D8B030D-6E8A-4147-A177-3AD203B41FA5}">
                          <a16:colId xmlns:a16="http://schemas.microsoft.com/office/drawing/2014/main" val="1811399206"/>
                        </a:ext>
                      </a:extLst>
                    </a:gridCol>
                  </a:tblGrid>
                  <a:tr h="370840">
                    <a:tc>
                      <a:txBody>
                        <a:bodyPr/>
                        <a:lstStyle/>
                        <a:p>
                          <a:endParaRPr lang="en-US"/>
                        </a:p>
                      </a:txBody>
                      <a:tcPr>
                        <a:blipFill>
                          <a:blip r:embed="rId3"/>
                          <a:stretch>
                            <a:fillRect l="-1333" t="-1639" r="-2667" b="-803279"/>
                          </a:stretch>
                        </a:blipFill>
                      </a:tcPr>
                    </a:tc>
                    <a:extLst>
                      <a:ext uri="{0D108BD9-81ED-4DB2-BD59-A6C34878D82A}">
                        <a16:rowId xmlns:a16="http://schemas.microsoft.com/office/drawing/2014/main" val="2785074526"/>
                      </a:ext>
                    </a:extLst>
                  </a:tr>
                  <a:tr h="370840">
                    <a:tc>
                      <a:txBody>
                        <a:bodyPr/>
                        <a:lstStyle/>
                        <a:p>
                          <a:endParaRPr lang="en-US"/>
                        </a:p>
                      </a:txBody>
                      <a:tcPr>
                        <a:blipFill>
                          <a:blip r:embed="rId3"/>
                          <a:stretch>
                            <a:fillRect l="-1333" t="-101639" r="-2667" b="-703279"/>
                          </a:stretch>
                        </a:blipFill>
                      </a:tcPr>
                    </a:tc>
                    <a:extLst>
                      <a:ext uri="{0D108BD9-81ED-4DB2-BD59-A6C34878D82A}">
                        <a16:rowId xmlns:a16="http://schemas.microsoft.com/office/drawing/2014/main" val="1807745353"/>
                      </a:ext>
                    </a:extLst>
                  </a:tr>
                  <a:tr h="370840">
                    <a:tc>
                      <a:txBody>
                        <a:bodyPr/>
                        <a:lstStyle/>
                        <a:p>
                          <a:endParaRPr lang="en-US"/>
                        </a:p>
                      </a:txBody>
                      <a:tcPr>
                        <a:blipFill>
                          <a:blip r:embed="rId3"/>
                          <a:stretch>
                            <a:fillRect l="-1333" t="-201639" r="-2667" b="-603279"/>
                          </a:stretch>
                        </a:blipFill>
                      </a:tcPr>
                    </a:tc>
                    <a:extLst>
                      <a:ext uri="{0D108BD9-81ED-4DB2-BD59-A6C34878D82A}">
                        <a16:rowId xmlns:a16="http://schemas.microsoft.com/office/drawing/2014/main" val="2623426385"/>
                      </a:ext>
                    </a:extLst>
                  </a:tr>
                  <a:tr h="370840">
                    <a:tc>
                      <a:txBody>
                        <a:bodyPr/>
                        <a:lstStyle/>
                        <a:p>
                          <a:endParaRPr lang="en-US"/>
                        </a:p>
                      </a:txBody>
                      <a:tcPr>
                        <a:blipFill>
                          <a:blip r:embed="rId3"/>
                          <a:stretch>
                            <a:fillRect l="-1333" t="-301639" r="-2667" b="-503279"/>
                          </a:stretch>
                        </a:blipFill>
                      </a:tcPr>
                    </a:tc>
                    <a:extLst>
                      <a:ext uri="{0D108BD9-81ED-4DB2-BD59-A6C34878D82A}">
                        <a16:rowId xmlns:a16="http://schemas.microsoft.com/office/drawing/2014/main" val="1451787717"/>
                      </a:ext>
                    </a:extLst>
                  </a:tr>
                  <a:tr h="370840">
                    <a:tc>
                      <a:txBody>
                        <a:bodyPr/>
                        <a:lstStyle/>
                        <a:p>
                          <a:endParaRPr lang="en-US"/>
                        </a:p>
                      </a:txBody>
                      <a:tcPr>
                        <a:blipFill>
                          <a:blip r:embed="rId3"/>
                          <a:stretch>
                            <a:fillRect l="-1333" t="-401639" r="-2667" b="-403279"/>
                          </a:stretch>
                        </a:blipFill>
                      </a:tcPr>
                    </a:tc>
                    <a:extLst>
                      <a:ext uri="{0D108BD9-81ED-4DB2-BD59-A6C34878D82A}">
                        <a16:rowId xmlns:a16="http://schemas.microsoft.com/office/drawing/2014/main" val="3706829291"/>
                      </a:ext>
                    </a:extLst>
                  </a:tr>
                  <a:tr h="370840">
                    <a:tc>
                      <a:txBody>
                        <a:bodyPr/>
                        <a:lstStyle/>
                        <a:p>
                          <a:endParaRPr lang="en-US"/>
                        </a:p>
                      </a:txBody>
                      <a:tcPr>
                        <a:blipFill>
                          <a:blip r:embed="rId3"/>
                          <a:stretch>
                            <a:fillRect l="-1333" t="-501639" r="-2667" b="-303279"/>
                          </a:stretch>
                        </a:blipFill>
                      </a:tcPr>
                    </a:tc>
                    <a:extLst>
                      <a:ext uri="{0D108BD9-81ED-4DB2-BD59-A6C34878D82A}">
                        <a16:rowId xmlns:a16="http://schemas.microsoft.com/office/drawing/2014/main" val="970761249"/>
                      </a:ext>
                    </a:extLst>
                  </a:tr>
                  <a:tr h="370840">
                    <a:tc>
                      <a:txBody>
                        <a:bodyPr/>
                        <a:lstStyle/>
                        <a:p>
                          <a:endParaRPr lang="en-US"/>
                        </a:p>
                      </a:txBody>
                      <a:tcPr>
                        <a:blipFill>
                          <a:blip r:embed="rId3"/>
                          <a:stretch>
                            <a:fillRect l="-1333" t="-601639" r="-2667" b="-203279"/>
                          </a:stretch>
                        </a:blipFill>
                      </a:tcPr>
                    </a:tc>
                    <a:extLst>
                      <a:ext uri="{0D108BD9-81ED-4DB2-BD59-A6C34878D82A}">
                        <a16:rowId xmlns:a16="http://schemas.microsoft.com/office/drawing/2014/main" val="2110157726"/>
                      </a:ext>
                    </a:extLst>
                  </a:tr>
                  <a:tr h="370840">
                    <a:tc>
                      <a:txBody>
                        <a:bodyPr/>
                        <a:lstStyle/>
                        <a:p>
                          <a:endParaRPr lang="en-US"/>
                        </a:p>
                      </a:txBody>
                      <a:tcPr>
                        <a:blipFill>
                          <a:blip r:embed="rId3"/>
                          <a:stretch>
                            <a:fillRect l="-1333" t="-701639" r="-2667" b="-103279"/>
                          </a:stretch>
                        </a:blipFill>
                      </a:tcPr>
                    </a:tc>
                    <a:extLst>
                      <a:ext uri="{0D108BD9-81ED-4DB2-BD59-A6C34878D82A}">
                        <a16:rowId xmlns:a16="http://schemas.microsoft.com/office/drawing/2014/main" val="4203238408"/>
                      </a:ext>
                    </a:extLst>
                  </a:tr>
                  <a:tr h="370840">
                    <a:tc>
                      <a:txBody>
                        <a:bodyPr/>
                        <a:lstStyle/>
                        <a:p>
                          <a:endParaRPr lang="en-US"/>
                        </a:p>
                      </a:txBody>
                      <a:tcPr>
                        <a:blipFill>
                          <a:blip r:embed="rId3"/>
                          <a:stretch>
                            <a:fillRect l="-1333" t="-801639" r="-2667" b="-3279"/>
                          </a:stretch>
                        </a:blipFill>
                      </a:tcPr>
                    </a:tc>
                    <a:extLst>
                      <a:ext uri="{0D108BD9-81ED-4DB2-BD59-A6C34878D82A}">
                        <a16:rowId xmlns:a16="http://schemas.microsoft.com/office/drawing/2014/main" val="2760091717"/>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4582" y="1767169"/>
            <a:ext cx="5032937" cy="3337559"/>
          </a:xfrm>
          <a:prstGeom prst="rect">
            <a:avLst/>
          </a:prstGeom>
        </p:spPr>
      </p:pic>
      <p:sp>
        <p:nvSpPr>
          <p:cNvPr id="22" name="Right Arrow 21"/>
          <p:cNvSpPr/>
          <p:nvPr/>
        </p:nvSpPr>
        <p:spPr>
          <a:xfrm>
            <a:off x="1042528" y="3205703"/>
            <a:ext cx="1012054" cy="230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859273" y="1352257"/>
            <a:ext cx="977103"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Input layer</a:t>
            </a:r>
            <a:endParaRPr lang="en-US"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980405" y="1352256"/>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2743069" y="201898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743069" y="2018989"/>
                <a:ext cx="233362" cy="220958"/>
              </a:xfrm>
              <a:prstGeom prst="rect">
                <a:avLst/>
              </a:prstGeom>
              <a:blipFill>
                <a:blip r:embed="rId5"/>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859750" y="220129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8" name="TextBox 17"/>
              <p:cNvSpPr txBox="1">
                <a:spLocks noRot="1" noChangeAspect="1" noMove="1" noResize="1" noEditPoints="1" noAdjustHandles="1" noChangeArrowheads="1" noChangeShapeType="1" noTextEdit="1"/>
              </p:cNvSpPr>
              <p:nvPr/>
            </p:nvSpPr>
            <p:spPr>
              <a:xfrm>
                <a:off x="2859750" y="2201297"/>
                <a:ext cx="233362" cy="220958"/>
              </a:xfrm>
              <a:prstGeom prst="rect">
                <a:avLst/>
              </a:prstGeom>
              <a:blipFill>
                <a:blip r:embed="rId6"/>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859750" y="234156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19" name="TextBox 18"/>
              <p:cNvSpPr txBox="1">
                <a:spLocks noRot="1" noChangeAspect="1" noMove="1" noResize="1" noEditPoints="1" noAdjustHandles="1" noChangeArrowheads="1" noChangeShapeType="1" noTextEdit="1"/>
              </p:cNvSpPr>
              <p:nvPr/>
            </p:nvSpPr>
            <p:spPr>
              <a:xfrm>
                <a:off x="2859750" y="2341568"/>
                <a:ext cx="233362" cy="220958"/>
              </a:xfrm>
              <a:prstGeom prst="rect">
                <a:avLst/>
              </a:prstGeom>
              <a:blipFill>
                <a:blip r:embed="rId7"/>
                <a:stretch>
                  <a:fillRect r="-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2509707" y="4455208"/>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1" name="TextBox 20"/>
              <p:cNvSpPr txBox="1">
                <a:spLocks noRot="1" noChangeAspect="1" noMove="1" noResize="1" noEditPoints="1" noAdjustHandles="1" noChangeArrowheads="1" noChangeShapeType="1" noTextEdit="1"/>
              </p:cNvSpPr>
              <p:nvPr/>
            </p:nvSpPr>
            <p:spPr>
              <a:xfrm>
                <a:off x="2509707" y="4455208"/>
                <a:ext cx="233362" cy="220958"/>
              </a:xfrm>
              <a:prstGeom prst="rect">
                <a:avLst/>
              </a:prstGeom>
              <a:blipFill>
                <a:blip r:embed="rId8"/>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821056" y="4389973"/>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2821056" y="4389973"/>
                <a:ext cx="233362" cy="220958"/>
              </a:xfrm>
              <a:prstGeom prst="rect">
                <a:avLst/>
              </a:prstGeom>
              <a:blipFill>
                <a:blip r:embed="rId9"/>
                <a:stretch>
                  <a:fillRect r="-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2964832" y="453190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𝑤</m:t>
                          </m:r>
                        </m:e>
                        <m:sub>
                          <m:r>
                            <a:rPr lang="en-US" sz="800" b="0" i="1" smtClean="0">
                              <a:latin typeface="Cambria Math" panose="02040503050406030204" pitchFamily="18" charset="0"/>
                            </a:rPr>
                            <m:t>9</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2964832" y="4531906"/>
                <a:ext cx="233362" cy="220958"/>
              </a:xfrm>
              <a:prstGeom prst="rect">
                <a:avLst/>
              </a:prstGeom>
              <a:blipFill>
                <a:blip r:embed="rId10"/>
                <a:stretch>
                  <a:fillRect r="-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4741544" y="28406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4741544" y="2840602"/>
                <a:ext cx="233362" cy="220958"/>
              </a:xfrm>
              <a:prstGeom prst="rect">
                <a:avLst/>
              </a:prstGeom>
              <a:blipFill>
                <a:blip r:embed="rId11"/>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38593" y="2912619"/>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4938593" y="2912619"/>
                <a:ext cx="233362" cy="220958"/>
              </a:xfrm>
              <a:prstGeom prst="rect">
                <a:avLst/>
              </a:prstGeom>
              <a:blipFill>
                <a:blip r:embed="rId12"/>
                <a:stretch>
                  <a:fillRect r="-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5040515" y="2993911"/>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5040515" y="2993911"/>
                <a:ext cx="233362" cy="220958"/>
              </a:xfrm>
              <a:prstGeom prst="rect">
                <a:avLst/>
              </a:prstGeom>
              <a:blipFill>
                <a:blip r:embed="rId13"/>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4954982" y="307520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4954982" y="3075202"/>
                <a:ext cx="233362" cy="220958"/>
              </a:xfrm>
              <a:prstGeom prst="rect">
                <a:avLst/>
              </a:prstGeom>
              <a:blipFill>
                <a:blip r:embed="rId14"/>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702850" y="312732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4702850" y="3127327"/>
                <a:ext cx="233362" cy="220958"/>
              </a:xfrm>
              <a:prstGeom prst="rect">
                <a:avLst/>
              </a:prstGeom>
              <a:blipFill>
                <a:blip r:embed="rId15"/>
                <a:stretch>
                  <a:fillRect r="-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347246" y="2761271"/>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4347246" y="2761271"/>
                <a:ext cx="233362" cy="215444"/>
              </a:xfrm>
              <a:prstGeom prst="rect">
                <a:avLst/>
              </a:prstGeom>
              <a:blipFill>
                <a:blip r:embed="rId16"/>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4342633" y="316108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4342633" y="3161087"/>
                <a:ext cx="233362" cy="215444"/>
              </a:xfrm>
              <a:prstGeom prst="rect">
                <a:avLst/>
              </a:prstGeom>
              <a:blipFill>
                <a:blip r:embed="rId17"/>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4342633" y="352983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4342633" y="3529832"/>
                <a:ext cx="233362" cy="215444"/>
              </a:xfrm>
              <a:prstGeom prst="rect">
                <a:avLst/>
              </a:prstGeom>
              <a:blipFill>
                <a:blip r:embed="rId18"/>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6479633" y="322757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6479633" y="3227577"/>
                <a:ext cx="233362" cy="215444"/>
              </a:xfrm>
              <a:prstGeom prst="rect">
                <a:avLst/>
              </a:prstGeom>
              <a:blipFill>
                <a:blip r:embed="rId19"/>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6479633" y="3650863"/>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6479633" y="3650863"/>
                <a:ext cx="233362" cy="215444"/>
              </a:xfrm>
              <a:prstGeom prst="rect">
                <a:avLst/>
              </a:prstGeom>
              <a:blipFill>
                <a:blip r:embed="rId20"/>
                <a:stretch>
                  <a:fillRect r="-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6479633" y="3998975"/>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6479633" y="3998975"/>
                <a:ext cx="233362" cy="215444"/>
              </a:xfrm>
              <a:prstGeom prst="rect">
                <a:avLst/>
              </a:prstGeom>
              <a:blipFill>
                <a:blip r:embed="rId21"/>
                <a:stretch>
                  <a:fillRect r="-10526"/>
                </a:stretch>
              </a:blipFill>
            </p:spPr>
            <p:txBody>
              <a:bodyPr/>
              <a:lstStyle/>
              <a:p>
                <a:r>
                  <a:rPr lang="en-US">
                    <a:noFill/>
                  </a:rPr>
                  <a:t> </a:t>
                </a:r>
              </a:p>
            </p:txBody>
          </p:sp>
        </mc:Fallback>
      </mc:AlternateContent>
      <p:sp>
        <p:nvSpPr>
          <p:cNvPr id="10" name="TextBox 9"/>
          <p:cNvSpPr txBox="1"/>
          <p:nvPr/>
        </p:nvSpPr>
        <p:spPr>
          <a:xfrm>
            <a:off x="4702850" y="2469684"/>
            <a:ext cx="2456767" cy="1851025"/>
          </a:xfrm>
          <a:prstGeom prst="rect">
            <a:avLst/>
          </a:prstGeom>
          <a:solidFill>
            <a:schemeClr val="bg1"/>
          </a:solidFill>
        </p:spPr>
        <p:txBody>
          <a:bodyPr wrap="square" rtlCol="0">
            <a:spAutoFit/>
          </a:bodyPr>
          <a:lstStyle/>
          <a:p>
            <a:endParaRPr lang="en-US" dirty="0"/>
          </a:p>
        </p:txBody>
      </p:sp>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4776008" y="881434"/>
            <a:ext cx="5041135" cy="20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38352" y="1840401"/>
            <a:ext cx="850561"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ReLU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TextBox 56"/>
              <p:cNvSpPr txBox="1"/>
              <p:nvPr/>
            </p:nvSpPr>
            <p:spPr>
              <a:xfrm>
                <a:off x="10133882" y="580554"/>
                <a:ext cx="64467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𝐻</m:t>
                          </m:r>
                        </m:e>
                        <m:sub>
                          <m:r>
                            <a:rPr lang="en-US" sz="2400" b="0" i="1" smtClean="0">
                              <a:solidFill>
                                <a:schemeClr val="bg1"/>
                              </a:solidFill>
                              <a:latin typeface="Cambria Math" panose="02040503050406030204" pitchFamily="18" charset="0"/>
                            </a:rPr>
                            <m:t>𝑖</m:t>
                          </m:r>
                        </m:sub>
                      </m:sSub>
                    </m:oMath>
                  </m:oMathPara>
                </a14:m>
                <a:endParaRPr lang="en-US" sz="1100" dirty="0">
                  <a:solidFill>
                    <a:schemeClr val="bg1"/>
                  </a:solidFill>
                </a:endParaRPr>
              </a:p>
            </p:txBody>
          </p:sp>
        </mc:Choice>
        <mc:Fallback>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22"/>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3531776" y="4965762"/>
                <a:ext cx="2849732" cy="1846852"/>
              </a:xfrm>
              <a:prstGeom prst="rect">
                <a:avLst/>
              </a:prstGeom>
              <a:noFill/>
              <a:ln>
                <a:solidFill>
                  <a:schemeClr val="tx1"/>
                </a:solidFill>
              </a:ln>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W</a:t>
                </a:r>
                <a:r>
                  <a:rPr lang="en-US" sz="1400" dirty="0" smtClean="0"/>
                  <a:t> </a:t>
                </a:r>
                <a:r>
                  <a:rPr lang="en-US" sz="1400" dirty="0" smtClean="0"/>
                  <a:t>=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3</m:t>
                                  </m:r>
                                </m:sub>
                              </m:sSub>
                            </m:e>
                          </m:mr>
                          <m:mr>
                            <m:e>
                              <m:r>
                                <a:rPr lang="en-US" sz="1400" i="1" smtClean="0">
                                  <a:latin typeface="Cambria Math" panose="02040503050406030204" pitchFamily="18" charset="0"/>
                                </a:rPr>
                                <m:t>⋮</m:t>
                              </m:r>
                            </m:e>
                            <m:e>
                              <m:r>
                                <a:rPr lang="en-US" sz="1400" i="1" smtClean="0">
                                  <a:latin typeface="Cambria Math" panose="02040503050406030204" pitchFamily="18" charset="0"/>
                                </a:rPr>
                                <m:t>⋱</m:t>
                              </m:r>
                            </m:e>
                            <m:e>
                              <m:r>
                                <a:rPr lang="en-US" sz="1400" i="1" smtClean="0">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b="0" i="1" smtClean="0">
                                      <a:latin typeface="Cambria Math" panose="02040503050406030204" pitchFamily="18" charset="0"/>
                                    </a:rPr>
                                    <m:t>,</m:t>
                                  </m:r>
                                  <m:r>
                                    <a:rPr lang="en-US" sz="1400" i="1">
                                      <a:latin typeface="Cambria Math" panose="02040503050406030204" pitchFamily="18" charset="0"/>
                                    </a:rPr>
                                    <m:t>1</m:t>
                                  </m:r>
                                </m:sub>
                              </m:sSub>
                            </m:e>
                            <m:e>
                              <m:r>
                                <a:rPr lang="en-US" sz="1400" i="1" smtClean="0">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9</m:t>
                                  </m:r>
                                  <m:r>
                                    <a:rPr lang="en-US" sz="1400" b="0" i="1" smtClean="0">
                                      <a:latin typeface="Cambria Math" panose="02040503050406030204" pitchFamily="18" charset="0"/>
                                    </a:rPr>
                                    <m:t>,</m:t>
                                  </m:r>
                                  <m:r>
                                    <a:rPr lang="en-US" sz="1400" b="0" i="1" smtClean="0">
                                      <a:latin typeface="Cambria Math" panose="02040503050406030204" pitchFamily="18" charset="0"/>
                                    </a:rPr>
                                    <m:t>3</m:t>
                                  </m:r>
                                </m:sub>
                              </m:sSub>
                            </m:e>
                          </m:mr>
                        </m:m>
                      </m:e>
                    </m:d>
                  </m:oMath>
                </a14:m>
                <a:endParaRPr lang="en-US" sz="1400" dirty="0" smtClean="0"/>
              </a:p>
              <a:p>
                <a:endParaRPr lang="en-US" sz="1400" dirty="0" smtClean="0"/>
              </a:p>
              <a:p>
                <a:r>
                  <a:rPr lang="en-US" sz="1200" dirty="0" smtClean="0">
                    <a:latin typeface="Times New Roman" panose="02020603050405020304" pitchFamily="18" charset="0"/>
                    <a:cs typeface="Times New Roman" panose="02020603050405020304" pitchFamily="18" charset="0"/>
                  </a:rPr>
                  <a:t>Here</a:t>
                </a:r>
                <a:r>
                  <a:rPr lang="en-US" sz="1200" dirty="0" smtClean="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smtClean="0"/>
                  <a:t> </a:t>
                </a:r>
                <a:r>
                  <a:rPr lang="en-US" sz="1200" dirty="0">
                    <a:latin typeface="Times New Roman" panose="02020603050405020304" pitchFamily="18" charset="0"/>
                    <a:cs typeface="Times New Roman" panose="02020603050405020304" pitchFamily="18" charset="0"/>
                  </a:rPr>
                  <a:t>represents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weight between the i-th input 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i="1">
                            <a:latin typeface="Cambria Math" panose="02040503050406030204" pitchFamily="18" charset="0"/>
                            <a:cs typeface="Times New Roman" panose="02020603050405020304" pitchFamily="18" charset="0"/>
                          </a:rPr>
                          <m:t>1</m:t>
                        </m:r>
                      </m:sub>
                    </m:sSub>
                  </m:oMath>
                </a14:m>
                <a:r>
                  <a:rPr lang="en-US" sz="1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2</m:t>
                        </m:r>
                      </m:sub>
                    </m:sSub>
                  </m:oMath>
                </a14:m>
                <a:r>
                  <a:rPr lang="en-US" sz="1200" dirty="0" smtClean="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h</m:t>
                        </m:r>
                        <m:r>
                          <a:rPr lang="en-US" sz="1200" b="0" i="1" smtClean="0">
                            <a:latin typeface="Cambria Math" panose="02040503050406030204" pitchFamily="18" charset="0"/>
                            <a:cs typeface="Times New Roman" panose="02020603050405020304" pitchFamily="18" charset="0"/>
                          </a:rPr>
                          <m:t>3</m:t>
                        </m:r>
                      </m:sub>
                    </m:sSub>
                  </m:oMath>
                </a14:m>
                <a:r>
                  <a:rPr lang="en-US" sz="1200" dirty="0" smtClean="0">
                    <a:latin typeface="Times New Roman" panose="02020603050405020304" pitchFamily="18" charset="0"/>
                    <a:cs typeface="Times New Roman" panose="02020603050405020304" pitchFamily="18" charset="0"/>
                  </a:rPr>
                  <a:t> are the bias terms for the hidden layer </a:t>
                </a:r>
                <a:r>
                  <a:rPr lang="en-US" sz="1200" dirty="0" smtClean="0">
                    <a:latin typeface="Times New Roman" panose="02020603050405020304" pitchFamily="18" charset="0"/>
                    <a:cs typeface="Times New Roman" panose="02020603050405020304" pitchFamily="18" charset="0"/>
                  </a:rPr>
                  <a:t>neurons</a:t>
                </a:r>
                <a:endParaRPr lang="en-US" sz="1200" dirty="0">
                  <a:latin typeface="Times New Roman" panose="02020603050405020304" pitchFamily="18" charset="0"/>
                  <a:cs typeface="Times New Roman" panose="02020603050405020304" pitchFamily="18" charset="0"/>
                </a:endParaRPr>
              </a:p>
            </p:txBody>
          </p:sp>
        </mc:Choice>
        <mc:Fallback>
          <p:sp>
            <p:nvSpPr>
              <p:cNvPr id="60" name="TextBox 59"/>
              <p:cNvSpPr txBox="1">
                <a:spLocks noRot="1" noChangeAspect="1" noMove="1" noResize="1" noEditPoints="1" noAdjustHandles="1" noChangeArrowheads="1" noChangeShapeType="1" noTextEdit="1"/>
              </p:cNvSpPr>
              <p:nvPr/>
            </p:nvSpPr>
            <p:spPr>
              <a:xfrm>
                <a:off x="3531776" y="4965762"/>
                <a:ext cx="2849732" cy="1846852"/>
              </a:xfrm>
              <a:prstGeom prst="rect">
                <a:avLst/>
              </a:prstGeom>
              <a:blipFill>
                <a:blip r:embed="rId23"/>
                <a:stretch>
                  <a:fillRect l="-426" b="-1311"/>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4458373" y="2951081"/>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458373" y="2951081"/>
                <a:ext cx="168583" cy="230832"/>
              </a:xfrm>
              <a:prstGeom prst="rect">
                <a:avLst/>
              </a:prstGeom>
              <a:blipFill>
                <a:blip r:embed="rId24"/>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4463936" y="3326363"/>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463936" y="3326363"/>
                <a:ext cx="168583" cy="230832"/>
              </a:xfrm>
              <a:prstGeom prst="rect">
                <a:avLst/>
              </a:prstGeom>
              <a:blipFill>
                <a:blip r:embed="rId25"/>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4460863" y="3697881"/>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4460863" y="3697881"/>
                <a:ext cx="168583" cy="230832"/>
              </a:xfrm>
              <a:prstGeom prst="rect">
                <a:avLst/>
              </a:prstGeom>
              <a:blipFill>
                <a:blip r:embed="rId26"/>
                <a:stretch>
                  <a:fillRect r="-48148"/>
                </a:stretch>
              </a:blipFill>
            </p:spPr>
            <p:txBody>
              <a:bodyPr/>
              <a:lstStyle/>
              <a:p>
                <a:r>
                  <a:rPr lang="en-US">
                    <a:noFill/>
                  </a:rPr>
                  <a:t> </a:t>
                </a:r>
              </a:p>
            </p:txBody>
          </p:sp>
        </mc:Fallback>
      </mc:AlternateContent>
      <p:pic>
        <p:nvPicPr>
          <p:cNvPr id="69" name="Picture 68"/>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7139969" y="2540862"/>
            <a:ext cx="4844489" cy="4049650"/>
          </a:xfrm>
          <a:prstGeom prst="rect">
            <a:avLst/>
          </a:prstGeom>
        </p:spPr>
      </p:pic>
    </p:spTree>
    <p:extLst>
      <p:ext uri="{BB962C8B-B14F-4D97-AF65-F5344CB8AC3E}">
        <p14:creationId xmlns:p14="http://schemas.microsoft.com/office/powerpoint/2010/main" val="1302031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61" y="66633"/>
            <a:ext cx="10058400" cy="1450757"/>
          </a:xfrm>
        </p:spPr>
        <p:txBody>
          <a:bodyPr/>
          <a:lstStyle/>
          <a:p>
            <a:pPr algn="ctr"/>
            <a:r>
              <a:rPr lang="en-US" dirty="0" smtClean="0"/>
              <a:t>Output layer</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82" y="1621384"/>
            <a:ext cx="5032937" cy="3337559"/>
          </a:xfrm>
          <a:prstGeom prst="rect">
            <a:avLst/>
          </a:prstGeom>
        </p:spPr>
      </p:pic>
      <mc:AlternateContent xmlns:mc="http://schemas.openxmlformats.org/markup-compatibility/2006">
        <mc:Choice xmlns:a14="http://schemas.microsoft.com/office/drawing/2010/main" Requires="a14">
          <p:sp>
            <p:nvSpPr>
              <p:cNvPr id="25" name="TextBox 24"/>
              <p:cNvSpPr txBox="1"/>
              <p:nvPr/>
            </p:nvSpPr>
            <p:spPr>
              <a:xfrm>
                <a:off x="3760844" y="26948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3760844" y="2694817"/>
                <a:ext cx="233362" cy="220958"/>
              </a:xfrm>
              <a:prstGeom prst="rect">
                <a:avLst/>
              </a:prstGeom>
              <a:blipFill>
                <a:blip r:embed="rId4"/>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3957893" y="2766834"/>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3957893" y="2766834"/>
                <a:ext cx="233362" cy="220958"/>
              </a:xfrm>
              <a:prstGeom prst="rect">
                <a:avLst/>
              </a:prstGeom>
              <a:blipFill>
                <a:blip r:embed="rId5"/>
                <a:stretch>
                  <a:fillRect r="-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059815" y="2848126"/>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2" name="TextBox 31"/>
              <p:cNvSpPr txBox="1">
                <a:spLocks noRot="1" noChangeAspect="1" noMove="1" noResize="1" noEditPoints="1" noAdjustHandles="1" noChangeArrowheads="1" noChangeShapeType="1" noTextEdit="1"/>
              </p:cNvSpPr>
              <p:nvPr/>
            </p:nvSpPr>
            <p:spPr>
              <a:xfrm>
                <a:off x="4059815" y="2848126"/>
                <a:ext cx="233362" cy="220958"/>
              </a:xfrm>
              <a:prstGeom prst="rect">
                <a:avLst/>
              </a:prstGeom>
              <a:blipFill>
                <a:blip r:embed="rId6"/>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3974282" y="2929417"/>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3974282" y="2929417"/>
                <a:ext cx="233362" cy="220958"/>
              </a:xfrm>
              <a:prstGeom prst="rect">
                <a:avLst/>
              </a:prstGeom>
              <a:blipFill>
                <a:blip r:embed="rId7"/>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3722150" y="2981542"/>
                <a:ext cx="233362" cy="2209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𝑣</m:t>
                          </m:r>
                        </m:e>
                        <m:sub>
                          <m:r>
                            <a:rPr lang="en-US" sz="800" b="0" i="1" smtClean="0">
                              <a:latin typeface="Cambria Math" panose="02040503050406030204" pitchFamily="18" charset="0"/>
                            </a:rPr>
                            <m:t>1</m:t>
                          </m:r>
                          <m:r>
                            <a:rPr lang="en-US" sz="800" b="0" i="1" smtClean="0">
                              <a:latin typeface="Cambria Math" panose="02040503050406030204" pitchFamily="18" charset="0"/>
                            </a:rPr>
                            <m:t>,</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3722150" y="2981542"/>
                <a:ext cx="233362" cy="220958"/>
              </a:xfrm>
              <a:prstGeom prst="rect">
                <a:avLst/>
              </a:prstGeom>
              <a:blipFill>
                <a:blip r:embed="rId8"/>
                <a:stretch>
                  <a:fillRect r="-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366546" y="261548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3366546" y="2615486"/>
                <a:ext cx="233362" cy="215444"/>
              </a:xfrm>
              <a:prstGeom prst="rect">
                <a:avLst/>
              </a:prstGeom>
              <a:blipFill>
                <a:blip r:embed="rId9"/>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3361933" y="3015302"/>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6" name="TextBox 35"/>
              <p:cNvSpPr txBox="1">
                <a:spLocks noRot="1" noChangeAspect="1" noMove="1" noResize="1" noEditPoints="1" noAdjustHandles="1" noChangeArrowheads="1" noChangeShapeType="1" noTextEdit="1"/>
              </p:cNvSpPr>
              <p:nvPr/>
            </p:nvSpPr>
            <p:spPr>
              <a:xfrm>
                <a:off x="3361933" y="3015302"/>
                <a:ext cx="233362" cy="215444"/>
              </a:xfrm>
              <a:prstGeom prst="rect">
                <a:avLst/>
              </a:prstGeom>
              <a:blipFill>
                <a:blip r:embed="rId10"/>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361933" y="3384047"/>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h</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7" name="TextBox 36"/>
              <p:cNvSpPr txBox="1">
                <a:spLocks noRot="1" noChangeAspect="1" noMove="1" noResize="1" noEditPoints="1" noAdjustHandles="1" noChangeArrowheads="1" noChangeShapeType="1" noTextEdit="1"/>
              </p:cNvSpPr>
              <p:nvPr/>
            </p:nvSpPr>
            <p:spPr>
              <a:xfrm>
                <a:off x="3361933" y="3384047"/>
                <a:ext cx="233362" cy="215444"/>
              </a:xfrm>
              <a:prstGeom prst="rect">
                <a:avLst/>
              </a:prstGeom>
              <a:blipFill>
                <a:blip r:embed="rId11"/>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5457798" y="2313340"/>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1</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8" name="TextBox 37"/>
              <p:cNvSpPr txBox="1">
                <a:spLocks noRot="1" noChangeAspect="1" noMove="1" noResize="1" noEditPoints="1" noAdjustHandles="1" noChangeArrowheads="1" noChangeShapeType="1" noTextEdit="1"/>
              </p:cNvSpPr>
              <p:nvPr/>
            </p:nvSpPr>
            <p:spPr>
              <a:xfrm>
                <a:off x="5457798" y="2313340"/>
                <a:ext cx="233362" cy="215444"/>
              </a:xfrm>
              <a:prstGeom prst="rect">
                <a:avLst/>
              </a:prstGeom>
              <a:blipFill>
                <a:blip r:embed="rId12"/>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5457798" y="273662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2</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5457798" y="2736626"/>
                <a:ext cx="233362" cy="215444"/>
              </a:xfrm>
              <a:prstGeom prst="rect">
                <a:avLst/>
              </a:prstGeom>
              <a:blipFill>
                <a:blip r:embed="rId13"/>
                <a:stretch>
                  <a:fillRect r="-102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5457798" y="3084738"/>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3</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5457798" y="3084738"/>
                <a:ext cx="233362" cy="215444"/>
              </a:xfrm>
              <a:prstGeom prst="rect">
                <a:avLst/>
              </a:prstGeom>
              <a:blipFill>
                <a:blip r:embed="rId14"/>
                <a:stretch>
                  <a:fillRect r="-10256"/>
                </a:stretch>
              </a:blipFill>
            </p:spPr>
            <p:txBody>
              <a:bodyPr/>
              <a:lstStyle/>
              <a:p>
                <a:r>
                  <a:rPr lang="en-US">
                    <a:noFill/>
                  </a:rPr>
                  <a:t> </a:t>
                </a:r>
              </a:p>
            </p:txBody>
          </p:sp>
        </mc:Fallback>
      </mc:AlternateContent>
      <p:sp>
        <p:nvSpPr>
          <p:cNvPr id="13" name="Oval 12"/>
          <p:cNvSpPr/>
          <p:nvPr/>
        </p:nvSpPr>
        <p:spPr>
          <a:xfrm>
            <a:off x="9870863" y="313799"/>
            <a:ext cx="1123812" cy="1006717"/>
          </a:xfrm>
          <a:prstGeom prst="ellipse">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p:nvPr/>
        </p:nvCxnSpPr>
        <p:spPr>
          <a:xfrm flipV="1">
            <a:off x="6052129" y="881434"/>
            <a:ext cx="3765014" cy="155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Delay 50"/>
          <p:cNvSpPr/>
          <p:nvPr/>
        </p:nvSpPr>
        <p:spPr>
          <a:xfrm>
            <a:off x="10980777"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elay 51"/>
          <p:cNvSpPr/>
          <p:nvPr/>
        </p:nvSpPr>
        <p:spPr>
          <a:xfrm rot="10800000">
            <a:off x="9241668" y="1578517"/>
            <a:ext cx="692458" cy="932092"/>
          </a:xfrm>
          <a:prstGeom prst="flowChartDelay">
            <a:avLst/>
          </a:prstGeom>
          <a:solidFill>
            <a:srgbClr val="2417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919534" y="1831524"/>
            <a:ext cx="841847" cy="430887"/>
          </a:xfrm>
          <a:prstGeom prst="rect">
            <a:avLst/>
          </a:prstGeom>
          <a:noFill/>
        </p:spPr>
        <p:txBody>
          <a:bodyPr wrap="square" rtlCol="0">
            <a:spAutoFit/>
          </a:bodyPr>
          <a:lstStyle/>
          <a:p>
            <a:r>
              <a:rPr lang="en-US" sz="1100" dirty="0" smtClean="0">
                <a:solidFill>
                  <a:schemeClr val="bg1"/>
                </a:solidFill>
              </a:rPr>
              <a:t>Non Linear</a:t>
            </a:r>
          </a:p>
          <a:p>
            <a:r>
              <a:rPr lang="en-US" sz="1100" dirty="0" smtClean="0">
                <a:solidFill>
                  <a:schemeClr val="bg1"/>
                </a:solidFill>
              </a:rPr>
              <a:t>( Softmax )</a:t>
            </a:r>
            <a:endParaRPr lang="en-US" sz="1100" dirty="0">
              <a:solidFill>
                <a:schemeClr val="bg1"/>
              </a:solidFill>
            </a:endParaRPr>
          </a:p>
        </p:txBody>
      </p:sp>
      <p:sp>
        <p:nvSpPr>
          <p:cNvPr id="54" name="TextBox 53"/>
          <p:cNvSpPr txBox="1"/>
          <p:nvPr/>
        </p:nvSpPr>
        <p:spPr>
          <a:xfrm>
            <a:off x="9377825" y="1829119"/>
            <a:ext cx="644673" cy="261610"/>
          </a:xfrm>
          <a:prstGeom prst="rect">
            <a:avLst/>
          </a:prstGeom>
          <a:noFill/>
        </p:spPr>
        <p:txBody>
          <a:bodyPr wrap="square" rtlCol="0">
            <a:spAutoFit/>
          </a:bodyPr>
          <a:lstStyle/>
          <a:p>
            <a:r>
              <a:rPr lang="en-US" sz="1100" dirty="0" smtClean="0">
                <a:solidFill>
                  <a:schemeClr val="bg1"/>
                </a:solidFill>
              </a:rPr>
              <a:t>Linear</a:t>
            </a:r>
            <a:endParaRPr lang="en-US" sz="1100" dirty="0">
              <a:solidFill>
                <a:schemeClr val="bg1"/>
              </a:solidFill>
            </a:endParaRPr>
          </a:p>
        </p:txBody>
      </p:sp>
      <p:cxnSp>
        <p:nvCxnSpPr>
          <p:cNvPr id="55" name="Straight Arrow Connector 54"/>
          <p:cNvCxnSpPr/>
          <p:nvPr/>
        </p:nvCxnSpPr>
        <p:spPr>
          <a:xfrm flipV="1">
            <a:off x="9700161" y="1255574"/>
            <a:ext cx="233965" cy="26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10989655" y="1235850"/>
            <a:ext cx="240439" cy="244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TextBox 56"/>
              <p:cNvSpPr txBox="1"/>
              <p:nvPr/>
            </p:nvSpPr>
            <p:spPr>
              <a:xfrm>
                <a:off x="10133882" y="580554"/>
                <a:ext cx="64467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cs typeface="Times New Roman" panose="02020603050405020304" pitchFamily="18" charset="0"/>
                            </a:rPr>
                          </m:ctrlPr>
                        </m:sSubPr>
                        <m:e>
                          <m:acc>
                            <m:accPr>
                              <m:chr m:val="̂"/>
                              <m:ctrlPr>
                                <a:rPr lang="en-US" sz="2400" i="1" dirty="0">
                                  <a:solidFill>
                                    <a:schemeClr val="bg1"/>
                                  </a:solidFill>
                                  <a:latin typeface="Cambria Math" panose="02040503050406030204" pitchFamily="18" charset="0"/>
                                  <a:cs typeface="Times New Roman" panose="02020603050405020304" pitchFamily="18" charset="0"/>
                                </a:rPr>
                              </m:ctrlPr>
                            </m:accPr>
                            <m:e>
                              <m:r>
                                <a:rPr lang="en-US" sz="2400" i="1" dirty="0">
                                  <a:solidFill>
                                    <a:schemeClr val="bg1"/>
                                  </a:solidFill>
                                  <a:latin typeface="Cambria Math" panose="02040503050406030204" pitchFamily="18" charset="0"/>
                                  <a:cs typeface="Times New Roman" panose="02020603050405020304" pitchFamily="18" charset="0"/>
                                </a:rPr>
                                <m:t>𝑦</m:t>
                              </m:r>
                            </m:e>
                          </m:acc>
                        </m:e>
                        <m:sub>
                          <m:r>
                            <a:rPr lang="en-US" sz="2400" b="0" i="1" dirty="0" smtClean="0">
                              <a:solidFill>
                                <a:schemeClr val="bg1"/>
                              </a:solidFill>
                              <a:latin typeface="Cambria Math" panose="02040503050406030204" pitchFamily="18" charset="0"/>
                              <a:cs typeface="Times New Roman" panose="02020603050405020304" pitchFamily="18" charset="0"/>
                            </a:rPr>
                            <m:t>𝑖</m:t>
                          </m:r>
                        </m:sub>
                      </m:sSub>
                    </m:oMath>
                  </m:oMathPara>
                </a14:m>
                <a:endParaRPr lang="en-US" sz="1100" dirty="0">
                  <a:solidFill>
                    <a:schemeClr val="bg1"/>
                  </a:solidFill>
                </a:endParaRPr>
              </a:p>
            </p:txBody>
          </p:sp>
        </mc:Choice>
        <mc:Fallback>
          <p:sp>
            <p:nvSpPr>
              <p:cNvPr id="57" name="TextBox 56"/>
              <p:cNvSpPr txBox="1">
                <a:spLocks noRot="1" noChangeAspect="1" noMove="1" noResize="1" noEditPoints="1" noAdjustHandles="1" noChangeArrowheads="1" noChangeShapeType="1" noTextEdit="1"/>
              </p:cNvSpPr>
              <p:nvPr/>
            </p:nvSpPr>
            <p:spPr>
              <a:xfrm>
                <a:off x="10133882" y="580554"/>
                <a:ext cx="644673" cy="461665"/>
              </a:xfrm>
              <a:prstGeom prst="rect">
                <a:avLst/>
              </a:prstGeom>
              <a:blipFill>
                <a:blip r:embed="rId15"/>
                <a:stretch>
                  <a:fillRect t="-3947" r="-26415"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3451164" y="4627610"/>
                <a:ext cx="2849732" cy="1879489"/>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V</a:t>
                </a:r>
                <a:r>
                  <a:rPr lang="en-US" sz="1400" dirty="0"/>
                  <a:t> </a:t>
                </a:r>
                <a:r>
                  <a:rPr lang="en-US" sz="1400" dirty="0"/>
                  <a:t>= </a:t>
                </a:r>
                <a14:m>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m:t>
                                  </m:r>
                                  <m:r>
                                    <a:rPr lang="en-US" sz="1400" i="1">
                                      <a:latin typeface="Cambria Math" panose="02040503050406030204" pitchFamily="18" charset="0"/>
                                    </a:rPr>
                                    <m:t>,5</m:t>
                                  </m:r>
                                </m:sub>
                              </m:sSub>
                            </m:e>
                          </m:mr>
                          <m:mr>
                            <m:e>
                              <m:r>
                                <a:rPr lang="en-US" sz="1400" i="1">
                                  <a:latin typeface="Cambria Math" panose="02040503050406030204" pitchFamily="18" charset="0"/>
                                </a:rPr>
                                <m:t>⋮</m:t>
                              </m:r>
                            </m:e>
                            <m:e>
                              <m:r>
                                <a:rPr lang="en-US" sz="1400" i="1">
                                  <a:latin typeface="Cambria Math" panose="02040503050406030204" pitchFamily="18" charset="0"/>
                                </a:rPr>
                                <m:t>⋱</m:t>
                              </m:r>
                            </m:e>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m:t>
                                  </m:r>
                                  <m:r>
                                    <a:rPr lang="en-US" sz="1400" i="1">
                                      <a:latin typeface="Cambria Math" panose="02040503050406030204" pitchFamily="18" charset="0"/>
                                    </a:rPr>
                                    <m:t>1</m:t>
                                  </m:r>
                                </m:sub>
                              </m:sSub>
                            </m:e>
                            <m:e>
                              <m:r>
                                <a:rPr lang="en-US" sz="1400" i="1">
                                  <a:latin typeface="Cambria Math" panose="02040503050406030204" pitchFamily="18" charset="0"/>
                                </a:rPr>
                                <m:t>⋯</m:t>
                              </m:r>
                            </m:e>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3,5</m:t>
                                  </m:r>
                                </m:sub>
                              </m:sSub>
                            </m:e>
                          </m:mr>
                        </m:m>
                      </m:e>
                    </m:d>
                  </m:oMath>
                </a14:m>
                <a:endParaRPr lang="en-US" sz="1600" dirty="0"/>
              </a:p>
              <a:p>
                <a:endParaRPr lang="en-US" sz="1600" dirty="0"/>
              </a:p>
              <a:p>
                <a:r>
                  <a:rPr lang="en-US" sz="12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𝑣</m:t>
                        </m:r>
                      </m:e>
                      <m:sub>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𝑗</m:t>
                        </m:r>
                      </m:sub>
                    </m:sSub>
                  </m:oMath>
                </a14:m>
                <a:r>
                  <a:rPr lang="en-US" sz="1200" dirty="0">
                    <a:latin typeface="Times New Roman" panose="02020603050405020304" pitchFamily="18" charset="0"/>
                    <a:cs typeface="Times New Roman" panose="02020603050405020304" pitchFamily="18" charset="0"/>
                  </a:rPr>
                  <a:t> represents the weight between the i-th </a:t>
                </a:r>
                <a:r>
                  <a:rPr lang="en-US" sz="1200" dirty="0">
                    <a:latin typeface="Times New Roman" panose="02020603050405020304" pitchFamily="18" charset="0"/>
                    <a:cs typeface="Times New Roman" panose="02020603050405020304" pitchFamily="18" charset="0"/>
                  </a:rPr>
                  <a:t>hidden </a:t>
                </a:r>
                <a:r>
                  <a:rPr lang="en-US" sz="1200" dirty="0">
                    <a:latin typeface="Times New Roman" panose="02020603050405020304" pitchFamily="18" charset="0"/>
                    <a:cs typeface="Times New Roman" panose="02020603050405020304" pitchFamily="18" charset="0"/>
                  </a:rPr>
                  <a:t>neuron and the j-</a:t>
                </a:r>
                <a:r>
                  <a:rPr lang="en-US" sz="1200" dirty="0" err="1">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neuron</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1</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2</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3</m:t>
                        </m:r>
                      </m:sub>
                    </m:sSub>
                  </m:oMath>
                </a14:m>
                <a:r>
                  <a:rPr lang="en-US" sz="1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4</m:t>
                        </m:r>
                      </m:sub>
                    </m:sSub>
                  </m:oMath>
                </a14:m>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200" i="1">
                            <a:latin typeface="Cambria Math" panose="02040503050406030204" pitchFamily="18" charset="0"/>
                            <a:cs typeface="Times New Roman" panose="02020603050405020304" pitchFamily="18" charset="0"/>
                          </a:rPr>
                        </m:ctrlPr>
                      </m:sSubPr>
                      <m:e>
                        <m:r>
                          <a:rPr lang="en-US" sz="1200" i="1">
                            <a:latin typeface="Cambria Math" panose="02040503050406030204" pitchFamily="18" charset="0"/>
                            <a:cs typeface="Times New Roman" panose="02020603050405020304" pitchFamily="18" charset="0"/>
                          </a:rPr>
                          <m:t>𝑏</m:t>
                        </m:r>
                      </m:e>
                      <m:sub>
                        <m:r>
                          <a:rPr lang="en-US" sz="1200" i="1">
                            <a:latin typeface="Cambria Math" panose="02040503050406030204" pitchFamily="18" charset="0"/>
                            <a:cs typeface="Times New Roman" panose="02020603050405020304" pitchFamily="18" charset="0"/>
                          </a:rPr>
                          <m:t>𝑜</m:t>
                        </m:r>
                        <m:r>
                          <a:rPr lang="en-US" sz="1200" i="1">
                            <a:latin typeface="Cambria Math" panose="02040503050406030204" pitchFamily="18" charset="0"/>
                            <a:cs typeface="Times New Roman" panose="02020603050405020304" pitchFamily="18" charset="0"/>
                          </a:rPr>
                          <m:t>5</m:t>
                        </m:r>
                      </m:sub>
                    </m:sSub>
                  </m:oMath>
                </a14:m>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are the bias terms for the </a:t>
                </a:r>
                <a:r>
                  <a:rPr lang="en-US" sz="1200" dirty="0">
                    <a:latin typeface="Times New Roman" panose="02020603050405020304" pitchFamily="18" charset="0"/>
                    <a:cs typeface="Times New Roman" panose="02020603050405020304" pitchFamily="18" charset="0"/>
                  </a:rPr>
                  <a:t>output </a:t>
                </a:r>
                <a:r>
                  <a:rPr lang="en-US" sz="1200" dirty="0">
                    <a:latin typeface="Times New Roman" panose="02020603050405020304" pitchFamily="18" charset="0"/>
                    <a:cs typeface="Times New Roman" panose="02020603050405020304" pitchFamily="18" charset="0"/>
                  </a:rPr>
                  <a:t>layer neurons</a:t>
                </a:r>
              </a:p>
            </p:txBody>
          </p:sp>
        </mc:Choice>
        <mc:Fallback>
          <p:sp>
            <p:nvSpPr>
              <p:cNvPr id="60" name="TextBox 59"/>
              <p:cNvSpPr txBox="1">
                <a:spLocks noRot="1" noChangeAspect="1" noMove="1" noResize="1" noEditPoints="1" noAdjustHandles="1" noChangeArrowheads="1" noChangeShapeType="1" noTextEdit="1"/>
              </p:cNvSpPr>
              <p:nvPr/>
            </p:nvSpPr>
            <p:spPr>
              <a:xfrm>
                <a:off x="3451164" y="4627610"/>
                <a:ext cx="2849732" cy="1879489"/>
              </a:xfrm>
              <a:prstGeom prst="rect">
                <a:avLst/>
              </a:prstGeom>
              <a:blipFill>
                <a:blip r:embed="rId16"/>
                <a:stretch>
                  <a:fillRect l="-426" r="-638" b="-1290"/>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3477673" y="2805296"/>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1</m:t>
                          </m:r>
                        </m:sub>
                      </m:sSub>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3477673" y="2805296"/>
                <a:ext cx="168583" cy="230832"/>
              </a:xfrm>
              <a:prstGeom prst="rect">
                <a:avLst/>
              </a:prstGeom>
              <a:blipFill>
                <a:blip r:embed="rId17"/>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483236" y="3180578"/>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2</m:t>
                          </m:r>
                        </m:sub>
                      </m:sSub>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483236" y="3180578"/>
                <a:ext cx="168583" cy="230832"/>
              </a:xfrm>
              <a:prstGeom prst="rect">
                <a:avLst/>
              </a:prstGeom>
              <a:blipFill>
                <a:blip r:embed="rId18"/>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3480163" y="3552096"/>
                <a:ext cx="168583" cy="2308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i="1" smtClean="0">
                              <a:solidFill>
                                <a:schemeClr val="bg1"/>
                              </a:solidFill>
                              <a:latin typeface="Cambria Math" panose="02040503050406030204" pitchFamily="18" charset="0"/>
                            </a:rPr>
                          </m:ctrlPr>
                        </m:sSubPr>
                        <m:e>
                          <m:r>
                            <a:rPr lang="en-US" sz="900" b="0" i="1" smtClean="0">
                              <a:solidFill>
                                <a:schemeClr val="bg1"/>
                              </a:solidFill>
                              <a:latin typeface="Cambria Math" panose="02040503050406030204" pitchFamily="18" charset="0"/>
                            </a:rPr>
                            <m:t>𝐻</m:t>
                          </m:r>
                        </m:e>
                        <m:sub>
                          <m:r>
                            <a:rPr lang="en-US" sz="900" b="0" i="1" smtClean="0">
                              <a:solidFill>
                                <a:schemeClr val="bg1"/>
                              </a:solidFill>
                              <a:latin typeface="Cambria Math" panose="02040503050406030204" pitchFamily="18" charset="0"/>
                            </a:rPr>
                            <m:t>3</m:t>
                          </m:r>
                        </m:sub>
                      </m:sSub>
                    </m:oMath>
                  </m:oMathPara>
                </a14:m>
                <a:endParaRPr lang="en-US" dirty="0"/>
              </a:p>
            </p:txBody>
          </p:sp>
        </mc:Choice>
        <mc:Fallback>
          <p:sp>
            <p:nvSpPr>
              <p:cNvPr id="66" name="TextBox 65"/>
              <p:cNvSpPr txBox="1">
                <a:spLocks noRot="1" noChangeAspect="1" noMove="1" noResize="1" noEditPoints="1" noAdjustHandles="1" noChangeArrowheads="1" noChangeShapeType="1" noTextEdit="1"/>
              </p:cNvSpPr>
              <p:nvPr/>
            </p:nvSpPr>
            <p:spPr>
              <a:xfrm>
                <a:off x="3480163" y="3552096"/>
                <a:ext cx="168583" cy="230832"/>
              </a:xfrm>
              <a:prstGeom prst="rect">
                <a:avLst/>
              </a:prstGeom>
              <a:blipFill>
                <a:blip r:embed="rId19"/>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5462452" y="3410754"/>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4</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1" name="TextBox 40"/>
              <p:cNvSpPr txBox="1">
                <a:spLocks noRot="1" noChangeAspect="1" noMove="1" noResize="1" noEditPoints="1" noAdjustHandles="1" noChangeArrowheads="1" noChangeShapeType="1" noTextEdit="1"/>
              </p:cNvSpPr>
              <p:nvPr/>
            </p:nvSpPr>
            <p:spPr>
              <a:xfrm>
                <a:off x="5462452" y="3410754"/>
                <a:ext cx="233362" cy="215444"/>
              </a:xfrm>
              <a:prstGeom prst="rect">
                <a:avLst/>
              </a:prstGeom>
              <a:blipFill>
                <a:blip r:embed="rId20"/>
                <a:stretch>
                  <a:fillRect r="-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5462452" y="3758866"/>
                <a:ext cx="23336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𝑏</m:t>
                          </m:r>
                        </m:e>
                        <m:sub>
                          <m:r>
                            <a:rPr lang="en-US" sz="800" b="0" i="1" smtClean="0">
                              <a:latin typeface="Cambria Math" panose="02040503050406030204" pitchFamily="18" charset="0"/>
                            </a:rPr>
                            <m:t>𝑜</m:t>
                          </m:r>
                          <m:r>
                            <a:rPr lang="en-US" sz="800" b="0" i="1" smtClean="0">
                              <a:latin typeface="Cambria Math" panose="02040503050406030204" pitchFamily="18" charset="0"/>
                            </a:rPr>
                            <m:t>5</m:t>
                          </m:r>
                        </m:sub>
                      </m:sSub>
                    </m:oMath>
                  </m:oMathPara>
                </a14:m>
                <a:endParaRPr lang="en-US" sz="800" dirty="0">
                  <a:latin typeface="Times New Roman" panose="02020603050405020304" pitchFamily="18" charset="0"/>
                  <a:cs typeface="Times New Roman" panose="02020603050405020304" pitchFamily="18" charset="0"/>
                </a:endParaRPr>
              </a:p>
            </p:txBody>
          </p:sp>
        </mc:Choice>
        <mc:Fallback>
          <p:sp>
            <p:nvSpPr>
              <p:cNvPr id="42" name="TextBox 41"/>
              <p:cNvSpPr txBox="1">
                <a:spLocks noRot="1" noChangeAspect="1" noMove="1" noResize="1" noEditPoints="1" noAdjustHandles="1" noChangeArrowheads="1" noChangeShapeType="1" noTextEdit="1"/>
              </p:cNvSpPr>
              <p:nvPr/>
            </p:nvSpPr>
            <p:spPr>
              <a:xfrm>
                <a:off x="5462452" y="3758866"/>
                <a:ext cx="233362" cy="215444"/>
              </a:xfrm>
              <a:prstGeom prst="rect">
                <a:avLst/>
              </a:prstGeom>
              <a:blipFill>
                <a:blip r:embed="rId21"/>
                <a:stretch>
                  <a:fillRect r="-13158"/>
                </a:stretch>
              </a:blipFill>
            </p:spPr>
            <p:txBody>
              <a:bodyPr/>
              <a:lstStyle/>
              <a:p>
                <a:r>
                  <a:rPr lang="en-US">
                    <a:noFill/>
                  </a:rPr>
                  <a:t> </a:t>
                </a:r>
              </a:p>
            </p:txBody>
          </p:sp>
        </mc:Fallback>
      </mc:AlternateContent>
      <p:sp>
        <p:nvSpPr>
          <p:cNvPr id="43" name="TextBox 42"/>
          <p:cNvSpPr txBox="1"/>
          <p:nvPr/>
        </p:nvSpPr>
        <p:spPr>
          <a:xfrm>
            <a:off x="5162635" y="1511495"/>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Output layer</a:t>
            </a:r>
            <a:endParaRPr 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46667" y="1514248"/>
            <a:ext cx="2403791" cy="3444695"/>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3023067" y="1508862"/>
            <a:ext cx="1181289" cy="307777"/>
          </a:xfrm>
          <a:prstGeom prst="rect">
            <a:avLst/>
          </a:prstGeom>
          <a:noFill/>
          <a:ln>
            <a:solidFill>
              <a:schemeClr val="tx1"/>
            </a:solidFill>
          </a:ln>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Hidden layer</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8" name="TextBox 57"/>
              <p:cNvSpPr txBox="1"/>
              <p:nvPr/>
            </p:nvSpPr>
            <p:spPr>
              <a:xfrm>
                <a:off x="5911617" y="2375860"/>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1</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58" name="TextBox 57"/>
              <p:cNvSpPr txBox="1">
                <a:spLocks noRot="1" noChangeAspect="1" noMove="1" noResize="1" noEditPoints="1" noAdjustHandles="1" noChangeArrowheads="1" noChangeShapeType="1" noTextEdit="1"/>
              </p:cNvSpPr>
              <p:nvPr/>
            </p:nvSpPr>
            <p:spPr>
              <a:xfrm>
                <a:off x="5911617" y="2375860"/>
                <a:ext cx="853518" cy="338554"/>
              </a:xfrm>
              <a:prstGeom prst="rect">
                <a:avLst/>
              </a:prstGeom>
              <a:blipFill>
                <a:blip r:embed="rId22"/>
                <a:stretch>
                  <a:fillRect b="-54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5911617" y="2773850"/>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2</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61" name="TextBox 60"/>
              <p:cNvSpPr txBox="1">
                <a:spLocks noRot="1" noChangeAspect="1" noMove="1" noResize="1" noEditPoints="1" noAdjustHandles="1" noChangeArrowheads="1" noChangeShapeType="1" noTextEdit="1"/>
              </p:cNvSpPr>
              <p:nvPr/>
            </p:nvSpPr>
            <p:spPr>
              <a:xfrm>
                <a:off x="5911617" y="2773850"/>
                <a:ext cx="853518" cy="338554"/>
              </a:xfrm>
              <a:prstGeom prst="rect">
                <a:avLst/>
              </a:prstGeom>
              <a:blipFill>
                <a:blip r:embed="rId23"/>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5911617" y="3139651"/>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3</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63" name="TextBox 62"/>
              <p:cNvSpPr txBox="1">
                <a:spLocks noRot="1" noChangeAspect="1" noMove="1" noResize="1" noEditPoints="1" noAdjustHandles="1" noChangeArrowheads="1" noChangeShapeType="1" noTextEdit="1"/>
              </p:cNvSpPr>
              <p:nvPr/>
            </p:nvSpPr>
            <p:spPr>
              <a:xfrm>
                <a:off x="5911617" y="3139651"/>
                <a:ext cx="853518" cy="338554"/>
              </a:xfrm>
              <a:prstGeom prst="rect">
                <a:avLst/>
              </a:prstGeom>
              <a:blipFill>
                <a:blip r:embed="rId24"/>
                <a:stretch>
                  <a:fillRect b="-53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5917534" y="3535492"/>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4</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64" name="TextBox 63"/>
              <p:cNvSpPr txBox="1">
                <a:spLocks noRot="1" noChangeAspect="1" noMove="1" noResize="1" noEditPoints="1" noAdjustHandles="1" noChangeArrowheads="1" noChangeShapeType="1" noTextEdit="1"/>
              </p:cNvSpPr>
              <p:nvPr/>
            </p:nvSpPr>
            <p:spPr>
              <a:xfrm>
                <a:off x="5917534" y="3535492"/>
                <a:ext cx="853518" cy="338554"/>
              </a:xfrm>
              <a:prstGeom prst="rect">
                <a:avLst/>
              </a:prstGeom>
              <a:blipFill>
                <a:blip r:embed="rId25"/>
                <a:stretch>
                  <a:fillRect b="-3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5917534" y="3901293"/>
                <a:ext cx="853518"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600" i="1" dirty="0" smtClean="0">
                              <a:latin typeface="Cambria Math" panose="02040503050406030204" pitchFamily="18" charset="0"/>
                              <a:cs typeface="Times New Roman" panose="02020603050405020304" pitchFamily="18" charset="0"/>
                            </a:rPr>
                          </m:ctrlPr>
                        </m:sSubPr>
                        <m:e>
                          <m:acc>
                            <m:accPr>
                              <m:chr m:val="̂"/>
                              <m:ctrlPr>
                                <a:rPr lang="en-US" sz="160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e>
                        <m:sub>
                          <m:r>
                            <a:rPr lang="en-US" sz="1600" b="0" i="1" dirty="0" smtClean="0">
                              <a:latin typeface="Cambria Math" panose="02040503050406030204" pitchFamily="18" charset="0"/>
                              <a:cs typeface="Times New Roman" panose="02020603050405020304" pitchFamily="18" charset="0"/>
                            </a:rPr>
                            <m:t>5</m:t>
                          </m:r>
                        </m:sub>
                      </m:sSub>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67" name="TextBox 66"/>
              <p:cNvSpPr txBox="1">
                <a:spLocks noRot="1" noChangeAspect="1" noMove="1" noResize="1" noEditPoints="1" noAdjustHandles="1" noChangeArrowheads="1" noChangeShapeType="1" noTextEdit="1"/>
              </p:cNvSpPr>
              <p:nvPr/>
            </p:nvSpPr>
            <p:spPr>
              <a:xfrm>
                <a:off x="5917534" y="3901293"/>
                <a:ext cx="853518" cy="338554"/>
              </a:xfrm>
              <a:prstGeom prst="rect">
                <a:avLst/>
              </a:prstGeom>
              <a:blipFill>
                <a:blip r:embed="rId26"/>
                <a:stretch>
                  <a:fillRect b="-3571"/>
                </a:stretch>
              </a:blipFill>
            </p:spPr>
            <p:txBody>
              <a:bodyPr/>
              <a:lstStyle/>
              <a:p>
                <a:r>
                  <a:rPr lang="en-US">
                    <a:noFill/>
                  </a:rPr>
                  <a:t> </a:t>
                </a:r>
              </a:p>
            </p:txBody>
          </p:sp>
        </mc:Fallback>
      </mc:AlternateContent>
    </p:spTree>
    <p:extLst>
      <p:ext uri="{BB962C8B-B14F-4D97-AF65-F5344CB8AC3E}">
        <p14:creationId xmlns:p14="http://schemas.microsoft.com/office/powerpoint/2010/main" val="18449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81" y="281915"/>
            <a:ext cx="10058400" cy="1450757"/>
          </a:xfrm>
        </p:spPr>
        <p:txBody>
          <a:bodyPr>
            <a:normAutofit/>
          </a:bodyPr>
          <a:lstStyle/>
          <a:p>
            <a:pPr algn="ctr"/>
            <a:r>
              <a:rPr lang="en-US" dirty="0"/>
              <a:t>transfer learning MNIST-EMNIST</a:t>
            </a:r>
          </a:p>
        </p:txBody>
      </p:sp>
      <p:sp>
        <p:nvSpPr>
          <p:cNvPr id="7" name="TextBox 6"/>
          <p:cNvSpPr txBox="1"/>
          <p:nvPr/>
        </p:nvSpPr>
        <p:spPr>
          <a:xfrm>
            <a:off x="1017381" y="2450237"/>
            <a:ext cx="9697967"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p:cNvSpPr txBox="1"/>
          <p:nvPr/>
        </p:nvSpPr>
        <p:spPr>
          <a:xfrm>
            <a:off x="936298" y="1615736"/>
            <a:ext cx="969796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implementation focuses primarily on implementing transfer learning on an image classification task.</a:t>
            </a:r>
          </a:p>
          <a:p>
            <a:pPr marL="285750" indent="-285750">
              <a:buFont typeface="Arial" panose="020B0604020202020204" pitchFamily="34" charset="0"/>
              <a:buChar char="•"/>
            </a:pPr>
            <a:r>
              <a:rPr lang="en-US" dirty="0"/>
              <a:t>Proposed steps (Brief summary):</a:t>
            </a:r>
          </a:p>
          <a:p>
            <a:pPr marL="742950" lvl="1" indent="-285750">
              <a:buFont typeface="Arial" panose="020B0604020202020204" pitchFamily="34" charset="0"/>
              <a:buChar char="•"/>
            </a:pPr>
            <a:r>
              <a:rPr lang="en-US" dirty="0"/>
              <a:t>Build a CNN architecture for image classification of MNIST dataset.</a:t>
            </a:r>
          </a:p>
          <a:p>
            <a:pPr marL="742950" lvl="1" indent="-285750">
              <a:buFont typeface="Arial" panose="020B0604020202020204" pitchFamily="34" charset="0"/>
              <a:buChar char="•"/>
            </a:pPr>
            <a:r>
              <a:rPr lang="en-US" dirty="0"/>
              <a:t>Use it as a base model for image classification of EMNIST dataset.</a:t>
            </a:r>
          </a:p>
          <a:p>
            <a:pPr marL="742950" lvl="1" indent="-285750">
              <a:buFont typeface="Arial" panose="020B0604020202020204" pitchFamily="34" charset="0"/>
              <a:buChar char="•"/>
            </a:pPr>
            <a:r>
              <a:rPr lang="en-US" dirty="0"/>
              <a:t>Fine tune the model with a small subset of EMNIST dataset.</a:t>
            </a:r>
          </a:p>
          <a:p>
            <a:pPr marL="742950" lvl="1" indent="-285750">
              <a:buFont typeface="Arial" panose="020B0604020202020204" pitchFamily="34" charset="0"/>
              <a:buChar char="•"/>
            </a:pPr>
            <a:r>
              <a:rPr lang="en-US" dirty="0"/>
              <a:t>Evaluate model performance</a:t>
            </a:r>
          </a:p>
          <a:p>
            <a:pPr marL="742950" lvl="1" indent="-285750">
              <a:buFont typeface="Arial" panose="020B0604020202020204" pitchFamily="34" charset="0"/>
              <a:buChar char="•"/>
            </a:pPr>
            <a:r>
              <a:rPr lang="en-US" dirty="0"/>
              <a:t>Compare results with a separate model trained from scratch on this subset of EMNIST dataset.</a:t>
            </a:r>
          </a:p>
        </p:txBody>
      </p:sp>
      <p:sp>
        <p:nvSpPr>
          <p:cNvPr id="9" name="TextBox 8"/>
          <p:cNvSpPr txBox="1"/>
          <p:nvPr/>
        </p:nvSpPr>
        <p:spPr>
          <a:xfrm>
            <a:off x="2489210" y="6308650"/>
            <a:ext cx="994299" cy="369332"/>
          </a:xfrm>
          <a:prstGeom prst="rect">
            <a:avLst/>
          </a:prstGeom>
          <a:noFill/>
        </p:spPr>
        <p:txBody>
          <a:bodyPr wrap="square" rtlCol="0">
            <a:spAutoFit/>
          </a:bodyPr>
          <a:lstStyle/>
          <a:p>
            <a:r>
              <a:rPr lang="en-US" dirty="0"/>
              <a:t>MNIST</a:t>
            </a:r>
          </a:p>
        </p:txBody>
      </p:sp>
      <p:sp>
        <p:nvSpPr>
          <p:cNvPr id="10" name="TextBox 9"/>
          <p:cNvSpPr txBox="1"/>
          <p:nvPr/>
        </p:nvSpPr>
        <p:spPr>
          <a:xfrm>
            <a:off x="8055240" y="6308650"/>
            <a:ext cx="994299" cy="369332"/>
          </a:xfrm>
          <a:prstGeom prst="rect">
            <a:avLst/>
          </a:prstGeom>
          <a:noFill/>
        </p:spPr>
        <p:txBody>
          <a:bodyPr wrap="square" rtlCol="0">
            <a:spAutoFit/>
          </a:bodyPr>
          <a:lstStyle/>
          <a:p>
            <a:r>
              <a:rPr lang="en-US" dirty="0"/>
              <a:t>EMNIST</a:t>
            </a:r>
          </a:p>
        </p:txBody>
      </p:sp>
      <p:pic>
        <p:nvPicPr>
          <p:cNvPr id="3" name="Picture 2">
            <a:extLst>
              <a:ext uri="{FF2B5EF4-FFF2-40B4-BE49-F238E27FC236}">
                <a16:creationId xmlns:a16="http://schemas.microsoft.com/office/drawing/2014/main" id="{7B62CFB4-96F2-E69E-A158-7851A62E2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962" y="4145246"/>
            <a:ext cx="3564256" cy="2166156"/>
          </a:xfrm>
          <a:prstGeom prst="rect">
            <a:avLst/>
          </a:prstGeom>
        </p:spPr>
      </p:pic>
      <p:pic>
        <p:nvPicPr>
          <p:cNvPr id="4" name="Picture 3">
            <a:extLst>
              <a:ext uri="{FF2B5EF4-FFF2-40B4-BE49-F238E27FC236}">
                <a16:creationId xmlns:a16="http://schemas.microsoft.com/office/drawing/2014/main" id="{F9972816-B19C-CD17-935F-6A581E621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39712" y="4145063"/>
            <a:ext cx="2096896" cy="2154114"/>
          </a:xfrm>
          <a:prstGeom prst="rect">
            <a:avLst/>
          </a:prstGeom>
        </p:spPr>
      </p:pic>
    </p:spTree>
    <p:extLst>
      <p:ext uri="{BB962C8B-B14F-4D97-AF65-F5344CB8AC3E}">
        <p14:creationId xmlns:p14="http://schemas.microsoft.com/office/powerpoint/2010/main" val="1225397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230</TotalTime>
  <Words>2851</Words>
  <Application>Microsoft Office PowerPoint</Application>
  <PresentationFormat>Widescreen</PresentationFormat>
  <Paragraphs>407</Paragraphs>
  <Slides>21</Slides>
  <Notes>20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Times New Roman</vt:lpstr>
      <vt:lpstr>Tw Cen MT</vt:lpstr>
      <vt:lpstr>Tw Cen MT Condensed</vt:lpstr>
      <vt:lpstr>Wingdings 3</vt:lpstr>
      <vt:lpstr>Integral</vt:lpstr>
      <vt:lpstr>Thesis</vt:lpstr>
      <vt:lpstr>MNIST Initial model</vt:lpstr>
      <vt:lpstr>MNIST Initial model</vt:lpstr>
      <vt:lpstr>MNIST Initial model</vt:lpstr>
      <vt:lpstr>MNIST Initial model</vt:lpstr>
      <vt:lpstr>Hidden layer</vt:lpstr>
      <vt:lpstr>Output layer</vt:lpstr>
      <vt:lpstr>PowerPoint Presentation</vt:lpstr>
      <vt:lpstr>transfer learning MNIST-EMNIST</vt:lpstr>
      <vt:lpstr>transfer learning MNIST-EMNIST Dataset</vt:lpstr>
      <vt:lpstr>transfer learning MNIST-EMNIST Dataset</vt:lpstr>
      <vt:lpstr>transfer learning MNIST-EMNIST Implementation</vt:lpstr>
      <vt:lpstr>transfer learning MNIST-EMNIST Implementation</vt:lpstr>
      <vt:lpstr>transfer learning MNIST-EMNIST Implementation</vt:lpstr>
      <vt:lpstr>transfer learning MNIST-EMNIST Conclusion</vt:lpstr>
      <vt:lpstr>transfer learning Image classification</vt:lpstr>
      <vt:lpstr>transfer learning Image classification</vt:lpstr>
      <vt:lpstr>transfer learning Image classification</vt:lpstr>
      <vt:lpstr>transfer learning Image classification</vt:lpstr>
      <vt:lpstr>Benefits of pre-trained model</vt:lpstr>
      <vt:lpstr>~Benefits of pre-trained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GetPhoto ML Tasks </dc:title>
  <dc:creator>Hanan Khan</dc:creator>
  <cp:lastModifiedBy>Hanan Khan</cp:lastModifiedBy>
  <cp:revision>92</cp:revision>
  <dcterms:created xsi:type="dcterms:W3CDTF">2023-08-24T12:39:02Z</dcterms:created>
  <dcterms:modified xsi:type="dcterms:W3CDTF">2024-01-18T16:11:27Z</dcterms:modified>
</cp:coreProperties>
</file>