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12"/>
  </p:notesMasterIdLst>
  <p:sldIdLst>
    <p:sldId id="256" r:id="rId2"/>
    <p:sldId id="263" r:id="rId3"/>
    <p:sldId id="262" r:id="rId4"/>
    <p:sldId id="266" r:id="rId5"/>
    <p:sldId id="267" r:id="rId6"/>
    <p:sldId id="268" r:id="rId7"/>
    <p:sldId id="264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F741D-1566-4FE4-B8B1-74F4A74CC76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A99E0-DBBB-4C64-8F5D-C302F1291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9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</a:t>
            </a:r>
            <a:r>
              <a:rPr lang="en-US" baseline="0" dirty="0" smtClean="0"/>
              <a:t> TL implemented, it hasn’t been done by using multiple pre-trained models and using different evaluation measures and comparing them together on a huge variety of 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99E0-DBBB-4C64-8F5D-C302F1291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25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2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ACDAF72-0D4C-4F7C-8D0D-070D2A0751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833694A-2132-4C96-8F47-D880E4C742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 Hanan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~Benefits of pre-trained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1811044"/>
            <a:ext cx="96979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Availability </a:t>
            </a:r>
            <a:r>
              <a:rPr lang="en-US" sz="1200" b="1" dirty="0"/>
              <a:t>of Pre-trained Models:</a:t>
            </a:r>
            <a:endParaRPr lang="en-US" sz="1200" dirty="0"/>
          </a:p>
          <a:p>
            <a:r>
              <a:rPr lang="en-US" sz="1200" dirty="0"/>
              <a:t>Pre-trained models like </a:t>
            </a:r>
            <a:r>
              <a:rPr lang="en-US" sz="1200" dirty="0" err="1"/>
              <a:t>Xception</a:t>
            </a:r>
            <a:r>
              <a:rPr lang="en-US" sz="1200" dirty="0"/>
              <a:t>, </a:t>
            </a:r>
            <a:r>
              <a:rPr lang="en-US" sz="1200" dirty="0" err="1"/>
              <a:t>ResNet</a:t>
            </a:r>
            <a:r>
              <a:rPr lang="en-US" sz="1200" dirty="0"/>
              <a:t>, and others are readily available and well-documented. Leveraging these models eliminates the need for extensive model architecture design and optimization, making the implementation process more straightforward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 smtClean="0"/>
              <a:t>~ Faster </a:t>
            </a:r>
            <a:r>
              <a:rPr lang="en-US" sz="1200" b="1" dirty="0"/>
              <a:t>Prototyping and Experimentation:</a:t>
            </a:r>
            <a:endParaRPr lang="en-US" sz="1200" dirty="0"/>
          </a:p>
          <a:p>
            <a:r>
              <a:rPr lang="en-US" sz="1200" dirty="0"/>
              <a:t>Pre-trained models enable faster prototyping and experimentation. </a:t>
            </a:r>
            <a:r>
              <a:rPr lang="en-US" sz="1200" dirty="0" smtClean="0"/>
              <a:t>I can quickly </a:t>
            </a:r>
            <a:r>
              <a:rPr lang="en-US" sz="1200" dirty="0"/>
              <a:t>test </a:t>
            </a:r>
            <a:r>
              <a:rPr lang="en-US" sz="1200" dirty="0" smtClean="0"/>
              <a:t>my ideas </a:t>
            </a:r>
            <a:r>
              <a:rPr lang="en-US" sz="1200" dirty="0"/>
              <a:t>on multiple datasets and architectures, allowing for more iterations and exploration within the given timeframe of your thesis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Transferable Skills: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/>
              <a:t>Addressing a Widely Recognized Problem:</a:t>
            </a:r>
            <a:endParaRPr lang="en-US" sz="1200" dirty="0"/>
          </a:p>
          <a:p>
            <a:r>
              <a:rPr lang="en-US" sz="1200" dirty="0"/>
              <a:t>Image classification is a widely recognized and studied problem in computer vision. Addressing this problem with pre-trained models adds to the existing body of knowledge and aligns your research with a well-established and actively researched area.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95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TL  between housing dataset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2450237"/>
            <a:ext cx="96979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 approach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common features between two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output: House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a highly optimized neural network for California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TL to aid in the training process for Ames dataset (reduced dataset ~24 features).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the results attained from TL with benchmarked ones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data available for these two housing prices is very limited and not suitable for transfer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Not enough similarity.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Not enough data for utilizing a neural network (Results were quite bad).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Approach is domain specific, not much community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 open source data easily available for this specific TL approach.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For now, only way to proceed with it would be with synthetic data.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478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transfer </a:t>
            </a:r>
            <a:r>
              <a:rPr lang="en-US" dirty="0" smtClean="0"/>
              <a:t>learning Image classification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2450237"/>
            <a:ext cx="96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298" y="1615736"/>
            <a:ext cx="9697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proposed implementation focuses on image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 smtClean="0"/>
              <a:t>highly optimized  and highly pre-trained open sourced models are available :</a:t>
            </a:r>
            <a:r>
              <a:rPr lang="en-US" dirty="0" err="1" smtClean="0"/>
              <a:t>Xception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AlexNet</a:t>
            </a:r>
            <a:r>
              <a:rPr lang="en-US" dirty="0"/>
              <a:t>, EfficientNetB50, </a:t>
            </a:r>
            <a:r>
              <a:rPr lang="en-US" dirty="0" err="1" smtClean="0"/>
              <a:t>DenseNet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 and diverse datasets are widely available: </a:t>
            </a:r>
            <a:r>
              <a:rPr lang="en-US" dirty="0"/>
              <a:t>MNIST, </a:t>
            </a:r>
            <a:r>
              <a:rPr lang="en-US" dirty="0" smtClean="0"/>
              <a:t>EMNIST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01" y="3387740"/>
            <a:ext cx="3672310" cy="2231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94" y="3387740"/>
            <a:ext cx="2160464" cy="22194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0338" y="5814874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MNIST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09520" y="5814874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transfer </a:t>
            </a:r>
            <a:r>
              <a:rPr lang="en-US" dirty="0" smtClean="0"/>
              <a:t>learning Image classification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2450237"/>
            <a:ext cx="96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298" y="1615736"/>
            <a:ext cx="9697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proposed implementation focuses on image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 smtClean="0"/>
              <a:t>highly optimized  and highly pre-trained models are available :</a:t>
            </a:r>
            <a:r>
              <a:rPr lang="en-US" dirty="0" err="1" smtClean="0"/>
              <a:t>Xception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AlexNet</a:t>
            </a:r>
            <a:r>
              <a:rPr lang="en-US" dirty="0"/>
              <a:t>, EfficientNetB50, </a:t>
            </a:r>
            <a:r>
              <a:rPr lang="en-US" dirty="0" err="1" smtClean="0"/>
              <a:t>DenseNet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 and diverse datasets are widely available: CIFAR10 </a:t>
            </a:r>
            <a:r>
              <a:rPr lang="en-US" dirty="0"/>
              <a:t>(100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05263" y="5788303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CIFAR10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09520" y="5814874"/>
            <a:ext cx="129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CIFAR100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3490589"/>
            <a:ext cx="4948889" cy="2269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84" y="3066493"/>
            <a:ext cx="3513950" cy="27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transfer </a:t>
            </a:r>
            <a:r>
              <a:rPr lang="en-US" dirty="0" smtClean="0"/>
              <a:t>learning Image classification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2450237"/>
            <a:ext cx="96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6298" y="1615736"/>
            <a:ext cx="9697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proposed implementation focuses on image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 smtClean="0"/>
              <a:t>highly optimized  and highly pre-trained models are available :</a:t>
            </a:r>
            <a:r>
              <a:rPr lang="en-US" dirty="0" err="1" smtClean="0"/>
              <a:t>Xception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AlexNet</a:t>
            </a:r>
            <a:r>
              <a:rPr lang="en-US" dirty="0"/>
              <a:t>, EfficientNetB50, </a:t>
            </a:r>
            <a:r>
              <a:rPr lang="en-US" dirty="0" err="1" smtClean="0"/>
              <a:t>DenseNet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 and diverse datasets are widely available: </a:t>
            </a:r>
            <a:r>
              <a:rPr lang="en-US" dirty="0" err="1" smtClean="0"/>
              <a:t>tf_flowers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65132" y="4609119"/>
            <a:ext cx="129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TF Flowers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16" y="2887074"/>
            <a:ext cx="3477088" cy="38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transfer </a:t>
            </a:r>
            <a:r>
              <a:rPr lang="en-US" dirty="0" smtClean="0"/>
              <a:t>learning Image classification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2450237"/>
            <a:ext cx="96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4" y="3695889"/>
            <a:ext cx="6525536" cy="2591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298" y="1615736"/>
            <a:ext cx="9697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proposed implementation focuses on image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 smtClean="0"/>
              <a:t>highly optimized  and highly pre-trained models are available :</a:t>
            </a:r>
            <a:r>
              <a:rPr lang="en-US" dirty="0" err="1" smtClean="0"/>
              <a:t>Xception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AlexNet</a:t>
            </a:r>
            <a:r>
              <a:rPr lang="en-US" dirty="0"/>
              <a:t>, EfficientNetB50, </a:t>
            </a:r>
            <a:r>
              <a:rPr lang="en-US" dirty="0" err="1" smtClean="0"/>
              <a:t>DenseNet</a:t>
            </a:r>
            <a:r>
              <a:rPr lang="en-US" dirty="0" smtClean="0"/>
              <a:t>  </a:t>
            </a:r>
            <a:r>
              <a:rPr lang="en-US" dirty="0"/>
              <a:t>for transfer learning on widely-used open-source datasets such as MNIST, EMNIST, CIFAR10 (100), </a:t>
            </a:r>
            <a:r>
              <a:rPr lang="en-US" dirty="0" err="1"/>
              <a:t>tf_flowers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</a:t>
            </a:r>
            <a:r>
              <a:rPr lang="en-US" dirty="0"/>
              <a:t>of performance </a:t>
            </a:r>
            <a:r>
              <a:rPr lang="en-US" dirty="0" smtClean="0"/>
              <a:t>against </a:t>
            </a:r>
            <a:r>
              <a:rPr lang="en-US" dirty="0"/>
              <a:t>a basic CNN and among the mentioned pre-trained models.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  <a:r>
              <a:rPr lang="en-US" dirty="0"/>
              <a:t>metrics include MSE, MAE, MAPE, accuracy score, precision,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1481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transfer </a:t>
            </a:r>
            <a:r>
              <a:rPr lang="en-US" dirty="0" smtClean="0"/>
              <a:t>learning Image classification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2450237"/>
            <a:ext cx="96979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Inspired from </a:t>
            </a:r>
            <a:r>
              <a:rPr lang="en-US" dirty="0"/>
              <a:t>my experience at Global Foundries, I aim to highlight the efficiency of transfer learning in terms of performance enhancement and accelerated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 </a:t>
            </a:r>
            <a:r>
              <a:rPr lang="en-US" dirty="0"/>
              <a:t>implementation of transfer learning at GF was effective but limited in </a:t>
            </a:r>
            <a:r>
              <a:rPr lang="en-US" dirty="0" smtClean="0"/>
              <a:t>scope</a:t>
            </a:r>
            <a:r>
              <a:rPr lang="en-US" dirty="0"/>
              <a:t> </a:t>
            </a:r>
            <a:r>
              <a:rPr lang="en-US" dirty="0" smtClean="0"/>
              <a:t>as it required very specific type of input/output matching for it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proposed implementation focuses on image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Utilizing </a:t>
            </a:r>
            <a:r>
              <a:rPr lang="en-US" dirty="0"/>
              <a:t>top pre-trained image classification models like </a:t>
            </a:r>
            <a:r>
              <a:rPr lang="en-US" dirty="0" err="1"/>
              <a:t>Xception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AlexNet</a:t>
            </a:r>
            <a:r>
              <a:rPr lang="en-US" dirty="0"/>
              <a:t>, EfficientNetB50, </a:t>
            </a:r>
            <a:r>
              <a:rPr lang="en-US" dirty="0" err="1"/>
              <a:t>DenseNet</a:t>
            </a:r>
            <a:r>
              <a:rPr lang="en-US" dirty="0"/>
              <a:t> for transfer learning on widely-used open-source datasets such as MNIST, EMNIST, CIFAR10 (100), </a:t>
            </a:r>
            <a:r>
              <a:rPr lang="en-US" dirty="0" err="1"/>
              <a:t>tf_flowers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</a:t>
            </a:r>
            <a:r>
              <a:rPr lang="en-US" dirty="0"/>
              <a:t>of performance will be conducted against a basic CNN and among the mentioned pre-trained models. Evaluation metrics include MSE, MAE, MAPE, accuracy score, precision,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131543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Benefits of pre-trained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1811044"/>
            <a:ext cx="96979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Broader </a:t>
            </a:r>
            <a:r>
              <a:rPr lang="en-US" sz="1200" b="1" dirty="0"/>
              <a:t>Applicability:</a:t>
            </a:r>
            <a:endParaRPr lang="en-US" sz="1200" dirty="0"/>
          </a:p>
          <a:p>
            <a:r>
              <a:rPr lang="en-US" sz="1200" dirty="0"/>
              <a:t>Image classification with pre-trained models has broader applicability compared to the semiconductor domain. Image classification is a widely studied and applicable problem with diverse use cases, making the research findings potentially more generalizable</a:t>
            </a:r>
            <a:r>
              <a:rPr lang="en-US" sz="1200" dirty="0" smtClean="0"/>
              <a:t>. </a:t>
            </a:r>
          </a:p>
          <a:p>
            <a:endParaRPr lang="en-US" sz="1200" dirty="0"/>
          </a:p>
          <a:p>
            <a:r>
              <a:rPr lang="en-US" sz="1200" b="1" dirty="0"/>
              <a:t>Resource Efficiency:</a:t>
            </a:r>
            <a:endParaRPr lang="en-US" sz="1200" dirty="0"/>
          </a:p>
          <a:p>
            <a:r>
              <a:rPr lang="en-US" sz="1200" dirty="0"/>
              <a:t>Utilizing pre-trained models like </a:t>
            </a:r>
            <a:r>
              <a:rPr lang="en-US" sz="1200" dirty="0" err="1"/>
              <a:t>Xception</a:t>
            </a:r>
            <a:r>
              <a:rPr lang="en-US" sz="1200" dirty="0"/>
              <a:t> or </a:t>
            </a:r>
            <a:r>
              <a:rPr lang="en-US" sz="1200" dirty="0" err="1"/>
              <a:t>ResNet</a:t>
            </a:r>
            <a:r>
              <a:rPr lang="en-US" sz="1200" dirty="0"/>
              <a:t> for image classification reduces the need for extensive </a:t>
            </a:r>
            <a:r>
              <a:rPr lang="en-US" sz="1200" dirty="0" err="1"/>
              <a:t>hyperparameter</a:t>
            </a:r>
            <a:r>
              <a:rPr lang="en-US" sz="1200" dirty="0"/>
              <a:t> optimization and model training from scratch. This can significantly save computational resources and time compared to optimizing and training a specialized model for semiconductor data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 smtClean="0"/>
              <a:t>Highly trained:</a:t>
            </a:r>
            <a:endParaRPr lang="en-US" sz="1200" dirty="0"/>
          </a:p>
          <a:p>
            <a:r>
              <a:rPr lang="en-US" sz="1200" dirty="0"/>
              <a:t>Pre-trained models have already learned hierarchical features from massive </a:t>
            </a:r>
            <a:r>
              <a:rPr lang="en-US" sz="1200" dirty="0" smtClean="0"/>
              <a:t>datasets (</a:t>
            </a:r>
            <a:r>
              <a:rPr lang="en-US" sz="1200" dirty="0" err="1" smtClean="0"/>
              <a:t>e.g</a:t>
            </a:r>
            <a:r>
              <a:rPr lang="en-US" sz="1200" dirty="0" smtClean="0"/>
              <a:t>: ImageNet with 1.2 Million images with over 1000 classes), </a:t>
            </a:r>
            <a:r>
              <a:rPr lang="en-US" sz="1200" dirty="0"/>
              <a:t>allowing them to generalize well across various image classification tasks. This can lead to improved performance, especially when dealing with limited labeled data for specific datasets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Rich Set of Evaluation Metrics:</a:t>
            </a:r>
            <a:endParaRPr lang="en-US" sz="1200" dirty="0"/>
          </a:p>
          <a:p>
            <a:r>
              <a:rPr lang="en-US" sz="1200" dirty="0"/>
              <a:t>Image classification benchmarks often come with a well-defined set of evaluation metrics (accuracy, precision, recall, F1-score, etc.). This allows for a comprehensive analysis of model performance, making it easier to compare and contrast results across different datasets</a:t>
            </a:r>
            <a:r>
              <a:rPr lang="en-US" sz="1200" dirty="0" smtClean="0"/>
              <a:t>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Community </a:t>
            </a:r>
            <a:r>
              <a:rPr lang="en-US" sz="1200" b="1" dirty="0"/>
              <a:t>Impact:</a:t>
            </a:r>
            <a:endParaRPr lang="en-US" sz="1200" dirty="0"/>
          </a:p>
          <a:p>
            <a:r>
              <a:rPr lang="en-US" sz="1200" dirty="0"/>
              <a:t>Research in image classification using pre-trained models contributes to the broader community's understanding of deep learning techniques</a:t>
            </a:r>
            <a:r>
              <a:rPr lang="en-US" sz="1200" dirty="0" smtClean="0"/>
              <a:t>. </a:t>
            </a:r>
            <a:r>
              <a:rPr lang="en-US" sz="1200" dirty="0" smtClean="0"/>
              <a:t>Promising potential for publication.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/>
              <a:t>Reduced Dependency on Domain Expertise:</a:t>
            </a:r>
            <a:endParaRPr lang="en-US" sz="1200" dirty="0"/>
          </a:p>
          <a:p>
            <a:r>
              <a:rPr lang="en-US" sz="1200" dirty="0"/>
              <a:t>Image classification with pre-trained models requires less domain-specific expertise compared to optimizing models for semiconductor data. Hence broadening the accessibility of research to a wider audience, including those without deep knowledge of semiconductor devices.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24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81" y="60195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Benefits of pre-trained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81" y="1811044"/>
            <a:ext cx="9697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1</a:t>
            </a:r>
            <a:endParaRPr lang="en-US" sz="1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Models like </a:t>
            </a:r>
            <a:r>
              <a:rPr lang="en-US" sz="1400" dirty="0" err="1"/>
              <a:t>Xception</a:t>
            </a:r>
            <a:r>
              <a:rPr lang="en-US" sz="1400" dirty="0"/>
              <a:t>, </a:t>
            </a:r>
            <a:r>
              <a:rPr lang="en-US" sz="1400" dirty="0" err="1"/>
              <a:t>ResNet</a:t>
            </a:r>
            <a:r>
              <a:rPr lang="en-US" sz="1400" dirty="0"/>
              <a:t>, </a:t>
            </a:r>
            <a:r>
              <a:rPr lang="en-US" sz="1400" dirty="0" err="1"/>
              <a:t>AlexNet</a:t>
            </a:r>
            <a:r>
              <a:rPr lang="en-US" sz="1400" dirty="0"/>
              <a:t>, EfficientNetB50, </a:t>
            </a:r>
            <a:r>
              <a:rPr lang="en-US" sz="1400" dirty="0" err="1"/>
              <a:t>DenseNet</a:t>
            </a:r>
            <a:r>
              <a:rPr lang="en-US" sz="1400" dirty="0"/>
              <a:t> </a:t>
            </a:r>
            <a:r>
              <a:rPr lang="en-US" sz="1400" dirty="0" smtClean="0"/>
              <a:t>offer a dense architecture which does not required to be changed as long as the input image has the right scale.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Instead of manually manipulating weight vectors, just input in the right scale and let the pre-trained model take care of the rest  </a:t>
            </a:r>
            <a:r>
              <a:rPr lang="en-US" sz="1400" dirty="0" smtClean="0">
                <a:solidFill>
                  <a:srgbClr val="FF0000"/>
                </a:solidFill>
              </a:rPr>
              <a:t>(Add a bit more scientific touch, don’t make it sound too easy).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code that I wrote in GF to find the matching features and non-existing one does not need to be applied here as the pre-trained model takes care of it.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17378" y="3420242"/>
            <a:ext cx="9697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Due to extensive amount of pre-training, these models do not need much additional training data for retraining and fine-tuning. They have been trained to extract complex hierarchical features from images due to their deep structure filled with normal and </a:t>
            </a:r>
            <a:r>
              <a:rPr lang="en-US" sz="1400" dirty="0" err="1" smtClean="0"/>
              <a:t>depthwise</a:t>
            </a:r>
            <a:r>
              <a:rPr lang="en-US" sz="1400" dirty="0" smtClean="0"/>
              <a:t> </a:t>
            </a:r>
            <a:r>
              <a:rPr lang="en-US" sz="1400" dirty="0" err="1" smtClean="0"/>
              <a:t>sepearable</a:t>
            </a:r>
            <a:r>
              <a:rPr lang="en-US" sz="1400" dirty="0" smtClean="0"/>
              <a:t> convolutions.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378" y="4301958"/>
            <a:ext cx="9697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3</a:t>
            </a:r>
            <a:endParaRPr lang="en-US" sz="1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prior case, I had to build a base model first with HPO routine and then training with high amount of data for it to qualify (just for certain other semiconductors) for transferring information. Using highly pre-trained models such as </a:t>
            </a:r>
            <a:r>
              <a:rPr lang="en-US" sz="1400" dirty="0" err="1" smtClean="0"/>
              <a:t>Xception</a:t>
            </a:r>
            <a:r>
              <a:rPr lang="en-US" sz="1400" dirty="0" smtClean="0"/>
              <a:t> widens the area in which they can be used as base model for transfer learning.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377" y="5256065"/>
            <a:ext cx="9697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would be inefficient to still utilize the old way of transfer learning when such advanced and highly trained CNN exist.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7377" y="5876171"/>
            <a:ext cx="9697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5</a:t>
            </a:r>
            <a:endParaRPr lang="en-US" sz="1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Much more </a:t>
            </a:r>
            <a:r>
              <a:rPr lang="en-US" sz="1400" dirty="0" err="1" smtClean="0"/>
              <a:t>opensource</a:t>
            </a:r>
            <a:r>
              <a:rPr lang="en-US" sz="1400" dirty="0" smtClean="0"/>
              <a:t> data exists where TL can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49735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488</TotalTime>
  <Words>1184</Words>
  <Application>Microsoft Office PowerPoint</Application>
  <PresentationFormat>Widescreen</PresentationFormat>
  <Paragraphs>109</Paragraphs>
  <Slides>10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Thesis</vt:lpstr>
      <vt:lpstr>TL  between housing dataset</vt:lpstr>
      <vt:lpstr>transfer learning Image classification</vt:lpstr>
      <vt:lpstr>transfer learning Image classification</vt:lpstr>
      <vt:lpstr>transfer learning Image classification</vt:lpstr>
      <vt:lpstr>transfer learning Image classification</vt:lpstr>
      <vt:lpstr>transfer learning Image classification</vt:lpstr>
      <vt:lpstr>Benefits of pre-trained model</vt:lpstr>
      <vt:lpstr>Benefits of pre-trained model</vt:lpstr>
      <vt:lpstr>~Benefits of pre-trained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GetPhoto ML Tasks </dc:title>
  <dc:creator>Hanan Khan</dc:creator>
  <cp:lastModifiedBy>Hanan Khan</cp:lastModifiedBy>
  <cp:revision>66</cp:revision>
  <dcterms:created xsi:type="dcterms:W3CDTF">2023-08-24T12:39:02Z</dcterms:created>
  <dcterms:modified xsi:type="dcterms:W3CDTF">2023-12-08T00:05:43Z</dcterms:modified>
</cp:coreProperties>
</file>