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82" r:id="rId2"/>
    <p:sldId id="283" r:id="rId3"/>
    <p:sldId id="284" r:id="rId4"/>
    <p:sldId id="285" r:id="rId5"/>
    <p:sldId id="286" r:id="rId6"/>
    <p:sldId id="287" r:id="rId7"/>
    <p:sldId id="288" r:id="rId8"/>
    <p:sldId id="289" r:id="rId9"/>
    <p:sldId id="290" r:id="rId10"/>
    <p:sldId id="292" r:id="rId11"/>
    <p:sldId id="291" r:id="rId12"/>
    <p:sldId id="293" r:id="rId13"/>
    <p:sldId id="294" r:id="rId14"/>
    <p:sldId id="295" r:id="rId15"/>
    <p:sldId id="296" r:id="rId16"/>
    <p:sldId id="297" r:id="rId17"/>
    <p:sldId id="298" r:id="rId18"/>
    <p:sldId id="299" r:id="rId19"/>
    <p:sldId id="300" r:id="rId20"/>
    <p:sldId id="301" r:id="rId21"/>
    <p:sldId id="302" r:id="rId22"/>
    <p:sldId id="304" r:id="rId23"/>
    <p:sldId id="303" r:id="rId24"/>
    <p:sldId id="305" r:id="rId25"/>
    <p:sldId id="315" r:id="rId26"/>
    <p:sldId id="307" r:id="rId27"/>
    <p:sldId id="308" r:id="rId28"/>
    <p:sldId id="309" r:id="rId29"/>
    <p:sldId id="310" r:id="rId30"/>
    <p:sldId id="311" r:id="rId31"/>
    <p:sldId id="312" r:id="rId32"/>
    <p:sldId id="313" r:id="rId33"/>
    <p:sldId id="314" r:id="rId34"/>
    <p:sldId id="316" r:id="rId35"/>
    <p:sldId id="317" r:id="rId36"/>
    <p:sldId id="318" r:id="rId37"/>
    <p:sldId id="319" r:id="rId38"/>
    <p:sldId id="32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190" autoAdjust="0"/>
  </p:normalViewPr>
  <p:slideViewPr>
    <p:cSldViewPr snapToGrid="0">
      <p:cViewPr varScale="1">
        <p:scale>
          <a:sx n="56" d="100"/>
          <a:sy n="56" d="100"/>
        </p:scale>
        <p:origin x="12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64CC4-B779-48AA-9CDC-D505FF597AC2}" type="datetimeFigureOut">
              <a:rPr lang="en-US" smtClean="0"/>
              <a:t>11/26/2017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5D077-E4A3-4DA7-8D30-50E79E7F8B3B}" type="slidenum">
              <a:rPr lang="en-US" smtClean="0"/>
              <a:t>‹#›</a:t>
            </a:fld>
            <a:endParaRPr lang="en-US"/>
          </a:p>
        </p:txBody>
      </p:sp>
    </p:spTree>
    <p:extLst>
      <p:ext uri="{BB962C8B-B14F-4D97-AF65-F5344CB8AC3E}">
        <p14:creationId xmlns:p14="http://schemas.microsoft.com/office/powerpoint/2010/main" val="250831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Once we</a:t>
            </a:r>
            <a:r>
              <a:rPr lang="en-US" sz="1200" kern="1200" baseline="0" dirty="0" smtClean="0">
                <a:solidFill>
                  <a:schemeClr val="tx1"/>
                </a:solidFill>
                <a:latin typeface="+mn-lt"/>
                <a:ea typeface="+mn-ea"/>
                <a:cs typeface="+mn-cs"/>
              </a:rPr>
              <a:t> ha</a:t>
            </a:r>
            <a:r>
              <a:rPr lang="en-US" sz="1200" kern="1200" dirty="0" smtClean="0">
                <a:solidFill>
                  <a:schemeClr val="tx1"/>
                </a:solidFill>
                <a:latin typeface="+mn-lt"/>
                <a:ea typeface="+mn-ea"/>
                <a:cs typeface="+mn-cs"/>
              </a:rPr>
              <a:t>ve determined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normal requirements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our security requirements, we must design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software and we must implement it.</a:t>
            </a:r>
          </a:p>
          <a:p>
            <a:pPr rtl="0"/>
            <a:r>
              <a:rPr lang="en-US" sz="1200" kern="1200" dirty="0" smtClean="0">
                <a:solidFill>
                  <a:schemeClr val="tx1"/>
                </a:solidFill>
                <a:latin typeface="+mn-lt"/>
                <a:ea typeface="+mn-ea"/>
                <a:cs typeface="+mn-cs"/>
              </a:rPr>
              <a:t>Defects could be introduced 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either of these two activities.</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Defects in the design are called flaws.</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And defects in the implementation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are called bugs.</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The goal of the design phase from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security perspective is to avoid flaws.</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Now, while a lot of security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related focus is 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implementation bugs like buffer overruns.</a:t>
            </a:r>
          </a:p>
          <a:p>
            <a:pPr rtl="0"/>
            <a:r>
              <a:rPr lang="en-US" sz="1200" kern="1200" dirty="0" smtClean="0">
                <a:solidFill>
                  <a:schemeClr val="tx1"/>
                </a:solidFill>
                <a:latin typeface="+mn-lt"/>
                <a:ea typeface="+mn-ea"/>
                <a:cs typeface="+mn-cs"/>
              </a:rPr>
              <a:t>Flaws are equally important.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According to security guru Gary McGraw</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his book Software Security, roughly half of security-relevant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software defects are flaws, not bugs.</a:t>
            </a:r>
          </a:p>
          <a:p>
            <a:pPr rtl="0"/>
            <a:r>
              <a:rPr lang="en-US" sz="1200" kern="1200" dirty="0" smtClean="0">
                <a:solidFill>
                  <a:schemeClr val="tx1"/>
                </a:solidFill>
                <a:latin typeface="+mn-lt"/>
                <a:ea typeface="+mn-ea"/>
                <a:cs typeface="+mn-cs"/>
              </a:rPr>
              <a:t>So getting the design right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extremely important.</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2</a:t>
            </a:fld>
            <a:endParaRPr lang="en-US"/>
          </a:p>
        </p:txBody>
      </p:sp>
    </p:spTree>
    <p:extLst>
      <p:ext uri="{BB962C8B-B14F-4D97-AF65-F5344CB8AC3E}">
        <p14:creationId xmlns:p14="http://schemas.microsoft.com/office/powerpoint/2010/main" val="447939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One way to favor simplicity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to use fail-safe defaults.</a:t>
            </a:r>
          </a:p>
          <a:p>
            <a:pPr rtl="0"/>
            <a:r>
              <a:rPr lang="en-US" sz="1200" kern="1200" dirty="0" smtClean="0">
                <a:solidFill>
                  <a:schemeClr val="tx1"/>
                </a:solidFill>
                <a:latin typeface="+mn-lt"/>
                <a:ea typeface="+mn-ea"/>
                <a:cs typeface="+mn-cs"/>
              </a:rPr>
              <a:t>Some configuration or usage choices affect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system's security, like the length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cryptographic keys or the choice of 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password or which inputs are deemed valid.</a:t>
            </a:r>
            <a:r>
              <a:rPr lang="en-US" sz="1200" kern="1200" baseline="0" dirty="0" smtClean="0">
                <a:solidFill>
                  <a:schemeClr val="tx1"/>
                </a:solidFill>
                <a:latin typeface="+mn-lt"/>
                <a:ea typeface="+mn-ea"/>
                <a:cs typeface="+mn-cs"/>
              </a:rPr>
              <a:t> </a:t>
            </a:r>
          </a:p>
          <a:p>
            <a:pPr rtl="0"/>
            <a:endParaRPr lang="en-US" sz="1200" kern="1200" baseline="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When building a system with security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mind the default choice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these different configurations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should be the secure one.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the default key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length when a user is asked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choose a key length should be the best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known secure key length of that time.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today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2048-bit RSA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keys are what's recommended.</a:t>
            </a:r>
            <a:r>
              <a:rPr lang="en-US" sz="1200" kern="1200" baseline="0" dirty="0" smtClean="0">
                <a:solidFill>
                  <a:schemeClr val="tx1"/>
                </a:solidFill>
                <a:latin typeface="+mn-lt"/>
                <a:ea typeface="+mn-ea"/>
                <a:cs typeface="+mn-cs"/>
              </a:rPr>
              <a:t>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Default passwords should not be allowed.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Many systems are penetrated because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administrators fail to change the default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password, that password is published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publicly available manuals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therefore adversaries are able to learn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guess, and penetrate the system.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instead making it so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it's impossible to run a system with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default password but instead the system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must be assigned one by the user.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sort of attack no longer is possible.</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Also, favoring whitelisting over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blacklisting is a more failsafe default.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particular, we list things we know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sure are secure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default do not trust everything else,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 opposed to list the things we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know are insecure and assume everything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else is secure, which inevitably it isn't.</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12</a:t>
            </a:fld>
            <a:endParaRPr lang="en-US"/>
          </a:p>
        </p:txBody>
      </p:sp>
    </p:spTree>
    <p:extLst>
      <p:ext uri="{BB962C8B-B14F-4D97-AF65-F5344CB8AC3E}">
        <p14:creationId xmlns:p14="http://schemas.microsoft.com/office/powerpoint/2010/main" val="1715483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As an example of a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apply a fail safe default,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consider the breach of healthcare.gov.</a:t>
            </a:r>
          </a:p>
          <a:p>
            <a:pPr rtl="0"/>
            <a:r>
              <a:rPr lang="en-US" sz="1200" kern="1200" dirty="0" smtClean="0">
                <a:solidFill>
                  <a:schemeClr val="tx1"/>
                </a:solidFill>
                <a:latin typeface="+mn-lt"/>
                <a:ea typeface="+mn-ea"/>
                <a:cs typeface="+mn-cs"/>
              </a:rPr>
              <a:t>In this case it was possible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because the server was connected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internet with a default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password still enabled.</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13</a:t>
            </a:fld>
            <a:endParaRPr lang="en-US"/>
          </a:p>
        </p:txBody>
      </p:sp>
    </p:spTree>
    <p:extLst>
      <p:ext uri="{BB962C8B-B14F-4D97-AF65-F5344CB8AC3E}">
        <p14:creationId xmlns:p14="http://schemas.microsoft.com/office/powerpoint/2010/main" val="120980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Another recent incident where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fail-safe default could have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played a role was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breach of Home Depot,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which tens of millions of credit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card records were eventually stolen.</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John </a:t>
            </a:r>
            <a:r>
              <a:rPr lang="en-US" sz="1200" kern="1200" dirty="0" err="1" smtClean="0">
                <a:solidFill>
                  <a:schemeClr val="tx1"/>
                </a:solidFill>
                <a:latin typeface="+mn-lt"/>
                <a:ea typeface="+mn-ea"/>
                <a:cs typeface="+mn-cs"/>
              </a:rPr>
              <a:t>Pescatore</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cybersecurity expert, suggests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application whitelisting technology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would have prevented the attack.</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Whitelisting is a technology that prevents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applications from running unless they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are included in the whitelist.</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Now, while people have complained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white listing is impractical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client-side machines, like user laptops,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whitelisting on servers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single function appliances has proven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cause near zero business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administration disruption”.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therefore, there's no good excuse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not employing it.</a:t>
            </a:r>
          </a:p>
          <a:p>
            <a:pPr rtl="0"/>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14</a:t>
            </a:fld>
            <a:endParaRPr lang="en-US"/>
          </a:p>
        </p:txBody>
      </p:sp>
    </p:spTree>
    <p:extLst>
      <p:ext uri="{BB962C8B-B14F-4D97-AF65-F5344CB8AC3E}">
        <p14:creationId xmlns:p14="http://schemas.microsoft.com/office/powerpoint/2010/main" val="158134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Another principle that favors simplicity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to not expect expert users.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Instead, software designers should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consider how the mindset and abilities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least sophisticated of a system's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users might affect that system's security.</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One clear goal is to favor simple user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interfaces to make it easier for users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do the right thing and hard for them to do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something that could compromise security.</a:t>
            </a:r>
            <a:r>
              <a:rPr lang="en-US" sz="1200" kern="1200" baseline="0" dirty="0" smtClean="0">
                <a:solidFill>
                  <a:schemeClr val="tx1"/>
                </a:solidFill>
                <a:latin typeface="+mn-lt"/>
                <a:ea typeface="+mn-ea"/>
                <a:cs typeface="+mn-cs"/>
              </a:rPr>
              <a:t>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For example, in a user interface,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natural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obvious choice should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be the secure choice.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Even better, you could avoid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choices entirely, if possible,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when it comes to security.</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Another good idea is to not have users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make frequent security decisions.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Otherwise, they may succumb</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user fatigue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just click yes, yes, yes, allowing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insecure activities to take place.</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Finally, it might be a good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idea to design interfaces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help users explore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ramifications of their choices.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if they set a certain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access control policy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accessing their personal information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a social networking site,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would be useful to allow them to see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their data from the point of view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other users on the site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adhering to the policy.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to see how the public</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might view the data as opposed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close friend.</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15</a:t>
            </a:fld>
            <a:endParaRPr lang="en-US"/>
          </a:p>
        </p:txBody>
      </p:sp>
    </p:spTree>
    <p:extLst>
      <p:ext uri="{BB962C8B-B14F-4D97-AF65-F5344CB8AC3E}">
        <p14:creationId xmlns:p14="http://schemas.microsoft.com/office/powerpoint/2010/main" val="3686746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Another way that users inevitably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interact with software systems 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using passwords.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These are a very common authentication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mechanism, where the goal is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password to be easy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true user to remember but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hard for an adversary to guess.</a:t>
            </a:r>
          </a:p>
          <a:p>
            <a:pPr rtl="0"/>
            <a:r>
              <a:rPr lang="en-US" sz="1200" kern="1200" dirty="0" smtClean="0">
                <a:solidFill>
                  <a:schemeClr val="tx1"/>
                </a:solidFill>
                <a:latin typeface="+mn-lt"/>
                <a:ea typeface="+mn-ea"/>
                <a:cs typeface="+mn-cs"/>
              </a:rPr>
              <a:t>Unfortunately, this assumption turns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out not to be true in many cases.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is, hard to guess passwords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are often hard to remember.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work around this problem,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users often repeat passwords.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they memorize a difficult password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adversary to guess, but then use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password repeatedly on different sites.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Unfortunately, what that means is that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one site's password database is breached,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then the adversary could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try to use that password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access the same user's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account on a different site.</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Adversaries often employ password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cracking tools to attempt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guess passwords on breached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password databases.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Such databases are often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encrypted and so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these tools help guess what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encrypted passwords might be.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One example is John the Ripper, another,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Project Rainbow, and many others.</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These are the top ten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worst passwords of 2013.</a:t>
            </a:r>
            <a:r>
              <a:rPr lang="en-US" sz="1200" kern="1200" baseline="0" dirty="0" smtClean="0">
                <a:solidFill>
                  <a:schemeClr val="tx1"/>
                </a:solidFill>
                <a:latin typeface="+mn-lt"/>
                <a:ea typeface="+mn-ea"/>
                <a:cs typeface="+mn-cs"/>
              </a:rPr>
              <a:t>  m</a:t>
            </a:r>
            <a:r>
              <a:rPr lang="en-US" sz="1200" kern="1200" dirty="0" smtClean="0">
                <a:solidFill>
                  <a:schemeClr val="tx1"/>
                </a:solidFill>
                <a:latin typeface="+mn-lt"/>
                <a:ea typeface="+mn-ea"/>
                <a:cs typeface="+mn-cs"/>
              </a:rPr>
              <a:t>any of them are extremely simple so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 to be easy to remember but as a result,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not particularly hard to guess.</a:t>
            </a:r>
          </a:p>
          <a:p>
            <a:pPr rtl="0"/>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16</a:t>
            </a:fld>
            <a:endParaRPr lang="en-US"/>
          </a:p>
        </p:txBody>
      </p:sp>
    </p:spTree>
    <p:extLst>
      <p:ext uri="{BB962C8B-B14F-4D97-AF65-F5344CB8AC3E}">
        <p14:creationId xmlns:p14="http://schemas.microsoft.com/office/powerpoint/2010/main" val="428680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A recent idea for solving the password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problem is the password manager.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password manager is a piece of software</a:t>
            </a:r>
          </a:p>
          <a:p>
            <a:pPr rtl="0"/>
            <a:r>
              <a:rPr lang="en-US" sz="1200" kern="1200" dirty="0" smtClean="0">
                <a:solidFill>
                  <a:schemeClr val="tx1"/>
                </a:solidFill>
                <a:latin typeface="+mn-lt"/>
                <a:ea typeface="+mn-ea"/>
                <a:cs typeface="+mn-cs"/>
              </a:rPr>
              <a:t>that stores a database of passwords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user, indexed by the site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those passwords apply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database is encrypted by</a:t>
            </a:r>
          </a:p>
          <a:p>
            <a:pPr rtl="0"/>
            <a:r>
              <a:rPr lang="en-US" sz="1200" kern="1200" dirty="0" smtClean="0">
                <a:solidFill>
                  <a:schemeClr val="tx1"/>
                </a:solidFill>
                <a:latin typeface="+mn-lt"/>
                <a:ea typeface="+mn-ea"/>
                <a:cs typeface="+mn-cs"/>
              </a:rPr>
              <a:t>a single master password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chosen by the user.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password serves as the key.</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The password manager is responsible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generating very complicated,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hard-to-guess passwords per site.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software then fills in these passwords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when the user locally enters their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master password.</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There are several benefits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this approach.</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First, the user only needs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remember a single password.</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Second, the user's password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any given site is hard to guess.</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As such, the compromise of a password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one site does not permit immediate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compromise at other sites because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passwords at each site will be different.</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On the other hand, password managers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do not solve the problem of having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protect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remember a strong master password.</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17</a:t>
            </a:fld>
            <a:endParaRPr lang="en-US"/>
          </a:p>
        </p:txBody>
      </p:sp>
    </p:spTree>
    <p:extLst>
      <p:ext uri="{BB962C8B-B14F-4D97-AF65-F5344CB8AC3E}">
        <p14:creationId xmlns:p14="http://schemas.microsoft.com/office/powerpoint/2010/main" val="498927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Another idea for improving passwords is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a so-called password strength meter.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idea here is to give the user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feedback on the strength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password when they are entering it,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possibly by providing a graphical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depiction of that password strength.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idea of strength is to measure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guessability</a:t>
            </a:r>
            <a:r>
              <a:rPr lang="en-US" sz="1200" kern="1200" dirty="0" smtClean="0">
                <a:solidFill>
                  <a:schemeClr val="tx1"/>
                </a:solidFill>
                <a:latin typeface="+mn-lt"/>
                <a:ea typeface="+mn-ea"/>
                <a:cs typeface="+mn-cs"/>
              </a:rPr>
              <a:t> of that password.</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Research shows that password strength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meters can work to improve the strength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passwords, but the design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strength meter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must be stringent.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must force unusual characters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not allow users to enter passwords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it would deem to be weak.</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18</a:t>
            </a:fld>
            <a:endParaRPr lang="en-US"/>
          </a:p>
        </p:txBody>
      </p:sp>
    </p:spTree>
    <p:extLst>
      <p:ext uri="{BB962C8B-B14F-4D97-AF65-F5344CB8AC3E}">
        <p14:creationId xmlns:p14="http://schemas.microsoft.com/office/powerpoint/2010/main" val="2561142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Now, an even better solution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to not use one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other of these two ideas but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combine them together.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particular, a password manager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makes one security decision that 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choice of the master password,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not many.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 password meter allows users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explore the ramifications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various choices they are making by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visualizing the quality of the password.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Moreover, password meters do not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permit poor choices because they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enforce a minimum score.</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19</a:t>
            </a:fld>
            <a:endParaRPr lang="en-US"/>
          </a:p>
        </p:txBody>
      </p:sp>
    </p:spTree>
    <p:extLst>
      <p:ext uri="{BB962C8B-B14F-4D97-AF65-F5344CB8AC3E}">
        <p14:creationId xmlns:p14="http://schemas.microsoft.com/office/powerpoint/2010/main" val="157233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Phishing is a kind of attack in which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user is tricked into thinking 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dealing with a legitimate site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when in fact he is dealing with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fraudulent one that is part of the scam.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user is then tricked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into installing malware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performing other actions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harmful to himself.</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20</a:t>
            </a:fld>
            <a:endParaRPr lang="en-US"/>
          </a:p>
        </p:txBody>
      </p:sp>
    </p:spTree>
    <p:extLst>
      <p:ext uri="{BB962C8B-B14F-4D97-AF65-F5344CB8AC3E}">
        <p14:creationId xmlns:p14="http://schemas.microsoft.com/office/powerpoint/2010/main" val="3075159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We can view phishing as a failure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site to take its users into account.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particular, it's relying on the user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properly authenticate the remote site.</a:t>
            </a:r>
            <a:r>
              <a:rPr lang="en-US" sz="1200" kern="1200" baseline="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Internet email and web protocols were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not designed for remote authentication.</a:t>
            </a:r>
          </a:p>
          <a:p>
            <a:pPr rtl="0"/>
            <a:r>
              <a:rPr lang="en-US" sz="1200" kern="1200" dirty="0" smtClean="0">
                <a:solidFill>
                  <a:schemeClr val="tx1"/>
                </a:solidFill>
                <a:latin typeface="+mn-lt"/>
                <a:ea typeface="+mn-ea"/>
                <a:cs typeface="+mn-cs"/>
              </a:rPr>
              <a:t>While cryptographic solutions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are possible, they're hard to deploy.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What we would like is to use a hard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fake notion of identity,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like public key cryptography.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 are many competing systems but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 universal solution as yet.</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21</a:t>
            </a:fld>
            <a:endParaRPr lang="en-US"/>
          </a:p>
        </p:txBody>
      </p:sp>
    </p:spTree>
    <p:extLst>
      <p:ext uri="{BB962C8B-B14F-4D97-AF65-F5344CB8AC3E}">
        <p14:creationId xmlns:p14="http://schemas.microsoft.com/office/powerpoint/2010/main" val="123716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It seem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like there's a crisp distinction between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design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implementation of a piece of software.</a:t>
            </a:r>
          </a:p>
          <a:p>
            <a:pPr rtl="0"/>
            <a:r>
              <a:rPr lang="en-US" sz="1200" kern="1200" dirty="0" smtClean="0">
                <a:solidFill>
                  <a:schemeClr val="tx1"/>
                </a:solidFill>
                <a:latin typeface="+mn-lt"/>
                <a:ea typeface="+mn-ea"/>
                <a:cs typeface="+mn-cs"/>
              </a:rPr>
              <a:t>But that's not entirely true,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rather design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implementation occur at many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different levels of abstraction. For example,</a:t>
            </a:r>
          </a:p>
          <a:p>
            <a:pPr rtl="0"/>
            <a:endParaRPr lang="en-US" sz="1200" kern="1200" dirty="0" smtClean="0">
              <a:solidFill>
                <a:schemeClr val="tx1"/>
              </a:solidFill>
              <a:latin typeface="+mn-lt"/>
              <a:ea typeface="+mn-ea"/>
              <a:cs typeface="+mn-cs"/>
            </a:endParaRP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At the highest level we're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concerned about a system's main actors.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These might be elements like a web server,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database management system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client's browser.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Each running in it's own process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communicating with one another.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choice of programming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language to use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framework is also a fairly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high level design decision.</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At the next level down we're concerned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 the internal design of each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these actors.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web server is going to consist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of many different functions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objects, how should these be organized?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how do they interact?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is a question of design.</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At the lowest level we must decide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how to represent data structures.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How to implement a piece of functionality,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with one method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three and so on.</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When someone speaks generically about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software system's design he may be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speaking about any or all of these levels.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When speaking about it's implementation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he might also be thinking about the lower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level or maybe the lower two.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However, we believe there is design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happening at the lower levels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choices made there effect security.</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So in speaking about design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mean all three levels,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which in particular,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should be clear from context.</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3</a:t>
            </a:fld>
            <a:endParaRPr lang="en-US"/>
          </a:p>
        </p:txBody>
      </p:sp>
    </p:spTree>
    <p:extLst>
      <p:ext uri="{BB962C8B-B14F-4D97-AF65-F5344CB8AC3E}">
        <p14:creationId xmlns:p14="http://schemas.microsoft.com/office/powerpoint/2010/main" val="2976896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The next category of secure design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principles is trust with reluctance.</a:t>
            </a:r>
            <a:r>
              <a:rPr lang="en-US" sz="1200" kern="1200" baseline="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A system is constructed from many parts.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 security of the whole system thus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depends on the security of each part.</a:t>
            </a:r>
          </a:p>
          <a:p>
            <a:pPr rtl="0"/>
            <a:r>
              <a:rPr lang="en-US" sz="1200" kern="1200" dirty="0" smtClean="0">
                <a:solidFill>
                  <a:schemeClr val="tx1"/>
                </a:solidFill>
                <a:latin typeface="+mn-lt"/>
                <a:ea typeface="+mn-ea"/>
                <a:cs typeface="+mn-cs"/>
              </a:rPr>
              <a:t>The parts are trusted to varying degrees.</a:t>
            </a:r>
            <a:r>
              <a:rPr lang="en-US" sz="1200" kern="1200" baseline="0" dirty="0" smtClean="0">
                <a:solidFill>
                  <a:schemeClr val="tx1"/>
                </a:solidFill>
                <a:latin typeface="+mn-lt"/>
                <a:ea typeface="+mn-ea"/>
                <a:cs typeface="+mn-cs"/>
              </a:rPr>
              <a:t> </a:t>
            </a:r>
          </a:p>
          <a:p>
            <a:pPr rtl="0"/>
            <a:endParaRPr lang="en-US" sz="1200" kern="1200" baseline="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And as such, we can improve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security of the overall system by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reducing the amount of trust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placed in its various parts.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there are several ways to do this.</a:t>
            </a:r>
          </a:p>
          <a:p>
            <a:pPr marL="228600" indent="-228600" rtl="0">
              <a:buFont typeface="+mj-lt"/>
              <a:buAutoNum type="arabicPeriod"/>
            </a:pPr>
            <a:r>
              <a:rPr lang="en-US" sz="1200" kern="1200" dirty="0" smtClean="0">
                <a:solidFill>
                  <a:schemeClr val="tx1"/>
                </a:solidFill>
                <a:latin typeface="+mn-lt"/>
                <a:ea typeface="+mn-ea"/>
                <a:cs typeface="+mn-cs"/>
              </a:rPr>
              <a:t>First, we could use a better design.</a:t>
            </a:r>
          </a:p>
          <a:p>
            <a:pPr marL="228600" indent="-228600" rtl="0">
              <a:buFont typeface="+mj-lt"/>
              <a:buAutoNum type="arabicPeriod"/>
            </a:pPr>
            <a:r>
              <a:rPr lang="en-US" sz="1200" kern="1200" dirty="0" smtClean="0">
                <a:solidFill>
                  <a:schemeClr val="tx1"/>
                </a:solidFill>
                <a:latin typeface="+mn-lt"/>
                <a:ea typeface="+mn-ea"/>
                <a:cs typeface="+mn-cs"/>
              </a:rPr>
              <a:t>Second, we could implement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functions more safely.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by using a type safe language.</a:t>
            </a:r>
          </a:p>
          <a:p>
            <a:pPr marL="228600" indent="-228600" rtl="0">
              <a:buFont typeface="+mj-lt"/>
              <a:buAutoNum type="arabicPeriod"/>
            </a:pPr>
            <a:r>
              <a:rPr lang="en-US" sz="1200" kern="1200" dirty="0" smtClean="0">
                <a:solidFill>
                  <a:schemeClr val="tx1"/>
                </a:solidFill>
                <a:latin typeface="+mn-lt"/>
                <a:ea typeface="+mn-ea"/>
                <a:cs typeface="+mn-cs"/>
              </a:rPr>
              <a:t>Third, we could avoid assumptions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which we base our trust.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we could avoid the assumption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the third party libraries we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are actually correct.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instead we could perform some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of our own testing and validation,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code review, to ensure correctness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thus establish trust in those libraries.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 another example we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could avoid designing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implementing security-critical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features that require expertise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don't necessarily have.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key mistake made by many system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builders is to attempt to design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implement cryptography from scratch.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Something that it turns out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very hard to get right.</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The principle of trusting with reluctance,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when followed, can help prevent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security problems, and can mitigate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problems that might otherwise arise.</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23</a:t>
            </a:fld>
            <a:endParaRPr lang="en-US"/>
          </a:p>
        </p:txBody>
      </p:sp>
    </p:spTree>
    <p:extLst>
      <p:ext uri="{BB962C8B-B14F-4D97-AF65-F5344CB8AC3E}">
        <p14:creationId xmlns:p14="http://schemas.microsoft.com/office/powerpoint/2010/main" val="3752755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One secure design principle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follows the idea of trusting with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reluctance is to maintain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small trusted computing base.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trusted computing base comprises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system components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must work in order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system to behave securely.</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As an example modern operating systems are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often part of the trusted computing base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because they enforce security policies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like access control policies on files.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When you have a multiuser system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your files indicate which users are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allowed to read and write the file it 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responsibility of the operating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system to enforce those policies.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Now we would like to keep</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trusted computing base small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simple to reduce its overall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susceptibility to compromise.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idea is that a small simple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trusted computing base is easy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human analyst to reason about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argue that it is correct.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should also be easier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automated tool to establish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trusted computing base is correct.</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Unfortunately today operating system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kernels, returning to our example,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are not small and simple.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Instead, they are often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millions of lines of code.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Usually the reason is that by keeping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these different disparate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components together in the kernel,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can have higher performance.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But we increase the attack</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surface of the kernel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therefore increase the risk of compromise.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a buggy device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driver could be exploited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thereby give the attacker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access to the entire kernel.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kernel's trusted computing base,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the parts enforcing security policies,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could therefore be subverted by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attack, by the device driver.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alternative design is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minimize the size of the kernel so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 to reduce the trusted computing base.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device drivers could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be moved outside of the kernel.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therefore, a compromise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one of these drivers does not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compromise the portion of functionality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enforces security policies.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sort of design is advocated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microkernel architectures,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which were popular in the 90s,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are regaining popularity today.</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24</a:t>
            </a:fld>
            <a:endParaRPr lang="en-US"/>
          </a:p>
        </p:txBody>
      </p:sp>
    </p:spTree>
    <p:extLst>
      <p:ext uri="{BB962C8B-B14F-4D97-AF65-F5344CB8AC3E}">
        <p14:creationId xmlns:p14="http://schemas.microsoft.com/office/powerpoint/2010/main" val="2800983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As another example of a failure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follow the principle of a small,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trusted computing base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consider security software.</a:t>
            </a:r>
          </a:p>
          <a:p>
            <a:pPr rtl="0"/>
            <a:r>
              <a:rPr lang="en-US" sz="1200" kern="1200" dirty="0" smtClean="0">
                <a:solidFill>
                  <a:schemeClr val="tx1"/>
                </a:solidFill>
                <a:latin typeface="+mn-lt"/>
                <a:ea typeface="+mn-ea"/>
                <a:cs typeface="+mn-cs"/>
              </a:rPr>
              <a:t>This software is obviously part of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trusted computing base because it used by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system to enforce security.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other words, to make sure the system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free of viruses or worms and the like.</a:t>
            </a:r>
          </a:p>
          <a:p>
            <a:pPr rtl="0"/>
            <a:r>
              <a:rPr lang="en-US" sz="1200" kern="1200" dirty="0" smtClean="0">
                <a:solidFill>
                  <a:schemeClr val="tx1"/>
                </a:solidFill>
                <a:latin typeface="+mn-lt"/>
                <a:ea typeface="+mn-ea"/>
                <a:cs typeface="+mn-cs"/>
              </a:rPr>
              <a:t>Unfortunately over time this software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has grown in size and complexity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now has become vulnerable itself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frequently attacked.</a:t>
            </a:r>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25</a:t>
            </a:fld>
            <a:endParaRPr lang="en-US"/>
          </a:p>
        </p:txBody>
      </p:sp>
    </p:spTree>
    <p:extLst>
      <p:ext uri="{BB962C8B-B14F-4D97-AF65-F5344CB8AC3E}">
        <p14:creationId xmlns:p14="http://schemas.microsoft.com/office/powerpoint/2010/main" val="1726068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Now let's consider another principle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follows the idea of trusting with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reluctance,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is the principle of least privilege.</a:t>
            </a:r>
          </a:p>
          <a:p>
            <a:pPr rtl="0"/>
            <a:r>
              <a:rPr lang="en-US" sz="1200" kern="1200" dirty="0" smtClean="0">
                <a:solidFill>
                  <a:schemeClr val="tx1"/>
                </a:solidFill>
                <a:latin typeface="+mn-lt"/>
                <a:ea typeface="+mn-ea"/>
                <a:cs typeface="+mn-cs"/>
              </a:rPr>
              <a:t>This principle states that we should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not give a part of the system more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privileges than it absolutely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needs in order to do it's job.</a:t>
            </a:r>
          </a:p>
          <a:p>
            <a:pPr rtl="0"/>
            <a:r>
              <a:rPr lang="en-US" sz="1200" kern="1200" dirty="0" smtClean="0">
                <a:solidFill>
                  <a:schemeClr val="tx1"/>
                </a:solidFill>
                <a:latin typeface="+mn-lt"/>
                <a:ea typeface="+mn-ea"/>
                <a:cs typeface="+mn-cs"/>
              </a:rPr>
              <a:t>This is similar to the idea of need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know, not telling someone a secret unless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they really need to know it,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 motivation is the same.</a:t>
            </a:r>
          </a:p>
          <a:p>
            <a:pPr rtl="0"/>
            <a:r>
              <a:rPr lang="en-US" sz="1200" kern="1200" dirty="0" smtClean="0">
                <a:solidFill>
                  <a:schemeClr val="tx1"/>
                </a:solidFill>
                <a:latin typeface="+mn-lt"/>
                <a:ea typeface="+mn-ea"/>
                <a:cs typeface="+mn-cs"/>
              </a:rPr>
              <a:t>We want to mitigate any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affects of compromise.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If a component is compromised by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adversary we want its capabilities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be limited so that the adversary's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power is also limited.</a:t>
            </a:r>
            <a:r>
              <a:rPr lang="en-US" sz="1200" kern="1200" baseline="0" dirty="0" smtClean="0">
                <a:solidFill>
                  <a:schemeClr val="tx1"/>
                </a:solidFill>
                <a:latin typeface="+mn-lt"/>
                <a:ea typeface="+mn-ea"/>
                <a:cs typeface="+mn-cs"/>
              </a:rPr>
              <a:t> </a:t>
            </a:r>
          </a:p>
          <a:p>
            <a:pPr rtl="0"/>
            <a:endParaRPr lang="en-US" sz="1200" kern="1200" baseline="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As an example, consider the idea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of attenuating delegations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other components 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design of a system.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a mail program might delegate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an editor for authoring emails.</a:t>
            </a:r>
            <a:r>
              <a:rPr lang="en-US" sz="1200" kern="1200" baseline="0" dirty="0" smtClean="0">
                <a:solidFill>
                  <a:schemeClr val="tx1"/>
                </a:solidFill>
                <a:latin typeface="+mn-lt"/>
                <a:ea typeface="+mn-ea"/>
                <a:cs typeface="+mn-cs"/>
              </a:rPr>
              <a:t> T</a:t>
            </a:r>
            <a:r>
              <a:rPr lang="en-US" sz="1200" kern="1200" dirty="0" smtClean="0">
                <a:solidFill>
                  <a:schemeClr val="tx1"/>
                </a:solidFill>
                <a:latin typeface="+mn-lt"/>
                <a:ea typeface="+mn-ea"/>
                <a:cs typeface="+mn-cs"/>
              </a:rPr>
              <a:t>his editor could be vi or </a:t>
            </a:r>
            <a:r>
              <a:rPr lang="en-US" sz="1200" kern="1200" dirty="0" err="1" smtClean="0">
                <a:solidFill>
                  <a:schemeClr val="tx1"/>
                </a:solidFill>
                <a:latin typeface="+mn-lt"/>
                <a:ea typeface="+mn-ea"/>
                <a:cs typeface="+mn-cs"/>
              </a:rPr>
              <a:t>emacs</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which are both very powerful editors,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both very desired by users.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Unfortunately, these two editors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others permit too much power.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they permit escaping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command shell to run arbitrary programs. This is too much privilege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email program, because if we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gave an untrusted user access to the email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program they could author an email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then use the delegated email editor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execute arbitrary shell commands.</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 better design is to use a restricted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editor that only allows the user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perform the functions that are absolutely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necessary to author emails.</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26</a:t>
            </a:fld>
            <a:endParaRPr lang="en-US"/>
          </a:p>
        </p:txBody>
      </p:sp>
    </p:spTree>
    <p:extLst>
      <p:ext uri="{BB962C8B-B14F-4D97-AF65-F5344CB8AC3E}">
        <p14:creationId xmlns:p14="http://schemas.microsoft.com/office/powerpoint/2010/main" val="2793237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An important lesson here 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trust is transitive.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If you trust something,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you trust what it trusts.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of course,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trust could be misplaced.</a:t>
            </a:r>
          </a:p>
          <a:p>
            <a:pPr rtl="0"/>
            <a:r>
              <a:rPr lang="en-US" sz="1200" kern="1200" dirty="0" smtClean="0">
                <a:solidFill>
                  <a:schemeClr val="tx1"/>
                </a:solidFill>
                <a:latin typeface="+mn-lt"/>
                <a:ea typeface="+mn-ea"/>
                <a:cs typeface="+mn-cs"/>
              </a:rPr>
              <a:t>In the previous email client example,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mailer delegates to an arbitrary editor.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that editor permits running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arbitrary code by delegating to a shell.</a:t>
            </a:r>
          </a:p>
          <a:p>
            <a:pPr rtl="0"/>
            <a:r>
              <a:rPr lang="en-US" sz="1200" kern="1200" dirty="0" smtClean="0">
                <a:solidFill>
                  <a:schemeClr val="tx1"/>
                </a:solidFill>
                <a:latin typeface="+mn-lt"/>
                <a:ea typeface="+mn-ea"/>
                <a:cs typeface="+mn-cs"/>
              </a:rPr>
              <a:t>Hence, the mailer permits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running arbitrary code.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is probably not what we had in mind.</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27</a:t>
            </a:fld>
            <a:endParaRPr lang="en-US"/>
          </a:p>
        </p:txBody>
      </p:sp>
    </p:spTree>
    <p:extLst>
      <p:ext uri="{BB962C8B-B14F-4D97-AF65-F5344CB8AC3E}">
        <p14:creationId xmlns:p14="http://schemas.microsoft.com/office/powerpoint/2010/main" val="1567294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Rule that implements the principle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least privilege is input validation.</a:t>
            </a:r>
            <a:r>
              <a:rPr lang="en-US" sz="1200" kern="1200" baseline="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The idea here is to only trust inputs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we have properly validated.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is, we don't want to trust any input.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Instead we want to establish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trust in that input by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making sure that it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follows an assumed format.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short, we are trusting a subsystem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only under certain circumstances.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we want to validate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those circumstances hold.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we have seen several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examples of this so far.</a:t>
            </a:r>
            <a:r>
              <a:rPr lang="en-US" sz="1200" kern="1200" baseline="0" dirty="0" smtClean="0">
                <a:solidFill>
                  <a:schemeClr val="tx1"/>
                </a:solidFill>
                <a:latin typeface="+mn-lt"/>
                <a:ea typeface="+mn-ea"/>
                <a:cs typeface="+mn-cs"/>
              </a:rPr>
              <a:t>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We can trust a given function only if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range of its parameters is limited,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example to be within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length of a buffer.</a:t>
            </a:r>
            <a:r>
              <a:rPr lang="en-US" sz="1200" kern="1200" baseline="0" dirty="0" smtClean="0">
                <a:solidFill>
                  <a:schemeClr val="tx1"/>
                </a:solidFill>
                <a:latin typeface="+mn-lt"/>
                <a:ea typeface="+mn-ea"/>
                <a:cs typeface="+mn-cs"/>
              </a:rPr>
              <a:t>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Or we could trust input taken from 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client form field on a webpage only if it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contains no script tags and therefore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not subject to cross-site scripting.</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We could trust a YAML-encoded string,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but only if it contains no code.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by validating the input, we are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limiting the influence of that input,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thereby reducing the privilege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we're replacing 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components that process it.</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28</a:t>
            </a:fld>
            <a:endParaRPr lang="en-US"/>
          </a:p>
        </p:txBody>
      </p:sp>
    </p:spTree>
    <p:extLst>
      <p:ext uri="{BB962C8B-B14F-4D97-AF65-F5344CB8AC3E}">
        <p14:creationId xmlns:p14="http://schemas.microsoft.com/office/powerpoint/2010/main" val="2224057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Another secure design principle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aims to trust with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reluctance is promote privacy.</a:t>
            </a:r>
          </a:p>
          <a:p>
            <a:pPr rtl="0"/>
            <a:r>
              <a:rPr lang="en-US" sz="1200" kern="1200" dirty="0" smtClean="0">
                <a:solidFill>
                  <a:schemeClr val="tx1"/>
                </a:solidFill>
                <a:latin typeface="+mn-lt"/>
                <a:ea typeface="+mn-ea"/>
                <a:cs typeface="+mn-cs"/>
              </a:rPr>
              <a:t>Broadly speaking, a manifestation of this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principle is to restrict the flow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sensitive information throughout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system as much as possible.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Basically the idea is that only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those components that have access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sensitive information can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possibly disclose it.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therefore, by limiting access,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reduce the trust 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overall system because we don't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have to trust as many components.</a:t>
            </a:r>
          </a:p>
          <a:p>
            <a:pPr rtl="0"/>
            <a:r>
              <a:rPr lang="en-US" sz="1200" kern="1200" dirty="0" smtClean="0">
                <a:solidFill>
                  <a:schemeClr val="tx1"/>
                </a:solidFill>
                <a:latin typeface="+mn-lt"/>
                <a:ea typeface="+mn-ea"/>
                <a:cs typeface="+mn-cs"/>
              </a:rPr>
              <a:t>As a result, we are mitigating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potential downside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attack because fewer components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could be compromised will be able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disclose that sensitive information.</a:t>
            </a:r>
          </a:p>
          <a:p>
            <a:pPr rtl="0"/>
            <a:r>
              <a:rPr lang="en-US" sz="1200" kern="1200" dirty="0" smtClean="0">
                <a:solidFill>
                  <a:schemeClr val="tx1"/>
                </a:solidFill>
                <a:latin typeface="+mn-lt"/>
                <a:ea typeface="+mn-ea"/>
                <a:cs typeface="+mn-cs"/>
              </a:rPr>
              <a:t>As one example of this principle 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action, consider a student admission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system that receives sensitive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letters of recommendation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those students as PDF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files from recommenders.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typical design would allow</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reviewers of student applications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download recommendation files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viewing onto their local computers.</a:t>
            </a:r>
          </a:p>
          <a:p>
            <a:pPr rtl="0"/>
            <a:r>
              <a:rPr lang="en-US" sz="1200" kern="1200" dirty="0" smtClean="0">
                <a:solidFill>
                  <a:schemeClr val="tx1"/>
                </a:solidFill>
                <a:latin typeface="+mn-lt"/>
                <a:ea typeface="+mn-ea"/>
                <a:cs typeface="+mn-cs"/>
              </a:rPr>
              <a:t>The problem with this design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that compromise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local computer will then leak private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information contained in the PDF files.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better design is to then permit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viewing of PDF only in the browser,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 opposed to downloading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to the local computer.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 a result,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if that local computer is compromised,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 sensitive data is available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access by the attacker.</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29</a:t>
            </a:fld>
            <a:endParaRPr lang="en-US"/>
          </a:p>
        </p:txBody>
      </p:sp>
    </p:spTree>
    <p:extLst>
      <p:ext uri="{BB962C8B-B14F-4D97-AF65-F5344CB8AC3E}">
        <p14:creationId xmlns:p14="http://schemas.microsoft.com/office/powerpoint/2010/main" val="40766311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The last design principle that we'll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consider that has the flavor of trust with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reluctance is compartmentalization.</a:t>
            </a:r>
          </a:p>
          <a:p>
            <a:pPr rtl="0"/>
            <a:r>
              <a:rPr lang="en-US" sz="1200" kern="1200" dirty="0" smtClean="0">
                <a:solidFill>
                  <a:schemeClr val="tx1"/>
                </a:solidFill>
                <a:latin typeface="+mn-lt"/>
                <a:ea typeface="+mn-ea"/>
                <a:cs typeface="+mn-cs"/>
              </a:rPr>
              <a:t>This design principal suggests that we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should isolate system components 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compartment or a sandbox.</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thereby reduce the privilege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of those components by</a:t>
            </a:r>
          </a:p>
          <a:p>
            <a:pPr rtl="0"/>
            <a:r>
              <a:rPr lang="en-US" sz="1200" kern="1200" dirty="0" smtClean="0">
                <a:solidFill>
                  <a:schemeClr val="tx1"/>
                </a:solidFill>
                <a:latin typeface="+mn-lt"/>
                <a:ea typeface="+mn-ea"/>
                <a:cs typeface="+mn-cs"/>
              </a:rPr>
              <a:t>making certain interactions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operations impossible.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this way we can prevent bad things,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those only enabled by the operations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we're not allowing.</a:t>
            </a:r>
          </a:p>
          <a:p>
            <a:pPr rtl="0"/>
            <a:r>
              <a:rPr lang="en-US" sz="1200" kern="1200" dirty="0" smtClean="0">
                <a:solidFill>
                  <a:schemeClr val="tx1"/>
                </a:solidFill>
                <a:latin typeface="+mn-lt"/>
                <a:ea typeface="+mn-ea"/>
                <a:cs typeface="+mn-cs"/>
              </a:rPr>
              <a:t>And we can mitigate the results of 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attack by preventing the compromised code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doing anything beyond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what the sandbox would allow.</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As an example, we might disconnect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student records database from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internet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grant access only to local operators.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compartmentalizes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student records database,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therefore preventing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attacks from the outside.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Just as importantly if a local operator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attempted to compromise the database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exfiltration the data it would not be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able to do that via the Internet.</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Another example of a mechanism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compartmentalization 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Seccomp</a:t>
            </a:r>
            <a:r>
              <a:rPr lang="en-US" sz="1200" kern="1200" dirty="0" smtClean="0">
                <a:solidFill>
                  <a:schemeClr val="tx1"/>
                </a:solidFill>
                <a:latin typeface="+mn-lt"/>
                <a:ea typeface="+mn-ea"/>
                <a:cs typeface="+mn-cs"/>
              </a:rPr>
              <a:t> system call in Linux.</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system call enables us to build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compartments for untrusted code.</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30</a:t>
            </a:fld>
            <a:endParaRPr lang="en-US"/>
          </a:p>
        </p:txBody>
      </p:sp>
    </p:spTree>
    <p:extLst>
      <p:ext uri="{BB962C8B-B14F-4D97-AF65-F5344CB8AC3E}">
        <p14:creationId xmlns:p14="http://schemas.microsoft.com/office/powerpoint/2010/main" val="4074888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err="1" smtClean="0">
                <a:solidFill>
                  <a:schemeClr val="tx1"/>
                </a:solidFill>
                <a:latin typeface="+mn-lt"/>
                <a:ea typeface="+mn-ea"/>
                <a:cs typeface="+mn-cs"/>
              </a:rPr>
              <a:t>SecComp</a:t>
            </a:r>
            <a:r>
              <a:rPr lang="en-US" sz="1200" kern="1200" dirty="0" smtClean="0">
                <a:solidFill>
                  <a:schemeClr val="tx1"/>
                </a:solidFill>
                <a:latin typeface="+mn-lt"/>
                <a:ea typeface="+mn-ea"/>
                <a:cs typeface="+mn-cs"/>
              </a:rPr>
              <a:t> was introduced in Linux in 2005.</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way that it works is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affected process can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subsequently only perform</a:t>
            </a:r>
          </a:p>
          <a:p>
            <a:pPr rtl="0"/>
            <a:r>
              <a:rPr lang="en-US" sz="1200" kern="1200" dirty="0" smtClean="0">
                <a:solidFill>
                  <a:schemeClr val="tx1"/>
                </a:solidFill>
                <a:latin typeface="+mn-lt"/>
                <a:ea typeface="+mn-ea"/>
                <a:cs typeface="+mn-cs"/>
              </a:rPr>
              <a:t>a limited set of system calls.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Read, write, exit, and </a:t>
            </a:r>
            <a:r>
              <a:rPr lang="en-US" sz="1200" kern="1200" dirty="0" err="1" smtClean="0">
                <a:solidFill>
                  <a:schemeClr val="tx1"/>
                </a:solidFill>
                <a:latin typeface="+mn-lt"/>
                <a:ea typeface="+mn-ea"/>
                <a:cs typeface="+mn-cs"/>
              </a:rPr>
              <a:t>sigreturn</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Notice that there is no support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open system call.</a:t>
            </a:r>
          </a:p>
          <a:p>
            <a:pPr rtl="0"/>
            <a:r>
              <a:rPr lang="en-US" sz="1200" kern="1200" dirty="0" smtClean="0">
                <a:solidFill>
                  <a:schemeClr val="tx1"/>
                </a:solidFill>
                <a:latin typeface="+mn-lt"/>
                <a:ea typeface="+mn-ea"/>
                <a:cs typeface="+mn-cs"/>
              </a:rPr>
              <a:t>Instead, the compartmentalized process can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only use already open file descriptors.</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SecComp</a:t>
            </a:r>
            <a:r>
              <a:rPr lang="en-US" sz="1200" kern="1200" dirty="0" smtClean="0">
                <a:solidFill>
                  <a:schemeClr val="tx1"/>
                </a:solidFill>
                <a:latin typeface="+mn-lt"/>
                <a:ea typeface="+mn-ea"/>
                <a:cs typeface="+mn-cs"/>
              </a:rPr>
              <a:t> therefore isolates a process by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limiting its possible interactions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only these system calls.</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Follow-on work produced </a:t>
            </a:r>
            <a:r>
              <a:rPr lang="en-US" sz="1200" kern="1200" dirty="0" err="1" smtClean="0">
                <a:solidFill>
                  <a:schemeClr val="tx1"/>
                </a:solidFill>
                <a:latin typeface="+mn-lt"/>
                <a:ea typeface="+mn-ea"/>
                <a:cs typeface="+mn-cs"/>
              </a:rPr>
              <a:t>seccomp-bpf</a:t>
            </a:r>
            <a:r>
              <a:rPr lang="en-US" sz="1200" kern="1200" dirty="0" smtClean="0">
                <a:solidFill>
                  <a:schemeClr val="tx1"/>
                </a:solidFill>
                <a:latin typeface="+mn-lt"/>
                <a:ea typeface="+mn-ea"/>
                <a:cs typeface="+mn-cs"/>
              </a:rPr>
              <a:t>, which is more general.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particular, it allows us to limit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process to a policy-specific set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system calls,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rather than just the four I just listed.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policy is enforced by the kernel.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It's specified by something like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Berkeley Packet Filters, or BPF.</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SecComp</a:t>
            </a:r>
            <a:r>
              <a:rPr lang="en-US" sz="1200" kern="1200" dirty="0" smtClean="0">
                <a:solidFill>
                  <a:schemeClr val="tx1"/>
                </a:solidFill>
                <a:latin typeface="+mn-lt"/>
                <a:ea typeface="+mn-ea"/>
                <a:cs typeface="+mn-cs"/>
              </a:rPr>
              <a:t> BPF is used by Chrome,</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OpenSSH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vsftpd</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which is the very secure ftp daemon,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others.</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31</a:t>
            </a:fld>
            <a:endParaRPr lang="en-US"/>
          </a:p>
        </p:txBody>
      </p:sp>
    </p:spTree>
    <p:extLst>
      <p:ext uri="{BB962C8B-B14F-4D97-AF65-F5344CB8AC3E}">
        <p14:creationId xmlns:p14="http://schemas.microsoft.com/office/powerpoint/2010/main" val="727296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So let's look at how we might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isolate Flash player that aims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execute a file that we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browse to on the internet.</a:t>
            </a:r>
          </a:p>
          <a:p>
            <a:pPr rtl="0"/>
            <a:r>
              <a:rPr lang="en-US" sz="1200" kern="1200" dirty="0" smtClean="0">
                <a:solidFill>
                  <a:schemeClr val="tx1"/>
                </a:solidFill>
                <a:latin typeface="+mn-lt"/>
                <a:ea typeface="+mn-ea"/>
                <a:cs typeface="+mn-cs"/>
              </a:rPr>
              <a:t>First suppose we browse to a website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has a shockwave file.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Which is a program that's going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be run by Flash player.</a:t>
            </a:r>
          </a:p>
          <a:p>
            <a:pPr rtl="0"/>
            <a:r>
              <a:rPr lang="en-US" sz="1200" kern="1200" dirty="0" smtClean="0">
                <a:solidFill>
                  <a:schemeClr val="tx1"/>
                </a:solidFill>
                <a:latin typeface="+mn-lt"/>
                <a:ea typeface="+mn-ea"/>
                <a:cs typeface="+mn-cs"/>
              </a:rPr>
              <a:t>As usual, we'll save this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file into the local machine.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Next, we'll call fork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create a new process.</a:t>
            </a:r>
          </a:p>
          <a:p>
            <a:pPr rtl="0"/>
            <a:r>
              <a:rPr lang="en-US" sz="1200" kern="1200" dirty="0" smtClean="0">
                <a:solidFill>
                  <a:schemeClr val="tx1"/>
                </a:solidFill>
                <a:latin typeface="+mn-lt"/>
                <a:ea typeface="+mn-ea"/>
                <a:cs typeface="+mn-cs"/>
              </a:rPr>
              <a:t>And that process will open the file.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Now this process is still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running as Chrome, and so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must exec the process to now</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run as Flash player instead.</a:t>
            </a:r>
          </a:p>
          <a:p>
            <a:pPr rtl="0"/>
            <a:r>
              <a:rPr lang="en-US" sz="1200" kern="1200" dirty="0" smtClean="0">
                <a:solidFill>
                  <a:schemeClr val="tx1"/>
                </a:solidFill>
                <a:latin typeface="+mn-lt"/>
                <a:ea typeface="+mn-ea"/>
                <a:cs typeface="+mn-cs"/>
              </a:rPr>
              <a:t>Now, before the process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can get much further,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call </a:t>
            </a:r>
            <a:r>
              <a:rPr lang="en-US" sz="1200" kern="1200" dirty="0" err="1" smtClean="0">
                <a:solidFill>
                  <a:schemeClr val="tx1"/>
                </a:solidFill>
                <a:latin typeface="+mn-lt"/>
                <a:ea typeface="+mn-ea"/>
                <a:cs typeface="+mn-cs"/>
              </a:rPr>
              <a:t>seccomp-bpf</a:t>
            </a:r>
            <a:r>
              <a:rPr lang="en-US" sz="1200" kern="1200" dirty="0" smtClean="0">
                <a:solidFill>
                  <a:schemeClr val="tx1"/>
                </a:solidFill>
                <a:latin typeface="+mn-lt"/>
                <a:ea typeface="+mn-ea"/>
                <a:cs typeface="+mn-cs"/>
              </a:rPr>
              <a:t>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compartmentalize it.</a:t>
            </a:r>
          </a:p>
          <a:p>
            <a:pPr rtl="0"/>
            <a:r>
              <a:rPr lang="en-US" sz="1200" kern="1200" dirty="0" smtClean="0">
                <a:solidFill>
                  <a:schemeClr val="tx1"/>
                </a:solidFill>
                <a:latin typeface="+mn-lt"/>
                <a:ea typeface="+mn-ea"/>
                <a:cs typeface="+mn-cs"/>
              </a:rPr>
              <a:t>Limiting the system calls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it can perform.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particular, we do not allow</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to open network connections.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we don't allow it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write files to disc.</a:t>
            </a:r>
          </a:p>
          <a:p>
            <a:pPr rtl="0"/>
            <a:r>
              <a:rPr lang="en-US" sz="1200" kern="1200" dirty="0" smtClean="0">
                <a:solidFill>
                  <a:schemeClr val="tx1"/>
                </a:solidFill>
                <a:latin typeface="+mn-lt"/>
                <a:ea typeface="+mn-ea"/>
                <a:cs typeface="+mn-cs"/>
              </a:rPr>
              <a:t>That way, we can ensure that Flash,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if compromised, will be limited</a:t>
            </a:r>
          </a:p>
          <a:p>
            <a:pPr rtl="0"/>
            <a:r>
              <a:rPr lang="en-US" sz="1200" kern="1200" dirty="0" smtClean="0">
                <a:solidFill>
                  <a:schemeClr val="tx1"/>
                </a:solidFill>
                <a:latin typeface="+mn-lt"/>
                <a:ea typeface="+mn-ea"/>
                <a:cs typeface="+mn-cs"/>
              </a:rPr>
              <a:t>in the damage that it can do.</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32</a:t>
            </a:fld>
            <a:endParaRPr lang="en-US"/>
          </a:p>
        </p:txBody>
      </p:sp>
    </p:spTree>
    <p:extLst>
      <p:ext uri="{BB962C8B-B14F-4D97-AF65-F5344CB8AC3E}">
        <p14:creationId xmlns:p14="http://schemas.microsoft.com/office/powerpoint/2010/main" val="2638502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The software design process aims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produce a software architecture according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good principles and rules.</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This is an iterative process.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first put down our initial design.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then we perform a risk</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based analysis of that design.</a:t>
            </a:r>
            <a:r>
              <a:rPr lang="en-US" sz="1200" kern="1200" baseline="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As a result, we may determine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design needs to be improved.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so, we apply our principles and rules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then improve until we are satisfied.</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4</a:t>
            </a:fld>
            <a:endParaRPr lang="en-US"/>
          </a:p>
        </p:txBody>
      </p:sp>
    </p:spTree>
    <p:extLst>
      <p:ext uri="{BB962C8B-B14F-4D97-AF65-F5344CB8AC3E}">
        <p14:creationId xmlns:p14="http://schemas.microsoft.com/office/powerpoint/2010/main" val="14816581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The secure design principle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of Defense in Depth aims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increase security through diversity.</a:t>
            </a:r>
          </a:p>
          <a:p>
            <a:pPr rtl="0"/>
            <a:r>
              <a:rPr lang="en-US" sz="1200" kern="1200" dirty="0" smtClean="0">
                <a:solidFill>
                  <a:schemeClr val="tx1"/>
                </a:solidFill>
                <a:latin typeface="+mn-lt"/>
                <a:ea typeface="+mn-ea"/>
                <a:cs typeface="+mn-cs"/>
              </a:rPr>
              <a:t>The idea is not to rely on a single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defense or even a single kind of defense.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way if one defense is overcome there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still another one to get passed.</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This principle can mitigate damage from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attack or can prevent it altogether.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example application of Defense in Depth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would be to do all of the following.</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Use a firewall to prevent access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network ports other than that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outward facing web server.</a:t>
            </a:r>
            <a:r>
              <a:rPr lang="en-US" sz="1200" kern="1200" baseline="0" dirty="0" smtClean="0">
                <a:solidFill>
                  <a:schemeClr val="tx1"/>
                </a:solidFill>
                <a:latin typeface="+mn-lt"/>
                <a:ea typeface="+mn-ea"/>
                <a:cs typeface="+mn-cs"/>
              </a:rPr>
              <a:t>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Encrypt all sensitive data like employee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records when stored at rest,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example on the hard drive.</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And use a type safe language to write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web server to prevent various classes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attack like buffer overruns.</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 less diverse defense might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rely on one of these, but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not all of them and then be vulnerable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if the defense was bypassed.</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34</a:t>
            </a:fld>
            <a:endParaRPr lang="en-US"/>
          </a:p>
        </p:txBody>
      </p:sp>
    </p:spTree>
    <p:extLst>
      <p:ext uri="{BB962C8B-B14F-4D97-AF65-F5344CB8AC3E}">
        <p14:creationId xmlns:p14="http://schemas.microsoft.com/office/powerpoint/2010/main" val="2099584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One common application of Defense 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Depth is to the authentication process.</a:t>
            </a:r>
          </a:p>
          <a:p>
            <a:pPr rtl="0"/>
            <a:r>
              <a:rPr lang="en-US" sz="1200" kern="1200" dirty="0" smtClean="0">
                <a:solidFill>
                  <a:schemeClr val="tx1"/>
                </a:solidFill>
                <a:latin typeface="+mn-lt"/>
                <a:ea typeface="+mn-ea"/>
                <a:cs typeface="+mn-cs"/>
              </a:rPr>
              <a:t>Now, we know that passwords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can be chosen poorly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possibly guessed by adversaries, thereby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bypassing the intent of authentication.</a:t>
            </a:r>
          </a:p>
          <a:p>
            <a:pPr rtl="0"/>
            <a:r>
              <a:rPr lang="en-US" sz="1200" kern="1200" dirty="0" smtClean="0">
                <a:solidFill>
                  <a:schemeClr val="tx1"/>
                </a:solidFill>
                <a:latin typeface="+mn-lt"/>
                <a:ea typeface="+mn-ea"/>
                <a:cs typeface="+mn-cs"/>
              </a:rPr>
              <a:t>Passwords can also be stolen.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Now, one way to defend against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stolen password is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encrypt the password database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keeps those passwords.</a:t>
            </a:r>
          </a:p>
          <a:p>
            <a:pPr rtl="0"/>
            <a:r>
              <a:rPr lang="en-US" sz="1200" kern="1200" dirty="0" smtClean="0">
                <a:solidFill>
                  <a:schemeClr val="tx1"/>
                </a:solidFill>
                <a:latin typeface="+mn-lt"/>
                <a:ea typeface="+mn-ea"/>
                <a:cs typeface="+mn-cs"/>
              </a:rPr>
              <a:t>But to do so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would assume that compromise is possible.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company may think that all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their outer defenses, firewalls,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secure software, and fully patched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systems should keep adversaries out.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But this is probably a bad assumption.</a:t>
            </a:r>
            <a:r>
              <a:rPr lang="en-US" sz="1200" kern="1200" baseline="0" dirty="0" smtClean="0">
                <a:solidFill>
                  <a:schemeClr val="tx1"/>
                </a:solidFill>
                <a:latin typeface="+mn-lt"/>
                <a:ea typeface="+mn-ea"/>
                <a:cs typeface="+mn-cs"/>
              </a:rPr>
              <a:t> </a:t>
            </a:r>
          </a:p>
          <a:p>
            <a:pPr rtl="0"/>
            <a:endParaRPr lang="en-US" sz="1200" kern="1200" baseline="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And therefore an extra defense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encrypting the password database 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good idea.</a:t>
            </a:r>
            <a:r>
              <a:rPr lang="en-US" sz="1200" kern="1200" baseline="0" dirty="0" smtClean="0">
                <a:solidFill>
                  <a:schemeClr val="tx1"/>
                </a:solidFill>
                <a:latin typeface="+mn-lt"/>
                <a:ea typeface="+mn-ea"/>
                <a:cs typeface="+mn-cs"/>
              </a:rPr>
              <a:t> </a:t>
            </a:r>
          </a:p>
          <a:p>
            <a:pPr rtl="0"/>
            <a:endParaRPr lang="en-US" sz="1200" kern="1200" baseline="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That's what should have happened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RockYou</a:t>
            </a:r>
            <a:r>
              <a:rPr lang="en-US" sz="1200" kern="1200" dirty="0" smtClean="0">
                <a:solidFill>
                  <a:schemeClr val="tx1"/>
                </a:solidFill>
                <a:latin typeface="+mn-lt"/>
                <a:ea typeface="+mn-ea"/>
                <a:cs typeface="+mn-cs"/>
              </a:rPr>
              <a:t> attack back 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2009 when </a:t>
            </a:r>
            <a:r>
              <a:rPr lang="en-US" sz="1200" kern="1200" dirty="0" err="1" smtClean="0">
                <a:solidFill>
                  <a:schemeClr val="tx1"/>
                </a:solidFill>
                <a:latin typeface="+mn-lt"/>
                <a:ea typeface="+mn-ea"/>
                <a:cs typeface="+mn-cs"/>
              </a:rPr>
              <a:t>RockYou</a:t>
            </a:r>
            <a:r>
              <a:rPr lang="en-US" sz="1200" kern="1200" dirty="0" smtClean="0">
                <a:solidFill>
                  <a:schemeClr val="tx1"/>
                </a:solidFill>
                <a:latin typeface="+mn-lt"/>
                <a:ea typeface="+mn-ea"/>
                <a:cs typeface="+mn-cs"/>
              </a:rPr>
              <a:t> was compromised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their password database was stolen.</a:t>
            </a:r>
          </a:p>
          <a:p>
            <a:pPr rtl="0"/>
            <a:r>
              <a:rPr lang="en-US" sz="1200" kern="1200" dirty="0" smtClean="0">
                <a:solidFill>
                  <a:schemeClr val="tx1"/>
                </a:solidFill>
                <a:latin typeface="+mn-lt"/>
                <a:ea typeface="+mn-ea"/>
                <a:cs typeface="+mn-cs"/>
              </a:rPr>
              <a:t>All of the passwords were stored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plain text exposing all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information to attackers.</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35</a:t>
            </a:fld>
            <a:endParaRPr lang="en-US"/>
          </a:p>
        </p:txBody>
      </p:sp>
    </p:spTree>
    <p:extLst>
      <p:ext uri="{BB962C8B-B14F-4D97-AF65-F5344CB8AC3E}">
        <p14:creationId xmlns:p14="http://schemas.microsoft.com/office/powerpoint/2010/main" val="27174019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Now another sort of Defense in Depth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the use of community resources.</a:t>
            </a:r>
          </a:p>
          <a:p>
            <a:pPr rtl="0"/>
            <a:r>
              <a:rPr lang="en-US" sz="1200" kern="1200" dirty="0" smtClean="0">
                <a:solidFill>
                  <a:schemeClr val="tx1"/>
                </a:solidFill>
                <a:latin typeface="+mn-lt"/>
                <a:ea typeface="+mn-ea"/>
                <a:cs typeface="+mn-cs"/>
              </a:rPr>
              <a:t>The idea here is to depend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not only on yourself but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depend on a diversity of people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toward solving the security problem.</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One way to do that is to use hardened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code, perhaps from other projects.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rather than rolling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your own crypto libraries you could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libraries implemented by others,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tested and assured over time.</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On the other hand, you shouldn't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just trust them out of the box.</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You probably want to test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they will meet your needs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ensure that you're using them properly.</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Another way to use community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resources is to vet designs publicly.</a:t>
            </a:r>
          </a:p>
          <a:p>
            <a:pPr rtl="0"/>
            <a:r>
              <a:rPr lang="en-US" sz="1200" kern="1200" dirty="0" smtClean="0">
                <a:solidFill>
                  <a:schemeClr val="tx1"/>
                </a:solidFill>
                <a:latin typeface="+mn-lt"/>
                <a:ea typeface="+mn-ea"/>
                <a:cs typeface="+mn-cs"/>
              </a:rPr>
              <a:t>This is typically what happens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 modern cryptosystems.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Instead of trying to keep</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algorithm that is used hidden,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designers of the algorithm make it</a:t>
            </a:r>
          </a:p>
          <a:p>
            <a:pPr rtl="0"/>
            <a:r>
              <a:rPr lang="en-US" sz="1200" kern="1200" dirty="0" smtClean="0">
                <a:solidFill>
                  <a:schemeClr val="tx1"/>
                </a:solidFill>
                <a:latin typeface="+mn-lt"/>
                <a:ea typeface="+mn-ea"/>
                <a:cs typeface="+mn-cs"/>
              </a:rPr>
              <a:t>public so others can comment on it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potentially find mistakes.</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Finally, stay up on recent threats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research.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There's a broad security community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is tracking the state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affairs in security today.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NIST is a good place for standards.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OWASP, CERT, and</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Bugtraq</a:t>
            </a:r>
            <a:r>
              <a:rPr lang="en-US" sz="1200" kern="1200" dirty="0" smtClean="0">
                <a:solidFill>
                  <a:schemeClr val="tx1"/>
                </a:solidFill>
                <a:latin typeface="+mn-lt"/>
                <a:ea typeface="+mn-ea"/>
                <a:cs typeface="+mn-cs"/>
              </a:rPr>
              <a:t> have vulnerability reports.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SANS </a:t>
            </a:r>
            <a:r>
              <a:rPr lang="en-US" i="1" dirty="0" err="1" smtClean="0"/>
              <a:t>Newsbites</a:t>
            </a:r>
            <a:r>
              <a:rPr lang="en-US" sz="1200" kern="1200" dirty="0" smtClean="0">
                <a:solidFill>
                  <a:schemeClr val="tx1"/>
                </a:solidFill>
                <a:latin typeface="+mn-lt"/>
                <a:ea typeface="+mn-ea"/>
                <a:cs typeface="+mn-cs"/>
              </a:rPr>
              <a:t> has a great collection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of the latest top threats.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of course, the latest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greatest research in long term trends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technology can be found in academic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industry conferences and journals.</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36</a:t>
            </a:fld>
            <a:endParaRPr lang="en-US"/>
          </a:p>
        </p:txBody>
      </p:sp>
    </p:spTree>
    <p:extLst>
      <p:ext uri="{BB962C8B-B14F-4D97-AF65-F5344CB8AC3E}">
        <p14:creationId xmlns:p14="http://schemas.microsoft.com/office/powerpoint/2010/main" val="1569872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Now let's look at a failure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community resources,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is using broken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crypto implementations.</a:t>
            </a:r>
          </a:p>
          <a:p>
            <a:pPr rtl="0"/>
            <a:r>
              <a:rPr lang="en-US" sz="1200" kern="1200" dirty="0" smtClean="0">
                <a:solidFill>
                  <a:schemeClr val="tx1"/>
                </a:solidFill>
                <a:latin typeface="+mn-lt"/>
                <a:ea typeface="+mn-ea"/>
                <a:cs typeface="+mn-cs"/>
              </a:rPr>
              <a:t>So it turns out that getting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crypto right is hard.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Not only should you not design your own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algorithms, you probably should not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implement them yourself because there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are many things that you could get wrong.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for a long time modern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implementations of RSA had a timing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channel that could be exploited to steal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entire key through remote experiments.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It's also the case that people have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used cryptosystems incorrectly.</a:t>
            </a:r>
          </a:p>
          <a:p>
            <a:pPr rtl="0"/>
            <a:r>
              <a:rPr lang="en-US" sz="1200" kern="1200" dirty="0" smtClean="0">
                <a:solidFill>
                  <a:schemeClr val="tx1"/>
                </a:solidFill>
                <a:latin typeface="+mn-lt"/>
                <a:ea typeface="+mn-ea"/>
                <a:cs typeface="+mn-cs"/>
              </a:rPr>
              <a:t>For example, not generating keys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 sufficient randomness.</a:t>
            </a:r>
            <a:r>
              <a:rPr lang="en-US" sz="1200" kern="1200" baseline="0" dirty="0" smtClean="0">
                <a:solidFill>
                  <a:schemeClr val="tx1"/>
                </a:solidFill>
                <a:latin typeface="+mn-lt"/>
                <a:ea typeface="+mn-ea"/>
                <a:cs typeface="+mn-cs"/>
              </a:rPr>
              <a:t> </a:t>
            </a:r>
          </a:p>
          <a:p>
            <a:pPr rtl="0"/>
            <a:endParaRPr lang="en-US" sz="1200" kern="1200" baseline="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The important thing is to use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vetted implementations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algorithms,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be sure that you are using them correctly.</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37</a:t>
            </a:fld>
            <a:endParaRPr lang="en-US"/>
          </a:p>
        </p:txBody>
      </p:sp>
    </p:spTree>
    <p:extLst>
      <p:ext uri="{BB962C8B-B14F-4D97-AF65-F5344CB8AC3E}">
        <p14:creationId xmlns:p14="http://schemas.microsoft.com/office/powerpoint/2010/main" val="1228689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The final design principle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list is monitoring and traceability.</a:t>
            </a:r>
          </a:p>
          <a:p>
            <a:pPr rtl="0"/>
            <a:r>
              <a:rPr lang="en-US" sz="1200" kern="1200" dirty="0" smtClean="0">
                <a:solidFill>
                  <a:schemeClr val="tx1"/>
                </a:solidFill>
                <a:latin typeface="+mn-lt"/>
                <a:ea typeface="+mn-ea"/>
                <a:cs typeface="+mn-cs"/>
              </a:rPr>
              <a:t>This principle is an acknowledgement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there is no perfect security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eventually all systems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will succumb to an attack.</a:t>
            </a:r>
          </a:p>
          <a:p>
            <a:pPr rtl="0"/>
            <a:r>
              <a:rPr lang="en-US" sz="1200" kern="1200" dirty="0" smtClean="0">
                <a:solidFill>
                  <a:schemeClr val="tx1"/>
                </a:solidFill>
                <a:latin typeface="+mn-lt"/>
                <a:ea typeface="+mn-ea"/>
                <a:cs typeface="+mn-cs"/>
              </a:rPr>
              <a:t>As such, we need to design systems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allow us firstly to discover when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attack has taken place and secondly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figure out how the attack succeeded so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we can try to stop it the next time.</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 way to satisfy both aims is to have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system log relevant information during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it's operation.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Such logs will contain things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like transactions processed,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failed log in attempts,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other unexpected events.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logs produced by a system can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then be aggregated with other logs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systems on an enterprise's network.</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together when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considered, all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these can aid the diagnosis of attacks.</a:t>
            </a:r>
          </a:p>
          <a:p>
            <a:pPr rtl="0"/>
            <a:r>
              <a:rPr lang="en-US" sz="1200" kern="1200" dirty="0" smtClean="0">
                <a:solidFill>
                  <a:schemeClr val="tx1"/>
                </a:solidFill>
                <a:latin typeface="+mn-lt"/>
                <a:ea typeface="+mn-ea"/>
                <a:cs typeface="+mn-cs"/>
              </a:rPr>
              <a:t>Software like </a:t>
            </a:r>
            <a:r>
              <a:rPr lang="en-US" sz="1200" kern="1200" dirty="0" err="1" smtClean="0">
                <a:solidFill>
                  <a:schemeClr val="tx1"/>
                </a:solidFill>
                <a:latin typeface="+mn-lt"/>
                <a:ea typeface="+mn-ea"/>
                <a:cs typeface="+mn-cs"/>
              </a:rPr>
              <a:t>splunk</a:t>
            </a:r>
            <a:r>
              <a:rPr lang="en-US" sz="1200" kern="1200" dirty="0" smtClean="0">
                <a:solidFill>
                  <a:schemeClr val="tx1"/>
                </a:solidFill>
                <a:latin typeface="+mn-lt"/>
                <a:ea typeface="+mn-ea"/>
                <a:cs typeface="+mn-cs"/>
              </a:rPr>
              <a:t> can be used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aggregation.</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38</a:t>
            </a:fld>
            <a:endParaRPr lang="en-US"/>
          </a:p>
        </p:txBody>
      </p:sp>
    </p:spTree>
    <p:extLst>
      <p:ext uri="{BB962C8B-B14F-4D97-AF65-F5344CB8AC3E}">
        <p14:creationId xmlns:p14="http://schemas.microsoft.com/office/powerpoint/2010/main" val="3327349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A principle is a high-level design goal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 many possible manifestations.</a:t>
            </a:r>
          </a:p>
          <a:p>
            <a:pPr rtl="0"/>
            <a:r>
              <a:rPr lang="en-US" sz="1200" kern="1200" dirty="0" smtClean="0">
                <a:solidFill>
                  <a:schemeClr val="tx1"/>
                </a:solidFill>
                <a:latin typeface="+mn-lt"/>
                <a:ea typeface="+mn-ea"/>
                <a:cs typeface="+mn-cs"/>
              </a:rPr>
              <a:t>While a rule is a specific practice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consonant with sound design principles.</a:t>
            </a:r>
          </a:p>
          <a:p>
            <a:pPr rtl="0"/>
            <a:r>
              <a:rPr lang="en-US" sz="1200" kern="1200" dirty="0" smtClean="0">
                <a:solidFill>
                  <a:schemeClr val="tx1"/>
                </a:solidFill>
                <a:latin typeface="+mn-lt"/>
                <a:ea typeface="+mn-ea"/>
                <a:cs typeface="+mn-cs"/>
              </a:rPr>
              <a:t>Now the difference between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these two can be fuzzy,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just as the difference between design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implementation is fuzzy.</a:t>
            </a:r>
          </a:p>
          <a:p>
            <a:pPr rtl="0"/>
            <a:r>
              <a:rPr lang="en-US" sz="1200" kern="1200" dirty="0" smtClean="0">
                <a:solidFill>
                  <a:schemeClr val="tx1"/>
                </a:solidFill>
                <a:latin typeface="+mn-lt"/>
                <a:ea typeface="+mn-ea"/>
                <a:cs typeface="+mn-cs"/>
              </a:rPr>
              <a:t>For example, there is often a principle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underlying specific practices.</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Principles may also sometimes overlap.</a:t>
            </a:r>
            <a:r>
              <a:rPr lang="en-US" sz="1200" kern="1200" baseline="0" dirty="0" smtClean="0">
                <a:solidFill>
                  <a:schemeClr val="tx1"/>
                </a:solidFill>
                <a:latin typeface="+mn-lt"/>
                <a:ea typeface="+mn-ea"/>
                <a:cs typeface="+mn-cs"/>
              </a:rPr>
              <a:t> </a:t>
            </a:r>
          </a:p>
          <a:p>
            <a:pPr rtl="0"/>
            <a:endParaRPr lang="en-US" sz="1200" kern="1200" baseline="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The software design phase tends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focus on principles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avoiding flaws and less on rules which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are more part of the implementation phase.</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5</a:t>
            </a:fld>
            <a:endParaRPr lang="en-US"/>
          </a:p>
        </p:txBody>
      </p:sp>
    </p:spTree>
    <p:extLst>
      <p:ext uri="{BB962C8B-B14F-4D97-AF65-F5344CB8AC3E}">
        <p14:creationId xmlns:p14="http://schemas.microsoft.com/office/powerpoint/2010/main" val="198191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We can group our set of software design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principles into three categories.</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The first category is prevention.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These sorts of principles aim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eliminate software defects entirely. For example, the Heartbleed bug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would have been prevented by using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type-safe language, like Java,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which prevents outright buffer overflows.</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The second category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principle is mitigation.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These principles aim to reduce the harm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exploitation of unknown defects.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is, we can assume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some defects will escape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elimination during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implementation phase.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But if we design our software 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right way, we may make it harder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adversary to exploit these defects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a way that's profitable to him.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 an example we could run each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browser tab in a separate process.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that exploitation of one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tab does not yield access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data that is stored in another tab because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is isolated by the process mechanism.</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The third category of principle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detection and recovery.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idea here is to identify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understand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attack, potentially undoing its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damage if we're able to recover.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 an example, we can perform monitoring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of the execution of our program.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try to decide whether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attack has taken place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might be in the process of taking place.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we could perform snapshotting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of various stages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our software's execution.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order to revert to a snapshot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discover later that an attack has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corrupted our system.</a:t>
            </a:r>
          </a:p>
        </p:txBody>
      </p:sp>
      <p:sp>
        <p:nvSpPr>
          <p:cNvPr id="4" name="Slide Number Placeholder 3"/>
          <p:cNvSpPr>
            <a:spLocks noGrp="1"/>
          </p:cNvSpPr>
          <p:nvPr>
            <p:ph type="sldNum" sz="quarter" idx="10"/>
          </p:nvPr>
        </p:nvSpPr>
        <p:spPr/>
        <p:txBody>
          <a:bodyPr/>
          <a:lstStyle/>
          <a:p>
            <a:fld id="{F765D077-E4A3-4DA7-8D30-50E79E7F8B3B}" type="slidenum">
              <a:rPr lang="en-US" smtClean="0"/>
              <a:t>6</a:t>
            </a:fld>
            <a:endParaRPr lang="en-US"/>
          </a:p>
        </p:txBody>
      </p:sp>
    </p:spTree>
    <p:extLst>
      <p:ext uri="{BB962C8B-B14F-4D97-AF65-F5344CB8AC3E}">
        <p14:creationId xmlns:p14="http://schemas.microsoft.com/office/powerpoint/2010/main" val="262306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Here are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core principles we have identified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constructing secure software.</a:t>
            </a:r>
          </a:p>
          <a:p>
            <a:pPr marL="228600" indent="-228600" rtl="0">
              <a:buFont typeface="+mj-lt"/>
              <a:buAutoNum type="arabicPeriod"/>
            </a:pPr>
            <a:r>
              <a:rPr lang="en-US" sz="1200" kern="1200" dirty="0" smtClean="0">
                <a:solidFill>
                  <a:schemeClr val="tx1"/>
                </a:solidFill>
                <a:latin typeface="+mn-lt"/>
                <a:ea typeface="+mn-ea"/>
                <a:cs typeface="+mn-cs"/>
              </a:rPr>
              <a:t>First, favor simplicity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particular use fail-safe defaults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do not expect expert users.</a:t>
            </a:r>
          </a:p>
          <a:p>
            <a:pPr marL="228600" indent="-228600" rtl="0">
              <a:buFont typeface="+mj-lt"/>
              <a:buAutoNum type="arabicPeriod"/>
            </a:pPr>
            <a:r>
              <a:rPr lang="en-US" sz="1200" kern="1200" dirty="0" smtClean="0">
                <a:solidFill>
                  <a:schemeClr val="tx1"/>
                </a:solidFill>
                <a:latin typeface="+mn-lt"/>
                <a:ea typeface="+mn-ea"/>
                <a:cs typeface="+mn-cs"/>
              </a:rPr>
              <a:t>Next, trust with reluctance by employing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small, trusted computing base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granting a component the least privilege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needs to get its work done.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Ensuring least privilege may involve promoting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privacy and compartmentalizing components.</a:t>
            </a:r>
          </a:p>
          <a:p>
            <a:pPr marL="228600" indent="-228600" rtl="0">
              <a:buFont typeface="+mj-lt"/>
              <a:buAutoNum type="arabicPeriod"/>
            </a:pPr>
            <a:r>
              <a:rPr lang="en-US" sz="1200" kern="1200" dirty="0" smtClean="0">
                <a:solidFill>
                  <a:schemeClr val="tx1"/>
                </a:solidFill>
                <a:latin typeface="+mn-lt"/>
                <a:ea typeface="+mn-ea"/>
                <a:cs typeface="+mn-cs"/>
              </a:rPr>
              <a:t>Next, defend in depth.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Avoiding reliance 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only one kind of defense.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word depth also means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depth of attention.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employing community resources,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such as hardened code and vetted designs.</a:t>
            </a:r>
          </a:p>
          <a:p>
            <a:pPr marL="228600" indent="-228600" rtl="0">
              <a:buFont typeface="+mj-lt"/>
              <a:buAutoNum type="arabicPeriod"/>
            </a:pPr>
            <a:r>
              <a:rPr lang="en-US" sz="1200" kern="1200" dirty="0" smtClean="0">
                <a:solidFill>
                  <a:schemeClr val="tx1"/>
                </a:solidFill>
                <a:latin typeface="+mn-lt"/>
                <a:ea typeface="+mn-ea"/>
                <a:cs typeface="+mn-cs"/>
              </a:rPr>
              <a:t>Finally, monitor and trace to be able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detect and diagnose breaches.</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7</a:t>
            </a:fld>
            <a:endParaRPr lang="en-US"/>
          </a:p>
        </p:txBody>
      </p:sp>
    </p:spTree>
    <p:extLst>
      <p:ext uri="{BB962C8B-B14F-4D97-AF65-F5344CB8AC3E}">
        <p14:creationId xmlns:p14="http://schemas.microsoft.com/office/powerpoint/2010/main" val="1943023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These principles are strongly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influenced by a set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principles put forth way back in 1975.</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Jerome </a:t>
            </a:r>
            <a:r>
              <a:rPr lang="en-US" sz="1200" kern="1200" dirty="0" err="1" smtClean="0">
                <a:solidFill>
                  <a:schemeClr val="tx1"/>
                </a:solidFill>
                <a:latin typeface="+mn-lt"/>
                <a:ea typeface="+mn-ea"/>
                <a:cs typeface="+mn-cs"/>
              </a:rPr>
              <a:t>Saltzer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Michael Schroeder in their paper,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Protection of Information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Computer Systems.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It's amazing to see how well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these principles have kept up.</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Despite systems, languages,</a:t>
            </a:r>
          </a:p>
          <a:p>
            <a:pPr rtl="0"/>
            <a:r>
              <a:rPr lang="en-US" sz="1200" kern="1200" dirty="0" smtClean="0">
                <a:solidFill>
                  <a:schemeClr val="tx1"/>
                </a:solidFill>
                <a:latin typeface="+mn-lt"/>
                <a:ea typeface="+mn-ea"/>
                <a:cs typeface="+mn-cs"/>
              </a:rPr>
              <a:t>applications all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being different today compared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what they were in 1975.</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Here are the principles suggested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section one of the </a:t>
            </a:r>
            <a:r>
              <a:rPr lang="en-US" sz="1200" kern="1200" dirty="0" err="1" smtClean="0">
                <a:solidFill>
                  <a:schemeClr val="tx1"/>
                </a:solidFill>
                <a:latin typeface="+mn-lt"/>
                <a:ea typeface="+mn-ea"/>
                <a:cs typeface="+mn-cs"/>
              </a:rPr>
              <a:t>Saltzer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Schroder paper.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Where those in green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are identified as principles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those in blue were considered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the authors as relevant.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But imperfect in their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application to computer systems.</a:t>
            </a:r>
          </a:p>
          <a:p>
            <a:pPr rtl="0"/>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8</a:t>
            </a:fld>
            <a:endParaRPr lang="en-US"/>
          </a:p>
        </p:txBody>
      </p:sp>
    </p:spTree>
    <p:extLst>
      <p:ext uri="{BB962C8B-B14F-4D97-AF65-F5344CB8AC3E}">
        <p14:creationId xmlns:p14="http://schemas.microsoft.com/office/powerpoint/2010/main" val="2917880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Comparing our principals to the classic</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ones, there is substantial overlap.</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Some of the classic principles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have been regrouped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renamed and some expanded in scope.</a:t>
            </a:r>
            <a:r>
              <a:rPr lang="en-US" sz="1200" kern="1200" baseline="0" dirty="0" smtClean="0">
                <a:solidFill>
                  <a:schemeClr val="tx1"/>
                </a:solidFill>
                <a:latin typeface="+mn-lt"/>
                <a:ea typeface="+mn-ea"/>
                <a:cs typeface="+mn-cs"/>
              </a:rPr>
              <a:t> </a:t>
            </a:r>
          </a:p>
          <a:p>
            <a:pPr rtl="0"/>
            <a:endParaRPr lang="en-US" sz="1200" kern="1200" baseline="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We have added monitoring in support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forensics because successful attacks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are inevitable.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you need a way to diagnose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improve on past failures.</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Saltzer</a:t>
            </a:r>
            <a:r>
              <a:rPr lang="en-US" sz="1200" kern="1200" dirty="0" smtClean="0">
                <a:solidFill>
                  <a:schemeClr val="tx1"/>
                </a:solidFill>
                <a:latin typeface="+mn-lt"/>
                <a:ea typeface="+mn-ea"/>
                <a:cs typeface="+mn-cs"/>
              </a:rPr>
              <a:t> and Schroder may have been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also concerned about this, but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their paper were more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focused on prevention.</a:t>
            </a:r>
            <a:r>
              <a:rPr lang="en-US" sz="1200" kern="1200" baseline="0" dirty="0" smtClean="0">
                <a:solidFill>
                  <a:schemeClr val="tx1"/>
                </a:solidFill>
                <a:latin typeface="+mn-lt"/>
                <a:ea typeface="+mn-ea"/>
                <a:cs typeface="+mn-cs"/>
              </a:rPr>
              <a:t> </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Finally I have dropped their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principle of complete mediation,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states simply that all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security </a:t>
            </a:r>
            <a:r>
              <a:rPr lang="en-US" sz="1200" kern="1200" dirty="0" err="1" smtClean="0">
                <a:solidFill>
                  <a:schemeClr val="tx1"/>
                </a:solidFill>
                <a:latin typeface="+mn-lt"/>
                <a:ea typeface="+mn-ea"/>
                <a:cs typeface="+mn-cs"/>
              </a:rPr>
              <a:t>relevent</a:t>
            </a:r>
            <a:r>
              <a:rPr lang="en-US" sz="1200" kern="1200" dirty="0" smtClean="0">
                <a:solidFill>
                  <a:schemeClr val="tx1"/>
                </a:solidFill>
                <a:latin typeface="+mn-lt"/>
                <a:ea typeface="+mn-ea"/>
                <a:cs typeface="+mn-cs"/>
              </a:rPr>
              <a:t> actions.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Must be mediated if policies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them are to be enforced.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 don't think of this as a design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principle because all designs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lack it are insecure by definition.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that sense, it is 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requirement,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not a principle.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comparison, a design could lack all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other principles and still be secure.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But achieving security with such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design would be very difficult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would be very hard to maintain.</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Okay.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Next we will dig into these different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design principles, organized by category,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starting with favor simplicity.</a:t>
            </a:r>
          </a:p>
        </p:txBody>
      </p:sp>
      <p:sp>
        <p:nvSpPr>
          <p:cNvPr id="4" name="Slide Number Placeholder 3"/>
          <p:cNvSpPr>
            <a:spLocks noGrp="1"/>
          </p:cNvSpPr>
          <p:nvPr>
            <p:ph type="sldNum" sz="quarter" idx="10"/>
          </p:nvPr>
        </p:nvSpPr>
        <p:spPr/>
        <p:txBody>
          <a:bodyPr/>
          <a:lstStyle/>
          <a:p>
            <a:fld id="{F765D077-E4A3-4DA7-8D30-50E79E7F8B3B}" type="slidenum">
              <a:rPr lang="en-US" smtClean="0"/>
              <a:t>9</a:t>
            </a:fld>
            <a:endParaRPr lang="en-US"/>
          </a:p>
        </p:txBody>
      </p:sp>
    </p:spTree>
    <p:extLst>
      <p:ext uri="{BB962C8B-B14F-4D97-AF65-F5344CB8AC3E}">
        <p14:creationId xmlns:p14="http://schemas.microsoft.com/office/powerpoint/2010/main" val="218565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How do we know that the system is secure? Well, we must understand its behavior in the settings and environments it was designed to operate in. </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Our first design principle aims to help this understanding. In particular, we want to keep the system as simple as it possibly can be. Ideally, it can be so simple it's obviously correct. The goal of simplicity applies to all aspects of the system, from the external interface to the internal design and to the code.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Favoring simplicity is consonant with the classic principal, economy of mechanism. And its goal is to prevent attacks from being successful by avoiding defects in the first place. </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Security expert Bruce </a:t>
            </a:r>
            <a:r>
              <a:rPr lang="en-US" sz="1200" kern="1200" dirty="0" err="1" smtClean="0">
                <a:solidFill>
                  <a:schemeClr val="tx1"/>
                </a:solidFill>
                <a:latin typeface="+mn-lt"/>
                <a:ea typeface="+mn-ea"/>
                <a:cs typeface="+mn-cs"/>
              </a:rPr>
              <a:t>Schneier</a:t>
            </a:r>
            <a:r>
              <a:rPr lang="en-US" sz="1200" kern="1200" dirty="0" smtClean="0">
                <a:solidFill>
                  <a:schemeClr val="tx1"/>
                </a:solidFill>
                <a:latin typeface="+mn-lt"/>
                <a:ea typeface="+mn-ea"/>
                <a:cs typeface="+mn-cs"/>
              </a:rPr>
              <a:t> described the principal of favored simplicity very well when he said “we've seen security bugs in almost everything: operating systems, application programs, network hardware and software, and security products themselves.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is a direct result of complexity of these systems. The more complex a system is, the more options it has, the more functionality it has, the more interfaces it has, the more interactions it has, and the harder it is to analyze its security.”</a:t>
            </a:r>
          </a:p>
        </p:txBody>
      </p:sp>
      <p:sp>
        <p:nvSpPr>
          <p:cNvPr id="4" name="Slide Number Placeholder 3"/>
          <p:cNvSpPr>
            <a:spLocks noGrp="1"/>
          </p:cNvSpPr>
          <p:nvPr>
            <p:ph type="sldNum" sz="quarter" idx="10"/>
          </p:nvPr>
        </p:nvSpPr>
        <p:spPr/>
        <p:txBody>
          <a:bodyPr/>
          <a:lstStyle/>
          <a:p>
            <a:fld id="{F765D077-E4A3-4DA7-8D30-50E79E7F8B3B}" type="slidenum">
              <a:rPr lang="en-US" smtClean="0"/>
              <a:t>11</a:t>
            </a:fld>
            <a:endParaRPr lang="en-US"/>
          </a:p>
        </p:txBody>
      </p:sp>
    </p:spTree>
    <p:extLst>
      <p:ext uri="{BB962C8B-B14F-4D97-AF65-F5344CB8AC3E}">
        <p14:creationId xmlns:p14="http://schemas.microsoft.com/office/powerpoint/2010/main" val="142530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F676B7-CDD8-46C3-B87B-61EBF1BA3B30}" type="datetime1">
              <a:rPr lang="en-US" smtClean="0"/>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179686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FA2E5-9E28-442C-A954-0DA32B0E8CE3}" type="datetime1">
              <a:rPr lang="en-US" smtClean="0"/>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2427106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A70F63-39CC-4301-BFB2-E9C415E63A24}" type="datetime1">
              <a:rPr lang="en-US" smtClean="0"/>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49091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5B62F8-7D33-4464-B7AD-BB57B7332B26}" type="datetime1">
              <a:rPr lang="en-US" smtClean="0"/>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322468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319832-929F-43FD-9A43-D6CB2D445FA8}" type="datetime1">
              <a:rPr lang="en-US" smtClean="0"/>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335328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AF26D9-BC52-4F64-B61B-24ACDBB03A96}" type="datetime1">
              <a:rPr lang="en-US" smtClean="0"/>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20080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BBDA89-B9D2-4E43-ADD6-7DA9B39C0B94}" type="datetime1">
              <a:rPr lang="en-US" smtClean="0"/>
              <a:t>11/26/2017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208983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10AF91-759A-4C22-8728-3C82781EAAA3}" type="datetime1">
              <a:rPr lang="en-US" smtClean="0"/>
              <a:t>11/26/2017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221420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674BA-33E5-48B4-ADF0-864FF907BA58}" type="datetime1">
              <a:rPr lang="en-US" smtClean="0"/>
              <a:t>11/26/2017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99682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32A201-290C-426E-A746-F607E6C70327}" type="datetime1">
              <a:rPr lang="en-US" smtClean="0"/>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391110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92732F-C9C8-498F-8609-6A42ECC58973}" type="datetime1">
              <a:rPr lang="en-US" smtClean="0"/>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84684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C0D35-F1CF-4FE8-B204-81A80D3D28B9}" type="datetime1">
              <a:rPr lang="en-US" smtClean="0"/>
              <a:t>11/26/2017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B97ED-D0CE-4F60-AA3B-CECC71C332B3}" type="slidenum">
              <a:rPr lang="en-US" smtClean="0"/>
              <a:t>‹#›</a:t>
            </a:fld>
            <a:endParaRPr lang="en-US"/>
          </a:p>
        </p:txBody>
      </p:sp>
    </p:spTree>
    <p:extLst>
      <p:ext uri="{BB962C8B-B14F-4D97-AF65-F5344CB8AC3E}">
        <p14:creationId xmlns:p14="http://schemas.microsoft.com/office/powerpoint/2010/main" val="318538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hneier.com/essays/archives/1999/11/a_plea_for_simplicit.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ytimes.com/2014/09/05/us/hackers-breach-security-of-healthcaregov.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ans.org/security-trends/2014/09/23/simple-math-it-always-costs-less-to-avoid-a-breach-than-to-suffer-on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openwall.com/joh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teamsid.com/worst-passwords-2016/" TargetMode="External"/><Relationship Id="rId4" Type="http://schemas.openxmlformats.org/officeDocument/2006/relationships/hyperlink" Target="http://project-rainbowcrack.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helpnetsecurity.com/2015/09/08/zero-day-bugs-in-kaspersky-and-fireeye-products-found-exploits-disclosed/"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v3.co.uk/v3-uk/news/2444776/googles-project-zero-reveals-update-flaws-in-malwarebytes-antivirus-software"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techcrunch.com/2009/12/14/rockyou-hack-security-myspace-facebook-password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splunk.co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eb.mit.edu/Saltzer/www/publications/protection/Basic.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Software Design </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F15B97ED-D0CE-4F60-AA3B-CECC71C332B3}" type="slidenum">
              <a:rPr lang="en-US" smtClean="0"/>
              <a:t>1</a:t>
            </a:fld>
            <a:endParaRPr lang="en-US"/>
          </a:p>
        </p:txBody>
      </p:sp>
    </p:spTree>
    <p:extLst>
      <p:ext uri="{BB962C8B-B14F-4D97-AF65-F5344CB8AC3E}">
        <p14:creationId xmlns:p14="http://schemas.microsoft.com/office/powerpoint/2010/main" val="3412563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Category:</a:t>
            </a:r>
            <a:br>
              <a:rPr lang="en-US" dirty="0"/>
            </a:br>
            <a:r>
              <a:rPr lang="en-US" dirty="0"/>
              <a:t>Favor Simplicity</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10</a:t>
            </a:fld>
            <a:endParaRPr lang="en-US"/>
          </a:p>
        </p:txBody>
      </p:sp>
    </p:spTree>
    <p:extLst>
      <p:ext uri="{BB962C8B-B14F-4D97-AF65-F5344CB8AC3E}">
        <p14:creationId xmlns:p14="http://schemas.microsoft.com/office/powerpoint/2010/main" val="405819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Favor Simplicity</a:t>
            </a:r>
          </a:p>
        </p:txBody>
      </p:sp>
      <p:sp>
        <p:nvSpPr>
          <p:cNvPr id="3" name="Content Placeholder 2"/>
          <p:cNvSpPr>
            <a:spLocks noGrp="1"/>
          </p:cNvSpPr>
          <p:nvPr>
            <p:ph idx="1"/>
          </p:nvPr>
        </p:nvSpPr>
        <p:spPr>
          <a:xfrm>
            <a:off x="838200" y="1825624"/>
            <a:ext cx="10515600" cy="4530725"/>
          </a:xfrm>
        </p:spPr>
        <p:txBody>
          <a:bodyPr>
            <a:normAutofit lnSpcReduction="10000"/>
          </a:bodyPr>
          <a:lstStyle/>
          <a:p>
            <a:r>
              <a:rPr lang="en-US" dirty="0" smtClean="0"/>
              <a:t>Keep </a:t>
            </a:r>
            <a:r>
              <a:rPr lang="en-US" dirty="0"/>
              <a:t>it </a:t>
            </a:r>
            <a:r>
              <a:rPr lang="en-US" b="1" dirty="0"/>
              <a:t>so simple </a:t>
            </a:r>
            <a:r>
              <a:rPr lang="en-US" dirty="0"/>
              <a:t>it is </a:t>
            </a:r>
            <a:r>
              <a:rPr lang="en-US" b="1" dirty="0"/>
              <a:t>obviously </a:t>
            </a:r>
            <a:r>
              <a:rPr lang="en-US" b="1" dirty="0" smtClean="0"/>
              <a:t>correct</a:t>
            </a:r>
            <a:endParaRPr lang="en-US" b="1" dirty="0"/>
          </a:p>
          <a:p>
            <a:pPr lvl="1"/>
            <a:r>
              <a:rPr lang="en-US" dirty="0" smtClean="0"/>
              <a:t>Applies </a:t>
            </a:r>
            <a:r>
              <a:rPr lang="en-US" dirty="0"/>
              <a:t>to the external interface, the internal design, </a:t>
            </a:r>
            <a:r>
              <a:rPr lang="en-US" dirty="0" smtClean="0"/>
              <a:t>and the </a:t>
            </a:r>
            <a:r>
              <a:rPr lang="en-US" dirty="0"/>
              <a:t>implementation</a:t>
            </a:r>
          </a:p>
          <a:p>
            <a:pPr lvl="2"/>
            <a:r>
              <a:rPr lang="en-US" dirty="0" smtClean="0"/>
              <a:t>Classically </a:t>
            </a:r>
            <a:r>
              <a:rPr lang="en-US" dirty="0"/>
              <a:t>referred to as </a:t>
            </a:r>
            <a:r>
              <a:rPr lang="en-US" b="1" dirty="0"/>
              <a:t>economy of mechanism</a:t>
            </a:r>
          </a:p>
          <a:p>
            <a:pPr lvl="1"/>
            <a:r>
              <a:rPr lang="en-US" b="1" dirty="0" smtClean="0">
                <a:solidFill>
                  <a:srgbClr val="0033CC"/>
                </a:solidFill>
              </a:rPr>
              <a:t>Category</a:t>
            </a:r>
            <a:r>
              <a:rPr lang="en-US" dirty="0">
                <a:solidFill>
                  <a:srgbClr val="0033CC"/>
                </a:solidFill>
              </a:rPr>
              <a:t>: </a:t>
            </a:r>
            <a:r>
              <a:rPr lang="en-US" dirty="0" smtClean="0">
                <a:solidFill>
                  <a:srgbClr val="0033CC"/>
                </a:solidFill>
              </a:rPr>
              <a:t>Prevention</a:t>
            </a:r>
          </a:p>
          <a:p>
            <a:pPr lvl="2"/>
            <a:r>
              <a:rPr lang="en-US" dirty="0"/>
              <a:t>avoiding defects in the first place</a:t>
            </a:r>
            <a:endParaRPr lang="en-US" dirty="0">
              <a:solidFill>
                <a:srgbClr val="0033CC"/>
              </a:solidFill>
            </a:endParaRPr>
          </a:p>
          <a:p>
            <a:pPr marL="0" indent="0">
              <a:buNone/>
            </a:pPr>
            <a:r>
              <a:rPr lang="en-US" dirty="0"/>
              <a:t>“</a:t>
            </a:r>
            <a:r>
              <a:rPr lang="en-US" dirty="0">
                <a:solidFill>
                  <a:srgbClr val="FF0000"/>
                </a:solidFill>
              </a:rPr>
              <a:t>We've seen </a:t>
            </a:r>
            <a:r>
              <a:rPr lang="en-US" b="1" dirty="0">
                <a:solidFill>
                  <a:srgbClr val="FF0000"/>
                </a:solidFill>
              </a:rPr>
              <a:t>security bugs in almost everything</a:t>
            </a:r>
            <a:r>
              <a:rPr lang="en-US" dirty="0">
                <a:solidFill>
                  <a:srgbClr val="FF0000"/>
                </a:solidFill>
              </a:rPr>
              <a:t>: </a:t>
            </a:r>
            <a:r>
              <a:rPr lang="en-US" dirty="0" smtClean="0">
                <a:solidFill>
                  <a:srgbClr val="FF0000"/>
                </a:solidFill>
              </a:rPr>
              <a:t>operating systems</a:t>
            </a:r>
            <a:r>
              <a:rPr lang="en-US" dirty="0">
                <a:solidFill>
                  <a:srgbClr val="FF0000"/>
                </a:solidFill>
              </a:rPr>
              <a:t>, applications programs, network hardware </a:t>
            </a:r>
            <a:r>
              <a:rPr lang="en-US" dirty="0" smtClean="0">
                <a:solidFill>
                  <a:srgbClr val="FF0000"/>
                </a:solidFill>
              </a:rPr>
              <a:t>and software</a:t>
            </a:r>
            <a:r>
              <a:rPr lang="en-US" dirty="0">
                <a:solidFill>
                  <a:srgbClr val="FF0000"/>
                </a:solidFill>
              </a:rPr>
              <a:t>, and security products themselves. </a:t>
            </a:r>
            <a:r>
              <a:rPr lang="en-US" b="1" dirty="0">
                <a:solidFill>
                  <a:srgbClr val="FF0000"/>
                </a:solidFill>
              </a:rPr>
              <a:t>This is a </a:t>
            </a:r>
            <a:r>
              <a:rPr lang="en-US" b="1" dirty="0" smtClean="0">
                <a:solidFill>
                  <a:srgbClr val="FF0000"/>
                </a:solidFill>
              </a:rPr>
              <a:t>direct result </a:t>
            </a:r>
            <a:r>
              <a:rPr lang="en-US" b="1" dirty="0">
                <a:solidFill>
                  <a:srgbClr val="FF0000"/>
                </a:solidFill>
              </a:rPr>
              <a:t>of the complexity of these systems. </a:t>
            </a:r>
            <a:r>
              <a:rPr lang="en-US" dirty="0">
                <a:solidFill>
                  <a:srgbClr val="FF0000"/>
                </a:solidFill>
              </a:rPr>
              <a:t>The more </a:t>
            </a:r>
            <a:r>
              <a:rPr lang="en-US" dirty="0" smtClean="0">
                <a:solidFill>
                  <a:srgbClr val="FF0000"/>
                </a:solidFill>
              </a:rPr>
              <a:t>complex a </a:t>
            </a:r>
            <a:r>
              <a:rPr lang="en-US" dirty="0">
                <a:solidFill>
                  <a:srgbClr val="FF0000"/>
                </a:solidFill>
              </a:rPr>
              <a:t>system is--the more options it has, the more functionality </a:t>
            </a:r>
            <a:r>
              <a:rPr lang="en-US" dirty="0" smtClean="0">
                <a:solidFill>
                  <a:srgbClr val="FF0000"/>
                </a:solidFill>
              </a:rPr>
              <a:t>it has</a:t>
            </a:r>
            <a:r>
              <a:rPr lang="en-US" dirty="0">
                <a:solidFill>
                  <a:srgbClr val="FF0000"/>
                </a:solidFill>
              </a:rPr>
              <a:t>, the more interfaces it has, the more interactions it </a:t>
            </a:r>
            <a:r>
              <a:rPr lang="en-US" dirty="0" smtClean="0">
                <a:solidFill>
                  <a:srgbClr val="FF0000"/>
                </a:solidFill>
              </a:rPr>
              <a:t>has—the harder </a:t>
            </a:r>
            <a:r>
              <a:rPr lang="en-US" dirty="0">
                <a:solidFill>
                  <a:srgbClr val="FF0000"/>
                </a:solidFill>
              </a:rPr>
              <a:t>it is to analyze [its security]”. </a:t>
            </a:r>
            <a:r>
              <a:rPr lang="en-US" i="1" dirty="0"/>
              <a:t>—Bruce </a:t>
            </a:r>
            <a:r>
              <a:rPr lang="en-US" i="1" dirty="0" err="1" smtClean="0"/>
              <a:t>Schneier</a:t>
            </a:r>
            <a:endParaRPr lang="en-US" i="1" dirty="0"/>
          </a:p>
        </p:txBody>
      </p:sp>
      <p:sp>
        <p:nvSpPr>
          <p:cNvPr id="4" name="Slide Number Placeholder 3"/>
          <p:cNvSpPr>
            <a:spLocks noGrp="1"/>
          </p:cNvSpPr>
          <p:nvPr>
            <p:ph type="sldNum" sz="quarter" idx="12"/>
          </p:nvPr>
        </p:nvSpPr>
        <p:spPr/>
        <p:txBody>
          <a:bodyPr/>
          <a:lstStyle/>
          <a:p>
            <a:fld id="{F15B97ED-D0CE-4F60-AA3B-CECC71C332B3}" type="slidenum">
              <a:rPr lang="en-US" smtClean="0"/>
              <a:t>11</a:t>
            </a:fld>
            <a:endParaRPr lang="en-US"/>
          </a:p>
        </p:txBody>
      </p:sp>
      <p:sp>
        <p:nvSpPr>
          <p:cNvPr id="5" name="Rectangle 4"/>
          <p:cNvSpPr/>
          <p:nvPr/>
        </p:nvSpPr>
        <p:spPr>
          <a:xfrm>
            <a:off x="838200" y="6115050"/>
            <a:ext cx="9410700" cy="369332"/>
          </a:xfrm>
          <a:prstGeom prst="rect">
            <a:avLst/>
          </a:prstGeom>
        </p:spPr>
        <p:txBody>
          <a:bodyPr wrap="square">
            <a:spAutoFit/>
          </a:bodyPr>
          <a:lstStyle/>
          <a:p>
            <a:r>
              <a:rPr lang="en-US" dirty="0" smtClean="0">
                <a:hlinkClick r:id="rId3"/>
              </a:rPr>
              <a:t>https://www.schneier.com/essays/archives/1999/11/a_plea_for_simplicit.html</a:t>
            </a:r>
            <a:r>
              <a:rPr lang="en-US" dirty="0" smtClean="0"/>
              <a:t> </a:t>
            </a:r>
            <a:endParaRPr lang="en-US" dirty="0"/>
          </a:p>
        </p:txBody>
      </p:sp>
    </p:spTree>
    <p:extLst>
      <p:ext uri="{BB962C8B-B14F-4D97-AF65-F5344CB8AC3E}">
        <p14:creationId xmlns:p14="http://schemas.microsoft.com/office/powerpoint/2010/main" val="219125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 Use fail-safe </a:t>
            </a:r>
            <a:r>
              <a:rPr lang="en-US" dirty="0" smtClean="0"/>
              <a:t>defaults</a:t>
            </a:r>
            <a:endParaRPr lang="en-US" dirty="0"/>
          </a:p>
        </p:txBody>
      </p:sp>
      <p:sp>
        <p:nvSpPr>
          <p:cNvPr id="3" name="Content Placeholder 2"/>
          <p:cNvSpPr>
            <a:spLocks noGrp="1"/>
          </p:cNvSpPr>
          <p:nvPr>
            <p:ph idx="1"/>
          </p:nvPr>
        </p:nvSpPr>
        <p:spPr/>
        <p:txBody>
          <a:bodyPr>
            <a:normAutofit/>
          </a:bodyPr>
          <a:lstStyle/>
          <a:p>
            <a:r>
              <a:rPr lang="en-US" dirty="0" smtClean="0"/>
              <a:t>Some </a:t>
            </a:r>
            <a:r>
              <a:rPr lang="en-US" b="1" dirty="0"/>
              <a:t>configuration </a:t>
            </a:r>
            <a:r>
              <a:rPr lang="en-US" dirty="0"/>
              <a:t>or </a:t>
            </a:r>
            <a:r>
              <a:rPr lang="en-US" b="1" dirty="0"/>
              <a:t>usage choices affect </a:t>
            </a:r>
            <a:r>
              <a:rPr lang="en-US" dirty="0" smtClean="0"/>
              <a:t>a system’s </a:t>
            </a:r>
            <a:r>
              <a:rPr lang="en-US" b="1" dirty="0" smtClean="0"/>
              <a:t>security</a:t>
            </a:r>
            <a:endParaRPr lang="en-US" b="1" dirty="0"/>
          </a:p>
          <a:p>
            <a:pPr lvl="1"/>
            <a:r>
              <a:rPr lang="en-US" dirty="0" smtClean="0"/>
              <a:t>The </a:t>
            </a:r>
            <a:r>
              <a:rPr lang="en-US" dirty="0"/>
              <a:t>length of cryptographic keys</a:t>
            </a:r>
          </a:p>
          <a:p>
            <a:pPr lvl="1"/>
            <a:r>
              <a:rPr lang="en-US" dirty="0" smtClean="0"/>
              <a:t>The </a:t>
            </a:r>
            <a:r>
              <a:rPr lang="en-US" dirty="0"/>
              <a:t>choice of a password</a:t>
            </a:r>
          </a:p>
          <a:p>
            <a:pPr lvl="1"/>
            <a:r>
              <a:rPr lang="en-US" dirty="0" smtClean="0"/>
              <a:t>Which </a:t>
            </a:r>
            <a:r>
              <a:rPr lang="en-US" dirty="0"/>
              <a:t>inputs are deemed </a:t>
            </a:r>
            <a:r>
              <a:rPr lang="en-US" dirty="0" smtClean="0"/>
              <a:t>valid</a:t>
            </a:r>
            <a:endParaRPr lang="en-US" dirty="0"/>
          </a:p>
          <a:p>
            <a:r>
              <a:rPr lang="en-US" b="1" dirty="0" smtClean="0"/>
              <a:t>The </a:t>
            </a:r>
            <a:r>
              <a:rPr lang="en-US" b="1" dirty="0"/>
              <a:t>default choice should be a secure </a:t>
            </a:r>
            <a:r>
              <a:rPr lang="en-US" b="1" dirty="0" smtClean="0"/>
              <a:t>one</a:t>
            </a:r>
          </a:p>
          <a:p>
            <a:pPr lvl="1"/>
            <a:r>
              <a:rPr lang="en-US" b="1" dirty="0" smtClean="0">
                <a:solidFill>
                  <a:srgbClr val="00B050"/>
                </a:solidFill>
              </a:rPr>
              <a:t>Default </a:t>
            </a:r>
            <a:r>
              <a:rPr lang="en-US" b="1" dirty="0">
                <a:solidFill>
                  <a:srgbClr val="00B050"/>
                </a:solidFill>
              </a:rPr>
              <a:t>key length is secure </a:t>
            </a:r>
            <a:r>
              <a:rPr lang="en-US" dirty="0">
                <a:solidFill>
                  <a:srgbClr val="00B050"/>
                </a:solidFill>
              </a:rPr>
              <a:t>(e.g., 2048-bit RSA keys)</a:t>
            </a:r>
          </a:p>
          <a:p>
            <a:pPr lvl="1"/>
            <a:r>
              <a:rPr lang="en-US" b="1" dirty="0" smtClean="0">
                <a:solidFill>
                  <a:srgbClr val="00B050"/>
                </a:solidFill>
              </a:rPr>
              <a:t>No </a:t>
            </a:r>
            <a:r>
              <a:rPr lang="en-US" b="1" dirty="0">
                <a:solidFill>
                  <a:srgbClr val="00B050"/>
                </a:solidFill>
              </a:rPr>
              <a:t>default password</a:t>
            </a:r>
            <a:r>
              <a:rPr lang="en-US" dirty="0">
                <a:solidFill>
                  <a:srgbClr val="00B050"/>
                </a:solidFill>
              </a:rPr>
              <a:t>: cannot run the system </a:t>
            </a:r>
            <a:r>
              <a:rPr lang="en-US" dirty="0" smtClean="0">
                <a:solidFill>
                  <a:srgbClr val="00B050"/>
                </a:solidFill>
              </a:rPr>
              <a:t>without picking one</a:t>
            </a:r>
          </a:p>
          <a:p>
            <a:pPr lvl="1"/>
            <a:r>
              <a:rPr lang="en-US" dirty="0" smtClean="0">
                <a:solidFill>
                  <a:srgbClr val="00B050"/>
                </a:solidFill>
              </a:rPr>
              <a:t> </a:t>
            </a:r>
            <a:r>
              <a:rPr lang="en-US" b="1" dirty="0">
                <a:solidFill>
                  <a:srgbClr val="00B050"/>
                </a:solidFill>
              </a:rPr>
              <a:t>Whitelist </a:t>
            </a:r>
            <a:r>
              <a:rPr lang="en-US" dirty="0">
                <a:solidFill>
                  <a:srgbClr val="00B050"/>
                </a:solidFill>
              </a:rPr>
              <a:t>valid objects, rather than blacklist invalid </a:t>
            </a:r>
            <a:r>
              <a:rPr lang="en-US" dirty="0" smtClean="0">
                <a:solidFill>
                  <a:srgbClr val="00B050"/>
                </a:solidFill>
              </a:rPr>
              <a:t>ones</a:t>
            </a:r>
          </a:p>
          <a:p>
            <a:pPr lvl="2"/>
            <a:r>
              <a:rPr lang="en-US" dirty="0" smtClean="0">
                <a:solidFill>
                  <a:srgbClr val="0033CC"/>
                </a:solidFill>
              </a:rPr>
              <a:t>E.g</a:t>
            </a:r>
            <a:r>
              <a:rPr lang="en-US" dirty="0">
                <a:solidFill>
                  <a:srgbClr val="0033CC"/>
                </a:solidFill>
              </a:rPr>
              <a:t>., don’t render images from unknown sources</a:t>
            </a:r>
          </a:p>
        </p:txBody>
      </p:sp>
      <p:sp>
        <p:nvSpPr>
          <p:cNvPr id="4" name="Slide Number Placeholder 3"/>
          <p:cNvSpPr>
            <a:spLocks noGrp="1"/>
          </p:cNvSpPr>
          <p:nvPr>
            <p:ph type="sldNum" sz="quarter" idx="12"/>
          </p:nvPr>
        </p:nvSpPr>
        <p:spPr/>
        <p:txBody>
          <a:bodyPr/>
          <a:lstStyle/>
          <a:p>
            <a:fld id="{F15B97ED-D0CE-4F60-AA3B-CECC71C332B3}" type="slidenum">
              <a:rPr lang="en-US" smtClean="0"/>
              <a:t>12</a:t>
            </a:fld>
            <a:endParaRPr lang="en-US"/>
          </a:p>
        </p:txBody>
      </p:sp>
    </p:spTree>
    <p:extLst>
      <p:ext uri="{BB962C8B-B14F-4D97-AF65-F5344CB8AC3E}">
        <p14:creationId xmlns:p14="http://schemas.microsoft.com/office/powerpoint/2010/main" val="4233249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Hackers Breach Security of </a:t>
            </a:r>
            <a:r>
              <a:rPr lang="en-US" b="1" dirty="0" smtClean="0"/>
              <a:t>HealthCare.gov</a:t>
            </a:r>
            <a:endParaRPr lang="en-US" dirty="0"/>
          </a:p>
        </p:txBody>
      </p:sp>
      <p:sp>
        <p:nvSpPr>
          <p:cNvPr id="3" name="Content Placeholder 2"/>
          <p:cNvSpPr>
            <a:spLocks noGrp="1"/>
          </p:cNvSpPr>
          <p:nvPr>
            <p:ph idx="1"/>
          </p:nvPr>
        </p:nvSpPr>
        <p:spPr/>
        <p:txBody>
          <a:bodyPr>
            <a:normAutofit/>
          </a:bodyPr>
          <a:lstStyle/>
          <a:p>
            <a:r>
              <a:rPr lang="en-US" dirty="0"/>
              <a:t>As an example of a failure to apply a fail safe default, consider the breach of healthcare.gov.</a:t>
            </a:r>
          </a:p>
          <a:p>
            <a:r>
              <a:rPr lang="en-US" dirty="0"/>
              <a:t>In this case it was possible because the server was connected to the internet with a default password still enabled</a:t>
            </a:r>
            <a:r>
              <a:rPr lang="en-US" dirty="0" smtClean="0"/>
              <a:t>.</a:t>
            </a:r>
          </a:p>
          <a:p>
            <a:r>
              <a:rPr lang="en-US" i="1" dirty="0" smtClean="0"/>
              <a:t>“….Mr</a:t>
            </a:r>
            <a:r>
              <a:rPr lang="en-US" i="1" dirty="0"/>
              <a:t>. Albright said the hacking was made possible by several security weaknesses. The test server should not have been connected to the Internet, he said, </a:t>
            </a:r>
            <a:r>
              <a:rPr lang="en-US" i="1" u="sng" dirty="0">
                <a:solidFill>
                  <a:srgbClr val="C00000"/>
                </a:solidFill>
              </a:rPr>
              <a:t>and it came from the manufacturer with a default password that had not been changed</a:t>
            </a:r>
            <a:r>
              <a:rPr lang="en-US" i="1" dirty="0" smtClean="0"/>
              <a:t>.”</a:t>
            </a:r>
            <a:endParaRPr lang="en-US" i="1" dirty="0"/>
          </a:p>
        </p:txBody>
      </p:sp>
      <p:sp>
        <p:nvSpPr>
          <p:cNvPr id="4" name="Slide Number Placeholder 3"/>
          <p:cNvSpPr>
            <a:spLocks noGrp="1"/>
          </p:cNvSpPr>
          <p:nvPr>
            <p:ph type="sldNum" sz="quarter" idx="12"/>
          </p:nvPr>
        </p:nvSpPr>
        <p:spPr/>
        <p:txBody>
          <a:bodyPr/>
          <a:lstStyle/>
          <a:p>
            <a:fld id="{F15B97ED-D0CE-4F60-AA3B-CECC71C332B3}" type="slidenum">
              <a:rPr lang="en-US" smtClean="0"/>
              <a:t>13</a:t>
            </a:fld>
            <a:endParaRPr lang="en-US" dirty="0"/>
          </a:p>
        </p:txBody>
      </p:sp>
      <p:sp>
        <p:nvSpPr>
          <p:cNvPr id="5" name="Rectangle 4"/>
          <p:cNvSpPr/>
          <p:nvPr/>
        </p:nvSpPr>
        <p:spPr>
          <a:xfrm>
            <a:off x="838200" y="6176963"/>
            <a:ext cx="10515600" cy="369332"/>
          </a:xfrm>
          <a:prstGeom prst="rect">
            <a:avLst/>
          </a:prstGeom>
        </p:spPr>
        <p:txBody>
          <a:bodyPr wrap="square">
            <a:spAutoFit/>
          </a:bodyPr>
          <a:lstStyle/>
          <a:p>
            <a:r>
              <a:rPr lang="en-US" dirty="0">
                <a:hlinkClick r:id="rId3"/>
              </a:rPr>
              <a:t>https://</a:t>
            </a:r>
            <a:r>
              <a:rPr lang="en-US" dirty="0" smtClean="0">
                <a:hlinkClick r:id="rId3"/>
              </a:rPr>
              <a:t>www.nytimes.com/2014/09/05/us/hackers-breach-security-of-healthcaregov.html</a:t>
            </a:r>
            <a:r>
              <a:rPr lang="en-US" dirty="0" smtClean="0"/>
              <a:t> </a:t>
            </a:r>
            <a:endParaRPr lang="en-US" dirty="0"/>
          </a:p>
        </p:txBody>
      </p:sp>
    </p:spTree>
    <p:extLst>
      <p:ext uri="{BB962C8B-B14F-4D97-AF65-F5344CB8AC3E}">
        <p14:creationId xmlns:p14="http://schemas.microsoft.com/office/powerpoint/2010/main" val="1642726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Home Depot breach </a:t>
            </a:r>
          </a:p>
        </p:txBody>
      </p:sp>
      <p:sp>
        <p:nvSpPr>
          <p:cNvPr id="3" name="Content Placeholder 2"/>
          <p:cNvSpPr>
            <a:spLocks noGrp="1"/>
          </p:cNvSpPr>
          <p:nvPr>
            <p:ph idx="1"/>
          </p:nvPr>
        </p:nvSpPr>
        <p:spPr>
          <a:xfrm>
            <a:off x="838200" y="1825625"/>
            <a:ext cx="7126740" cy="3663252"/>
          </a:xfrm>
        </p:spPr>
        <p:txBody>
          <a:bodyPr>
            <a:normAutofit lnSpcReduction="10000"/>
          </a:bodyPr>
          <a:lstStyle/>
          <a:p>
            <a:r>
              <a:rPr lang="en-US" dirty="0" smtClean="0">
                <a:solidFill>
                  <a:srgbClr val="000000"/>
                </a:solidFill>
              </a:rPr>
              <a:t>“</a:t>
            </a:r>
            <a:r>
              <a:rPr lang="en-US" i="1" u="sng" dirty="0" smtClean="0">
                <a:solidFill>
                  <a:srgbClr val="000000"/>
                </a:solidFill>
              </a:rPr>
              <a:t>Deploy </a:t>
            </a:r>
            <a:r>
              <a:rPr lang="en-US" i="1" u="sng" dirty="0">
                <a:solidFill>
                  <a:srgbClr val="000000"/>
                </a:solidFill>
              </a:rPr>
              <a:t>application whitelisting technology that allows systems </a:t>
            </a:r>
            <a:r>
              <a:rPr lang="en-US" dirty="0">
                <a:solidFill>
                  <a:srgbClr val="000000"/>
                </a:solidFill>
              </a:rPr>
              <a:t>to run software only if it is included on the whitelist and prevents execution of all other software on the </a:t>
            </a:r>
            <a:r>
              <a:rPr lang="en-US" dirty="0" smtClean="0">
                <a:solidFill>
                  <a:srgbClr val="000000"/>
                </a:solidFill>
              </a:rPr>
              <a:t>system”</a:t>
            </a:r>
          </a:p>
          <a:p>
            <a:endParaRPr lang="en-US" i="1" dirty="0" smtClean="0">
              <a:solidFill>
                <a:srgbClr val="C00000"/>
              </a:solidFill>
            </a:endParaRPr>
          </a:p>
          <a:p>
            <a:r>
              <a:rPr lang="en-US" i="1" dirty="0" smtClean="0">
                <a:solidFill>
                  <a:srgbClr val="C00000"/>
                </a:solidFill>
              </a:rPr>
              <a:t>Whitelisting on servers </a:t>
            </a:r>
            <a:r>
              <a:rPr lang="en-US" i="1" dirty="0">
                <a:solidFill>
                  <a:srgbClr val="C00000"/>
                </a:solidFill>
              </a:rPr>
              <a:t>and </a:t>
            </a:r>
            <a:r>
              <a:rPr lang="en-US" i="1" dirty="0" smtClean="0">
                <a:solidFill>
                  <a:srgbClr val="C00000"/>
                </a:solidFill>
              </a:rPr>
              <a:t>single function </a:t>
            </a:r>
            <a:r>
              <a:rPr lang="en-US" i="1" dirty="0">
                <a:solidFill>
                  <a:srgbClr val="C00000"/>
                </a:solidFill>
              </a:rPr>
              <a:t>servers </a:t>
            </a:r>
            <a:r>
              <a:rPr lang="en-US" i="1" dirty="0" smtClean="0">
                <a:solidFill>
                  <a:srgbClr val="C00000"/>
                </a:solidFill>
              </a:rPr>
              <a:t>or appliances </a:t>
            </a:r>
            <a:r>
              <a:rPr lang="en-US" i="1" dirty="0">
                <a:solidFill>
                  <a:srgbClr val="C00000"/>
                </a:solidFill>
              </a:rPr>
              <a:t>has </a:t>
            </a:r>
            <a:r>
              <a:rPr lang="en-US" i="1" dirty="0" smtClean="0">
                <a:solidFill>
                  <a:srgbClr val="C00000"/>
                </a:solidFill>
              </a:rPr>
              <a:t>proven to </a:t>
            </a:r>
            <a:r>
              <a:rPr lang="en-US" i="1" dirty="0">
                <a:solidFill>
                  <a:srgbClr val="C00000"/>
                </a:solidFill>
              </a:rPr>
              <a:t>cause near </a:t>
            </a:r>
            <a:r>
              <a:rPr lang="en-US" i="1" dirty="0" smtClean="0">
                <a:solidFill>
                  <a:srgbClr val="C00000"/>
                </a:solidFill>
              </a:rPr>
              <a:t>zero business </a:t>
            </a:r>
            <a:r>
              <a:rPr lang="en-US" i="1" dirty="0">
                <a:solidFill>
                  <a:srgbClr val="C00000"/>
                </a:solidFill>
              </a:rPr>
              <a:t>or </a:t>
            </a:r>
            <a:r>
              <a:rPr lang="en-US" i="1" dirty="0" smtClean="0">
                <a:solidFill>
                  <a:srgbClr val="C00000"/>
                </a:solidFill>
              </a:rPr>
              <a:t>IT administration</a:t>
            </a:r>
            <a:r>
              <a:rPr lang="en-US" i="1" dirty="0">
                <a:solidFill>
                  <a:srgbClr val="C00000"/>
                </a:solidFill>
              </a:rPr>
              <a:t> </a:t>
            </a:r>
            <a:r>
              <a:rPr lang="en-US" i="1" dirty="0" smtClean="0">
                <a:solidFill>
                  <a:srgbClr val="C00000"/>
                </a:solidFill>
              </a:rPr>
              <a:t>disruption</a:t>
            </a:r>
            <a:endParaRPr lang="en-US" dirty="0">
              <a:solidFill>
                <a:srgbClr val="C00000"/>
              </a:solidFill>
            </a:endParaRPr>
          </a:p>
          <a:p>
            <a:pPr marL="0" indent="0">
              <a:buNone/>
            </a:pPr>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14</a:t>
            </a:fld>
            <a:endParaRPr lang="en-US"/>
          </a:p>
        </p:txBody>
      </p:sp>
      <p:sp>
        <p:nvSpPr>
          <p:cNvPr id="5" name="Rectangle 4"/>
          <p:cNvSpPr/>
          <p:nvPr/>
        </p:nvSpPr>
        <p:spPr>
          <a:xfrm>
            <a:off x="514350" y="6075144"/>
            <a:ext cx="10839450" cy="646331"/>
          </a:xfrm>
          <a:prstGeom prst="rect">
            <a:avLst/>
          </a:prstGeom>
        </p:spPr>
        <p:txBody>
          <a:bodyPr wrap="square">
            <a:spAutoFit/>
          </a:bodyPr>
          <a:lstStyle/>
          <a:p>
            <a:r>
              <a:rPr lang="en-US" dirty="0">
                <a:hlinkClick r:id="rId3"/>
              </a:rPr>
              <a:t>https://</a:t>
            </a:r>
            <a:r>
              <a:rPr lang="en-US" dirty="0" smtClean="0">
                <a:hlinkClick r:id="rId3"/>
              </a:rPr>
              <a:t>www.sans.org/security-trends/2014/09/23/simple-math-it-always-costs-less-to-avoid-a-breach-than-to-suffer-one</a:t>
            </a:r>
            <a:r>
              <a:rPr lang="en-US" dirty="0" smtClean="0"/>
              <a:t> </a:t>
            </a:r>
            <a:endParaRPr lang="en-US" dirty="0"/>
          </a:p>
        </p:txBody>
      </p:sp>
      <p:pic>
        <p:nvPicPr>
          <p:cNvPr id="6" name="Picture 5"/>
          <p:cNvPicPr>
            <a:picLocks noChangeAspect="1"/>
          </p:cNvPicPr>
          <p:nvPr/>
        </p:nvPicPr>
        <p:blipFill>
          <a:blip r:embed="rId4"/>
          <a:stretch>
            <a:fillRect/>
          </a:stretch>
        </p:blipFill>
        <p:spPr>
          <a:xfrm>
            <a:off x="7926840" y="1876644"/>
            <a:ext cx="4227060" cy="4163314"/>
          </a:xfrm>
          <a:prstGeom prst="rect">
            <a:avLst/>
          </a:prstGeom>
        </p:spPr>
      </p:pic>
    </p:spTree>
    <p:extLst>
      <p:ext uri="{BB962C8B-B14F-4D97-AF65-F5344CB8AC3E}">
        <p14:creationId xmlns:p14="http://schemas.microsoft.com/office/powerpoint/2010/main" val="4235157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 Do not expect expert users</a:t>
            </a:r>
          </a:p>
        </p:txBody>
      </p:sp>
      <p:sp>
        <p:nvSpPr>
          <p:cNvPr id="3" name="Content Placeholder 2"/>
          <p:cNvSpPr>
            <a:spLocks noGrp="1"/>
          </p:cNvSpPr>
          <p:nvPr>
            <p:ph idx="1"/>
          </p:nvPr>
        </p:nvSpPr>
        <p:spPr/>
        <p:txBody>
          <a:bodyPr>
            <a:normAutofit/>
          </a:bodyPr>
          <a:lstStyle/>
          <a:p>
            <a:r>
              <a:rPr lang="en-US" dirty="0" smtClean="0"/>
              <a:t>Software </a:t>
            </a:r>
            <a:r>
              <a:rPr lang="en-US" dirty="0"/>
              <a:t>designers should consider how the </a:t>
            </a:r>
            <a:r>
              <a:rPr lang="en-US" b="1" dirty="0" smtClean="0">
                <a:solidFill>
                  <a:srgbClr val="0033CC"/>
                </a:solidFill>
              </a:rPr>
              <a:t>mindset and </a:t>
            </a:r>
            <a:r>
              <a:rPr lang="en-US" b="1" dirty="0">
                <a:solidFill>
                  <a:srgbClr val="0033CC"/>
                </a:solidFill>
              </a:rPr>
              <a:t>abilities </a:t>
            </a:r>
            <a:r>
              <a:rPr lang="en-US" dirty="0"/>
              <a:t>of (the least sophisticated of) a </a:t>
            </a:r>
            <a:r>
              <a:rPr lang="en-US" dirty="0" smtClean="0"/>
              <a:t>system’s </a:t>
            </a:r>
            <a:r>
              <a:rPr lang="en-US" b="1" dirty="0" smtClean="0">
                <a:solidFill>
                  <a:srgbClr val="0033CC"/>
                </a:solidFill>
              </a:rPr>
              <a:t>users</a:t>
            </a:r>
            <a:r>
              <a:rPr lang="en-US" b="1" dirty="0" smtClean="0"/>
              <a:t> </a:t>
            </a:r>
            <a:r>
              <a:rPr lang="en-US" dirty="0"/>
              <a:t>will </a:t>
            </a:r>
            <a:r>
              <a:rPr lang="en-US" b="1" dirty="0">
                <a:solidFill>
                  <a:srgbClr val="0033CC"/>
                </a:solidFill>
              </a:rPr>
              <a:t>affect </a:t>
            </a:r>
            <a:r>
              <a:rPr lang="en-US" b="1" dirty="0" smtClean="0">
                <a:solidFill>
                  <a:srgbClr val="0033CC"/>
                </a:solidFill>
              </a:rPr>
              <a:t>security</a:t>
            </a:r>
            <a:endParaRPr lang="en-US" b="1" dirty="0">
              <a:solidFill>
                <a:srgbClr val="0033CC"/>
              </a:solidFill>
            </a:endParaRPr>
          </a:p>
          <a:p>
            <a:pPr marL="0" indent="0">
              <a:buNone/>
            </a:pPr>
            <a:endParaRPr lang="en-US" dirty="0"/>
          </a:p>
          <a:p>
            <a:r>
              <a:rPr lang="en-US" b="1" dirty="0" smtClean="0"/>
              <a:t>Favor </a:t>
            </a:r>
            <a:r>
              <a:rPr lang="en-US" b="1" dirty="0"/>
              <a:t>simple user </a:t>
            </a:r>
            <a:r>
              <a:rPr lang="en-US" b="1" dirty="0" smtClean="0"/>
              <a:t>interfaces</a:t>
            </a:r>
          </a:p>
          <a:p>
            <a:pPr lvl="1"/>
            <a:r>
              <a:rPr lang="en-US" b="1" dirty="0" smtClean="0">
                <a:solidFill>
                  <a:srgbClr val="00B050"/>
                </a:solidFill>
              </a:rPr>
              <a:t>Natural </a:t>
            </a:r>
            <a:r>
              <a:rPr lang="en-US" b="1" dirty="0">
                <a:solidFill>
                  <a:srgbClr val="00B050"/>
                </a:solidFill>
              </a:rPr>
              <a:t>or obvious choice is the secure </a:t>
            </a:r>
            <a:r>
              <a:rPr lang="en-US" b="1" dirty="0" smtClean="0">
                <a:solidFill>
                  <a:srgbClr val="00B050"/>
                </a:solidFill>
              </a:rPr>
              <a:t>choice</a:t>
            </a:r>
          </a:p>
          <a:p>
            <a:pPr lvl="2"/>
            <a:r>
              <a:rPr lang="en-US" dirty="0" smtClean="0"/>
              <a:t>Or </a:t>
            </a:r>
            <a:r>
              <a:rPr lang="en-US" dirty="0"/>
              <a:t>avoid choices at all, if possible, when it comes to </a:t>
            </a:r>
            <a:r>
              <a:rPr lang="en-US" dirty="0" smtClean="0"/>
              <a:t>security</a:t>
            </a:r>
          </a:p>
          <a:p>
            <a:pPr lvl="1"/>
            <a:r>
              <a:rPr lang="en-US" b="1" dirty="0" smtClean="0">
                <a:solidFill>
                  <a:srgbClr val="00B050"/>
                </a:solidFill>
              </a:rPr>
              <a:t>Don’t </a:t>
            </a:r>
            <a:r>
              <a:rPr lang="en-US" b="1" dirty="0">
                <a:solidFill>
                  <a:srgbClr val="00B050"/>
                </a:solidFill>
              </a:rPr>
              <a:t>have users make frequent security </a:t>
            </a:r>
            <a:r>
              <a:rPr lang="en-US" b="1" dirty="0" smtClean="0">
                <a:solidFill>
                  <a:srgbClr val="00B050"/>
                </a:solidFill>
              </a:rPr>
              <a:t>decisions</a:t>
            </a:r>
          </a:p>
          <a:p>
            <a:pPr lvl="2"/>
            <a:r>
              <a:rPr lang="en-US" dirty="0" smtClean="0"/>
              <a:t>Want </a:t>
            </a:r>
            <a:r>
              <a:rPr lang="en-US" dirty="0"/>
              <a:t>to avoid user fatigue</a:t>
            </a:r>
          </a:p>
          <a:p>
            <a:pPr lvl="1"/>
            <a:r>
              <a:rPr lang="en-US" b="1" dirty="0" smtClean="0">
                <a:solidFill>
                  <a:srgbClr val="00B050"/>
                </a:solidFill>
              </a:rPr>
              <a:t>Help </a:t>
            </a:r>
            <a:r>
              <a:rPr lang="en-US" b="1" dirty="0">
                <a:solidFill>
                  <a:srgbClr val="00B050"/>
                </a:solidFill>
              </a:rPr>
              <a:t>users explore ramifications of </a:t>
            </a:r>
            <a:r>
              <a:rPr lang="en-US" b="1" dirty="0" smtClean="0">
                <a:solidFill>
                  <a:srgbClr val="00B050"/>
                </a:solidFill>
              </a:rPr>
              <a:t>choices</a:t>
            </a:r>
            <a:endParaRPr lang="en-US" b="1" dirty="0">
              <a:solidFill>
                <a:srgbClr val="00B050"/>
              </a:solidFill>
            </a:endParaRPr>
          </a:p>
          <a:p>
            <a:pPr lvl="2"/>
            <a:r>
              <a:rPr lang="en-US" dirty="0" smtClean="0"/>
              <a:t>E.g</a:t>
            </a:r>
            <a:r>
              <a:rPr lang="en-US" dirty="0"/>
              <a:t>., allow admin to explore user view of set access control policy</a:t>
            </a:r>
          </a:p>
        </p:txBody>
      </p:sp>
      <p:sp>
        <p:nvSpPr>
          <p:cNvPr id="4" name="Slide Number Placeholder 3"/>
          <p:cNvSpPr>
            <a:spLocks noGrp="1"/>
          </p:cNvSpPr>
          <p:nvPr>
            <p:ph type="sldNum" sz="quarter" idx="12"/>
          </p:nvPr>
        </p:nvSpPr>
        <p:spPr/>
        <p:txBody>
          <a:bodyPr/>
          <a:lstStyle/>
          <a:p>
            <a:fld id="{F15B97ED-D0CE-4F60-AA3B-CECC71C332B3}" type="slidenum">
              <a:rPr lang="en-US" smtClean="0"/>
              <a:t>15</a:t>
            </a:fld>
            <a:endParaRPr lang="en-US"/>
          </a:p>
        </p:txBody>
      </p:sp>
    </p:spTree>
    <p:extLst>
      <p:ext uri="{BB962C8B-B14F-4D97-AF65-F5344CB8AC3E}">
        <p14:creationId xmlns:p14="http://schemas.microsoft.com/office/powerpoint/2010/main" val="3941494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Passwords</a:t>
            </a:r>
          </a:p>
        </p:txBody>
      </p:sp>
      <p:sp>
        <p:nvSpPr>
          <p:cNvPr id="3" name="Content Placeholder 2"/>
          <p:cNvSpPr>
            <a:spLocks noGrp="1"/>
          </p:cNvSpPr>
          <p:nvPr>
            <p:ph idx="1"/>
          </p:nvPr>
        </p:nvSpPr>
        <p:spPr>
          <a:xfrm>
            <a:off x="838200" y="1825625"/>
            <a:ext cx="8311565" cy="4351338"/>
          </a:xfrm>
        </p:spPr>
        <p:txBody>
          <a:bodyPr>
            <a:normAutofit fontScale="92500" lnSpcReduction="20000"/>
          </a:bodyPr>
          <a:lstStyle/>
          <a:p>
            <a:r>
              <a:rPr lang="en-US" b="1" dirty="0" smtClean="0"/>
              <a:t>Goal</a:t>
            </a:r>
            <a:r>
              <a:rPr lang="en-US" b="1" dirty="0"/>
              <a:t>: </a:t>
            </a:r>
            <a:r>
              <a:rPr lang="en-US" b="1" dirty="0">
                <a:solidFill>
                  <a:srgbClr val="00B050"/>
                </a:solidFill>
              </a:rPr>
              <a:t>easy to remember </a:t>
            </a:r>
            <a:r>
              <a:rPr lang="en-US" b="1" dirty="0"/>
              <a:t>but </a:t>
            </a:r>
            <a:r>
              <a:rPr lang="en-US" b="1" dirty="0">
                <a:solidFill>
                  <a:srgbClr val="0033CC"/>
                </a:solidFill>
              </a:rPr>
              <a:t>hard to </a:t>
            </a:r>
            <a:r>
              <a:rPr lang="en-US" b="1" dirty="0" smtClean="0">
                <a:solidFill>
                  <a:srgbClr val="0033CC"/>
                </a:solidFill>
              </a:rPr>
              <a:t>guess</a:t>
            </a:r>
            <a:endParaRPr lang="en-US" b="1" dirty="0"/>
          </a:p>
          <a:p>
            <a:pPr lvl="1"/>
            <a:r>
              <a:rPr lang="en-US" dirty="0" smtClean="0"/>
              <a:t>Turns </a:t>
            </a:r>
            <a:r>
              <a:rPr lang="en-US" dirty="0"/>
              <a:t>out to be </a:t>
            </a:r>
            <a:r>
              <a:rPr lang="en-US" b="1" dirty="0">
                <a:solidFill>
                  <a:srgbClr val="FF0000"/>
                </a:solidFill>
              </a:rPr>
              <a:t>wrong</a:t>
            </a:r>
            <a:r>
              <a:rPr lang="en-US" b="1" dirty="0"/>
              <a:t> </a:t>
            </a:r>
            <a:r>
              <a:rPr lang="en-US" dirty="0"/>
              <a:t>in many </a:t>
            </a:r>
            <a:r>
              <a:rPr lang="en-US" dirty="0" smtClean="0"/>
              <a:t>cases</a:t>
            </a:r>
            <a:endParaRPr lang="en-US" dirty="0"/>
          </a:p>
          <a:p>
            <a:pPr lvl="2"/>
            <a:r>
              <a:rPr lang="en-US" b="1" dirty="0" smtClean="0"/>
              <a:t>Hard </a:t>
            </a:r>
            <a:r>
              <a:rPr lang="en-US" b="1" dirty="0"/>
              <a:t>to guess = Hard to remember</a:t>
            </a:r>
            <a:r>
              <a:rPr lang="en-US" b="1" dirty="0" smtClean="0"/>
              <a:t>!</a:t>
            </a:r>
            <a:endParaRPr lang="en-US" b="1" dirty="0"/>
          </a:p>
          <a:p>
            <a:pPr lvl="1"/>
            <a:r>
              <a:rPr lang="en-US" b="1" dirty="0" smtClean="0"/>
              <a:t>Compounding </a:t>
            </a:r>
            <a:r>
              <a:rPr lang="en-US" b="1" dirty="0"/>
              <a:t>problem: </a:t>
            </a:r>
            <a:r>
              <a:rPr lang="en-US" b="1" dirty="0">
                <a:solidFill>
                  <a:srgbClr val="FF0000"/>
                </a:solidFill>
              </a:rPr>
              <a:t>repeated </a:t>
            </a:r>
            <a:r>
              <a:rPr lang="en-US" b="1" dirty="0" smtClean="0">
                <a:solidFill>
                  <a:srgbClr val="FF0000"/>
                </a:solidFill>
              </a:rPr>
              <a:t>password use</a:t>
            </a:r>
            <a:endParaRPr lang="en-US" dirty="0">
              <a:solidFill>
                <a:srgbClr val="FF0000"/>
              </a:solidFill>
            </a:endParaRPr>
          </a:p>
          <a:p>
            <a:r>
              <a:rPr lang="en-US" b="1" dirty="0" smtClean="0"/>
              <a:t>Password </a:t>
            </a:r>
            <a:r>
              <a:rPr lang="en-US" b="1" dirty="0"/>
              <a:t>cracking tools </a:t>
            </a:r>
            <a:r>
              <a:rPr lang="en-US" dirty="0"/>
              <a:t>train on released data </a:t>
            </a:r>
            <a:r>
              <a:rPr lang="en-US" dirty="0" smtClean="0"/>
              <a:t>to quickly </a:t>
            </a:r>
            <a:r>
              <a:rPr lang="en-US" dirty="0"/>
              <a:t>guess common passwords</a:t>
            </a:r>
          </a:p>
          <a:p>
            <a:pPr lvl="1"/>
            <a:r>
              <a:rPr lang="en-US" dirty="0" smtClean="0"/>
              <a:t>John </a:t>
            </a:r>
            <a:r>
              <a:rPr lang="en-US" dirty="0"/>
              <a:t>the Ripper, </a:t>
            </a:r>
            <a:r>
              <a:rPr lang="en-US" dirty="0">
                <a:hlinkClick r:id="rId3"/>
              </a:rPr>
              <a:t>http://www.openwall.com/john</a:t>
            </a:r>
            <a:r>
              <a:rPr lang="en-US" dirty="0" smtClean="0">
                <a:hlinkClick r:id="rId3"/>
              </a:rPr>
              <a:t>/</a:t>
            </a:r>
            <a:r>
              <a:rPr lang="en-US" dirty="0" smtClean="0"/>
              <a:t> </a:t>
            </a:r>
            <a:endParaRPr lang="en-US" dirty="0"/>
          </a:p>
          <a:p>
            <a:pPr lvl="1"/>
            <a:r>
              <a:rPr lang="en-US" dirty="0" smtClean="0"/>
              <a:t>Project </a:t>
            </a:r>
            <a:r>
              <a:rPr lang="en-US" dirty="0"/>
              <a:t>Rainbow, </a:t>
            </a:r>
            <a:r>
              <a:rPr lang="en-US" dirty="0">
                <a:hlinkClick r:id="rId4"/>
              </a:rPr>
              <a:t>http://project-rainbowcrack.com</a:t>
            </a:r>
            <a:r>
              <a:rPr lang="en-US" dirty="0" smtClean="0">
                <a:hlinkClick r:id="rId4"/>
              </a:rPr>
              <a:t>/</a:t>
            </a:r>
            <a:r>
              <a:rPr lang="en-US" dirty="0" smtClean="0"/>
              <a:t> </a:t>
            </a:r>
            <a:endParaRPr lang="en-US" dirty="0"/>
          </a:p>
          <a:p>
            <a:pPr lvl="1"/>
            <a:r>
              <a:rPr lang="en-US" dirty="0" smtClean="0"/>
              <a:t>many </a:t>
            </a:r>
            <a:r>
              <a:rPr lang="en-US" dirty="0"/>
              <a:t>more …</a:t>
            </a:r>
          </a:p>
          <a:p>
            <a:r>
              <a:rPr lang="en-US" b="1" dirty="0" smtClean="0"/>
              <a:t>Top </a:t>
            </a:r>
            <a:r>
              <a:rPr lang="en-US" b="1" dirty="0"/>
              <a:t>10 worst passwords of </a:t>
            </a:r>
            <a:r>
              <a:rPr lang="en-US" b="1" dirty="0" smtClean="0">
                <a:solidFill>
                  <a:srgbClr val="FF0000"/>
                </a:solidFill>
              </a:rPr>
              <a:t>2016</a:t>
            </a:r>
            <a:r>
              <a:rPr lang="en-US" dirty="0" smtClean="0">
                <a:solidFill>
                  <a:srgbClr val="FF0000"/>
                </a:solidFill>
              </a:rPr>
              <a:t>:123456</a:t>
            </a:r>
            <a:r>
              <a:rPr lang="en-US" dirty="0">
                <a:solidFill>
                  <a:srgbClr val="FF0000"/>
                </a:solidFill>
              </a:rPr>
              <a:t>, </a:t>
            </a:r>
            <a:r>
              <a:rPr lang="en-US" dirty="0" smtClean="0">
                <a:solidFill>
                  <a:srgbClr val="FF0000"/>
                </a:solidFill>
              </a:rPr>
              <a:t>password, </a:t>
            </a:r>
            <a:r>
              <a:rPr lang="pl-PL" dirty="0" smtClean="0">
                <a:solidFill>
                  <a:srgbClr val="FF0000"/>
                </a:solidFill>
              </a:rPr>
              <a:t>12345, 12345678, </a:t>
            </a:r>
            <a:r>
              <a:rPr lang="en-US" dirty="0" smtClean="0">
                <a:solidFill>
                  <a:srgbClr val="FF0000"/>
                </a:solidFill>
              </a:rPr>
              <a:t>football, </a:t>
            </a:r>
            <a:r>
              <a:rPr lang="pl-PL" dirty="0" smtClean="0">
                <a:solidFill>
                  <a:srgbClr val="FF0000"/>
                </a:solidFill>
              </a:rPr>
              <a:t>qwerty, </a:t>
            </a:r>
            <a:r>
              <a:rPr lang="en-US" dirty="0" smtClean="0">
                <a:solidFill>
                  <a:srgbClr val="FF0000"/>
                </a:solidFill>
              </a:rPr>
              <a:t>1234567890</a:t>
            </a:r>
            <a:r>
              <a:rPr lang="pl-PL" dirty="0" smtClean="0">
                <a:solidFill>
                  <a:srgbClr val="FF0000"/>
                </a:solidFill>
              </a:rPr>
              <a:t>, 1234567,</a:t>
            </a:r>
            <a:r>
              <a:rPr lang="en-US" dirty="0" smtClean="0">
                <a:solidFill>
                  <a:srgbClr val="FF0000"/>
                </a:solidFill>
              </a:rPr>
              <a:t>princess, 1234, login, welcome</a:t>
            </a:r>
            <a:r>
              <a:rPr lang="en-US" dirty="0" smtClean="0"/>
              <a:t> </a:t>
            </a:r>
            <a:r>
              <a:rPr lang="en-US" dirty="0"/>
              <a:t>[from </a:t>
            </a:r>
            <a:r>
              <a:rPr lang="en-US" dirty="0" err="1"/>
              <a:t>SplashData</a:t>
            </a:r>
            <a:r>
              <a:rPr lang="en-US" dirty="0" smtClean="0"/>
              <a:t>]</a:t>
            </a:r>
          </a:p>
          <a:p>
            <a:pPr lvl="1"/>
            <a:r>
              <a:rPr lang="en-US" dirty="0">
                <a:hlinkClick r:id="rId5"/>
              </a:rPr>
              <a:t>https://www.teamsid.com/worst-passwords-2016</a:t>
            </a:r>
            <a:r>
              <a:rPr lang="en-US" dirty="0" smtClean="0">
                <a:hlinkClick r:id="rId5"/>
              </a:rPr>
              <a:t>/</a:t>
            </a:r>
            <a:r>
              <a:rPr lang="en-US" dirty="0" smtClean="0"/>
              <a:t> </a:t>
            </a:r>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16</a:t>
            </a:fld>
            <a:endParaRPr lang="en-US"/>
          </a:p>
        </p:txBody>
      </p:sp>
      <p:pic>
        <p:nvPicPr>
          <p:cNvPr id="6146" name="Picture 2" descr="https://13639-presscdn-0-80-pagely.netdna-ssl.com/wp-content/uploads/2017/01/Worst-password-infographic2-0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9765" y="126883"/>
            <a:ext cx="2982407" cy="636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481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Manager</a:t>
            </a:r>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a:t>password manager (PM) stores a </a:t>
            </a:r>
            <a:r>
              <a:rPr lang="en-US" b="1" dirty="0"/>
              <a:t>database of </a:t>
            </a:r>
            <a:r>
              <a:rPr lang="en-US" b="1" dirty="0" smtClean="0"/>
              <a:t>passwords, indexed </a:t>
            </a:r>
            <a:r>
              <a:rPr lang="en-US" b="1" dirty="0"/>
              <a:t>by site</a:t>
            </a:r>
          </a:p>
          <a:p>
            <a:pPr lvl="1"/>
            <a:r>
              <a:rPr lang="en-US" dirty="0" smtClean="0"/>
              <a:t>Encrypted </a:t>
            </a:r>
            <a:r>
              <a:rPr lang="en-US" dirty="0"/>
              <a:t>by a </a:t>
            </a:r>
            <a:r>
              <a:rPr lang="en-US" b="1" dirty="0">
                <a:solidFill>
                  <a:srgbClr val="0033CC"/>
                </a:solidFill>
              </a:rPr>
              <a:t>single, master password</a:t>
            </a:r>
            <a:r>
              <a:rPr lang="en-US" b="1" dirty="0"/>
              <a:t> </a:t>
            </a:r>
            <a:r>
              <a:rPr lang="en-US" dirty="0"/>
              <a:t>chosen (</a:t>
            </a:r>
            <a:r>
              <a:rPr lang="en-US" dirty="0" smtClean="0"/>
              <a:t>and remembered</a:t>
            </a:r>
            <a:r>
              <a:rPr lang="en-US" dirty="0"/>
              <a:t>) by the user, used as a key</a:t>
            </a:r>
          </a:p>
          <a:p>
            <a:pPr lvl="1"/>
            <a:r>
              <a:rPr lang="en-US" b="1" dirty="0" smtClean="0">
                <a:solidFill>
                  <a:srgbClr val="0033CC"/>
                </a:solidFill>
              </a:rPr>
              <a:t>PM </a:t>
            </a:r>
            <a:r>
              <a:rPr lang="en-US" b="1" dirty="0">
                <a:solidFill>
                  <a:srgbClr val="0033CC"/>
                </a:solidFill>
              </a:rPr>
              <a:t>generates complicated per-site </a:t>
            </a:r>
            <a:r>
              <a:rPr lang="en-US" b="1" dirty="0" smtClean="0">
                <a:solidFill>
                  <a:srgbClr val="0033CC"/>
                </a:solidFill>
              </a:rPr>
              <a:t>passwords</a:t>
            </a:r>
            <a:endParaRPr lang="en-US" b="1" dirty="0">
              <a:solidFill>
                <a:srgbClr val="0033CC"/>
              </a:solidFill>
            </a:endParaRPr>
          </a:p>
          <a:p>
            <a:pPr lvl="2"/>
            <a:r>
              <a:rPr lang="en-US" dirty="0" smtClean="0"/>
              <a:t>Hard </a:t>
            </a:r>
            <a:r>
              <a:rPr lang="en-US" dirty="0"/>
              <a:t>to guess, hard to remember, but the latter doesn’t </a:t>
            </a:r>
            <a:r>
              <a:rPr lang="en-US" dirty="0" smtClean="0"/>
              <a:t>matter</a:t>
            </a:r>
          </a:p>
          <a:p>
            <a:r>
              <a:rPr lang="en-US" b="1" dirty="0" smtClean="0"/>
              <a:t>Benefits</a:t>
            </a:r>
          </a:p>
          <a:p>
            <a:pPr lvl="1"/>
            <a:r>
              <a:rPr lang="en-US" dirty="0" smtClean="0">
                <a:solidFill>
                  <a:srgbClr val="00B050"/>
                </a:solidFill>
              </a:rPr>
              <a:t>Only </a:t>
            </a:r>
            <a:r>
              <a:rPr lang="en-US" dirty="0">
                <a:solidFill>
                  <a:srgbClr val="00B050"/>
                </a:solidFill>
              </a:rPr>
              <a:t>a single password for user to remember</a:t>
            </a:r>
          </a:p>
          <a:p>
            <a:pPr lvl="1"/>
            <a:r>
              <a:rPr lang="en-US" dirty="0" smtClean="0">
                <a:solidFill>
                  <a:srgbClr val="00B050"/>
                </a:solidFill>
              </a:rPr>
              <a:t>User’s </a:t>
            </a:r>
            <a:r>
              <a:rPr lang="en-US" dirty="0">
                <a:solidFill>
                  <a:srgbClr val="00B050"/>
                </a:solidFill>
              </a:rPr>
              <a:t>password at any given site is hard to guess</a:t>
            </a:r>
          </a:p>
          <a:p>
            <a:pPr lvl="1"/>
            <a:r>
              <a:rPr lang="en-US" dirty="0" smtClean="0">
                <a:solidFill>
                  <a:srgbClr val="00B050"/>
                </a:solidFill>
              </a:rPr>
              <a:t>Compromise </a:t>
            </a:r>
            <a:r>
              <a:rPr lang="en-US" dirty="0">
                <a:solidFill>
                  <a:srgbClr val="00B050"/>
                </a:solidFill>
              </a:rPr>
              <a:t>of password at one site does not permit </a:t>
            </a:r>
            <a:r>
              <a:rPr lang="en-US" dirty="0" smtClean="0">
                <a:solidFill>
                  <a:srgbClr val="00B050"/>
                </a:solidFill>
              </a:rPr>
              <a:t>immediate compromise </a:t>
            </a:r>
            <a:r>
              <a:rPr lang="en-US" dirty="0">
                <a:solidFill>
                  <a:srgbClr val="00B050"/>
                </a:solidFill>
              </a:rPr>
              <a:t>at other sites</a:t>
            </a:r>
          </a:p>
          <a:p>
            <a:r>
              <a:rPr lang="en-US" b="1" dirty="0" smtClean="0"/>
              <a:t>But</a:t>
            </a:r>
            <a:r>
              <a:rPr lang="en-US" dirty="0"/>
              <a:t>:</a:t>
            </a:r>
          </a:p>
          <a:p>
            <a:pPr lvl="1"/>
            <a:r>
              <a:rPr lang="en-US" dirty="0" smtClean="0">
                <a:solidFill>
                  <a:srgbClr val="0033CC"/>
                </a:solidFill>
              </a:rPr>
              <a:t>Must </a:t>
            </a:r>
            <a:r>
              <a:rPr lang="en-US" dirty="0">
                <a:solidFill>
                  <a:srgbClr val="0033CC"/>
                </a:solidFill>
              </a:rPr>
              <a:t>still </a:t>
            </a:r>
            <a:r>
              <a:rPr lang="en-US" b="1" dirty="0">
                <a:solidFill>
                  <a:srgbClr val="0033CC"/>
                </a:solidFill>
              </a:rPr>
              <a:t>protect </a:t>
            </a:r>
            <a:r>
              <a:rPr lang="en-US" dirty="0">
                <a:solidFill>
                  <a:srgbClr val="0033CC"/>
                </a:solidFill>
              </a:rPr>
              <a:t>and </a:t>
            </a:r>
            <a:r>
              <a:rPr lang="en-US" b="1" dirty="0">
                <a:solidFill>
                  <a:srgbClr val="0033CC"/>
                </a:solidFill>
              </a:rPr>
              <a:t>remember </a:t>
            </a:r>
            <a:r>
              <a:rPr lang="en-US" dirty="0">
                <a:solidFill>
                  <a:srgbClr val="0033CC"/>
                </a:solidFill>
              </a:rPr>
              <a:t>strong </a:t>
            </a:r>
            <a:r>
              <a:rPr lang="en-US" b="1" dirty="0">
                <a:solidFill>
                  <a:srgbClr val="0033CC"/>
                </a:solidFill>
              </a:rPr>
              <a:t>master password</a:t>
            </a:r>
            <a:endParaRPr lang="en-US" dirty="0">
              <a:solidFill>
                <a:srgbClr val="0033CC"/>
              </a:solidFill>
            </a:endParaRPr>
          </a:p>
        </p:txBody>
      </p:sp>
      <p:sp>
        <p:nvSpPr>
          <p:cNvPr id="4" name="Slide Number Placeholder 3"/>
          <p:cNvSpPr>
            <a:spLocks noGrp="1"/>
          </p:cNvSpPr>
          <p:nvPr>
            <p:ph type="sldNum" sz="quarter" idx="12"/>
          </p:nvPr>
        </p:nvSpPr>
        <p:spPr/>
        <p:txBody>
          <a:bodyPr/>
          <a:lstStyle/>
          <a:p>
            <a:fld id="{F15B97ED-D0CE-4F60-AA3B-CECC71C332B3}" type="slidenum">
              <a:rPr lang="en-US" smtClean="0"/>
              <a:t>17</a:t>
            </a:fld>
            <a:endParaRPr lang="en-US"/>
          </a:p>
        </p:txBody>
      </p:sp>
    </p:spTree>
    <p:extLst>
      <p:ext uri="{BB962C8B-B14F-4D97-AF65-F5344CB8AC3E}">
        <p14:creationId xmlns:p14="http://schemas.microsoft.com/office/powerpoint/2010/main" val="524696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Strength Meter</a:t>
            </a:r>
          </a:p>
        </p:txBody>
      </p:sp>
      <p:sp>
        <p:nvSpPr>
          <p:cNvPr id="3" name="Content Placeholder 2"/>
          <p:cNvSpPr>
            <a:spLocks noGrp="1"/>
          </p:cNvSpPr>
          <p:nvPr>
            <p:ph idx="1"/>
          </p:nvPr>
        </p:nvSpPr>
        <p:spPr>
          <a:xfrm>
            <a:off x="838200" y="1825625"/>
            <a:ext cx="10515600" cy="2303462"/>
          </a:xfrm>
        </p:spPr>
        <p:txBody>
          <a:bodyPr>
            <a:normAutofit/>
          </a:bodyPr>
          <a:lstStyle/>
          <a:p>
            <a:r>
              <a:rPr lang="en-US" b="1" dirty="0"/>
              <a:t>Gives user feedback on the </a:t>
            </a:r>
            <a:r>
              <a:rPr lang="en-US" b="1" dirty="0">
                <a:solidFill>
                  <a:srgbClr val="0033CC"/>
                </a:solidFill>
              </a:rPr>
              <a:t>strength</a:t>
            </a:r>
            <a:r>
              <a:rPr lang="en-US" b="1" dirty="0"/>
              <a:t> of the </a:t>
            </a:r>
            <a:r>
              <a:rPr lang="en-US" b="1" dirty="0" smtClean="0"/>
              <a:t>password</a:t>
            </a:r>
            <a:endParaRPr lang="en-US" b="1" dirty="0"/>
          </a:p>
          <a:p>
            <a:pPr lvl="1"/>
            <a:r>
              <a:rPr lang="en-US" dirty="0" smtClean="0"/>
              <a:t>Intended </a:t>
            </a:r>
            <a:r>
              <a:rPr lang="en-US" dirty="0"/>
              <a:t>to </a:t>
            </a:r>
            <a:r>
              <a:rPr lang="en-US" b="1" dirty="0">
                <a:solidFill>
                  <a:srgbClr val="0033CC"/>
                </a:solidFill>
              </a:rPr>
              <a:t>measure </a:t>
            </a:r>
            <a:r>
              <a:rPr lang="en-US" b="1" dirty="0" err="1" smtClean="0">
                <a:solidFill>
                  <a:srgbClr val="0033CC"/>
                </a:solidFill>
              </a:rPr>
              <a:t>guessability</a:t>
            </a:r>
            <a:endParaRPr lang="en-US" b="1" dirty="0">
              <a:solidFill>
                <a:srgbClr val="0033CC"/>
              </a:solidFill>
            </a:endParaRPr>
          </a:p>
          <a:p>
            <a:pPr lvl="1"/>
            <a:r>
              <a:rPr lang="en-US" dirty="0" smtClean="0"/>
              <a:t>Research </a:t>
            </a:r>
            <a:r>
              <a:rPr lang="en-US" dirty="0"/>
              <a:t>shows that these </a:t>
            </a:r>
            <a:r>
              <a:rPr lang="en-US" b="1" dirty="0"/>
              <a:t>can work</a:t>
            </a:r>
            <a:r>
              <a:rPr lang="en-US" dirty="0"/>
              <a:t>, but the design </a:t>
            </a:r>
            <a:r>
              <a:rPr lang="en-US" dirty="0" smtClean="0"/>
              <a:t>must be </a:t>
            </a:r>
            <a:r>
              <a:rPr lang="en-US" b="1" dirty="0">
                <a:solidFill>
                  <a:srgbClr val="0033CC"/>
                </a:solidFill>
              </a:rPr>
              <a:t>stringent</a:t>
            </a:r>
            <a:r>
              <a:rPr lang="en-US" b="1" dirty="0"/>
              <a:t> </a:t>
            </a:r>
            <a:r>
              <a:rPr lang="en-US" dirty="0"/>
              <a:t>(e.g., forcing unusual </a:t>
            </a:r>
            <a:r>
              <a:rPr lang="en-US" dirty="0" smtClean="0"/>
              <a:t>characters)</a:t>
            </a:r>
          </a:p>
          <a:p>
            <a:pPr lvl="2"/>
            <a:r>
              <a:rPr lang="en-US" dirty="0" smtClean="0"/>
              <a:t>Ur </a:t>
            </a:r>
            <a:r>
              <a:rPr lang="en-US" dirty="0"/>
              <a:t>et al, “</a:t>
            </a:r>
            <a:r>
              <a:rPr lang="en-US" dirty="0">
                <a:solidFill>
                  <a:srgbClr val="0033CC"/>
                </a:solidFill>
              </a:rPr>
              <a:t>How does your password measure up? The effect of </a:t>
            </a:r>
            <a:r>
              <a:rPr lang="en-US" dirty="0" smtClean="0">
                <a:solidFill>
                  <a:srgbClr val="0033CC"/>
                </a:solidFill>
              </a:rPr>
              <a:t>strength meters </a:t>
            </a:r>
            <a:r>
              <a:rPr lang="en-US" dirty="0">
                <a:solidFill>
                  <a:srgbClr val="0033CC"/>
                </a:solidFill>
              </a:rPr>
              <a:t>on password creation</a:t>
            </a:r>
            <a:r>
              <a:rPr lang="en-US" dirty="0"/>
              <a:t>”, Proc. USENIX Security Symposium, 2012.</a:t>
            </a:r>
          </a:p>
        </p:txBody>
      </p:sp>
      <p:sp>
        <p:nvSpPr>
          <p:cNvPr id="4" name="Slide Number Placeholder 3"/>
          <p:cNvSpPr>
            <a:spLocks noGrp="1"/>
          </p:cNvSpPr>
          <p:nvPr>
            <p:ph type="sldNum" sz="quarter" idx="12"/>
          </p:nvPr>
        </p:nvSpPr>
        <p:spPr/>
        <p:txBody>
          <a:bodyPr/>
          <a:lstStyle/>
          <a:p>
            <a:fld id="{F15B97ED-D0CE-4F60-AA3B-CECC71C332B3}" type="slidenum">
              <a:rPr lang="en-US" smtClean="0"/>
              <a:t>18</a:t>
            </a:fld>
            <a:endParaRPr lang="en-US"/>
          </a:p>
        </p:txBody>
      </p:sp>
      <p:pic>
        <p:nvPicPr>
          <p:cNvPr id="3074" name="Picture 2" descr="Password Strength Mete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24" y="4129087"/>
            <a:ext cx="6213335" cy="259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94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together</a:t>
            </a:r>
          </a:p>
        </p:txBody>
      </p:sp>
      <p:sp>
        <p:nvSpPr>
          <p:cNvPr id="3" name="Content Placeholder 2"/>
          <p:cNvSpPr>
            <a:spLocks noGrp="1"/>
          </p:cNvSpPr>
          <p:nvPr>
            <p:ph idx="1"/>
          </p:nvPr>
        </p:nvSpPr>
        <p:spPr/>
        <p:txBody>
          <a:bodyPr/>
          <a:lstStyle/>
          <a:p>
            <a:r>
              <a:rPr lang="en-US" b="1" dirty="0" smtClean="0"/>
              <a:t>Password manager</a:t>
            </a:r>
            <a:endParaRPr lang="en-US" b="1" dirty="0"/>
          </a:p>
          <a:p>
            <a:pPr lvl="1"/>
            <a:r>
              <a:rPr lang="en-US" b="1" dirty="0" smtClean="0">
                <a:solidFill>
                  <a:srgbClr val="00B050"/>
                </a:solidFill>
              </a:rPr>
              <a:t>One </a:t>
            </a:r>
            <a:r>
              <a:rPr lang="en-US" b="1" dirty="0">
                <a:solidFill>
                  <a:srgbClr val="00B050"/>
                </a:solidFill>
              </a:rPr>
              <a:t>security decision</a:t>
            </a:r>
            <a:r>
              <a:rPr lang="en-US" dirty="0"/>
              <a:t>, not </a:t>
            </a:r>
            <a:r>
              <a:rPr lang="en-US" dirty="0" smtClean="0"/>
              <a:t>many</a:t>
            </a:r>
          </a:p>
          <a:p>
            <a:pPr marL="457200" lvl="1" indent="0">
              <a:buNone/>
            </a:pPr>
            <a:endParaRPr lang="en-US" dirty="0" smtClean="0"/>
          </a:p>
          <a:p>
            <a:r>
              <a:rPr lang="en-US" b="1" dirty="0" smtClean="0"/>
              <a:t>Password meter</a:t>
            </a:r>
            <a:endParaRPr lang="en-US" b="1" dirty="0"/>
          </a:p>
          <a:p>
            <a:pPr lvl="1"/>
            <a:r>
              <a:rPr lang="en-US" dirty="0" smtClean="0"/>
              <a:t>Users </a:t>
            </a:r>
            <a:r>
              <a:rPr lang="en-US" dirty="0"/>
              <a:t>can </a:t>
            </a:r>
            <a:r>
              <a:rPr lang="en-US" b="1" dirty="0">
                <a:solidFill>
                  <a:srgbClr val="00B050"/>
                </a:solidFill>
              </a:rPr>
              <a:t>explore ramifications of various </a:t>
            </a:r>
            <a:r>
              <a:rPr lang="en-US" b="1" dirty="0" smtClean="0">
                <a:solidFill>
                  <a:srgbClr val="00B050"/>
                </a:solidFill>
              </a:rPr>
              <a:t>choices </a:t>
            </a:r>
            <a:r>
              <a:rPr lang="en-US" dirty="0" smtClean="0"/>
              <a:t>by </a:t>
            </a:r>
            <a:r>
              <a:rPr lang="en-US" dirty="0"/>
              <a:t>visualizing quality and reasoning of </a:t>
            </a:r>
            <a:r>
              <a:rPr lang="en-US" dirty="0" smtClean="0"/>
              <a:t>password</a:t>
            </a:r>
          </a:p>
          <a:p>
            <a:pPr lvl="1"/>
            <a:r>
              <a:rPr lang="en-US" b="1" dirty="0" smtClean="0">
                <a:solidFill>
                  <a:srgbClr val="00B050"/>
                </a:solidFill>
              </a:rPr>
              <a:t>Do </a:t>
            </a:r>
            <a:r>
              <a:rPr lang="en-US" b="1" dirty="0">
                <a:solidFill>
                  <a:srgbClr val="00B050"/>
                </a:solidFill>
              </a:rPr>
              <a:t>not permit poor choices </a:t>
            </a:r>
            <a:r>
              <a:rPr lang="en-US" dirty="0"/>
              <a:t>(or reduce the </a:t>
            </a:r>
            <a:r>
              <a:rPr lang="en-US" dirty="0" smtClean="0"/>
              <a:t>chances of </a:t>
            </a:r>
            <a:r>
              <a:rPr lang="en-US" dirty="0"/>
              <a:t>them) by enforcing a minimum score</a:t>
            </a:r>
          </a:p>
        </p:txBody>
      </p:sp>
      <p:sp>
        <p:nvSpPr>
          <p:cNvPr id="4" name="Slide Number Placeholder 3"/>
          <p:cNvSpPr>
            <a:spLocks noGrp="1"/>
          </p:cNvSpPr>
          <p:nvPr>
            <p:ph type="sldNum" sz="quarter" idx="12"/>
          </p:nvPr>
        </p:nvSpPr>
        <p:spPr/>
        <p:txBody>
          <a:bodyPr/>
          <a:lstStyle/>
          <a:p>
            <a:fld id="{F15B97ED-D0CE-4F60-AA3B-CECC71C332B3}" type="slidenum">
              <a:rPr lang="en-US" smtClean="0"/>
              <a:t>19</a:t>
            </a:fld>
            <a:endParaRPr lang="en-US"/>
          </a:p>
        </p:txBody>
      </p:sp>
    </p:spTree>
    <p:extLst>
      <p:ext uri="{BB962C8B-B14F-4D97-AF65-F5344CB8AC3E}">
        <p14:creationId xmlns:p14="http://schemas.microsoft.com/office/powerpoint/2010/main" val="3782255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Defects = </a:t>
            </a:r>
            <a:r>
              <a:rPr lang="en-US" dirty="0" smtClean="0"/>
              <a:t>Flaws</a:t>
            </a:r>
            <a:endParaRPr lang="en-US" dirty="0"/>
          </a:p>
        </p:txBody>
      </p:sp>
      <p:sp>
        <p:nvSpPr>
          <p:cNvPr id="3" name="Content Placeholder 2"/>
          <p:cNvSpPr>
            <a:spLocks noGrp="1"/>
          </p:cNvSpPr>
          <p:nvPr>
            <p:ph idx="1"/>
          </p:nvPr>
        </p:nvSpPr>
        <p:spPr>
          <a:xfrm>
            <a:off x="838200" y="1825625"/>
            <a:ext cx="9835055" cy="4351338"/>
          </a:xfrm>
        </p:spPr>
        <p:txBody>
          <a:bodyPr>
            <a:normAutofit/>
          </a:bodyPr>
          <a:lstStyle/>
          <a:p>
            <a:r>
              <a:rPr lang="en-US" dirty="0" smtClean="0"/>
              <a:t>Recall </a:t>
            </a:r>
            <a:r>
              <a:rPr lang="en-US" dirty="0"/>
              <a:t>that software defects consist of both </a:t>
            </a:r>
            <a:r>
              <a:rPr lang="en-US" dirty="0" smtClean="0"/>
              <a:t>flaws and </a:t>
            </a:r>
            <a:r>
              <a:rPr lang="en-US" dirty="0"/>
              <a:t>bugs</a:t>
            </a:r>
          </a:p>
          <a:p>
            <a:pPr lvl="1"/>
            <a:r>
              <a:rPr lang="en-US" b="1" dirty="0"/>
              <a:t>F</a:t>
            </a:r>
            <a:r>
              <a:rPr lang="en-US" b="1" dirty="0" smtClean="0"/>
              <a:t>laws</a:t>
            </a:r>
            <a:r>
              <a:rPr lang="en-US" dirty="0" smtClean="0"/>
              <a:t> </a:t>
            </a:r>
            <a:r>
              <a:rPr lang="en-US" dirty="0"/>
              <a:t>are problems in the </a:t>
            </a:r>
            <a:r>
              <a:rPr lang="en-US" b="1" dirty="0" smtClean="0"/>
              <a:t>design</a:t>
            </a:r>
          </a:p>
          <a:p>
            <a:pPr lvl="1"/>
            <a:r>
              <a:rPr lang="en-US" b="1" dirty="0" smtClean="0"/>
              <a:t>Bugs</a:t>
            </a:r>
            <a:r>
              <a:rPr lang="en-US" dirty="0" smtClean="0"/>
              <a:t> </a:t>
            </a:r>
            <a:r>
              <a:rPr lang="en-US" dirty="0"/>
              <a:t>are problems in the </a:t>
            </a:r>
            <a:r>
              <a:rPr lang="en-US" b="1" dirty="0" smtClean="0"/>
              <a:t>implementation </a:t>
            </a:r>
            <a:r>
              <a:rPr lang="en-US" dirty="0" smtClean="0"/>
              <a:t>(e.g., buffer overruns)</a:t>
            </a:r>
            <a:endParaRPr lang="en-US" dirty="0"/>
          </a:p>
          <a:p>
            <a:r>
              <a:rPr lang="en-US" dirty="0" smtClean="0">
                <a:solidFill>
                  <a:srgbClr val="0033CC"/>
                </a:solidFill>
              </a:rPr>
              <a:t>The goal of the design phase from a security preservative is to </a:t>
            </a:r>
            <a:r>
              <a:rPr lang="en-US" dirty="0">
                <a:solidFill>
                  <a:srgbClr val="0033CC"/>
                </a:solidFill>
              </a:rPr>
              <a:t>avoid flaws during the design </a:t>
            </a:r>
            <a:r>
              <a:rPr lang="en-US" dirty="0" smtClean="0">
                <a:solidFill>
                  <a:srgbClr val="0033CC"/>
                </a:solidFill>
              </a:rPr>
              <a:t>phase</a:t>
            </a:r>
            <a:endParaRPr lang="en-US" dirty="0">
              <a:solidFill>
                <a:srgbClr val="0033CC"/>
              </a:solidFill>
            </a:endParaRPr>
          </a:p>
          <a:p>
            <a:r>
              <a:rPr lang="en-US" dirty="0" smtClean="0"/>
              <a:t> </a:t>
            </a:r>
            <a:r>
              <a:rPr lang="en-US" dirty="0"/>
              <a:t>According to Gary </a:t>
            </a:r>
            <a:r>
              <a:rPr lang="en-US" dirty="0" smtClean="0"/>
              <a:t>McGraw, </a:t>
            </a:r>
            <a:r>
              <a:rPr lang="en-US" b="1" dirty="0" smtClean="0"/>
              <a:t>50</a:t>
            </a:r>
            <a:r>
              <a:rPr lang="en-US" b="1" dirty="0"/>
              <a:t>% of security problems are </a:t>
            </a:r>
            <a:r>
              <a:rPr lang="en-US" b="1" dirty="0" smtClean="0"/>
              <a:t>flaws</a:t>
            </a:r>
          </a:p>
          <a:p>
            <a:pPr lvl="1"/>
            <a:r>
              <a:rPr lang="en-US" dirty="0" smtClean="0"/>
              <a:t>So </a:t>
            </a:r>
            <a:r>
              <a:rPr lang="en-US" dirty="0"/>
              <a:t>this phase is very important</a:t>
            </a:r>
          </a:p>
        </p:txBody>
      </p:sp>
      <p:sp>
        <p:nvSpPr>
          <p:cNvPr id="4" name="Slide Number Placeholder 3"/>
          <p:cNvSpPr>
            <a:spLocks noGrp="1"/>
          </p:cNvSpPr>
          <p:nvPr>
            <p:ph type="sldNum" sz="quarter" idx="12"/>
          </p:nvPr>
        </p:nvSpPr>
        <p:spPr/>
        <p:txBody>
          <a:bodyPr/>
          <a:lstStyle/>
          <a:p>
            <a:fld id="{F15B97ED-D0CE-4F60-AA3B-CECC71C332B3}" type="slidenum">
              <a:rPr lang="en-US" smtClean="0"/>
              <a:t>2</a:t>
            </a:fld>
            <a:endParaRPr lang="en-US"/>
          </a:p>
        </p:txBody>
      </p:sp>
      <p:pic>
        <p:nvPicPr>
          <p:cNvPr id="1026" name="Picture 2" descr="Image result for McGraw  book softwa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96704" y="4590160"/>
            <a:ext cx="1334376" cy="176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17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Phishing</a:t>
            </a:r>
          </a:p>
        </p:txBody>
      </p:sp>
      <p:sp>
        <p:nvSpPr>
          <p:cNvPr id="3" name="Content Placeholder 2"/>
          <p:cNvSpPr>
            <a:spLocks noGrp="1"/>
          </p:cNvSpPr>
          <p:nvPr>
            <p:ph idx="1"/>
          </p:nvPr>
        </p:nvSpPr>
        <p:spPr>
          <a:xfrm>
            <a:off x="838200" y="1825625"/>
            <a:ext cx="10515600" cy="1603375"/>
          </a:xfrm>
        </p:spPr>
        <p:txBody>
          <a:bodyPr/>
          <a:lstStyle/>
          <a:p>
            <a:r>
              <a:rPr lang="en-US" b="1" dirty="0">
                <a:solidFill>
                  <a:srgbClr val="FF0000"/>
                </a:solidFill>
              </a:rPr>
              <a:t>User is tricked</a:t>
            </a:r>
            <a:r>
              <a:rPr lang="en-US" b="1" dirty="0"/>
              <a:t> </a:t>
            </a:r>
            <a:r>
              <a:rPr lang="en-US" dirty="0"/>
              <a:t>into thinking that a </a:t>
            </a:r>
            <a:r>
              <a:rPr lang="en-US" b="1" dirty="0">
                <a:solidFill>
                  <a:srgbClr val="0033CC"/>
                </a:solidFill>
              </a:rPr>
              <a:t>site</a:t>
            </a:r>
            <a:r>
              <a:rPr lang="en-US" b="1" dirty="0"/>
              <a:t> </a:t>
            </a:r>
            <a:r>
              <a:rPr lang="en-US" dirty="0"/>
              <a:t>or </a:t>
            </a:r>
            <a:r>
              <a:rPr lang="en-US" b="1" dirty="0">
                <a:solidFill>
                  <a:srgbClr val="0033CC"/>
                </a:solidFill>
              </a:rPr>
              <a:t>e-mail</a:t>
            </a:r>
            <a:r>
              <a:rPr lang="en-US" b="1" dirty="0"/>
              <a:t> </a:t>
            </a:r>
            <a:r>
              <a:rPr lang="en-US" b="1" dirty="0" smtClean="0"/>
              <a:t>is legitimate</a:t>
            </a:r>
            <a:r>
              <a:rPr lang="en-US" dirty="0"/>
              <a:t>, rather than a </a:t>
            </a:r>
            <a:r>
              <a:rPr lang="en-US" dirty="0">
                <a:solidFill>
                  <a:srgbClr val="FF0000"/>
                </a:solidFill>
              </a:rPr>
              <a:t>scam</a:t>
            </a:r>
          </a:p>
          <a:p>
            <a:pPr lvl="1"/>
            <a:r>
              <a:rPr lang="en-US" dirty="0" smtClean="0"/>
              <a:t>And </a:t>
            </a:r>
            <a:r>
              <a:rPr lang="en-US" dirty="0"/>
              <a:t>is then tricked into installing malware or </a:t>
            </a:r>
            <a:r>
              <a:rPr lang="en-US" dirty="0" smtClean="0"/>
              <a:t>performing other </a:t>
            </a:r>
            <a:r>
              <a:rPr lang="en-US" dirty="0"/>
              <a:t>harmful actions</a:t>
            </a:r>
          </a:p>
        </p:txBody>
      </p:sp>
      <p:sp>
        <p:nvSpPr>
          <p:cNvPr id="4" name="Slide Number Placeholder 3"/>
          <p:cNvSpPr>
            <a:spLocks noGrp="1"/>
          </p:cNvSpPr>
          <p:nvPr>
            <p:ph type="sldNum" sz="quarter" idx="12"/>
          </p:nvPr>
        </p:nvSpPr>
        <p:spPr/>
        <p:txBody>
          <a:bodyPr/>
          <a:lstStyle/>
          <a:p>
            <a:fld id="{F15B97ED-D0CE-4F60-AA3B-CECC71C332B3}" type="slidenum">
              <a:rPr lang="en-US" smtClean="0"/>
              <a:t>20</a:t>
            </a:fld>
            <a:endParaRPr lang="en-US"/>
          </a:p>
        </p:txBody>
      </p:sp>
      <p:pic>
        <p:nvPicPr>
          <p:cNvPr id="4098" name="Picture 2" descr="Image result for dear valuable customer letter phishing em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744" y="3175000"/>
            <a:ext cx="5721112" cy="366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315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Phishing</a:t>
            </a:r>
          </a:p>
        </p:txBody>
      </p:sp>
      <p:sp>
        <p:nvSpPr>
          <p:cNvPr id="3" name="Content Placeholder 2"/>
          <p:cNvSpPr>
            <a:spLocks noGrp="1"/>
          </p:cNvSpPr>
          <p:nvPr>
            <p:ph idx="1"/>
          </p:nvPr>
        </p:nvSpPr>
        <p:spPr>
          <a:xfrm>
            <a:off x="838200" y="1825625"/>
            <a:ext cx="10515600" cy="4530725"/>
          </a:xfrm>
        </p:spPr>
        <p:txBody>
          <a:bodyPr>
            <a:normAutofit/>
          </a:bodyPr>
          <a:lstStyle/>
          <a:p>
            <a:r>
              <a:rPr lang="en-US" b="1" dirty="0"/>
              <a:t>Failure: Site or e-mail not (really) </a:t>
            </a:r>
            <a:r>
              <a:rPr lang="en-US" b="1" dirty="0" smtClean="0"/>
              <a:t>authenticated</a:t>
            </a:r>
            <a:endParaRPr lang="en-US" b="1" dirty="0"/>
          </a:p>
          <a:p>
            <a:r>
              <a:rPr lang="en-US" dirty="0" smtClean="0"/>
              <a:t>Internet </a:t>
            </a:r>
            <a:r>
              <a:rPr lang="en-US" dirty="0"/>
              <a:t>e-mail and web protocols </a:t>
            </a:r>
            <a:r>
              <a:rPr lang="en-US" b="1" dirty="0"/>
              <a:t>not </a:t>
            </a:r>
            <a:r>
              <a:rPr lang="en-US" b="1" dirty="0" smtClean="0"/>
              <a:t>originally designed </a:t>
            </a:r>
            <a:r>
              <a:rPr lang="en-US" b="1" dirty="0"/>
              <a:t>for remote authentication</a:t>
            </a:r>
          </a:p>
          <a:p>
            <a:r>
              <a:rPr lang="en-US" dirty="0" smtClean="0"/>
              <a:t>Solution </a:t>
            </a:r>
            <a:r>
              <a:rPr lang="en-US" dirty="0"/>
              <a:t>is </a:t>
            </a:r>
            <a:r>
              <a:rPr lang="en-US" b="1" dirty="0"/>
              <a:t>hard to </a:t>
            </a:r>
            <a:r>
              <a:rPr lang="en-US" b="1" dirty="0" smtClean="0"/>
              <a:t>deploy</a:t>
            </a:r>
            <a:endParaRPr lang="en-US" b="1" dirty="0"/>
          </a:p>
          <a:p>
            <a:pPr lvl="1"/>
            <a:r>
              <a:rPr lang="en-US" dirty="0" smtClean="0"/>
              <a:t>Use </a:t>
            </a:r>
            <a:r>
              <a:rPr lang="en-US" dirty="0"/>
              <a:t>hard-to-fake notions of identity, like </a:t>
            </a:r>
            <a:r>
              <a:rPr lang="en-US" b="1" dirty="0"/>
              <a:t>public key </a:t>
            </a:r>
            <a:r>
              <a:rPr lang="en-US" b="1" dirty="0" smtClean="0"/>
              <a:t>cryptography </a:t>
            </a:r>
          </a:p>
          <a:p>
            <a:pPr lvl="2"/>
            <a:r>
              <a:rPr lang="en-US" dirty="0" smtClean="0"/>
              <a:t>But </a:t>
            </a:r>
            <a:r>
              <a:rPr lang="en-US" dirty="0"/>
              <a:t>which system? </a:t>
            </a:r>
            <a:endParaRPr lang="en-US" dirty="0" smtClean="0"/>
          </a:p>
          <a:p>
            <a:pPr lvl="2"/>
            <a:r>
              <a:rPr lang="en-US" dirty="0" smtClean="0"/>
              <a:t>How </a:t>
            </a:r>
            <a:r>
              <a:rPr lang="en-US" dirty="0"/>
              <a:t>to upgrade gradually?</a:t>
            </a:r>
          </a:p>
        </p:txBody>
      </p:sp>
      <p:sp>
        <p:nvSpPr>
          <p:cNvPr id="4" name="Slide Number Placeholder 3"/>
          <p:cNvSpPr>
            <a:spLocks noGrp="1"/>
          </p:cNvSpPr>
          <p:nvPr>
            <p:ph type="sldNum" sz="quarter" idx="12"/>
          </p:nvPr>
        </p:nvSpPr>
        <p:spPr/>
        <p:txBody>
          <a:bodyPr/>
          <a:lstStyle/>
          <a:p>
            <a:fld id="{F15B97ED-D0CE-4F60-AA3B-CECC71C332B3}" type="slidenum">
              <a:rPr lang="en-US" smtClean="0"/>
              <a:t>21</a:t>
            </a:fld>
            <a:endParaRPr lang="en-US"/>
          </a:p>
        </p:txBody>
      </p:sp>
    </p:spTree>
    <p:extLst>
      <p:ext uri="{BB962C8B-B14F-4D97-AF65-F5344CB8AC3E}">
        <p14:creationId xmlns:p14="http://schemas.microsoft.com/office/powerpoint/2010/main" val="1633669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Category:</a:t>
            </a:r>
            <a:br>
              <a:rPr lang="en-US" dirty="0"/>
            </a:br>
            <a:r>
              <a:rPr lang="en-US" dirty="0"/>
              <a:t>Trust with Reluctance</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22</a:t>
            </a:fld>
            <a:endParaRPr lang="en-US"/>
          </a:p>
        </p:txBody>
      </p:sp>
    </p:spTree>
    <p:extLst>
      <p:ext uri="{BB962C8B-B14F-4D97-AF65-F5344CB8AC3E}">
        <p14:creationId xmlns:p14="http://schemas.microsoft.com/office/powerpoint/2010/main" val="1008861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 with Reluctance (</a:t>
            </a:r>
            <a:r>
              <a:rPr lang="en-US" dirty="0" err="1"/>
              <a:t>TwR</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smtClean="0"/>
              <a:t>Whole </a:t>
            </a:r>
            <a:r>
              <a:rPr lang="en-US" b="1" dirty="0"/>
              <a:t>system security </a:t>
            </a:r>
            <a:r>
              <a:rPr lang="en-US" dirty="0"/>
              <a:t>depends on the </a:t>
            </a:r>
            <a:r>
              <a:rPr lang="en-US" b="1" dirty="0" smtClean="0"/>
              <a:t>secure operation </a:t>
            </a:r>
            <a:r>
              <a:rPr lang="en-US" b="1" dirty="0"/>
              <a:t>of its parts</a:t>
            </a:r>
          </a:p>
          <a:p>
            <a:pPr lvl="1"/>
            <a:r>
              <a:rPr lang="en-US" dirty="0" smtClean="0"/>
              <a:t>These </a:t>
            </a:r>
            <a:r>
              <a:rPr lang="en-US" dirty="0"/>
              <a:t>parts are </a:t>
            </a:r>
            <a:r>
              <a:rPr lang="en-US" b="1" dirty="0" smtClean="0">
                <a:solidFill>
                  <a:srgbClr val="0033CC"/>
                </a:solidFill>
              </a:rPr>
              <a:t>trusted</a:t>
            </a:r>
            <a:endParaRPr lang="en-US" dirty="0">
              <a:solidFill>
                <a:srgbClr val="0033CC"/>
              </a:solidFill>
            </a:endParaRPr>
          </a:p>
          <a:p>
            <a:r>
              <a:rPr lang="en-US" dirty="0" smtClean="0"/>
              <a:t>So</a:t>
            </a:r>
            <a:r>
              <a:rPr lang="en-US" dirty="0"/>
              <a:t>: </a:t>
            </a:r>
            <a:r>
              <a:rPr lang="en-US" b="1" dirty="0"/>
              <a:t>Improve security by reducing the need trust</a:t>
            </a:r>
          </a:p>
          <a:p>
            <a:pPr lvl="1"/>
            <a:r>
              <a:rPr lang="en-US" dirty="0" smtClean="0"/>
              <a:t>By </a:t>
            </a:r>
            <a:r>
              <a:rPr lang="en-US" dirty="0"/>
              <a:t>using a better design</a:t>
            </a:r>
          </a:p>
          <a:p>
            <a:pPr lvl="1"/>
            <a:r>
              <a:rPr lang="en-US" dirty="0" smtClean="0"/>
              <a:t>By </a:t>
            </a:r>
            <a:r>
              <a:rPr lang="en-US" dirty="0"/>
              <a:t>using a better implementation </a:t>
            </a:r>
            <a:r>
              <a:rPr lang="en-US" dirty="0" smtClean="0"/>
              <a:t>process. For </a:t>
            </a:r>
            <a:r>
              <a:rPr lang="en-US" dirty="0"/>
              <a:t>example by using a type safe language</a:t>
            </a:r>
            <a:r>
              <a:rPr lang="en-US" dirty="0" smtClean="0"/>
              <a:t>.</a:t>
            </a:r>
            <a:endParaRPr lang="en-US" dirty="0"/>
          </a:p>
          <a:p>
            <a:pPr lvl="1"/>
            <a:r>
              <a:rPr lang="en-US" dirty="0" smtClean="0"/>
              <a:t>By </a:t>
            </a:r>
            <a:r>
              <a:rPr lang="en-US" dirty="0"/>
              <a:t>not making unnecessary assumptions</a:t>
            </a:r>
          </a:p>
          <a:p>
            <a:pPr lvl="2"/>
            <a:r>
              <a:rPr lang="en-US" dirty="0" smtClean="0"/>
              <a:t>If </a:t>
            </a:r>
            <a:r>
              <a:rPr lang="en-US" dirty="0"/>
              <a:t>you use third party code, how do you know what it does?</a:t>
            </a:r>
          </a:p>
          <a:p>
            <a:pPr lvl="2"/>
            <a:r>
              <a:rPr lang="en-US" dirty="0" smtClean="0"/>
              <a:t>If </a:t>
            </a:r>
            <a:r>
              <a:rPr lang="en-US" dirty="0"/>
              <a:t>you are not a crypto expert, why do you think you can </a:t>
            </a:r>
            <a:r>
              <a:rPr lang="en-US" dirty="0" smtClean="0"/>
              <a:t>design/implement </a:t>
            </a:r>
            <a:r>
              <a:rPr lang="en-US" dirty="0"/>
              <a:t>your own crypto algorithm</a:t>
            </a:r>
            <a:r>
              <a:rPr lang="en-US" dirty="0" smtClean="0"/>
              <a:t>?</a:t>
            </a:r>
            <a:endParaRPr lang="en-US" dirty="0"/>
          </a:p>
          <a:p>
            <a:r>
              <a:rPr lang="en-US" b="1" dirty="0" smtClean="0">
                <a:solidFill>
                  <a:srgbClr val="0033CC"/>
                </a:solidFill>
              </a:rPr>
              <a:t>Categories</a:t>
            </a:r>
            <a:r>
              <a:rPr lang="en-US" dirty="0">
                <a:solidFill>
                  <a:srgbClr val="0033CC"/>
                </a:solidFill>
              </a:rPr>
              <a:t>: Prevention and mitigation</a:t>
            </a:r>
          </a:p>
        </p:txBody>
      </p:sp>
      <p:sp>
        <p:nvSpPr>
          <p:cNvPr id="4" name="Slide Number Placeholder 3"/>
          <p:cNvSpPr>
            <a:spLocks noGrp="1"/>
          </p:cNvSpPr>
          <p:nvPr>
            <p:ph type="sldNum" sz="quarter" idx="12"/>
          </p:nvPr>
        </p:nvSpPr>
        <p:spPr/>
        <p:txBody>
          <a:bodyPr/>
          <a:lstStyle/>
          <a:p>
            <a:fld id="{F15B97ED-D0CE-4F60-AA3B-CECC71C332B3}" type="slidenum">
              <a:rPr lang="en-US" smtClean="0"/>
              <a:t>23</a:t>
            </a:fld>
            <a:endParaRPr lang="en-US"/>
          </a:p>
        </p:txBody>
      </p:sp>
    </p:spTree>
    <p:extLst>
      <p:ext uri="{BB962C8B-B14F-4D97-AF65-F5344CB8AC3E}">
        <p14:creationId xmlns:p14="http://schemas.microsoft.com/office/powerpoint/2010/main" val="932528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TwR</a:t>
            </a:r>
            <a:r>
              <a:rPr lang="en-US" dirty="0"/>
              <a:t>: Small </a:t>
            </a:r>
            <a:r>
              <a:rPr lang="en-US" dirty="0" smtClean="0"/>
              <a:t>Trusted Computing Base (TCB)</a:t>
            </a:r>
            <a:endParaRPr lang="en-US" dirty="0"/>
          </a:p>
        </p:txBody>
      </p:sp>
      <p:sp>
        <p:nvSpPr>
          <p:cNvPr id="3" name="Content Placeholder 2"/>
          <p:cNvSpPr>
            <a:spLocks noGrp="1"/>
          </p:cNvSpPr>
          <p:nvPr>
            <p:ph idx="1"/>
          </p:nvPr>
        </p:nvSpPr>
        <p:spPr/>
        <p:txBody>
          <a:bodyPr>
            <a:normAutofit/>
          </a:bodyPr>
          <a:lstStyle/>
          <a:p>
            <a:r>
              <a:rPr lang="en-US" dirty="0" smtClean="0"/>
              <a:t>Keep </a:t>
            </a:r>
            <a:r>
              <a:rPr lang="en-US" dirty="0"/>
              <a:t>the </a:t>
            </a:r>
            <a:r>
              <a:rPr lang="en-US" b="1" dirty="0"/>
              <a:t>TCB small </a:t>
            </a:r>
            <a:r>
              <a:rPr lang="en-US" dirty="0"/>
              <a:t>(and simple) to </a:t>
            </a:r>
            <a:r>
              <a:rPr lang="en-US" b="1" dirty="0"/>
              <a:t>reduce </a:t>
            </a:r>
            <a:r>
              <a:rPr lang="en-US" b="1" dirty="0" smtClean="0"/>
              <a:t>overall susceptibility </a:t>
            </a:r>
            <a:r>
              <a:rPr lang="en-US" b="1" dirty="0"/>
              <a:t>to compromise</a:t>
            </a:r>
          </a:p>
          <a:p>
            <a:pPr lvl="1"/>
            <a:r>
              <a:rPr lang="en-US" dirty="0" smtClean="0"/>
              <a:t>TCB comprises </a:t>
            </a:r>
            <a:r>
              <a:rPr lang="en-US" dirty="0"/>
              <a:t>the </a:t>
            </a:r>
            <a:r>
              <a:rPr lang="en-US" dirty="0" smtClean="0"/>
              <a:t>system components </a:t>
            </a:r>
            <a:r>
              <a:rPr lang="en-US" dirty="0"/>
              <a:t>that </a:t>
            </a:r>
            <a:r>
              <a:rPr lang="en-US" i="1" dirty="0"/>
              <a:t>must </a:t>
            </a:r>
            <a:r>
              <a:rPr lang="en-US" dirty="0"/>
              <a:t>work correctly to ensure security</a:t>
            </a:r>
          </a:p>
          <a:p>
            <a:pPr lvl="1"/>
            <a:r>
              <a:rPr lang="en-US" b="1" dirty="0" smtClean="0">
                <a:solidFill>
                  <a:srgbClr val="0033CC"/>
                </a:solidFill>
              </a:rPr>
              <a:t>Category</a:t>
            </a:r>
            <a:r>
              <a:rPr lang="en-US" dirty="0">
                <a:solidFill>
                  <a:srgbClr val="0033CC"/>
                </a:solidFill>
              </a:rPr>
              <a:t>: </a:t>
            </a:r>
            <a:r>
              <a:rPr lang="en-US" dirty="0" smtClean="0">
                <a:solidFill>
                  <a:srgbClr val="0033CC"/>
                </a:solidFill>
              </a:rPr>
              <a:t>Prevention</a:t>
            </a:r>
            <a:endParaRPr lang="en-US" dirty="0"/>
          </a:p>
          <a:p>
            <a:r>
              <a:rPr lang="en-US" b="1" dirty="0" smtClean="0"/>
              <a:t>Example</a:t>
            </a:r>
            <a:r>
              <a:rPr lang="en-US" dirty="0"/>
              <a:t>: </a:t>
            </a:r>
            <a:r>
              <a:rPr lang="en-US" b="1" dirty="0">
                <a:solidFill>
                  <a:srgbClr val="0033CC"/>
                </a:solidFill>
              </a:rPr>
              <a:t>Operating system </a:t>
            </a:r>
            <a:r>
              <a:rPr lang="en-US" b="1" dirty="0" smtClean="0">
                <a:solidFill>
                  <a:srgbClr val="0033CC"/>
                </a:solidFill>
              </a:rPr>
              <a:t>kernels</a:t>
            </a:r>
          </a:p>
          <a:p>
            <a:pPr lvl="1"/>
            <a:r>
              <a:rPr lang="en-US" dirty="0" smtClean="0">
                <a:solidFill>
                  <a:srgbClr val="FF0000"/>
                </a:solidFill>
              </a:rPr>
              <a:t>Kernels </a:t>
            </a:r>
            <a:r>
              <a:rPr lang="en-US" dirty="0">
                <a:solidFill>
                  <a:srgbClr val="FF0000"/>
                </a:solidFill>
              </a:rPr>
              <a:t>enforce security policies, but are often millions </a:t>
            </a:r>
            <a:r>
              <a:rPr lang="en-US" dirty="0" smtClean="0">
                <a:solidFill>
                  <a:srgbClr val="FF0000"/>
                </a:solidFill>
              </a:rPr>
              <a:t>of lines </a:t>
            </a:r>
            <a:r>
              <a:rPr lang="en-US" dirty="0">
                <a:solidFill>
                  <a:srgbClr val="FF0000"/>
                </a:solidFill>
              </a:rPr>
              <a:t>of </a:t>
            </a:r>
            <a:r>
              <a:rPr lang="en-US" dirty="0" smtClean="0">
                <a:solidFill>
                  <a:srgbClr val="FF0000"/>
                </a:solidFill>
              </a:rPr>
              <a:t>code</a:t>
            </a:r>
          </a:p>
          <a:p>
            <a:pPr lvl="2"/>
            <a:r>
              <a:rPr lang="en-US" dirty="0" smtClean="0">
                <a:solidFill>
                  <a:srgbClr val="FF0000"/>
                </a:solidFill>
              </a:rPr>
              <a:t>Compromise </a:t>
            </a:r>
            <a:r>
              <a:rPr lang="en-US" dirty="0">
                <a:solidFill>
                  <a:srgbClr val="FF0000"/>
                </a:solidFill>
              </a:rPr>
              <a:t>in a device driver compromises security overall</a:t>
            </a:r>
          </a:p>
          <a:p>
            <a:pPr lvl="1"/>
            <a:r>
              <a:rPr lang="en-US" dirty="0" smtClean="0">
                <a:solidFill>
                  <a:srgbClr val="00B050"/>
                </a:solidFill>
              </a:rPr>
              <a:t>Better</a:t>
            </a:r>
            <a:r>
              <a:rPr lang="en-US" dirty="0">
                <a:solidFill>
                  <a:srgbClr val="00B050"/>
                </a:solidFill>
              </a:rPr>
              <a:t>: Minimize size of kernel to reduce </a:t>
            </a:r>
            <a:r>
              <a:rPr lang="en-US" dirty="0" smtClean="0">
                <a:solidFill>
                  <a:srgbClr val="00B050"/>
                </a:solidFill>
              </a:rPr>
              <a:t>trusted components</a:t>
            </a:r>
            <a:endParaRPr lang="en-US" dirty="0">
              <a:solidFill>
                <a:srgbClr val="00B050"/>
              </a:solidFill>
            </a:endParaRPr>
          </a:p>
          <a:p>
            <a:pPr lvl="2"/>
            <a:r>
              <a:rPr lang="en-US" dirty="0" smtClean="0">
                <a:solidFill>
                  <a:srgbClr val="00B050"/>
                </a:solidFill>
              </a:rPr>
              <a:t>Device </a:t>
            </a:r>
            <a:r>
              <a:rPr lang="en-US" dirty="0">
                <a:solidFill>
                  <a:srgbClr val="00B050"/>
                </a:solidFill>
              </a:rPr>
              <a:t>drivers moved outside of kernel in micro-kernel designs</a:t>
            </a:r>
          </a:p>
        </p:txBody>
      </p:sp>
      <p:sp>
        <p:nvSpPr>
          <p:cNvPr id="4" name="Slide Number Placeholder 3"/>
          <p:cNvSpPr>
            <a:spLocks noGrp="1"/>
          </p:cNvSpPr>
          <p:nvPr>
            <p:ph type="sldNum" sz="quarter" idx="12"/>
          </p:nvPr>
        </p:nvSpPr>
        <p:spPr/>
        <p:txBody>
          <a:bodyPr/>
          <a:lstStyle/>
          <a:p>
            <a:fld id="{F15B97ED-D0CE-4F60-AA3B-CECC71C332B3}" type="slidenum">
              <a:rPr lang="en-US" smtClean="0"/>
              <a:t>24</a:t>
            </a:fld>
            <a:endParaRPr lang="en-US"/>
          </a:p>
        </p:txBody>
      </p:sp>
    </p:spTree>
    <p:extLst>
      <p:ext uri="{BB962C8B-B14F-4D97-AF65-F5344CB8AC3E}">
        <p14:creationId xmlns:p14="http://schemas.microsoft.com/office/powerpoint/2010/main" val="2961366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Large Trusted Computing Base (TCB)</a:t>
            </a:r>
          </a:p>
        </p:txBody>
      </p:sp>
      <p:sp>
        <p:nvSpPr>
          <p:cNvPr id="3" name="Content Placeholder 2"/>
          <p:cNvSpPr>
            <a:spLocks noGrp="1"/>
          </p:cNvSpPr>
          <p:nvPr>
            <p:ph idx="1"/>
          </p:nvPr>
        </p:nvSpPr>
        <p:spPr/>
        <p:txBody>
          <a:bodyPr>
            <a:normAutofit lnSpcReduction="10000"/>
          </a:bodyPr>
          <a:lstStyle/>
          <a:p>
            <a:r>
              <a:rPr lang="en-US" b="1" dirty="0" smtClean="0"/>
              <a:t>Security software </a:t>
            </a:r>
            <a:r>
              <a:rPr lang="en-US" dirty="0" smtClean="0"/>
              <a:t>is </a:t>
            </a:r>
            <a:r>
              <a:rPr lang="en-US" dirty="0"/>
              <a:t>part of the TCB</a:t>
            </a:r>
            <a:endParaRPr lang="en-US" dirty="0" smtClean="0"/>
          </a:p>
          <a:p>
            <a:r>
              <a:rPr lang="en-US" dirty="0" smtClean="0"/>
              <a:t>But </a:t>
            </a:r>
            <a:r>
              <a:rPr lang="en-US" dirty="0"/>
              <a:t>as it grows </a:t>
            </a:r>
            <a:r>
              <a:rPr lang="en-US" dirty="0" smtClean="0"/>
              <a:t>in size and complexity</a:t>
            </a:r>
            <a:r>
              <a:rPr lang="en-US" dirty="0"/>
              <a:t>, </a:t>
            </a:r>
            <a:r>
              <a:rPr lang="en-US" dirty="0" smtClean="0"/>
              <a:t>it becomes vulnerable itself, and </a:t>
            </a:r>
            <a:r>
              <a:rPr lang="en-US" dirty="0"/>
              <a:t>can </a:t>
            </a:r>
            <a:r>
              <a:rPr lang="en-US" dirty="0" smtClean="0"/>
              <a:t>be bypassed</a:t>
            </a:r>
          </a:p>
          <a:p>
            <a:pPr lvl="1"/>
            <a:r>
              <a:rPr lang="en-US" dirty="0"/>
              <a:t>O</a:t>
            </a:r>
            <a:r>
              <a:rPr lang="en-US" dirty="0" smtClean="0"/>
              <a:t>ver time, </a:t>
            </a:r>
            <a:r>
              <a:rPr lang="en-US" dirty="0"/>
              <a:t>this software has grown in size and complexity and is now has become vulnerable itself and is frequently </a:t>
            </a:r>
            <a:r>
              <a:rPr lang="en-US" dirty="0" smtClean="0"/>
              <a:t>attacked.</a:t>
            </a:r>
          </a:p>
          <a:p>
            <a:pPr lvl="1"/>
            <a:r>
              <a:rPr lang="en-US" dirty="0" smtClean="0"/>
              <a:t>Zero-day </a:t>
            </a:r>
            <a:r>
              <a:rPr lang="en-US" dirty="0"/>
              <a:t>bugs in </a:t>
            </a:r>
            <a:r>
              <a:rPr lang="en-US" b="1" dirty="0"/>
              <a:t>Kaspersky</a:t>
            </a:r>
            <a:r>
              <a:rPr lang="en-US" dirty="0"/>
              <a:t> and </a:t>
            </a:r>
            <a:r>
              <a:rPr lang="en-US" b="1" dirty="0"/>
              <a:t>FireEye</a:t>
            </a:r>
            <a:r>
              <a:rPr lang="en-US" dirty="0"/>
              <a:t> products found, exploits </a:t>
            </a:r>
            <a:r>
              <a:rPr lang="en-US" dirty="0" smtClean="0"/>
              <a:t>disclosed</a:t>
            </a:r>
          </a:p>
          <a:p>
            <a:pPr lvl="2"/>
            <a:r>
              <a:rPr lang="en-US" dirty="0">
                <a:hlinkClick r:id="rId3"/>
              </a:rPr>
              <a:t>https://www.helpnetsecurity.com/2015/09/08/zero-day-bugs-in-kaspersky-and-fireeye-products-found-exploits-disclosed</a:t>
            </a:r>
            <a:r>
              <a:rPr lang="en-US" dirty="0" smtClean="0">
                <a:hlinkClick r:id="rId3"/>
              </a:rPr>
              <a:t>/</a:t>
            </a:r>
            <a:r>
              <a:rPr lang="en-US" dirty="0" smtClean="0"/>
              <a:t> </a:t>
            </a:r>
            <a:endParaRPr lang="en-US" dirty="0"/>
          </a:p>
          <a:p>
            <a:pPr lvl="1"/>
            <a:r>
              <a:rPr lang="en-US" dirty="0"/>
              <a:t>Google's Project Zero reveals update flaws in Malwarebytes' antivirus </a:t>
            </a:r>
            <a:r>
              <a:rPr lang="en-US" dirty="0" smtClean="0"/>
              <a:t>software</a:t>
            </a:r>
          </a:p>
          <a:p>
            <a:pPr lvl="2"/>
            <a:r>
              <a:rPr lang="en-US" dirty="0">
                <a:hlinkClick r:id="rId4"/>
              </a:rPr>
              <a:t>https://</a:t>
            </a:r>
            <a:r>
              <a:rPr lang="en-US" dirty="0" smtClean="0">
                <a:hlinkClick r:id="rId4"/>
              </a:rPr>
              <a:t>www.v3.co.uk/v3-uk/news/2444776/googles-project-zero-reveals-update-flaws-in-malwarebytes-antivirus-software</a:t>
            </a:r>
            <a:r>
              <a:rPr lang="en-US" dirty="0" smtClean="0"/>
              <a:t> </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25</a:t>
            </a:fld>
            <a:endParaRPr lang="en-US"/>
          </a:p>
        </p:txBody>
      </p:sp>
    </p:spTree>
    <p:extLst>
      <p:ext uri="{BB962C8B-B14F-4D97-AF65-F5344CB8AC3E}">
        <p14:creationId xmlns:p14="http://schemas.microsoft.com/office/powerpoint/2010/main" val="2598534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TwR</a:t>
            </a:r>
            <a:r>
              <a:rPr lang="en-US" dirty="0"/>
              <a:t>: Least </a:t>
            </a:r>
            <a:r>
              <a:rPr lang="en-US" dirty="0" smtClean="0"/>
              <a:t>Privilege</a:t>
            </a:r>
            <a:endParaRPr lang="en-US" dirty="0"/>
          </a:p>
        </p:txBody>
      </p:sp>
      <p:sp>
        <p:nvSpPr>
          <p:cNvPr id="3" name="Content Placeholder 2"/>
          <p:cNvSpPr>
            <a:spLocks noGrp="1"/>
          </p:cNvSpPr>
          <p:nvPr>
            <p:ph idx="1"/>
          </p:nvPr>
        </p:nvSpPr>
        <p:spPr/>
        <p:txBody>
          <a:bodyPr>
            <a:normAutofit/>
          </a:bodyPr>
          <a:lstStyle/>
          <a:p>
            <a:r>
              <a:rPr lang="en-US" dirty="0" smtClean="0"/>
              <a:t>Don’t </a:t>
            </a:r>
            <a:r>
              <a:rPr lang="en-US" dirty="0"/>
              <a:t>give a part of the system more privileges </a:t>
            </a:r>
            <a:r>
              <a:rPr lang="en-US" dirty="0" smtClean="0"/>
              <a:t>than it </a:t>
            </a:r>
            <a:r>
              <a:rPr lang="en-US" dirty="0"/>
              <a:t>needs to do its job (“</a:t>
            </a:r>
            <a:r>
              <a:rPr lang="en-US" i="1" dirty="0"/>
              <a:t>need to know</a:t>
            </a:r>
            <a:r>
              <a:rPr lang="en-US" dirty="0"/>
              <a:t>”)</a:t>
            </a:r>
          </a:p>
          <a:p>
            <a:pPr lvl="1"/>
            <a:r>
              <a:rPr lang="en-US" b="1" dirty="0" smtClean="0">
                <a:solidFill>
                  <a:srgbClr val="0033CC"/>
                </a:solidFill>
              </a:rPr>
              <a:t>Category</a:t>
            </a:r>
            <a:r>
              <a:rPr lang="en-US" dirty="0">
                <a:solidFill>
                  <a:srgbClr val="0033CC"/>
                </a:solidFill>
              </a:rPr>
              <a:t>: </a:t>
            </a:r>
            <a:r>
              <a:rPr lang="en-US" dirty="0" smtClean="0">
                <a:solidFill>
                  <a:srgbClr val="0033CC"/>
                </a:solidFill>
              </a:rPr>
              <a:t>Mitigation</a:t>
            </a:r>
            <a:endParaRPr lang="en-US" dirty="0"/>
          </a:p>
          <a:p>
            <a:r>
              <a:rPr lang="en-US" b="1" dirty="0" smtClean="0"/>
              <a:t>Example</a:t>
            </a:r>
            <a:r>
              <a:rPr lang="en-US" dirty="0"/>
              <a:t>: Attenuate </a:t>
            </a:r>
            <a:r>
              <a:rPr lang="en-US" dirty="0" smtClean="0"/>
              <a:t>delegations</a:t>
            </a:r>
          </a:p>
          <a:p>
            <a:pPr lvl="1"/>
            <a:r>
              <a:rPr lang="en-US" dirty="0" smtClean="0">
                <a:solidFill>
                  <a:srgbClr val="FF0000"/>
                </a:solidFill>
              </a:rPr>
              <a:t>Mail </a:t>
            </a:r>
            <a:r>
              <a:rPr lang="en-US" dirty="0">
                <a:solidFill>
                  <a:srgbClr val="FF0000"/>
                </a:solidFill>
              </a:rPr>
              <a:t>program delegates to editor for authoring </a:t>
            </a:r>
            <a:r>
              <a:rPr lang="en-US" dirty="0" smtClean="0">
                <a:solidFill>
                  <a:srgbClr val="FF0000"/>
                </a:solidFill>
              </a:rPr>
              <a:t>mails</a:t>
            </a:r>
          </a:p>
          <a:p>
            <a:pPr lvl="2"/>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vi, </a:t>
            </a:r>
            <a:r>
              <a:rPr lang="en-US" dirty="0" err="1" smtClean="0">
                <a:latin typeface="Courier New" panose="02070309020205020404" pitchFamily="49" charset="0"/>
                <a:cs typeface="Courier New" panose="02070309020205020404" pitchFamily="49" charset="0"/>
              </a:rPr>
              <a:t>emacs</a:t>
            </a:r>
            <a:endParaRPr lang="en-US" dirty="0">
              <a:latin typeface="Courier New" panose="02070309020205020404" pitchFamily="49" charset="0"/>
              <a:cs typeface="Courier New" panose="02070309020205020404" pitchFamily="49" charset="0"/>
            </a:endParaRPr>
          </a:p>
          <a:p>
            <a:pPr lvl="1"/>
            <a:r>
              <a:rPr lang="en-US" dirty="0" smtClean="0">
                <a:solidFill>
                  <a:srgbClr val="FF0000"/>
                </a:solidFill>
              </a:rPr>
              <a:t>But </a:t>
            </a:r>
            <a:r>
              <a:rPr lang="en-US" dirty="0">
                <a:solidFill>
                  <a:srgbClr val="FF0000"/>
                </a:solidFill>
              </a:rPr>
              <a:t>many editors permit escaping to a command </a:t>
            </a:r>
            <a:r>
              <a:rPr lang="en-US" dirty="0" smtClean="0">
                <a:solidFill>
                  <a:srgbClr val="FF0000"/>
                </a:solidFill>
              </a:rPr>
              <a:t>shell to </a:t>
            </a:r>
            <a:r>
              <a:rPr lang="en-US" dirty="0">
                <a:solidFill>
                  <a:srgbClr val="FF0000"/>
                </a:solidFill>
              </a:rPr>
              <a:t>run arbitrary programs: too much privilege!</a:t>
            </a:r>
          </a:p>
          <a:p>
            <a:pPr lvl="1"/>
            <a:r>
              <a:rPr lang="en-US" dirty="0" smtClean="0">
                <a:solidFill>
                  <a:srgbClr val="00B050"/>
                </a:solidFill>
              </a:rPr>
              <a:t>Better </a:t>
            </a:r>
            <a:r>
              <a:rPr lang="en-US" dirty="0">
                <a:solidFill>
                  <a:srgbClr val="00B050"/>
                </a:solidFill>
              </a:rPr>
              <a:t>Design: Use a restricted editor (</a:t>
            </a:r>
            <a:r>
              <a:rPr lang="en-US" dirty="0" err="1">
                <a:solidFill>
                  <a:srgbClr val="00B050"/>
                </a:solidFill>
                <a:latin typeface="Courier New" panose="02070309020205020404" pitchFamily="49" charset="0"/>
                <a:cs typeface="Courier New" panose="02070309020205020404" pitchFamily="49" charset="0"/>
              </a:rPr>
              <a:t>pico</a:t>
            </a:r>
            <a:r>
              <a:rPr lang="en-US" dirty="0">
                <a:solidFill>
                  <a:srgbClr val="00B050"/>
                </a:solidFill>
              </a:rPr>
              <a:t>)</a:t>
            </a:r>
          </a:p>
        </p:txBody>
      </p:sp>
      <p:sp>
        <p:nvSpPr>
          <p:cNvPr id="4" name="Slide Number Placeholder 3"/>
          <p:cNvSpPr>
            <a:spLocks noGrp="1"/>
          </p:cNvSpPr>
          <p:nvPr>
            <p:ph type="sldNum" sz="quarter" idx="12"/>
          </p:nvPr>
        </p:nvSpPr>
        <p:spPr/>
        <p:txBody>
          <a:bodyPr/>
          <a:lstStyle/>
          <a:p>
            <a:fld id="{F15B97ED-D0CE-4F60-AA3B-CECC71C332B3}" type="slidenum">
              <a:rPr lang="en-US" smtClean="0"/>
              <a:t>26</a:t>
            </a:fld>
            <a:endParaRPr lang="en-US"/>
          </a:p>
        </p:txBody>
      </p:sp>
    </p:spTree>
    <p:extLst>
      <p:ext uri="{BB962C8B-B14F-4D97-AF65-F5344CB8AC3E}">
        <p14:creationId xmlns:p14="http://schemas.microsoft.com/office/powerpoint/2010/main" val="576056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a:t>
            </a:r>
            <a:r>
              <a:rPr lang="en-US" dirty="0"/>
              <a:t>: Trust is </a:t>
            </a:r>
            <a:r>
              <a:rPr lang="en-US" dirty="0" smtClean="0"/>
              <a:t>Transitive</a:t>
            </a:r>
            <a:endParaRPr lang="en-US" dirty="0"/>
          </a:p>
        </p:txBody>
      </p:sp>
      <p:sp>
        <p:nvSpPr>
          <p:cNvPr id="3" name="Content Placeholder 2"/>
          <p:cNvSpPr>
            <a:spLocks noGrp="1"/>
          </p:cNvSpPr>
          <p:nvPr>
            <p:ph idx="1"/>
          </p:nvPr>
        </p:nvSpPr>
        <p:spPr/>
        <p:txBody>
          <a:bodyPr/>
          <a:lstStyle/>
          <a:p>
            <a:r>
              <a:rPr lang="en-US" b="1" dirty="0" smtClean="0">
                <a:solidFill>
                  <a:srgbClr val="0033CC"/>
                </a:solidFill>
              </a:rPr>
              <a:t>If </a:t>
            </a:r>
            <a:r>
              <a:rPr lang="en-US" b="1" dirty="0">
                <a:solidFill>
                  <a:srgbClr val="0033CC"/>
                </a:solidFill>
              </a:rPr>
              <a:t>you trust something, you trust what it </a:t>
            </a:r>
            <a:r>
              <a:rPr lang="en-US" b="1" dirty="0" smtClean="0">
                <a:solidFill>
                  <a:srgbClr val="0033CC"/>
                </a:solidFill>
              </a:rPr>
              <a:t>trusts</a:t>
            </a:r>
            <a:endParaRPr lang="en-US" b="1" dirty="0">
              <a:solidFill>
                <a:srgbClr val="0033CC"/>
              </a:solidFill>
            </a:endParaRPr>
          </a:p>
          <a:p>
            <a:pPr lvl="1"/>
            <a:r>
              <a:rPr lang="en-US" i="1" dirty="0"/>
              <a:t>T</a:t>
            </a:r>
            <a:r>
              <a:rPr lang="en-US" i="1" dirty="0" smtClean="0"/>
              <a:t>his </a:t>
            </a:r>
            <a:r>
              <a:rPr lang="en-US" i="1" dirty="0"/>
              <a:t>trust can be misplaced</a:t>
            </a:r>
          </a:p>
          <a:p>
            <a:pPr marL="0" indent="0">
              <a:buNone/>
            </a:pPr>
            <a:endParaRPr lang="en-US" dirty="0"/>
          </a:p>
          <a:p>
            <a:r>
              <a:rPr lang="en-US" b="1" dirty="0" smtClean="0"/>
              <a:t>Previous </a:t>
            </a:r>
            <a:r>
              <a:rPr lang="en-US" b="1" dirty="0"/>
              <a:t>e-mail client </a:t>
            </a:r>
            <a:r>
              <a:rPr lang="en-US" b="1" dirty="0" smtClean="0"/>
              <a:t>example</a:t>
            </a:r>
            <a:endParaRPr lang="en-US" b="1" dirty="0"/>
          </a:p>
          <a:p>
            <a:pPr lvl="1"/>
            <a:r>
              <a:rPr lang="en-US" dirty="0" smtClean="0">
                <a:solidFill>
                  <a:srgbClr val="0033CC"/>
                </a:solidFill>
              </a:rPr>
              <a:t>Mailer </a:t>
            </a:r>
            <a:r>
              <a:rPr lang="en-US" dirty="0">
                <a:solidFill>
                  <a:srgbClr val="0033CC"/>
                </a:solidFill>
              </a:rPr>
              <a:t>delegates to an arbitrary editor</a:t>
            </a:r>
          </a:p>
          <a:p>
            <a:pPr lvl="1"/>
            <a:r>
              <a:rPr lang="en-US" dirty="0" smtClean="0">
                <a:solidFill>
                  <a:srgbClr val="0033CC"/>
                </a:solidFill>
              </a:rPr>
              <a:t>The </a:t>
            </a:r>
            <a:r>
              <a:rPr lang="en-US" dirty="0">
                <a:solidFill>
                  <a:srgbClr val="0033CC"/>
                </a:solidFill>
              </a:rPr>
              <a:t>editor permits running arbitrary code</a:t>
            </a:r>
          </a:p>
          <a:p>
            <a:pPr lvl="1"/>
            <a:r>
              <a:rPr lang="en-US" dirty="0" smtClean="0">
                <a:solidFill>
                  <a:srgbClr val="FF0000"/>
                </a:solidFill>
              </a:rPr>
              <a:t>Hence </a:t>
            </a:r>
            <a:r>
              <a:rPr lang="en-US" dirty="0">
                <a:solidFill>
                  <a:srgbClr val="FF0000"/>
                </a:solidFill>
              </a:rPr>
              <a:t>the mailer permits running arbitrary code</a:t>
            </a:r>
          </a:p>
        </p:txBody>
      </p:sp>
      <p:sp>
        <p:nvSpPr>
          <p:cNvPr id="4" name="Slide Number Placeholder 3"/>
          <p:cNvSpPr>
            <a:spLocks noGrp="1"/>
          </p:cNvSpPr>
          <p:nvPr>
            <p:ph type="sldNum" sz="quarter" idx="12"/>
          </p:nvPr>
        </p:nvSpPr>
        <p:spPr/>
        <p:txBody>
          <a:bodyPr/>
          <a:lstStyle/>
          <a:p>
            <a:fld id="{F15B97ED-D0CE-4F60-AA3B-CECC71C332B3}" type="slidenum">
              <a:rPr lang="en-US" smtClean="0"/>
              <a:t>27</a:t>
            </a:fld>
            <a:endParaRPr lang="en-US"/>
          </a:p>
        </p:txBody>
      </p:sp>
    </p:spTree>
    <p:extLst>
      <p:ext uri="{BB962C8B-B14F-4D97-AF65-F5344CB8AC3E}">
        <p14:creationId xmlns:p14="http://schemas.microsoft.com/office/powerpoint/2010/main" val="36695468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a:t>
            </a:r>
            <a:r>
              <a:rPr lang="en-US" dirty="0"/>
              <a:t>: Input </a:t>
            </a:r>
            <a:r>
              <a:rPr lang="en-US" dirty="0" smtClean="0"/>
              <a:t>validation</a:t>
            </a:r>
            <a:endParaRPr lang="en-US" dirty="0"/>
          </a:p>
        </p:txBody>
      </p:sp>
      <p:sp>
        <p:nvSpPr>
          <p:cNvPr id="3" name="Content Placeholder 2"/>
          <p:cNvSpPr>
            <a:spLocks noGrp="1"/>
          </p:cNvSpPr>
          <p:nvPr>
            <p:ph idx="1"/>
          </p:nvPr>
        </p:nvSpPr>
        <p:spPr/>
        <p:txBody>
          <a:bodyPr>
            <a:normAutofit/>
          </a:bodyPr>
          <a:lstStyle/>
          <a:p>
            <a:r>
              <a:rPr lang="en-US" dirty="0" smtClean="0"/>
              <a:t>Input </a:t>
            </a:r>
            <a:r>
              <a:rPr lang="en-US" dirty="0"/>
              <a:t>validation is a </a:t>
            </a:r>
            <a:r>
              <a:rPr lang="en-US" b="1" dirty="0"/>
              <a:t>kind of least privilege!</a:t>
            </a:r>
          </a:p>
          <a:p>
            <a:pPr lvl="1"/>
            <a:r>
              <a:rPr lang="en-US" dirty="0" smtClean="0"/>
              <a:t>You </a:t>
            </a:r>
            <a:r>
              <a:rPr lang="en-US" dirty="0"/>
              <a:t>are </a:t>
            </a:r>
            <a:r>
              <a:rPr lang="en-US" b="1" dirty="0"/>
              <a:t>trusting a subsystem </a:t>
            </a:r>
            <a:r>
              <a:rPr lang="en-US" dirty="0"/>
              <a:t>only </a:t>
            </a:r>
            <a:r>
              <a:rPr lang="en-US" b="1" dirty="0"/>
              <a:t>under </a:t>
            </a:r>
            <a:r>
              <a:rPr lang="en-US" b="1" dirty="0" smtClean="0"/>
              <a:t>certain circumstances</a:t>
            </a:r>
            <a:endParaRPr lang="en-US" b="1" dirty="0"/>
          </a:p>
          <a:p>
            <a:pPr lvl="1"/>
            <a:r>
              <a:rPr lang="en-US" i="1" dirty="0" smtClean="0">
                <a:solidFill>
                  <a:srgbClr val="0033CC"/>
                </a:solidFill>
              </a:rPr>
              <a:t>Validate </a:t>
            </a:r>
            <a:r>
              <a:rPr lang="en-US" i="1" dirty="0">
                <a:solidFill>
                  <a:srgbClr val="0033CC"/>
                </a:solidFill>
              </a:rPr>
              <a:t>that those circumstances </a:t>
            </a:r>
            <a:r>
              <a:rPr lang="en-US" i="1" dirty="0" smtClean="0">
                <a:solidFill>
                  <a:srgbClr val="0033CC"/>
                </a:solidFill>
              </a:rPr>
              <a:t>hold</a:t>
            </a:r>
          </a:p>
          <a:p>
            <a:pPr marL="457200" lvl="1" indent="0">
              <a:buNone/>
            </a:pPr>
            <a:endParaRPr lang="en-US" dirty="0"/>
          </a:p>
          <a:p>
            <a:r>
              <a:rPr lang="en-US" dirty="0" smtClean="0"/>
              <a:t>Several </a:t>
            </a:r>
            <a:r>
              <a:rPr lang="en-US" b="1" dirty="0"/>
              <a:t>examples </a:t>
            </a:r>
            <a:r>
              <a:rPr lang="en-US" dirty="0"/>
              <a:t>so far:</a:t>
            </a:r>
          </a:p>
          <a:p>
            <a:pPr lvl="1"/>
            <a:r>
              <a:rPr lang="en-US" dirty="0" smtClean="0">
                <a:solidFill>
                  <a:srgbClr val="0033CC"/>
                </a:solidFill>
              </a:rPr>
              <a:t>Trust </a:t>
            </a:r>
            <a:r>
              <a:rPr lang="en-US" dirty="0">
                <a:solidFill>
                  <a:srgbClr val="0033CC"/>
                </a:solidFill>
              </a:rPr>
              <a:t>a given function</a:t>
            </a:r>
            <a:r>
              <a:rPr lang="en-US" dirty="0"/>
              <a:t> </a:t>
            </a:r>
            <a:r>
              <a:rPr lang="en-US" i="1" dirty="0">
                <a:solidFill>
                  <a:srgbClr val="00B050"/>
                </a:solidFill>
              </a:rPr>
              <a:t>if </a:t>
            </a:r>
            <a:r>
              <a:rPr lang="en-US" dirty="0">
                <a:solidFill>
                  <a:srgbClr val="00B050"/>
                </a:solidFill>
              </a:rPr>
              <a:t>the range of its parameters </a:t>
            </a:r>
            <a:r>
              <a:rPr lang="en-US" dirty="0" smtClean="0">
                <a:solidFill>
                  <a:srgbClr val="00B050"/>
                </a:solidFill>
              </a:rPr>
              <a:t>is limited </a:t>
            </a:r>
            <a:r>
              <a:rPr lang="en-US" dirty="0">
                <a:solidFill>
                  <a:srgbClr val="00B050"/>
                </a:solidFill>
              </a:rPr>
              <a:t>(e.g., within the length of a buffer)</a:t>
            </a:r>
          </a:p>
          <a:p>
            <a:pPr lvl="1"/>
            <a:r>
              <a:rPr lang="en-US" dirty="0" smtClean="0">
                <a:solidFill>
                  <a:srgbClr val="0033CC"/>
                </a:solidFill>
              </a:rPr>
              <a:t>Trust </a:t>
            </a:r>
            <a:r>
              <a:rPr lang="en-US" dirty="0">
                <a:solidFill>
                  <a:srgbClr val="0033CC"/>
                </a:solidFill>
              </a:rPr>
              <a:t>a client form field </a:t>
            </a:r>
            <a:r>
              <a:rPr lang="en-US" i="1" dirty="0">
                <a:solidFill>
                  <a:srgbClr val="00B050"/>
                </a:solidFill>
              </a:rPr>
              <a:t>if </a:t>
            </a:r>
            <a:r>
              <a:rPr lang="en-US" dirty="0">
                <a:solidFill>
                  <a:srgbClr val="00B050"/>
                </a:solidFill>
              </a:rPr>
              <a:t>it contains no &lt;script&gt; </a:t>
            </a:r>
            <a:r>
              <a:rPr lang="en-US" dirty="0" smtClean="0">
                <a:solidFill>
                  <a:srgbClr val="00B050"/>
                </a:solidFill>
              </a:rPr>
              <a:t>tags (and </a:t>
            </a:r>
            <a:r>
              <a:rPr lang="en-US" dirty="0">
                <a:solidFill>
                  <a:srgbClr val="00B050"/>
                </a:solidFill>
              </a:rPr>
              <a:t>other code-interpretable </a:t>
            </a:r>
            <a:r>
              <a:rPr lang="en-US" dirty="0" smtClean="0">
                <a:solidFill>
                  <a:srgbClr val="00B050"/>
                </a:solidFill>
              </a:rPr>
              <a:t>strings)</a:t>
            </a:r>
          </a:p>
        </p:txBody>
      </p:sp>
      <p:sp>
        <p:nvSpPr>
          <p:cNvPr id="4" name="Slide Number Placeholder 3"/>
          <p:cNvSpPr>
            <a:spLocks noGrp="1"/>
          </p:cNvSpPr>
          <p:nvPr>
            <p:ph type="sldNum" sz="quarter" idx="12"/>
          </p:nvPr>
        </p:nvSpPr>
        <p:spPr/>
        <p:txBody>
          <a:bodyPr/>
          <a:lstStyle/>
          <a:p>
            <a:fld id="{F15B97ED-D0CE-4F60-AA3B-CECC71C332B3}" type="slidenum">
              <a:rPr lang="en-US" smtClean="0"/>
              <a:t>28</a:t>
            </a:fld>
            <a:endParaRPr lang="en-US"/>
          </a:p>
        </p:txBody>
      </p:sp>
    </p:spTree>
    <p:extLst>
      <p:ext uri="{BB962C8B-B14F-4D97-AF65-F5344CB8AC3E}">
        <p14:creationId xmlns:p14="http://schemas.microsoft.com/office/powerpoint/2010/main" val="21303650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33CC"/>
                </a:solidFill>
              </a:rPr>
              <a:t>TwR</a:t>
            </a:r>
            <a:r>
              <a:rPr lang="en-US" dirty="0"/>
              <a:t>: Promote </a:t>
            </a:r>
            <a:r>
              <a:rPr lang="en-US" dirty="0" smtClean="0"/>
              <a:t>Privacy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a:t>good overall system goal is to </a:t>
            </a:r>
            <a:r>
              <a:rPr lang="en-US" b="1" dirty="0"/>
              <a:t>restrict flow </a:t>
            </a:r>
            <a:r>
              <a:rPr lang="en-US" b="1" dirty="0" smtClean="0"/>
              <a:t>of sensitive </a:t>
            </a:r>
            <a:r>
              <a:rPr lang="en-US" b="1" dirty="0"/>
              <a:t>data </a:t>
            </a:r>
            <a:r>
              <a:rPr lang="en-US" dirty="0"/>
              <a:t>as much as possible</a:t>
            </a:r>
          </a:p>
          <a:p>
            <a:pPr lvl="1"/>
            <a:r>
              <a:rPr lang="en-US" dirty="0" smtClean="0"/>
              <a:t>Doing </a:t>
            </a:r>
            <a:r>
              <a:rPr lang="en-US" dirty="0"/>
              <a:t>so promotes privacy by </a:t>
            </a:r>
            <a:r>
              <a:rPr lang="en-US" i="1" dirty="0"/>
              <a:t>reducing trust/privilege</a:t>
            </a:r>
          </a:p>
          <a:p>
            <a:pPr lvl="1"/>
            <a:r>
              <a:rPr lang="en-US" b="1" dirty="0" smtClean="0">
                <a:solidFill>
                  <a:srgbClr val="0033CC"/>
                </a:solidFill>
              </a:rPr>
              <a:t>Category</a:t>
            </a:r>
            <a:r>
              <a:rPr lang="en-US" dirty="0">
                <a:solidFill>
                  <a:srgbClr val="0033CC"/>
                </a:solidFill>
              </a:rPr>
              <a:t>: Mitigation</a:t>
            </a:r>
          </a:p>
          <a:p>
            <a:pPr marL="0" indent="0">
              <a:buNone/>
            </a:pPr>
            <a:endParaRPr lang="en-US" dirty="0"/>
          </a:p>
          <a:p>
            <a:r>
              <a:rPr lang="en-US" b="1" dirty="0" smtClean="0"/>
              <a:t>Example</a:t>
            </a:r>
            <a:r>
              <a:rPr lang="en-US" dirty="0"/>
              <a:t>: A student admission system </a:t>
            </a:r>
            <a:r>
              <a:rPr lang="en-US" dirty="0" smtClean="0"/>
              <a:t>receives (sensitive</a:t>
            </a:r>
            <a:r>
              <a:rPr lang="en-US" dirty="0"/>
              <a:t>) letters of recommendation as PDF files</a:t>
            </a:r>
          </a:p>
          <a:p>
            <a:pPr lvl="1"/>
            <a:r>
              <a:rPr lang="en-US" dirty="0" smtClean="0">
                <a:solidFill>
                  <a:srgbClr val="FF0000"/>
                </a:solidFill>
              </a:rPr>
              <a:t>A </a:t>
            </a:r>
            <a:r>
              <a:rPr lang="en-US" dirty="0">
                <a:solidFill>
                  <a:srgbClr val="FF0000"/>
                </a:solidFill>
              </a:rPr>
              <a:t>typical design would allow reviewers to </a:t>
            </a:r>
            <a:r>
              <a:rPr lang="en-US" dirty="0" smtClean="0">
                <a:solidFill>
                  <a:srgbClr val="FF0000"/>
                </a:solidFill>
              </a:rPr>
              <a:t>download these </a:t>
            </a:r>
            <a:r>
              <a:rPr lang="en-US" dirty="0">
                <a:solidFill>
                  <a:srgbClr val="FF0000"/>
                </a:solidFill>
              </a:rPr>
              <a:t>files for viewing on their local </a:t>
            </a:r>
            <a:r>
              <a:rPr lang="en-US" dirty="0" smtClean="0">
                <a:solidFill>
                  <a:srgbClr val="FF0000"/>
                </a:solidFill>
              </a:rPr>
              <a:t>computers</a:t>
            </a:r>
          </a:p>
          <a:p>
            <a:pPr lvl="2"/>
            <a:r>
              <a:rPr lang="en-US" dirty="0" smtClean="0">
                <a:solidFill>
                  <a:srgbClr val="FF0000"/>
                </a:solidFill>
              </a:rPr>
              <a:t>But </a:t>
            </a:r>
            <a:r>
              <a:rPr lang="en-US" dirty="0">
                <a:solidFill>
                  <a:srgbClr val="FF0000"/>
                </a:solidFill>
              </a:rPr>
              <a:t>then compromise of these computers leaks private information</a:t>
            </a:r>
          </a:p>
          <a:p>
            <a:r>
              <a:rPr lang="en-US" dirty="0" smtClean="0">
                <a:solidFill>
                  <a:srgbClr val="00B050"/>
                </a:solidFill>
              </a:rPr>
              <a:t>Better</a:t>
            </a:r>
            <a:r>
              <a:rPr lang="en-US" dirty="0">
                <a:solidFill>
                  <a:srgbClr val="00B050"/>
                </a:solidFill>
              </a:rPr>
              <a:t>: PDFs only viewable in browser; no </a:t>
            </a:r>
            <a:r>
              <a:rPr lang="en-US" dirty="0" smtClean="0">
                <a:solidFill>
                  <a:srgbClr val="00B050"/>
                </a:solidFill>
              </a:rPr>
              <a:t>data downloaded </a:t>
            </a:r>
            <a:r>
              <a:rPr lang="en-US" dirty="0">
                <a:solidFill>
                  <a:srgbClr val="00B050"/>
                </a:solidFill>
              </a:rPr>
              <a:t>to client machine.</a:t>
            </a:r>
          </a:p>
        </p:txBody>
      </p:sp>
      <p:sp>
        <p:nvSpPr>
          <p:cNvPr id="4" name="Slide Number Placeholder 3"/>
          <p:cNvSpPr>
            <a:spLocks noGrp="1"/>
          </p:cNvSpPr>
          <p:nvPr>
            <p:ph type="sldNum" sz="quarter" idx="12"/>
          </p:nvPr>
        </p:nvSpPr>
        <p:spPr/>
        <p:txBody>
          <a:bodyPr/>
          <a:lstStyle/>
          <a:p>
            <a:fld id="{F15B97ED-D0CE-4F60-AA3B-CECC71C332B3}" type="slidenum">
              <a:rPr lang="en-US" smtClean="0"/>
              <a:t>29</a:t>
            </a:fld>
            <a:endParaRPr lang="en-US"/>
          </a:p>
        </p:txBody>
      </p:sp>
    </p:spTree>
    <p:extLst>
      <p:ext uri="{BB962C8B-B14F-4D97-AF65-F5344CB8AC3E}">
        <p14:creationId xmlns:p14="http://schemas.microsoft.com/office/powerpoint/2010/main" val="4099821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vs. Implementation</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solidFill>
                  <a:srgbClr val="0033CC"/>
                </a:solidFill>
              </a:rPr>
              <a:t>Many </a:t>
            </a:r>
            <a:r>
              <a:rPr lang="en-US" dirty="0">
                <a:solidFill>
                  <a:srgbClr val="0033CC"/>
                </a:solidFill>
              </a:rPr>
              <a:t>different levels of system design </a:t>
            </a:r>
            <a:r>
              <a:rPr lang="en-US" dirty="0" smtClean="0">
                <a:solidFill>
                  <a:srgbClr val="0033CC"/>
                </a:solidFill>
              </a:rPr>
              <a:t>decisions</a:t>
            </a:r>
            <a:endParaRPr lang="en-US" dirty="0">
              <a:solidFill>
                <a:srgbClr val="0033CC"/>
              </a:solidFill>
            </a:endParaRPr>
          </a:p>
          <a:p>
            <a:pPr lvl="1"/>
            <a:r>
              <a:rPr lang="en-US" dirty="0" smtClean="0">
                <a:solidFill>
                  <a:srgbClr val="0033CC"/>
                </a:solidFill>
              </a:rPr>
              <a:t>Highest </a:t>
            </a:r>
            <a:r>
              <a:rPr lang="en-US" dirty="0">
                <a:solidFill>
                  <a:srgbClr val="0033CC"/>
                </a:solidFill>
              </a:rPr>
              <a:t>level</a:t>
            </a:r>
            <a:r>
              <a:rPr lang="en-US" dirty="0"/>
              <a:t>: main actors (</a:t>
            </a:r>
            <a:r>
              <a:rPr lang="en-US" b="1" dirty="0"/>
              <a:t>processes</a:t>
            </a:r>
            <a:r>
              <a:rPr lang="en-US" dirty="0"/>
              <a:t>), </a:t>
            </a:r>
            <a:r>
              <a:rPr lang="en-US" b="1" dirty="0" smtClean="0"/>
              <a:t>interactions</a:t>
            </a:r>
            <a:r>
              <a:rPr lang="en-US" dirty="0" smtClean="0"/>
              <a:t>, and </a:t>
            </a:r>
            <a:r>
              <a:rPr lang="en-US" dirty="0"/>
              <a:t>programming language(s) to </a:t>
            </a:r>
            <a:r>
              <a:rPr lang="en-US" dirty="0" smtClean="0"/>
              <a:t>use</a:t>
            </a:r>
            <a:endParaRPr lang="en-US" dirty="0"/>
          </a:p>
          <a:p>
            <a:pPr lvl="1"/>
            <a:r>
              <a:rPr lang="en-US" dirty="0" smtClean="0">
                <a:solidFill>
                  <a:srgbClr val="0033CC"/>
                </a:solidFill>
              </a:rPr>
              <a:t>Next </a:t>
            </a:r>
            <a:r>
              <a:rPr lang="en-US" dirty="0">
                <a:solidFill>
                  <a:srgbClr val="0033CC"/>
                </a:solidFill>
              </a:rPr>
              <a:t>level</a:t>
            </a:r>
            <a:r>
              <a:rPr lang="en-US" dirty="0"/>
              <a:t>: </a:t>
            </a:r>
            <a:r>
              <a:rPr lang="en-US" b="1" dirty="0"/>
              <a:t>decomposition</a:t>
            </a:r>
            <a:r>
              <a:rPr lang="en-US" dirty="0"/>
              <a:t> of an actor into </a:t>
            </a:r>
            <a:r>
              <a:rPr lang="en-US" b="1" dirty="0" smtClean="0"/>
              <a:t>modules/ components</a:t>
            </a:r>
            <a:r>
              <a:rPr lang="en-US" dirty="0"/>
              <a:t>, identifying the core functionalities and </a:t>
            </a:r>
            <a:r>
              <a:rPr lang="en-US" dirty="0" smtClean="0"/>
              <a:t>how they </a:t>
            </a:r>
            <a:r>
              <a:rPr lang="en-US" dirty="0"/>
              <a:t>work </a:t>
            </a:r>
            <a:r>
              <a:rPr lang="en-US" dirty="0" smtClean="0"/>
              <a:t>together</a:t>
            </a:r>
            <a:endParaRPr lang="en-US" dirty="0"/>
          </a:p>
          <a:p>
            <a:pPr lvl="1"/>
            <a:r>
              <a:rPr lang="en-US" dirty="0" smtClean="0">
                <a:solidFill>
                  <a:srgbClr val="0033CC"/>
                </a:solidFill>
              </a:rPr>
              <a:t>lowest </a:t>
            </a:r>
            <a:r>
              <a:rPr lang="en-US" dirty="0">
                <a:solidFill>
                  <a:srgbClr val="0033CC"/>
                </a:solidFill>
              </a:rPr>
              <a:t>level</a:t>
            </a:r>
            <a:r>
              <a:rPr lang="en-US" dirty="0"/>
              <a:t>: how to </a:t>
            </a:r>
            <a:r>
              <a:rPr lang="en-US" b="1" dirty="0"/>
              <a:t>implement data types </a:t>
            </a:r>
            <a:r>
              <a:rPr lang="en-US" dirty="0"/>
              <a:t>and </a:t>
            </a:r>
            <a:r>
              <a:rPr lang="en-US" b="1" dirty="0" smtClean="0"/>
              <a:t>functions</a:t>
            </a:r>
            <a:r>
              <a:rPr lang="en-US" dirty="0" smtClean="0"/>
              <a:t>, e.g</a:t>
            </a:r>
            <a:r>
              <a:rPr lang="en-US" dirty="0"/>
              <a:t>., purely functionally, or using parallelism, etc</a:t>
            </a:r>
            <a:r>
              <a:rPr lang="en-US" dirty="0" smtClean="0"/>
              <a:t>.</a:t>
            </a:r>
            <a:endParaRPr lang="en-US" dirty="0"/>
          </a:p>
          <a:p>
            <a:r>
              <a:rPr lang="en-US" dirty="0" smtClean="0"/>
              <a:t>Last </a:t>
            </a:r>
            <a:r>
              <a:rPr lang="en-US" dirty="0"/>
              <a:t>two could be implementation or design, or both</a:t>
            </a:r>
          </a:p>
          <a:p>
            <a:pPr lvl="1"/>
            <a:r>
              <a:rPr lang="en-US" dirty="0" smtClean="0"/>
              <a:t>The </a:t>
            </a:r>
            <a:r>
              <a:rPr lang="en-US" dirty="0"/>
              <a:t>distinction is a bit fuzzy</a:t>
            </a:r>
          </a:p>
        </p:txBody>
      </p:sp>
      <p:sp>
        <p:nvSpPr>
          <p:cNvPr id="4" name="Slide Number Placeholder 3"/>
          <p:cNvSpPr>
            <a:spLocks noGrp="1"/>
          </p:cNvSpPr>
          <p:nvPr>
            <p:ph type="sldNum" sz="quarter" idx="12"/>
          </p:nvPr>
        </p:nvSpPr>
        <p:spPr/>
        <p:txBody>
          <a:bodyPr/>
          <a:lstStyle/>
          <a:p>
            <a:fld id="{F15B97ED-D0CE-4F60-AA3B-CECC71C332B3}" type="slidenum">
              <a:rPr lang="en-US" smtClean="0"/>
              <a:t>3</a:t>
            </a:fld>
            <a:endParaRPr lang="en-US"/>
          </a:p>
        </p:txBody>
      </p:sp>
    </p:spTree>
    <p:extLst>
      <p:ext uri="{BB962C8B-B14F-4D97-AF65-F5344CB8AC3E}">
        <p14:creationId xmlns:p14="http://schemas.microsoft.com/office/powerpoint/2010/main" val="1046355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TwR</a:t>
            </a:r>
            <a:r>
              <a:rPr lang="en-US" dirty="0"/>
              <a:t>: </a:t>
            </a:r>
            <a:r>
              <a:rPr lang="en-US" dirty="0" smtClean="0"/>
              <a:t>Compartmentalization</a:t>
            </a:r>
            <a:endParaRPr lang="en-US" dirty="0"/>
          </a:p>
        </p:txBody>
      </p:sp>
      <p:sp>
        <p:nvSpPr>
          <p:cNvPr id="3" name="Content Placeholder 2"/>
          <p:cNvSpPr>
            <a:spLocks noGrp="1"/>
          </p:cNvSpPr>
          <p:nvPr>
            <p:ph idx="1"/>
          </p:nvPr>
        </p:nvSpPr>
        <p:spPr/>
        <p:txBody>
          <a:bodyPr>
            <a:normAutofit/>
          </a:bodyPr>
          <a:lstStyle/>
          <a:p>
            <a:r>
              <a:rPr lang="en-US" b="1" dirty="0" smtClean="0"/>
              <a:t>Isolate </a:t>
            </a:r>
            <a:r>
              <a:rPr lang="en-US" b="1" dirty="0"/>
              <a:t>a system component </a:t>
            </a:r>
            <a:r>
              <a:rPr lang="en-US" dirty="0"/>
              <a:t>in a compartment, </a:t>
            </a:r>
            <a:r>
              <a:rPr lang="en-US" dirty="0" smtClean="0"/>
              <a:t>or </a:t>
            </a:r>
            <a:r>
              <a:rPr lang="en-US" b="1" dirty="0" smtClean="0"/>
              <a:t>sandbox</a:t>
            </a:r>
            <a:r>
              <a:rPr lang="en-US" dirty="0"/>
              <a:t>, reducing its privilege by making </a:t>
            </a:r>
            <a:r>
              <a:rPr lang="en-US" dirty="0" smtClean="0"/>
              <a:t>certain interactions </a:t>
            </a:r>
            <a:r>
              <a:rPr lang="en-US" dirty="0"/>
              <a:t>impossible</a:t>
            </a:r>
          </a:p>
          <a:p>
            <a:pPr lvl="1"/>
            <a:r>
              <a:rPr lang="en-US" b="1" dirty="0" smtClean="0">
                <a:solidFill>
                  <a:srgbClr val="0033CC"/>
                </a:solidFill>
              </a:rPr>
              <a:t>Category</a:t>
            </a:r>
            <a:r>
              <a:rPr lang="en-US" dirty="0">
                <a:solidFill>
                  <a:srgbClr val="0033CC"/>
                </a:solidFill>
              </a:rPr>
              <a:t>: Prevention and </a:t>
            </a:r>
            <a:r>
              <a:rPr lang="en-US" dirty="0" smtClean="0">
                <a:solidFill>
                  <a:srgbClr val="0033CC"/>
                </a:solidFill>
              </a:rPr>
              <a:t>Mitigation</a:t>
            </a:r>
            <a:endParaRPr lang="en-US" dirty="0">
              <a:solidFill>
                <a:srgbClr val="0033CC"/>
              </a:solidFill>
            </a:endParaRPr>
          </a:p>
          <a:p>
            <a:r>
              <a:rPr lang="en-US" b="1" dirty="0" smtClean="0"/>
              <a:t>Example</a:t>
            </a:r>
            <a:r>
              <a:rPr lang="en-US" dirty="0"/>
              <a:t>: Disconnect student records </a:t>
            </a:r>
            <a:r>
              <a:rPr lang="en-US" dirty="0" smtClean="0"/>
              <a:t>database from </a:t>
            </a:r>
            <a:r>
              <a:rPr lang="en-US" dirty="0"/>
              <a:t>the Internet</a:t>
            </a:r>
          </a:p>
          <a:p>
            <a:pPr lvl="1"/>
            <a:r>
              <a:rPr lang="en-US" dirty="0" smtClean="0"/>
              <a:t>Grant </a:t>
            </a:r>
            <a:r>
              <a:rPr lang="en-US" dirty="0"/>
              <a:t>access only be direct terminals</a:t>
            </a:r>
          </a:p>
          <a:p>
            <a:pPr marL="0" indent="0">
              <a:buNone/>
            </a:pPr>
            <a:endParaRPr lang="en-US" dirty="0"/>
          </a:p>
          <a:p>
            <a:r>
              <a:rPr lang="en-US" b="1" dirty="0" smtClean="0"/>
              <a:t>Example</a:t>
            </a:r>
            <a:r>
              <a:rPr lang="en-US" dirty="0"/>
              <a:t>: </a:t>
            </a:r>
            <a:r>
              <a:rPr lang="en-US" dirty="0" err="1">
                <a:latin typeface="Courier New" panose="02070309020205020404" pitchFamily="49" charset="0"/>
                <a:cs typeface="Courier New" panose="02070309020205020404" pitchFamily="49" charset="0"/>
              </a:rPr>
              <a:t>Seccomp</a:t>
            </a:r>
            <a:r>
              <a:rPr lang="en-US" dirty="0"/>
              <a:t> system call in Linux</a:t>
            </a:r>
          </a:p>
          <a:p>
            <a:pPr lvl="1"/>
            <a:r>
              <a:rPr lang="en-US" dirty="0" smtClean="0"/>
              <a:t>Enables </a:t>
            </a:r>
            <a:r>
              <a:rPr lang="en-US" dirty="0"/>
              <a:t>compartments for untrusted code</a:t>
            </a:r>
          </a:p>
        </p:txBody>
      </p:sp>
      <p:sp>
        <p:nvSpPr>
          <p:cNvPr id="4" name="Slide Number Placeholder 3"/>
          <p:cNvSpPr>
            <a:spLocks noGrp="1"/>
          </p:cNvSpPr>
          <p:nvPr>
            <p:ph type="sldNum" sz="quarter" idx="12"/>
          </p:nvPr>
        </p:nvSpPr>
        <p:spPr/>
        <p:txBody>
          <a:bodyPr/>
          <a:lstStyle/>
          <a:p>
            <a:fld id="{F15B97ED-D0CE-4F60-AA3B-CECC71C332B3}" type="slidenum">
              <a:rPr lang="en-US" smtClean="0"/>
              <a:t>30</a:t>
            </a:fld>
            <a:endParaRPr lang="en-US"/>
          </a:p>
        </p:txBody>
      </p:sp>
    </p:spTree>
    <p:extLst>
      <p:ext uri="{BB962C8B-B14F-4D97-AF65-F5344CB8AC3E}">
        <p14:creationId xmlns:p14="http://schemas.microsoft.com/office/powerpoint/2010/main" val="18388565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SecComp</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smtClean="0"/>
              <a:t>Linux </a:t>
            </a:r>
            <a:r>
              <a:rPr lang="en-US" dirty="0"/>
              <a:t>system call enabled since 2.6.12 (2005)</a:t>
            </a:r>
          </a:p>
          <a:p>
            <a:pPr lvl="1"/>
            <a:r>
              <a:rPr lang="en-US" dirty="0" smtClean="0"/>
              <a:t>Affected </a:t>
            </a:r>
            <a:r>
              <a:rPr lang="en-US" dirty="0"/>
              <a:t>process can subsequently </a:t>
            </a:r>
            <a:r>
              <a:rPr lang="en-US" b="1" dirty="0">
                <a:solidFill>
                  <a:srgbClr val="00B050"/>
                </a:solidFill>
              </a:rPr>
              <a:t>only </a:t>
            </a:r>
            <a:r>
              <a:rPr lang="en-US" b="1" dirty="0" smtClean="0">
                <a:solidFill>
                  <a:srgbClr val="00B050"/>
                </a:solidFill>
              </a:rPr>
              <a:t>perform </a:t>
            </a:r>
            <a:r>
              <a:rPr lang="en-US" b="1" dirty="0" smtClean="0">
                <a:solidFill>
                  <a:srgbClr val="00B050"/>
                </a:solidFill>
                <a:latin typeface="Courier New" panose="02070309020205020404" pitchFamily="49" charset="0"/>
                <a:cs typeface="Courier New" panose="02070309020205020404" pitchFamily="49" charset="0"/>
              </a:rPr>
              <a:t>read</a:t>
            </a:r>
            <a:r>
              <a:rPr lang="en-US" b="1" dirty="0">
                <a:solidFill>
                  <a:srgbClr val="00B050"/>
                </a:solidFill>
              </a:rPr>
              <a:t>, </a:t>
            </a:r>
            <a:r>
              <a:rPr lang="en-US" b="1" dirty="0">
                <a:solidFill>
                  <a:srgbClr val="00B050"/>
                </a:solidFill>
                <a:latin typeface="Courier New" panose="02070309020205020404" pitchFamily="49" charset="0"/>
                <a:cs typeface="Courier New" panose="02070309020205020404" pitchFamily="49" charset="0"/>
              </a:rPr>
              <a:t>write</a:t>
            </a:r>
            <a:r>
              <a:rPr lang="en-US" b="1" dirty="0">
                <a:solidFill>
                  <a:srgbClr val="00B050"/>
                </a:solidFill>
              </a:rPr>
              <a:t>, </a:t>
            </a:r>
            <a:r>
              <a:rPr lang="en-US" b="1" dirty="0">
                <a:solidFill>
                  <a:srgbClr val="00B050"/>
                </a:solidFill>
                <a:latin typeface="Courier New" panose="02070309020205020404" pitchFamily="49" charset="0"/>
                <a:cs typeface="Courier New" panose="02070309020205020404" pitchFamily="49" charset="0"/>
              </a:rPr>
              <a:t>exit</a:t>
            </a:r>
            <a:r>
              <a:rPr lang="en-US" b="1" dirty="0">
                <a:solidFill>
                  <a:srgbClr val="00B050"/>
                </a:solidFill>
              </a:rPr>
              <a:t>, and </a:t>
            </a:r>
            <a:r>
              <a:rPr lang="en-US" b="1" dirty="0" err="1">
                <a:solidFill>
                  <a:srgbClr val="00B050"/>
                </a:solidFill>
                <a:latin typeface="Courier New" panose="02070309020205020404" pitchFamily="49" charset="0"/>
                <a:cs typeface="Courier New" panose="02070309020205020404" pitchFamily="49" charset="0"/>
              </a:rPr>
              <a:t>sigreturn</a:t>
            </a:r>
            <a:r>
              <a:rPr lang="en-US" b="1" dirty="0">
                <a:solidFill>
                  <a:srgbClr val="00B050"/>
                </a:solidFill>
              </a:rPr>
              <a:t> system </a:t>
            </a:r>
            <a:r>
              <a:rPr lang="en-US" b="1" dirty="0" smtClean="0">
                <a:solidFill>
                  <a:srgbClr val="00B050"/>
                </a:solidFill>
              </a:rPr>
              <a:t>calls</a:t>
            </a:r>
          </a:p>
          <a:p>
            <a:pPr lvl="2"/>
            <a:r>
              <a:rPr lang="en-US" dirty="0" smtClean="0"/>
              <a:t>No </a:t>
            </a:r>
            <a:r>
              <a:rPr lang="en-US" dirty="0"/>
              <a:t>support for open call: Can only use already-open file descriptors</a:t>
            </a:r>
          </a:p>
          <a:p>
            <a:pPr lvl="1"/>
            <a:r>
              <a:rPr lang="en-US" b="1" dirty="0" smtClean="0">
                <a:solidFill>
                  <a:srgbClr val="00B050"/>
                </a:solidFill>
              </a:rPr>
              <a:t>Isolates </a:t>
            </a:r>
            <a:r>
              <a:rPr lang="en-US" b="1" dirty="0">
                <a:solidFill>
                  <a:srgbClr val="00B050"/>
                </a:solidFill>
              </a:rPr>
              <a:t>a process by limiting possible </a:t>
            </a:r>
            <a:r>
              <a:rPr lang="en-US" b="1" dirty="0" smtClean="0">
                <a:solidFill>
                  <a:srgbClr val="00B050"/>
                </a:solidFill>
              </a:rPr>
              <a:t>interactions</a:t>
            </a:r>
            <a:endParaRPr lang="en-US" b="1" dirty="0">
              <a:solidFill>
                <a:srgbClr val="00B050"/>
              </a:solidFill>
            </a:endParaRPr>
          </a:p>
          <a:p>
            <a:pPr marL="0" indent="0">
              <a:buNone/>
            </a:pPr>
            <a:endParaRPr lang="en-US" dirty="0"/>
          </a:p>
          <a:p>
            <a:r>
              <a:rPr lang="en-US" dirty="0" smtClean="0"/>
              <a:t>Follow-on </a:t>
            </a:r>
            <a:r>
              <a:rPr lang="en-US" dirty="0"/>
              <a:t>work produced </a:t>
            </a:r>
            <a:r>
              <a:rPr lang="en-US" b="1" dirty="0" err="1" smtClean="0">
                <a:solidFill>
                  <a:srgbClr val="0033CC"/>
                </a:solidFill>
                <a:latin typeface="Courier New" panose="02070309020205020404" pitchFamily="49" charset="0"/>
                <a:cs typeface="Courier New" panose="02070309020205020404" pitchFamily="49" charset="0"/>
              </a:rPr>
              <a:t>seccomp-bpf</a:t>
            </a:r>
            <a:endParaRPr lang="en-US" b="1" dirty="0" smtClean="0">
              <a:solidFill>
                <a:srgbClr val="0033CC"/>
              </a:solidFill>
              <a:latin typeface="Courier New" panose="02070309020205020404" pitchFamily="49" charset="0"/>
              <a:cs typeface="Courier New" panose="02070309020205020404" pitchFamily="49" charset="0"/>
            </a:endParaRPr>
          </a:p>
          <a:p>
            <a:pPr lvl="1"/>
            <a:r>
              <a:rPr lang="en-US" b="1" dirty="0" smtClean="0"/>
              <a:t>Limit </a:t>
            </a:r>
            <a:r>
              <a:rPr lang="en-US" b="1" dirty="0"/>
              <a:t>process to policy-specific set of system </a:t>
            </a:r>
            <a:r>
              <a:rPr lang="en-US" b="1" dirty="0" smtClean="0"/>
              <a:t>calls</a:t>
            </a:r>
            <a:r>
              <a:rPr lang="en-US" dirty="0" smtClean="0"/>
              <a:t>, subject </a:t>
            </a:r>
            <a:r>
              <a:rPr lang="en-US" dirty="0"/>
              <a:t>to a policy handled by the </a:t>
            </a:r>
            <a:r>
              <a:rPr lang="en-US" dirty="0" smtClean="0"/>
              <a:t>kernel</a:t>
            </a:r>
          </a:p>
          <a:p>
            <a:pPr lvl="2"/>
            <a:r>
              <a:rPr lang="en-US" dirty="0" smtClean="0"/>
              <a:t>Policy </a:t>
            </a:r>
            <a:r>
              <a:rPr lang="en-US" dirty="0"/>
              <a:t>akin to </a:t>
            </a:r>
            <a:r>
              <a:rPr lang="en-US" i="1" dirty="0"/>
              <a:t>Berkeley Packet Filters (BPF)</a:t>
            </a:r>
          </a:p>
          <a:p>
            <a:pPr lvl="1"/>
            <a:r>
              <a:rPr lang="en-US" dirty="0" smtClean="0">
                <a:solidFill>
                  <a:srgbClr val="0033CC"/>
                </a:solidFill>
              </a:rPr>
              <a:t>Used </a:t>
            </a:r>
            <a:r>
              <a:rPr lang="en-US" dirty="0">
                <a:solidFill>
                  <a:srgbClr val="0033CC"/>
                </a:solidFill>
              </a:rPr>
              <a:t>by </a:t>
            </a:r>
            <a:r>
              <a:rPr lang="en-US" i="1" dirty="0">
                <a:solidFill>
                  <a:srgbClr val="0033CC"/>
                </a:solidFill>
              </a:rPr>
              <a:t>Chrome</a:t>
            </a:r>
            <a:r>
              <a:rPr lang="en-US" dirty="0">
                <a:solidFill>
                  <a:srgbClr val="0033CC"/>
                </a:solidFill>
              </a:rPr>
              <a:t>, </a:t>
            </a:r>
            <a:r>
              <a:rPr lang="en-US" i="1" dirty="0" err="1">
                <a:solidFill>
                  <a:srgbClr val="0033CC"/>
                </a:solidFill>
              </a:rPr>
              <a:t>OpenSSH</a:t>
            </a:r>
            <a:r>
              <a:rPr lang="en-US" dirty="0">
                <a:solidFill>
                  <a:srgbClr val="0033CC"/>
                </a:solidFill>
              </a:rPr>
              <a:t>, </a:t>
            </a:r>
            <a:r>
              <a:rPr lang="en-US" i="1" dirty="0" err="1">
                <a:solidFill>
                  <a:srgbClr val="0033CC"/>
                </a:solidFill>
              </a:rPr>
              <a:t>vsftpd</a:t>
            </a:r>
            <a:r>
              <a:rPr lang="en-US" dirty="0">
                <a:solidFill>
                  <a:srgbClr val="0033CC"/>
                </a:solidFill>
              </a:rPr>
              <a:t>, and others</a:t>
            </a:r>
          </a:p>
        </p:txBody>
      </p:sp>
      <p:sp>
        <p:nvSpPr>
          <p:cNvPr id="4" name="Slide Number Placeholder 3"/>
          <p:cNvSpPr>
            <a:spLocks noGrp="1"/>
          </p:cNvSpPr>
          <p:nvPr>
            <p:ph type="sldNum" sz="quarter" idx="12"/>
          </p:nvPr>
        </p:nvSpPr>
        <p:spPr/>
        <p:txBody>
          <a:bodyPr/>
          <a:lstStyle/>
          <a:p>
            <a:fld id="{F15B97ED-D0CE-4F60-AA3B-CECC71C332B3}" type="slidenum">
              <a:rPr lang="en-US" smtClean="0"/>
              <a:t>31</a:t>
            </a:fld>
            <a:endParaRPr lang="en-US"/>
          </a:p>
        </p:txBody>
      </p:sp>
    </p:spTree>
    <p:extLst>
      <p:ext uri="{BB962C8B-B14F-4D97-AF65-F5344CB8AC3E}">
        <p14:creationId xmlns:p14="http://schemas.microsoft.com/office/powerpoint/2010/main" val="13738639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Isolate Flash </a:t>
            </a:r>
            <a:r>
              <a:rPr lang="en-US" dirty="0" smtClean="0"/>
              <a:t>Player</a:t>
            </a:r>
            <a:endParaRPr lang="en-US" dirty="0"/>
          </a:p>
        </p:txBody>
      </p:sp>
      <p:sp>
        <p:nvSpPr>
          <p:cNvPr id="3" name="Content Placeholder 2"/>
          <p:cNvSpPr>
            <a:spLocks noGrp="1"/>
          </p:cNvSpPr>
          <p:nvPr>
            <p:ph idx="1"/>
          </p:nvPr>
        </p:nvSpPr>
        <p:spPr>
          <a:xfrm>
            <a:off x="838200" y="1825626"/>
            <a:ext cx="10515600" cy="1981682"/>
          </a:xfrm>
        </p:spPr>
        <p:txBody>
          <a:bodyPr>
            <a:normAutofit lnSpcReduction="10000"/>
          </a:bodyPr>
          <a:lstStyle/>
          <a:p>
            <a:pPr lvl="1"/>
            <a:r>
              <a:rPr lang="en-US" dirty="0" smtClean="0"/>
              <a:t>Receive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swd</a:t>
            </a:r>
            <a:r>
              <a:rPr lang="en-US" dirty="0" smtClean="0">
                <a:latin typeface="Courier New" panose="02070309020205020404" pitchFamily="49" charset="0"/>
                <a:cs typeface="Courier New" panose="02070309020205020404" pitchFamily="49" charset="0"/>
              </a:rPr>
              <a:t> code, </a:t>
            </a:r>
            <a:r>
              <a:rPr lang="en-US" dirty="0" smtClean="0">
                <a:cs typeface="Courier New" panose="02070309020205020404" pitchFamily="49" charset="0"/>
              </a:rPr>
              <a:t>save it </a:t>
            </a:r>
          </a:p>
          <a:p>
            <a:pPr lvl="1"/>
            <a:r>
              <a:rPr lang="en-US" dirty="0" smtClean="0"/>
              <a:t>Call </a:t>
            </a:r>
            <a:r>
              <a:rPr lang="en-US" dirty="0">
                <a:latin typeface="Courier New" panose="02070309020205020404" pitchFamily="49" charset="0"/>
                <a:cs typeface="Courier New" panose="02070309020205020404" pitchFamily="49" charset="0"/>
              </a:rPr>
              <a:t>fork</a:t>
            </a:r>
            <a:r>
              <a:rPr lang="en-US" dirty="0"/>
              <a:t> to create a new process</a:t>
            </a:r>
          </a:p>
          <a:p>
            <a:pPr lvl="1"/>
            <a:r>
              <a:rPr lang="en-US" dirty="0" smtClean="0"/>
              <a:t>In </a:t>
            </a:r>
            <a:r>
              <a:rPr lang="en-US" dirty="0"/>
              <a:t>the new process, open the file</a:t>
            </a:r>
          </a:p>
          <a:p>
            <a:pPr lvl="1"/>
            <a:r>
              <a:rPr lang="en-US" dirty="0" smtClean="0"/>
              <a:t>Call </a:t>
            </a:r>
            <a:r>
              <a:rPr lang="en-US" dirty="0">
                <a:latin typeface="Courier New" panose="02070309020205020404" pitchFamily="49" charset="0"/>
                <a:cs typeface="Courier New" panose="02070309020205020404" pitchFamily="49" charset="0"/>
              </a:rPr>
              <a:t>exec</a:t>
            </a:r>
            <a:r>
              <a:rPr lang="en-US" dirty="0"/>
              <a:t> to run Flash player</a:t>
            </a:r>
          </a:p>
          <a:p>
            <a:pPr lvl="1"/>
            <a:r>
              <a:rPr lang="en-US" dirty="0" smtClean="0"/>
              <a:t>Call </a:t>
            </a:r>
            <a:r>
              <a:rPr lang="en-US" dirty="0" err="1">
                <a:latin typeface="Courier New" panose="02070309020205020404" pitchFamily="49" charset="0"/>
                <a:cs typeface="Courier New" panose="02070309020205020404" pitchFamily="49" charset="0"/>
              </a:rPr>
              <a:t>seccomp-bpf</a:t>
            </a:r>
            <a:r>
              <a:rPr lang="en-US" dirty="0"/>
              <a:t> to compartmentalize</a:t>
            </a:r>
          </a:p>
        </p:txBody>
      </p:sp>
      <p:sp>
        <p:nvSpPr>
          <p:cNvPr id="4" name="Slide Number Placeholder 3"/>
          <p:cNvSpPr>
            <a:spLocks noGrp="1"/>
          </p:cNvSpPr>
          <p:nvPr>
            <p:ph type="sldNum" sz="quarter" idx="12"/>
          </p:nvPr>
        </p:nvSpPr>
        <p:spPr/>
        <p:txBody>
          <a:bodyPr/>
          <a:lstStyle/>
          <a:p>
            <a:fld id="{F15B97ED-D0CE-4F60-AA3B-CECC71C332B3}" type="slidenum">
              <a:rPr lang="en-US" smtClean="0"/>
              <a:t>32</a:t>
            </a:fld>
            <a:endParaRPr lang="en-US"/>
          </a:p>
        </p:txBody>
      </p:sp>
      <p:sp>
        <p:nvSpPr>
          <p:cNvPr id="27" name="Rectangle 26"/>
          <p:cNvSpPr/>
          <p:nvPr/>
        </p:nvSpPr>
        <p:spPr>
          <a:xfrm>
            <a:off x="6842432" y="5739717"/>
            <a:ext cx="756628" cy="78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swf</a:t>
            </a:r>
            <a:endParaRPr lang="en-US" dirty="0" smtClean="0"/>
          </a:p>
          <a:p>
            <a:pPr algn="ctr"/>
            <a:r>
              <a:rPr lang="en-US" dirty="0" smtClean="0"/>
              <a:t>code</a:t>
            </a:r>
            <a:endParaRPr lang="en-US" dirty="0"/>
          </a:p>
        </p:txBody>
      </p:sp>
      <p:pic>
        <p:nvPicPr>
          <p:cNvPr id="30" name="Picture 4" descr="Image result for google chro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5023" y="4622669"/>
            <a:ext cx="1471446" cy="108059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Image result for google chro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5023" y="4609024"/>
            <a:ext cx="1471446" cy="1080593"/>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V="1">
            <a:off x="7790454" y="5477650"/>
            <a:ext cx="975683" cy="6006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147863" y="5759113"/>
            <a:ext cx="696024" cy="369332"/>
          </a:xfrm>
          <a:prstGeom prst="rect">
            <a:avLst/>
          </a:prstGeom>
        </p:spPr>
        <p:txBody>
          <a:bodyPr wrap="none">
            <a:spAutoFit/>
          </a:bodyPr>
          <a:lstStyle/>
          <a:p>
            <a:r>
              <a:rPr lang="en-US" dirty="0" smtClean="0"/>
              <a:t>Open</a:t>
            </a:r>
            <a:endParaRPr lang="en-US" dirty="0"/>
          </a:p>
        </p:txBody>
      </p:sp>
      <p:pic>
        <p:nvPicPr>
          <p:cNvPr id="1030" name="Picture 6" descr="Image result for flash adobe play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43887" y="4495811"/>
            <a:ext cx="1227681" cy="114701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8748928" y="2639559"/>
            <a:ext cx="0" cy="155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917953" y="2637373"/>
            <a:ext cx="0" cy="155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070353" y="2651080"/>
            <a:ext cx="0" cy="155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222753" y="2632628"/>
            <a:ext cx="0" cy="155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375153" y="2637155"/>
            <a:ext cx="0" cy="155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527553" y="2635336"/>
            <a:ext cx="0" cy="155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679953" y="2640950"/>
            <a:ext cx="0" cy="155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832353" y="2624247"/>
            <a:ext cx="0" cy="155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984753" y="2631618"/>
            <a:ext cx="0" cy="155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137153" y="2629801"/>
            <a:ext cx="0" cy="155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579795" y="2936708"/>
            <a:ext cx="1711036" cy="1634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579795" y="3415965"/>
            <a:ext cx="1711036" cy="1634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579795" y="3907254"/>
            <a:ext cx="1711036" cy="1634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47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0.00371 L 0.17969 -0.00996 " pathEditMode="relative" rAng="0" ptsTypes="AA">
                                      <p:cBhvr>
                                        <p:cTn id="6" dur="2000" fill="hold"/>
                                        <p:tgtEl>
                                          <p:spTgt spid="30"/>
                                        </p:tgtEl>
                                        <p:attrNameLst>
                                          <p:attrName>ppt_x</p:attrName>
                                          <p:attrName>ppt_y</p:attrName>
                                        </p:attrNameLst>
                                      </p:cBhvr>
                                      <p:rCtr x="8984" y="-324"/>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1.875E-6 1.85185E-6 L 1.875E-6 0.25 " pathEditMode="relative" rAng="0" ptsTypes="AA">
                                      <p:cBhvr>
                                        <p:cTn id="20" dur="2000" fill="hold"/>
                                        <p:tgtEl>
                                          <p:spTgt spid="9"/>
                                        </p:tgtEl>
                                        <p:attrNameLst>
                                          <p:attrName>ppt_x</p:attrName>
                                          <p:attrName>ppt_y</p:attrName>
                                        </p:attrNameLst>
                                      </p:cBhvr>
                                      <p:rCtr x="0" y="12500"/>
                                    </p:animMotion>
                                  </p:childTnLst>
                                </p:cTn>
                              </p:par>
                              <p:par>
                                <p:cTn id="21" presetID="42" presetClass="path" presetSubtype="0" accel="50000" decel="50000" fill="hold" nodeType="withEffect">
                                  <p:stCondLst>
                                    <p:cond delay="0"/>
                                  </p:stCondLst>
                                  <p:childTnLst>
                                    <p:animMotion origin="layout" path="M -4.16667E-7 3.33333E-6 L -4.16667E-7 0.25 " pathEditMode="relative" rAng="0" ptsTypes="AA">
                                      <p:cBhvr>
                                        <p:cTn id="22" dur="2000" fill="hold"/>
                                        <p:tgtEl>
                                          <p:spTgt spid="10"/>
                                        </p:tgtEl>
                                        <p:attrNameLst>
                                          <p:attrName>ppt_x</p:attrName>
                                          <p:attrName>ppt_y</p:attrName>
                                        </p:attrNameLst>
                                      </p:cBhvr>
                                      <p:rCtr x="0" y="12500"/>
                                    </p:animMotion>
                                  </p:childTnLst>
                                </p:cTn>
                              </p:par>
                              <p:par>
                                <p:cTn id="23" presetID="42" presetClass="path" presetSubtype="0" accel="50000" decel="50000" fill="hold" nodeType="withEffect">
                                  <p:stCondLst>
                                    <p:cond delay="0"/>
                                  </p:stCondLst>
                                  <p:childTnLst>
                                    <p:animMotion origin="layout" path="M -4.16667E-7 1.48148E-6 L -4.16667E-7 0.25 " pathEditMode="relative" rAng="0" ptsTypes="AA">
                                      <p:cBhvr>
                                        <p:cTn id="24" dur="2000" fill="hold"/>
                                        <p:tgtEl>
                                          <p:spTgt spid="11"/>
                                        </p:tgtEl>
                                        <p:attrNameLst>
                                          <p:attrName>ppt_x</p:attrName>
                                          <p:attrName>ppt_y</p:attrName>
                                        </p:attrNameLst>
                                      </p:cBhvr>
                                      <p:rCtr x="0" y="12500"/>
                                    </p:animMotion>
                                  </p:childTnLst>
                                </p:cTn>
                              </p:par>
                              <p:par>
                                <p:cTn id="25" presetID="42" presetClass="path" presetSubtype="0" accel="50000" decel="50000" fill="hold" nodeType="withEffect">
                                  <p:stCondLst>
                                    <p:cond delay="0"/>
                                  </p:stCondLst>
                                  <p:childTnLst>
                                    <p:animMotion origin="layout" path="M -4.16667E-7 -2.22222E-6 L -4.16667E-7 0.25 " pathEditMode="relative" rAng="0" ptsTypes="AA">
                                      <p:cBhvr>
                                        <p:cTn id="26" dur="2000" fill="hold"/>
                                        <p:tgtEl>
                                          <p:spTgt spid="12"/>
                                        </p:tgtEl>
                                        <p:attrNameLst>
                                          <p:attrName>ppt_x</p:attrName>
                                          <p:attrName>ppt_y</p:attrName>
                                        </p:attrNameLst>
                                      </p:cBhvr>
                                      <p:rCtr x="0" y="12500"/>
                                    </p:animMotion>
                                  </p:childTnLst>
                                </p:cTn>
                              </p:par>
                              <p:par>
                                <p:cTn id="27" presetID="42" presetClass="path" presetSubtype="0" accel="50000" decel="50000" fill="hold" nodeType="withEffect">
                                  <p:stCondLst>
                                    <p:cond delay="0"/>
                                  </p:stCondLst>
                                  <p:childTnLst>
                                    <p:animMotion origin="layout" path="M -4.16667E-7 4.81481E-6 L -4.16667E-7 0.25 " pathEditMode="relative" rAng="0" ptsTypes="AA">
                                      <p:cBhvr>
                                        <p:cTn id="28" dur="2000" fill="hold"/>
                                        <p:tgtEl>
                                          <p:spTgt spid="13"/>
                                        </p:tgtEl>
                                        <p:attrNameLst>
                                          <p:attrName>ppt_x</p:attrName>
                                          <p:attrName>ppt_y</p:attrName>
                                        </p:attrNameLst>
                                      </p:cBhvr>
                                      <p:rCtr x="0" y="12500"/>
                                    </p:animMotion>
                                  </p:childTnLst>
                                </p:cTn>
                              </p:par>
                              <p:par>
                                <p:cTn id="29" presetID="42" presetClass="path" presetSubtype="0" accel="50000" decel="50000" fill="hold" nodeType="withEffect">
                                  <p:stCondLst>
                                    <p:cond delay="0"/>
                                  </p:stCondLst>
                                  <p:childTnLst>
                                    <p:animMotion origin="layout" path="M -4.16667E-7 -3.7037E-6 L -4.16667E-7 0.25 " pathEditMode="relative" rAng="0" ptsTypes="AA">
                                      <p:cBhvr>
                                        <p:cTn id="30" dur="2000" fill="hold"/>
                                        <p:tgtEl>
                                          <p:spTgt spid="14"/>
                                        </p:tgtEl>
                                        <p:attrNameLst>
                                          <p:attrName>ppt_x</p:attrName>
                                          <p:attrName>ppt_y</p:attrName>
                                        </p:attrNameLst>
                                      </p:cBhvr>
                                      <p:rCtr x="0" y="12500"/>
                                    </p:animMotion>
                                  </p:childTnLst>
                                </p:cTn>
                              </p:par>
                              <p:par>
                                <p:cTn id="31" presetID="42" presetClass="path" presetSubtype="0" accel="50000" decel="50000" fill="hold" nodeType="withEffect">
                                  <p:stCondLst>
                                    <p:cond delay="0"/>
                                  </p:stCondLst>
                                  <p:childTnLst>
                                    <p:animMotion origin="layout" path="M -4.16667E-7 3.7037E-7 L -4.16667E-7 0.25 " pathEditMode="relative" rAng="0" ptsTypes="AA">
                                      <p:cBhvr>
                                        <p:cTn id="32" dur="2000" fill="hold"/>
                                        <p:tgtEl>
                                          <p:spTgt spid="15"/>
                                        </p:tgtEl>
                                        <p:attrNameLst>
                                          <p:attrName>ppt_x</p:attrName>
                                          <p:attrName>ppt_y</p:attrName>
                                        </p:attrNameLst>
                                      </p:cBhvr>
                                      <p:rCtr x="0" y="12500"/>
                                    </p:animMotion>
                                  </p:childTnLst>
                                </p:cTn>
                              </p:par>
                              <p:par>
                                <p:cTn id="33" presetID="42" presetClass="path" presetSubtype="0" accel="50000" decel="50000" fill="hold" nodeType="withEffect">
                                  <p:stCondLst>
                                    <p:cond delay="0"/>
                                  </p:stCondLst>
                                  <p:childTnLst>
                                    <p:animMotion origin="layout" path="M -4.16667E-7 -3.33333E-6 L -4.16667E-7 0.25 " pathEditMode="relative" rAng="0" ptsTypes="AA">
                                      <p:cBhvr>
                                        <p:cTn id="34" dur="2000" fill="hold"/>
                                        <p:tgtEl>
                                          <p:spTgt spid="16"/>
                                        </p:tgtEl>
                                        <p:attrNameLst>
                                          <p:attrName>ppt_x</p:attrName>
                                          <p:attrName>ppt_y</p:attrName>
                                        </p:attrNameLst>
                                      </p:cBhvr>
                                      <p:rCtr x="0" y="12500"/>
                                    </p:animMotion>
                                  </p:childTnLst>
                                </p:cTn>
                              </p:par>
                              <p:par>
                                <p:cTn id="35" presetID="42" presetClass="path" presetSubtype="0" accel="50000" decel="50000" fill="hold" nodeType="withEffect">
                                  <p:stCondLst>
                                    <p:cond delay="0"/>
                                  </p:stCondLst>
                                  <p:childTnLst>
                                    <p:animMotion origin="layout" path="M -4.16667E-7 -7.40741E-7 L -4.16667E-7 0.25 " pathEditMode="relative" rAng="0" ptsTypes="AA">
                                      <p:cBhvr>
                                        <p:cTn id="36" dur="2000" fill="hold"/>
                                        <p:tgtEl>
                                          <p:spTgt spid="17"/>
                                        </p:tgtEl>
                                        <p:attrNameLst>
                                          <p:attrName>ppt_x</p:attrName>
                                          <p:attrName>ppt_y</p:attrName>
                                        </p:attrNameLst>
                                      </p:cBhvr>
                                      <p:rCtr x="0" y="12500"/>
                                    </p:animMotion>
                                  </p:childTnLst>
                                </p:cTn>
                              </p:par>
                              <p:par>
                                <p:cTn id="37" presetID="42" presetClass="path" presetSubtype="0" accel="50000" decel="50000" fill="hold" nodeType="withEffect">
                                  <p:stCondLst>
                                    <p:cond delay="0"/>
                                  </p:stCondLst>
                                  <p:childTnLst>
                                    <p:animMotion origin="layout" path="M -4.16667E-7 7.40741E-7 L -4.16667E-7 0.25 " pathEditMode="relative" rAng="0" ptsTypes="AA">
                                      <p:cBhvr>
                                        <p:cTn id="38" dur="2000" fill="hold"/>
                                        <p:tgtEl>
                                          <p:spTgt spid="18"/>
                                        </p:tgtEl>
                                        <p:attrNameLst>
                                          <p:attrName>ppt_x</p:attrName>
                                          <p:attrName>ppt_y</p:attrName>
                                        </p:attrNameLst>
                                      </p:cBhvr>
                                      <p:rCtr x="0" y="12500"/>
                                    </p:animMotion>
                                  </p:childTnLst>
                                </p:cTn>
                              </p:par>
                              <p:par>
                                <p:cTn id="39" presetID="42" presetClass="path" presetSubtype="0" accel="50000" decel="50000" fill="hold" nodeType="withEffect">
                                  <p:stCondLst>
                                    <p:cond delay="0"/>
                                  </p:stCondLst>
                                  <p:childTnLst>
                                    <p:animMotion origin="layout" path="M 1.875E-6 1.85185E-6 L 1.875E-6 0.25 " pathEditMode="relative" rAng="0" ptsTypes="AA">
                                      <p:cBhvr>
                                        <p:cTn id="40" dur="2000" fill="hold"/>
                                        <p:tgtEl>
                                          <p:spTgt spid="23"/>
                                        </p:tgtEl>
                                        <p:attrNameLst>
                                          <p:attrName>ppt_x</p:attrName>
                                          <p:attrName>ppt_y</p:attrName>
                                        </p:attrNameLst>
                                      </p:cBhvr>
                                      <p:rCtr x="0" y="12500"/>
                                    </p:animMotion>
                                  </p:childTnLst>
                                </p:cTn>
                              </p:par>
                              <p:par>
                                <p:cTn id="41" presetID="42" presetClass="path" presetSubtype="0" accel="50000" decel="50000" fill="hold" nodeType="withEffect">
                                  <p:stCondLst>
                                    <p:cond delay="0"/>
                                  </p:stCondLst>
                                  <p:childTnLst>
                                    <p:animMotion origin="layout" path="M 1.875E-6 4.44444E-6 L 1.875E-6 0.25 " pathEditMode="relative" rAng="0" ptsTypes="AA">
                                      <p:cBhvr>
                                        <p:cTn id="42" dur="2000" fill="hold"/>
                                        <p:tgtEl>
                                          <p:spTgt spid="25"/>
                                        </p:tgtEl>
                                        <p:attrNameLst>
                                          <p:attrName>ppt_x</p:attrName>
                                          <p:attrName>ppt_y</p:attrName>
                                        </p:attrNameLst>
                                      </p:cBhvr>
                                      <p:rCtr x="0" y="12500"/>
                                    </p:animMotion>
                                  </p:childTnLst>
                                </p:cTn>
                              </p:par>
                              <p:par>
                                <p:cTn id="43" presetID="42" presetClass="path" presetSubtype="0" accel="50000" decel="50000" fill="hold" nodeType="withEffect">
                                  <p:stCondLst>
                                    <p:cond delay="0"/>
                                  </p:stCondLst>
                                  <p:childTnLst>
                                    <p:animMotion origin="layout" path="M 1.875E-6 -3.33333E-6 L 1.875E-6 0.25 " pathEditMode="relative" rAng="0" ptsTypes="AA">
                                      <p:cBhvr>
                                        <p:cTn id="44" dur="2000" fill="hold"/>
                                        <p:tgtEl>
                                          <p:spTgt spid="26"/>
                                        </p:tgtEl>
                                        <p:attrNameLst>
                                          <p:attrName>ppt_x</p:attrName>
                                          <p:attrName>ppt_y</p:attrName>
                                        </p:attrNameLst>
                                      </p:cBhvr>
                                      <p:rCtr x="0" y="12500"/>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Design Categories: </a:t>
            </a:r>
            <a:r>
              <a:rPr lang="en-US" dirty="0" smtClean="0"/>
              <a:t/>
            </a:r>
            <a:br>
              <a:rPr lang="en-US" dirty="0" smtClean="0"/>
            </a:br>
            <a:r>
              <a:rPr lang="en-US" b="1" dirty="0" smtClean="0"/>
              <a:t>Defense</a:t>
            </a:r>
            <a:r>
              <a:rPr lang="en-US" b="1" dirty="0"/>
              <a:t> </a:t>
            </a:r>
            <a:r>
              <a:rPr lang="en-US" b="1" dirty="0" smtClean="0"/>
              <a:t>in Depth</a:t>
            </a:r>
            <a:r>
              <a:rPr lang="en-US" b="1" dirty="0"/>
              <a:t/>
            </a:r>
            <a:br>
              <a:rPr lang="en-US" b="1" dirty="0"/>
            </a:br>
            <a:r>
              <a:rPr lang="en-US" b="1" dirty="0" smtClean="0"/>
              <a:t>Monitoring/Traceability</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33</a:t>
            </a:fld>
            <a:endParaRPr lang="en-US"/>
          </a:p>
        </p:txBody>
      </p:sp>
    </p:spTree>
    <p:extLst>
      <p:ext uri="{BB962C8B-B14F-4D97-AF65-F5344CB8AC3E}">
        <p14:creationId xmlns:p14="http://schemas.microsoft.com/office/powerpoint/2010/main" val="11773972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Defense in Depth (</a:t>
            </a:r>
            <a:r>
              <a:rPr lang="en-US" dirty="0" err="1"/>
              <a:t>DiD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smtClean="0"/>
              <a:t>Security </a:t>
            </a:r>
            <a:r>
              <a:rPr lang="en-US" b="1" dirty="0"/>
              <a:t>by </a:t>
            </a:r>
            <a:r>
              <a:rPr lang="en-US" b="1" dirty="0" smtClean="0"/>
              <a:t>diversity</a:t>
            </a:r>
            <a:endParaRPr lang="en-US" b="1" dirty="0"/>
          </a:p>
          <a:p>
            <a:pPr lvl="1"/>
            <a:r>
              <a:rPr lang="en-US" dirty="0" smtClean="0"/>
              <a:t>If </a:t>
            </a:r>
            <a:r>
              <a:rPr lang="en-US" dirty="0"/>
              <a:t>one layer is broken, there is another of a </a:t>
            </a:r>
            <a:r>
              <a:rPr lang="en-US" dirty="0" smtClean="0"/>
              <a:t>materially different </a:t>
            </a:r>
            <a:r>
              <a:rPr lang="en-US" dirty="0"/>
              <a:t>character that needs to be bypassed</a:t>
            </a:r>
          </a:p>
          <a:p>
            <a:pPr lvl="1"/>
            <a:r>
              <a:rPr lang="en-US" b="1" dirty="0" smtClean="0">
                <a:solidFill>
                  <a:srgbClr val="0033CC"/>
                </a:solidFill>
              </a:rPr>
              <a:t>Categories</a:t>
            </a:r>
            <a:r>
              <a:rPr lang="en-US" dirty="0">
                <a:solidFill>
                  <a:srgbClr val="0033CC"/>
                </a:solidFill>
              </a:rPr>
              <a:t>: </a:t>
            </a:r>
            <a:r>
              <a:rPr lang="en-US" dirty="0" smtClean="0">
                <a:solidFill>
                  <a:srgbClr val="0033CC"/>
                </a:solidFill>
              </a:rPr>
              <a:t>Prevention/Mitigation</a:t>
            </a:r>
          </a:p>
          <a:p>
            <a:pPr marL="457200" lvl="1" indent="0">
              <a:buNone/>
            </a:pPr>
            <a:endParaRPr lang="en-US" dirty="0"/>
          </a:p>
          <a:p>
            <a:r>
              <a:rPr lang="en-US" b="1" dirty="0" smtClean="0"/>
              <a:t>Example</a:t>
            </a:r>
            <a:r>
              <a:rPr lang="en-US" dirty="0"/>
              <a:t>: Do </a:t>
            </a:r>
            <a:r>
              <a:rPr lang="en-US" i="1" dirty="0"/>
              <a:t>all of the following</a:t>
            </a:r>
            <a:r>
              <a:rPr lang="en-US" dirty="0"/>
              <a:t>, not just one</a:t>
            </a:r>
          </a:p>
          <a:p>
            <a:pPr lvl="1"/>
            <a:r>
              <a:rPr lang="en-US" dirty="0" smtClean="0">
                <a:solidFill>
                  <a:srgbClr val="00B050"/>
                </a:solidFill>
              </a:rPr>
              <a:t>Use </a:t>
            </a:r>
            <a:r>
              <a:rPr lang="en-US" dirty="0">
                <a:solidFill>
                  <a:srgbClr val="00B050"/>
                </a:solidFill>
              </a:rPr>
              <a:t>a firewall for preventing access via non-web ports</a:t>
            </a:r>
          </a:p>
          <a:p>
            <a:pPr lvl="1"/>
            <a:r>
              <a:rPr lang="en-US" dirty="0" smtClean="0">
                <a:solidFill>
                  <a:srgbClr val="00B050"/>
                </a:solidFill>
              </a:rPr>
              <a:t>Encrypt </a:t>
            </a:r>
            <a:r>
              <a:rPr lang="en-US" dirty="0">
                <a:solidFill>
                  <a:srgbClr val="00B050"/>
                </a:solidFill>
              </a:rPr>
              <a:t>account data at rest</a:t>
            </a:r>
          </a:p>
          <a:p>
            <a:pPr lvl="1"/>
            <a:r>
              <a:rPr lang="en-US" dirty="0" smtClean="0">
                <a:solidFill>
                  <a:srgbClr val="00B050"/>
                </a:solidFill>
              </a:rPr>
              <a:t>Use </a:t>
            </a:r>
            <a:r>
              <a:rPr lang="en-US" dirty="0">
                <a:solidFill>
                  <a:srgbClr val="00B050"/>
                </a:solidFill>
              </a:rPr>
              <a:t>a safe language for avoiding </a:t>
            </a:r>
            <a:r>
              <a:rPr lang="en-US" dirty="0" smtClean="0">
                <a:solidFill>
                  <a:srgbClr val="00B050"/>
                </a:solidFill>
              </a:rPr>
              <a:t>low-level vulnerabilities</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F15B97ED-D0CE-4F60-AA3B-CECC71C332B3}" type="slidenum">
              <a:rPr lang="en-US" smtClean="0"/>
              <a:t>34</a:t>
            </a:fld>
            <a:endParaRPr lang="en-US"/>
          </a:p>
        </p:txBody>
      </p:sp>
    </p:spTree>
    <p:extLst>
      <p:ext uri="{BB962C8B-B14F-4D97-AF65-F5344CB8AC3E}">
        <p14:creationId xmlns:p14="http://schemas.microsoft.com/office/powerpoint/2010/main" val="2534941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Failure</a:t>
            </a:r>
            <a:r>
              <a:rPr lang="en-US" dirty="0"/>
              <a:t>: Authentication Bypass</a:t>
            </a:r>
          </a:p>
        </p:txBody>
      </p:sp>
      <p:sp>
        <p:nvSpPr>
          <p:cNvPr id="3" name="Content Placeholder 2"/>
          <p:cNvSpPr>
            <a:spLocks noGrp="1"/>
          </p:cNvSpPr>
          <p:nvPr>
            <p:ph idx="1"/>
          </p:nvPr>
        </p:nvSpPr>
        <p:spPr>
          <a:xfrm>
            <a:off x="838200" y="1825625"/>
            <a:ext cx="6493625" cy="4351338"/>
          </a:xfrm>
        </p:spPr>
        <p:txBody>
          <a:bodyPr>
            <a:normAutofit lnSpcReduction="10000"/>
          </a:bodyPr>
          <a:lstStyle/>
          <a:p>
            <a:r>
              <a:rPr lang="en-US" b="1" dirty="0" smtClean="0">
                <a:solidFill>
                  <a:srgbClr val="FF0000"/>
                </a:solidFill>
              </a:rPr>
              <a:t>(</a:t>
            </a:r>
            <a:r>
              <a:rPr lang="en-US" b="1" dirty="0">
                <a:solidFill>
                  <a:srgbClr val="FF0000"/>
                </a:solidFill>
              </a:rPr>
              <a:t>Poor) passwords can </a:t>
            </a:r>
            <a:r>
              <a:rPr lang="en-US" b="1" dirty="0" smtClean="0">
                <a:solidFill>
                  <a:srgbClr val="FF0000"/>
                </a:solidFill>
              </a:rPr>
              <a:t>be guessed </a:t>
            </a:r>
            <a:endParaRPr lang="en-US" b="1" dirty="0">
              <a:solidFill>
                <a:srgbClr val="FF0000"/>
              </a:solidFill>
            </a:endParaRPr>
          </a:p>
          <a:p>
            <a:pPr lvl="1"/>
            <a:r>
              <a:rPr lang="en-US" dirty="0" smtClean="0"/>
              <a:t>bypassing authentication process intent</a:t>
            </a:r>
            <a:endParaRPr lang="en-US" dirty="0"/>
          </a:p>
          <a:p>
            <a:r>
              <a:rPr lang="en-US" b="1" dirty="0" smtClean="0">
                <a:solidFill>
                  <a:srgbClr val="FF0000"/>
                </a:solidFill>
              </a:rPr>
              <a:t>Passwords </a:t>
            </a:r>
            <a:r>
              <a:rPr lang="en-US" b="1" dirty="0">
                <a:solidFill>
                  <a:srgbClr val="FF0000"/>
                </a:solidFill>
              </a:rPr>
              <a:t>can be </a:t>
            </a:r>
            <a:r>
              <a:rPr lang="en-US" b="1" dirty="0" smtClean="0">
                <a:solidFill>
                  <a:srgbClr val="FF0000"/>
                </a:solidFill>
              </a:rPr>
              <a:t>stolen</a:t>
            </a:r>
          </a:p>
          <a:p>
            <a:pPr lvl="1"/>
            <a:r>
              <a:rPr lang="en-US" b="1" dirty="0"/>
              <a:t>Defense in depth</a:t>
            </a:r>
            <a:r>
              <a:rPr lang="en-US" dirty="0"/>
              <a:t>: </a:t>
            </a:r>
            <a:r>
              <a:rPr lang="en-US" dirty="0">
                <a:solidFill>
                  <a:srgbClr val="0033CC"/>
                </a:solidFill>
              </a:rPr>
              <a:t>Should encrypt the password database</a:t>
            </a:r>
          </a:p>
          <a:p>
            <a:pPr lvl="2"/>
            <a:r>
              <a:rPr lang="en-US" dirty="0"/>
              <a:t>Assumes that compromise is possible, and thus requires additional </a:t>
            </a:r>
            <a:r>
              <a:rPr lang="en-US" dirty="0" smtClean="0"/>
              <a:t>defense</a:t>
            </a:r>
            <a:endParaRPr lang="en-US" b="1" dirty="0">
              <a:solidFill>
                <a:srgbClr val="FF0000"/>
              </a:solidFill>
            </a:endParaRPr>
          </a:p>
          <a:p>
            <a:r>
              <a:rPr lang="en-US" dirty="0" err="1" smtClean="0"/>
              <a:t>RockYou</a:t>
            </a:r>
            <a:r>
              <a:rPr lang="en-US" dirty="0" smtClean="0"/>
              <a:t> </a:t>
            </a:r>
            <a:r>
              <a:rPr lang="en-US" dirty="0"/>
              <a:t>was compromised and their password database was </a:t>
            </a:r>
            <a:r>
              <a:rPr lang="en-US" dirty="0" smtClean="0"/>
              <a:t>stolen. All </a:t>
            </a:r>
            <a:r>
              <a:rPr lang="en-US" dirty="0"/>
              <a:t>of the passwords were stored in plain text exposing all of that information to attackers.</a:t>
            </a:r>
          </a:p>
          <a:p>
            <a:pPr lvl="2"/>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35</a:t>
            </a:fld>
            <a:endParaRPr lang="en-US"/>
          </a:p>
        </p:txBody>
      </p:sp>
      <p:sp>
        <p:nvSpPr>
          <p:cNvPr id="6" name="Rectangle 5"/>
          <p:cNvSpPr/>
          <p:nvPr/>
        </p:nvSpPr>
        <p:spPr>
          <a:xfrm>
            <a:off x="7647709" y="5530632"/>
            <a:ext cx="4191000" cy="584775"/>
          </a:xfrm>
          <a:prstGeom prst="rect">
            <a:avLst/>
          </a:prstGeom>
        </p:spPr>
        <p:txBody>
          <a:bodyPr wrap="square">
            <a:spAutoFit/>
          </a:bodyPr>
          <a:lstStyle/>
          <a:p>
            <a:r>
              <a:rPr lang="en-US" sz="1600" dirty="0">
                <a:hlinkClick r:id="rId3"/>
              </a:rPr>
              <a:t>https://techcrunch.com/2009/12/14/rockyou-hack-security-myspace-facebook-passwords</a:t>
            </a:r>
            <a:r>
              <a:rPr lang="en-US" sz="1600" dirty="0" smtClean="0">
                <a:hlinkClick r:id="rId3"/>
              </a:rPr>
              <a:t>/</a:t>
            </a:r>
            <a:r>
              <a:rPr lang="en-US" sz="1600" dirty="0" smtClean="0"/>
              <a:t> </a:t>
            </a:r>
            <a:endParaRPr lang="en-US" sz="1600" dirty="0"/>
          </a:p>
        </p:txBody>
      </p:sp>
      <p:pic>
        <p:nvPicPr>
          <p:cNvPr id="7" name="Picture 6"/>
          <p:cNvPicPr>
            <a:picLocks noChangeAspect="1"/>
          </p:cNvPicPr>
          <p:nvPr/>
        </p:nvPicPr>
        <p:blipFill>
          <a:blip r:embed="rId4"/>
          <a:stretch>
            <a:fillRect/>
          </a:stretch>
        </p:blipFill>
        <p:spPr>
          <a:xfrm>
            <a:off x="6949439" y="2294314"/>
            <a:ext cx="5225567" cy="2410690"/>
          </a:xfrm>
          <a:prstGeom prst="rect">
            <a:avLst/>
          </a:prstGeom>
        </p:spPr>
      </p:pic>
    </p:spTree>
    <p:extLst>
      <p:ext uri="{BB962C8B-B14F-4D97-AF65-F5344CB8AC3E}">
        <p14:creationId xmlns:p14="http://schemas.microsoft.com/office/powerpoint/2010/main" val="6219517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DiD</a:t>
            </a:r>
            <a:r>
              <a:rPr lang="en-US" dirty="0"/>
              <a:t>: Use community </a:t>
            </a:r>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b="1" dirty="0" smtClean="0">
                <a:solidFill>
                  <a:srgbClr val="00B050"/>
                </a:solidFill>
              </a:rPr>
              <a:t>Use </a:t>
            </a:r>
            <a:r>
              <a:rPr lang="en-US" b="1" dirty="0">
                <a:solidFill>
                  <a:srgbClr val="00B050"/>
                </a:solidFill>
              </a:rPr>
              <a:t>hardened code</a:t>
            </a:r>
            <a:r>
              <a:rPr lang="en-US" dirty="0"/>
              <a:t>, perhaps from other projects</a:t>
            </a:r>
          </a:p>
          <a:p>
            <a:pPr lvl="1"/>
            <a:r>
              <a:rPr lang="en-US" dirty="0" smtClean="0"/>
              <a:t>E.g</a:t>
            </a:r>
            <a:r>
              <a:rPr lang="en-US" dirty="0"/>
              <a:t>., </a:t>
            </a:r>
            <a:r>
              <a:rPr lang="en-US" b="1" dirty="0"/>
              <a:t>crypto libraries</a:t>
            </a:r>
          </a:p>
          <a:p>
            <a:pPr lvl="1"/>
            <a:r>
              <a:rPr lang="en-US" dirty="0" smtClean="0"/>
              <a:t>But </a:t>
            </a:r>
            <a:r>
              <a:rPr lang="en-US" dirty="0"/>
              <a:t>make sure it meets your needs (</a:t>
            </a:r>
            <a:r>
              <a:rPr lang="en-US" i="1" dirty="0"/>
              <a:t>test it</a:t>
            </a:r>
            <a:r>
              <a:rPr lang="en-US" dirty="0"/>
              <a:t>; cf. Heartbleed</a:t>
            </a:r>
            <a:r>
              <a:rPr lang="en-US" dirty="0" smtClean="0"/>
              <a:t>!)</a:t>
            </a:r>
            <a:endParaRPr lang="en-US" dirty="0"/>
          </a:p>
          <a:p>
            <a:r>
              <a:rPr lang="en-US" b="1" dirty="0" smtClean="0">
                <a:solidFill>
                  <a:srgbClr val="00B050"/>
                </a:solidFill>
              </a:rPr>
              <a:t>Vet </a:t>
            </a:r>
            <a:r>
              <a:rPr lang="en-US" b="1" dirty="0">
                <a:solidFill>
                  <a:srgbClr val="00B050"/>
                </a:solidFill>
              </a:rPr>
              <a:t>designs publicly</a:t>
            </a:r>
            <a:r>
              <a:rPr lang="en-US" dirty="0"/>
              <a:t>: </a:t>
            </a:r>
            <a:r>
              <a:rPr lang="en-US" i="1" dirty="0"/>
              <a:t>No security by </a:t>
            </a:r>
            <a:r>
              <a:rPr lang="en-US" i="1" dirty="0" smtClean="0"/>
              <a:t>obscurity</a:t>
            </a:r>
            <a:endParaRPr lang="en-US" dirty="0"/>
          </a:p>
          <a:p>
            <a:r>
              <a:rPr lang="en-US" b="1" dirty="0" smtClean="0">
                <a:solidFill>
                  <a:srgbClr val="00B050"/>
                </a:solidFill>
              </a:rPr>
              <a:t>Stay </a:t>
            </a:r>
            <a:r>
              <a:rPr lang="en-US" b="1" dirty="0">
                <a:solidFill>
                  <a:srgbClr val="00B050"/>
                </a:solidFill>
              </a:rPr>
              <a:t>up on recent threats and </a:t>
            </a:r>
            <a:r>
              <a:rPr lang="en-US" b="1" dirty="0" smtClean="0">
                <a:solidFill>
                  <a:srgbClr val="00B050"/>
                </a:solidFill>
              </a:rPr>
              <a:t>research</a:t>
            </a:r>
          </a:p>
          <a:p>
            <a:pPr lvl="1"/>
            <a:r>
              <a:rPr lang="en-US" b="1" dirty="0" smtClean="0"/>
              <a:t>NIST </a:t>
            </a:r>
            <a:r>
              <a:rPr lang="en-US" dirty="0"/>
              <a:t>for </a:t>
            </a:r>
            <a:r>
              <a:rPr lang="en-US" b="1" dirty="0"/>
              <a:t>standards</a:t>
            </a:r>
          </a:p>
          <a:p>
            <a:pPr lvl="1"/>
            <a:r>
              <a:rPr lang="en-US" b="1" dirty="0" smtClean="0"/>
              <a:t>OWASP</a:t>
            </a:r>
            <a:r>
              <a:rPr lang="en-US" dirty="0"/>
              <a:t>, </a:t>
            </a:r>
            <a:r>
              <a:rPr lang="en-US" b="1" dirty="0"/>
              <a:t>CERT</a:t>
            </a:r>
            <a:r>
              <a:rPr lang="en-US" dirty="0"/>
              <a:t>, </a:t>
            </a:r>
            <a:r>
              <a:rPr lang="en-US" b="1" dirty="0" err="1"/>
              <a:t>Bugtraq</a:t>
            </a:r>
            <a:r>
              <a:rPr lang="en-US" b="1" dirty="0"/>
              <a:t> </a:t>
            </a:r>
            <a:r>
              <a:rPr lang="en-US" dirty="0"/>
              <a:t>for </a:t>
            </a:r>
            <a:r>
              <a:rPr lang="en-US" b="1" dirty="0"/>
              <a:t>vulnerability reports</a:t>
            </a:r>
          </a:p>
          <a:p>
            <a:pPr lvl="1"/>
            <a:r>
              <a:rPr lang="en-US" b="1" dirty="0" smtClean="0"/>
              <a:t>SANS </a:t>
            </a:r>
            <a:r>
              <a:rPr lang="en-US" i="1" dirty="0" err="1"/>
              <a:t>Newsbites</a:t>
            </a:r>
            <a:r>
              <a:rPr lang="en-US" i="1" dirty="0"/>
              <a:t> </a:t>
            </a:r>
            <a:r>
              <a:rPr lang="en-US" dirty="0"/>
              <a:t>for </a:t>
            </a:r>
            <a:r>
              <a:rPr lang="en-US" b="1" dirty="0"/>
              <a:t>latest top threats</a:t>
            </a:r>
          </a:p>
          <a:p>
            <a:pPr lvl="1"/>
            <a:r>
              <a:rPr lang="en-US" dirty="0" smtClean="0"/>
              <a:t>Academic </a:t>
            </a:r>
            <a:r>
              <a:rPr lang="en-US" dirty="0"/>
              <a:t>and industry </a:t>
            </a:r>
            <a:r>
              <a:rPr lang="en-US" b="1" dirty="0"/>
              <a:t>conferences and journals </a:t>
            </a:r>
            <a:r>
              <a:rPr lang="en-US" dirty="0" smtClean="0"/>
              <a:t>for </a:t>
            </a:r>
            <a:r>
              <a:rPr lang="en-US" b="1" dirty="0" smtClean="0"/>
              <a:t>longer </a:t>
            </a:r>
            <a:r>
              <a:rPr lang="en-US" b="1" dirty="0"/>
              <a:t>term trends</a:t>
            </a:r>
            <a:r>
              <a:rPr lang="en-US" dirty="0"/>
              <a:t>, </a:t>
            </a:r>
            <a:r>
              <a:rPr lang="en-US" b="1" dirty="0"/>
              <a:t>technology</a:t>
            </a:r>
            <a:r>
              <a:rPr lang="en-US" dirty="0"/>
              <a:t>, and </a:t>
            </a:r>
            <a:r>
              <a:rPr lang="en-US" b="1" dirty="0"/>
              <a:t>risks</a:t>
            </a:r>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36</a:t>
            </a:fld>
            <a:endParaRPr lang="en-US"/>
          </a:p>
        </p:txBody>
      </p:sp>
    </p:spTree>
    <p:extLst>
      <p:ext uri="{BB962C8B-B14F-4D97-AF65-F5344CB8AC3E}">
        <p14:creationId xmlns:p14="http://schemas.microsoft.com/office/powerpoint/2010/main" val="14230897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Failure</a:t>
            </a:r>
            <a:r>
              <a:rPr lang="en-US" dirty="0"/>
              <a:t>: Broken Crypto </a:t>
            </a:r>
            <a:r>
              <a:rPr lang="en-US" dirty="0" smtClean="0"/>
              <a:t>Implementation</a:t>
            </a:r>
            <a:endParaRPr lang="en-US" dirty="0"/>
          </a:p>
        </p:txBody>
      </p:sp>
      <p:sp>
        <p:nvSpPr>
          <p:cNvPr id="3" name="Content Placeholder 2"/>
          <p:cNvSpPr>
            <a:spLocks noGrp="1"/>
          </p:cNvSpPr>
          <p:nvPr>
            <p:ph idx="1"/>
          </p:nvPr>
        </p:nvSpPr>
        <p:spPr/>
        <p:txBody>
          <a:bodyPr/>
          <a:lstStyle/>
          <a:p>
            <a:r>
              <a:rPr lang="en-US" b="1" dirty="0"/>
              <a:t>Getting crypto right is </a:t>
            </a:r>
            <a:r>
              <a:rPr lang="en-US" b="1" dirty="0" smtClean="0"/>
              <a:t>hard </a:t>
            </a:r>
            <a:r>
              <a:rPr lang="en-US" dirty="0"/>
              <a:t>many things that you could get wrong</a:t>
            </a:r>
            <a:r>
              <a:rPr lang="en-US" dirty="0" smtClean="0"/>
              <a:t>.</a:t>
            </a:r>
            <a:endParaRPr lang="en-US" b="1" dirty="0" smtClean="0"/>
          </a:p>
          <a:p>
            <a:pPr lvl="1"/>
            <a:r>
              <a:rPr lang="en-US" b="1" dirty="0"/>
              <a:t>Timing </a:t>
            </a:r>
            <a:r>
              <a:rPr lang="en-US" b="1" dirty="0" smtClean="0"/>
              <a:t>channel against RSA</a:t>
            </a:r>
          </a:p>
          <a:p>
            <a:pPr lvl="2"/>
            <a:r>
              <a:rPr lang="en-US" dirty="0"/>
              <a:t>Remote timing attacks are </a:t>
            </a:r>
            <a:r>
              <a:rPr lang="en-US" dirty="0" smtClean="0"/>
              <a:t>practical, </a:t>
            </a:r>
            <a:r>
              <a:rPr lang="en-US" dirty="0" err="1"/>
              <a:t>Usenix</a:t>
            </a:r>
            <a:r>
              <a:rPr lang="en-US" dirty="0"/>
              <a:t> </a:t>
            </a:r>
            <a:r>
              <a:rPr lang="en-US" dirty="0" smtClean="0"/>
              <a:t>2003</a:t>
            </a:r>
          </a:p>
          <a:p>
            <a:pPr lvl="2"/>
            <a:r>
              <a:rPr lang="en-US" dirty="0" smtClean="0"/>
              <a:t>Remote </a:t>
            </a:r>
            <a:r>
              <a:rPr lang="en-US" dirty="0"/>
              <a:t>timing attacks are still practical, ESORICS 2011 </a:t>
            </a:r>
            <a:endParaRPr lang="en-US" dirty="0" smtClean="0"/>
          </a:p>
          <a:p>
            <a:pPr lvl="1"/>
            <a:r>
              <a:rPr lang="en-US" b="1" dirty="0"/>
              <a:t>Poor </a:t>
            </a:r>
            <a:r>
              <a:rPr lang="en-US" b="1" dirty="0" smtClean="0"/>
              <a:t>randomness</a:t>
            </a:r>
          </a:p>
          <a:p>
            <a:pPr lvl="2"/>
            <a:r>
              <a:rPr lang="en-US" dirty="0"/>
              <a:t>Mining Your Ps and Qs: Detection of Widespread Weak Keys in Network </a:t>
            </a:r>
            <a:r>
              <a:rPr lang="en-US" dirty="0" smtClean="0"/>
              <a:t>Devices, USENIX 2012</a:t>
            </a:r>
          </a:p>
          <a:p>
            <a:pPr lvl="2"/>
            <a:r>
              <a:rPr lang="en-US" dirty="0" smtClean="0"/>
              <a:t>Weak </a:t>
            </a:r>
            <a:r>
              <a:rPr lang="en-US" dirty="0"/>
              <a:t>Keys Remain Widespread in Network Devices, IMC '16</a:t>
            </a:r>
            <a:endParaRPr lang="en-US" dirty="0" smtClean="0"/>
          </a:p>
          <a:p>
            <a:r>
              <a:rPr lang="en-US" b="1" dirty="0">
                <a:solidFill>
                  <a:srgbClr val="00B050"/>
                </a:solidFill>
              </a:rPr>
              <a:t>Use </a:t>
            </a:r>
            <a:r>
              <a:rPr lang="en-US" b="1" dirty="0" smtClean="0">
                <a:solidFill>
                  <a:srgbClr val="00B050"/>
                </a:solidFill>
              </a:rPr>
              <a:t>vetted implementations and algorithms </a:t>
            </a:r>
            <a:r>
              <a:rPr lang="en-US" dirty="0"/>
              <a:t>and be sure that you are using them correctly.</a:t>
            </a:r>
          </a:p>
          <a:p>
            <a:pPr marL="0" indent="0">
              <a:buNone/>
            </a:pPr>
            <a:endParaRPr lang="en-US" dirty="0">
              <a:solidFill>
                <a:srgbClr val="00B050"/>
              </a:solidFill>
            </a:endParaRPr>
          </a:p>
        </p:txBody>
      </p:sp>
      <p:sp>
        <p:nvSpPr>
          <p:cNvPr id="4" name="Slide Number Placeholder 3"/>
          <p:cNvSpPr>
            <a:spLocks noGrp="1"/>
          </p:cNvSpPr>
          <p:nvPr>
            <p:ph type="sldNum" sz="quarter" idx="12"/>
          </p:nvPr>
        </p:nvSpPr>
        <p:spPr/>
        <p:txBody>
          <a:bodyPr/>
          <a:lstStyle/>
          <a:p>
            <a:fld id="{F15B97ED-D0CE-4F60-AA3B-CECC71C332B3}" type="slidenum">
              <a:rPr lang="en-US" smtClean="0"/>
              <a:t>37</a:t>
            </a:fld>
            <a:endParaRPr lang="en-US"/>
          </a:p>
        </p:txBody>
      </p:sp>
    </p:spTree>
    <p:extLst>
      <p:ext uri="{BB962C8B-B14F-4D97-AF65-F5344CB8AC3E}">
        <p14:creationId xmlns:p14="http://schemas.microsoft.com/office/powerpoint/2010/main" val="29395991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and </a:t>
            </a:r>
            <a:r>
              <a:rPr lang="en-US" dirty="0" smtClean="0"/>
              <a:t>Traceability</a:t>
            </a:r>
            <a:endParaRPr lang="en-US" dirty="0"/>
          </a:p>
        </p:txBody>
      </p:sp>
      <p:sp>
        <p:nvSpPr>
          <p:cNvPr id="3" name="Content Placeholder 2"/>
          <p:cNvSpPr>
            <a:spLocks noGrp="1"/>
          </p:cNvSpPr>
          <p:nvPr>
            <p:ph idx="1"/>
          </p:nvPr>
        </p:nvSpPr>
        <p:spPr/>
        <p:txBody>
          <a:bodyPr>
            <a:normAutofit/>
          </a:bodyPr>
          <a:lstStyle/>
          <a:p>
            <a:r>
              <a:rPr lang="en-US" b="1" dirty="0" smtClean="0">
                <a:solidFill>
                  <a:srgbClr val="0033CC"/>
                </a:solidFill>
              </a:rPr>
              <a:t>If you are attacked, how will you know it?</a:t>
            </a:r>
          </a:p>
          <a:p>
            <a:pPr lvl="1"/>
            <a:r>
              <a:rPr lang="en-US" dirty="0" smtClean="0"/>
              <a:t>Once </a:t>
            </a:r>
            <a:r>
              <a:rPr lang="en-US" dirty="0"/>
              <a:t>you learn, </a:t>
            </a:r>
            <a:r>
              <a:rPr lang="en-US" b="1" dirty="0"/>
              <a:t>how will you discern the cause</a:t>
            </a:r>
            <a:r>
              <a:rPr lang="en-US" b="1" dirty="0" smtClean="0"/>
              <a:t>?</a:t>
            </a:r>
            <a:endParaRPr lang="en-US" dirty="0"/>
          </a:p>
          <a:p>
            <a:r>
              <a:rPr lang="en-US" dirty="0" smtClean="0"/>
              <a:t>Software </a:t>
            </a:r>
            <a:r>
              <a:rPr lang="en-US" dirty="0"/>
              <a:t>must be designed to </a:t>
            </a:r>
            <a:r>
              <a:rPr lang="en-US" b="1" dirty="0"/>
              <a:t>log </a:t>
            </a:r>
            <a:r>
              <a:rPr lang="en-US" b="1" dirty="0" smtClean="0"/>
              <a:t>relevant operational information </a:t>
            </a:r>
          </a:p>
          <a:p>
            <a:pPr lvl="1"/>
            <a:r>
              <a:rPr lang="en-US" dirty="0" smtClean="0"/>
              <a:t>What </a:t>
            </a:r>
            <a:r>
              <a:rPr lang="en-US" dirty="0"/>
              <a:t>to log? E.g., events handled, packets </a:t>
            </a:r>
            <a:r>
              <a:rPr lang="en-US" dirty="0" smtClean="0"/>
              <a:t>processed, requests </a:t>
            </a:r>
            <a:r>
              <a:rPr lang="en-US" dirty="0"/>
              <a:t>satisfied, …</a:t>
            </a:r>
          </a:p>
          <a:p>
            <a:pPr lvl="1"/>
            <a:r>
              <a:rPr lang="en-US" b="1" dirty="0" smtClean="0">
                <a:solidFill>
                  <a:srgbClr val="0033CC"/>
                </a:solidFill>
              </a:rPr>
              <a:t>Category</a:t>
            </a:r>
            <a:r>
              <a:rPr lang="en-US" b="1" dirty="0">
                <a:solidFill>
                  <a:srgbClr val="0033CC"/>
                </a:solidFill>
              </a:rPr>
              <a:t>: </a:t>
            </a:r>
            <a:r>
              <a:rPr lang="en-US" dirty="0">
                <a:solidFill>
                  <a:srgbClr val="0033CC"/>
                </a:solidFill>
              </a:rPr>
              <a:t>Detection and </a:t>
            </a:r>
            <a:r>
              <a:rPr lang="en-US" dirty="0" smtClean="0">
                <a:solidFill>
                  <a:srgbClr val="0033CC"/>
                </a:solidFill>
              </a:rPr>
              <a:t>Recovery</a:t>
            </a:r>
            <a:endParaRPr lang="en-US" dirty="0"/>
          </a:p>
          <a:p>
            <a:r>
              <a:rPr lang="en-US" b="1" dirty="0" smtClean="0"/>
              <a:t>Log </a:t>
            </a:r>
            <a:r>
              <a:rPr lang="en-US" b="1" dirty="0"/>
              <a:t>aggregation</a:t>
            </a:r>
            <a:r>
              <a:rPr lang="en-US" dirty="0"/>
              <a:t>: Correlate activities of </a:t>
            </a:r>
            <a:r>
              <a:rPr lang="en-US" dirty="0" smtClean="0"/>
              <a:t>multiple applications </a:t>
            </a:r>
            <a:r>
              <a:rPr lang="en-US" dirty="0"/>
              <a:t>when diagnosing a breach</a:t>
            </a:r>
          </a:p>
          <a:p>
            <a:pPr lvl="1"/>
            <a:r>
              <a:rPr lang="en-US" dirty="0" smtClean="0"/>
              <a:t>E.g</a:t>
            </a:r>
            <a:r>
              <a:rPr lang="en-US" dirty="0"/>
              <a:t>., </a:t>
            </a:r>
            <a:r>
              <a:rPr lang="en-US" dirty="0" err="1">
                <a:latin typeface="Courier New" panose="02070309020205020404" pitchFamily="49" charset="0"/>
                <a:cs typeface="Courier New" panose="02070309020205020404" pitchFamily="49" charset="0"/>
              </a:rPr>
              <a:t>splunk</a:t>
            </a:r>
            <a:r>
              <a:rPr lang="en-US" dirty="0"/>
              <a:t> log aggregator </a:t>
            </a:r>
            <a:r>
              <a:rPr lang="en-US" dirty="0">
                <a:hlinkClick r:id="rId3"/>
              </a:rPr>
              <a:t>https://www.splunk.com</a:t>
            </a:r>
            <a:r>
              <a:rPr lang="en-US" dirty="0" smtClean="0">
                <a:hlinkClick r:id="rId3"/>
              </a:rPr>
              <a:t>/</a:t>
            </a:r>
            <a:r>
              <a:rPr lang="en-US" dirty="0" smtClean="0"/>
              <a:t> </a:t>
            </a:r>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38</a:t>
            </a:fld>
            <a:endParaRPr lang="en-US"/>
          </a:p>
        </p:txBody>
      </p:sp>
    </p:spTree>
    <p:extLst>
      <p:ext uri="{BB962C8B-B14F-4D97-AF65-F5344CB8AC3E}">
        <p14:creationId xmlns:p14="http://schemas.microsoft.com/office/powerpoint/2010/main" val="4196027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Software </a:t>
            </a:r>
            <a:r>
              <a:rPr lang="en-US" dirty="0" smtClean="0"/>
              <a:t>Design</a:t>
            </a:r>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4</a:t>
            </a:fld>
            <a:endParaRPr lang="en-US"/>
          </a:p>
        </p:txBody>
      </p:sp>
      <p:sp>
        <p:nvSpPr>
          <p:cNvPr id="5" name="Rectangle 4"/>
          <p:cNvSpPr/>
          <p:nvPr/>
        </p:nvSpPr>
        <p:spPr>
          <a:xfrm>
            <a:off x="4629150" y="1690688"/>
            <a:ext cx="3038475" cy="1015663"/>
          </a:xfrm>
          <a:prstGeom prst="rect">
            <a:avLst/>
          </a:prstGeom>
        </p:spPr>
        <p:txBody>
          <a:bodyPr wrap="square">
            <a:spAutoFit/>
          </a:bodyPr>
          <a:lstStyle/>
          <a:p>
            <a:r>
              <a:rPr lang="en-US" sz="2000" b="1" dirty="0"/>
              <a:t>Design</a:t>
            </a:r>
            <a:r>
              <a:rPr lang="en-US" sz="2000" dirty="0"/>
              <a:t> software</a:t>
            </a:r>
          </a:p>
          <a:p>
            <a:r>
              <a:rPr lang="en-US" sz="2000" dirty="0"/>
              <a:t>architecture according to</a:t>
            </a:r>
          </a:p>
          <a:p>
            <a:r>
              <a:rPr lang="en-US" sz="2000" dirty="0"/>
              <a:t>good </a:t>
            </a:r>
            <a:r>
              <a:rPr lang="en-US" sz="2000" b="1" dirty="0">
                <a:solidFill>
                  <a:srgbClr val="00B050"/>
                </a:solidFill>
              </a:rPr>
              <a:t>principles</a:t>
            </a:r>
            <a:r>
              <a:rPr lang="en-US" sz="2000" dirty="0"/>
              <a:t> and </a:t>
            </a:r>
            <a:r>
              <a:rPr lang="en-US" sz="2000" b="1" dirty="0">
                <a:solidFill>
                  <a:srgbClr val="00B050"/>
                </a:solidFill>
              </a:rPr>
              <a:t>rules</a:t>
            </a:r>
          </a:p>
        </p:txBody>
      </p:sp>
      <p:sp>
        <p:nvSpPr>
          <p:cNvPr id="6" name="Rectangle 5"/>
          <p:cNvSpPr/>
          <p:nvPr/>
        </p:nvSpPr>
        <p:spPr>
          <a:xfrm>
            <a:off x="4524374" y="5258485"/>
            <a:ext cx="3362325" cy="707886"/>
          </a:xfrm>
          <a:prstGeom prst="rect">
            <a:avLst/>
          </a:prstGeom>
        </p:spPr>
        <p:txBody>
          <a:bodyPr wrap="square">
            <a:spAutoFit/>
          </a:bodyPr>
          <a:lstStyle/>
          <a:p>
            <a:r>
              <a:rPr lang="en-US" sz="2000" b="1" dirty="0">
                <a:solidFill>
                  <a:srgbClr val="00B050"/>
                </a:solidFill>
              </a:rPr>
              <a:t>Risk-based analysis </a:t>
            </a:r>
            <a:r>
              <a:rPr lang="en-US" sz="2000" dirty="0"/>
              <a:t>of</a:t>
            </a:r>
          </a:p>
          <a:p>
            <a:r>
              <a:rPr lang="en-US" sz="2000" dirty="0"/>
              <a:t>software architecture's design</a:t>
            </a:r>
          </a:p>
        </p:txBody>
      </p:sp>
      <p:sp>
        <p:nvSpPr>
          <p:cNvPr id="7" name="Curved Left Arrow 6"/>
          <p:cNvSpPr/>
          <p:nvPr/>
        </p:nvSpPr>
        <p:spPr>
          <a:xfrm>
            <a:off x="7877175" y="2145327"/>
            <a:ext cx="800100" cy="311315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Right Arrow 9"/>
          <p:cNvSpPr/>
          <p:nvPr/>
        </p:nvSpPr>
        <p:spPr>
          <a:xfrm rot="10800000" flipH="1">
            <a:off x="3771898" y="2198518"/>
            <a:ext cx="742950" cy="30599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5491222" y="3301264"/>
            <a:ext cx="866656" cy="1185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86470" y="3236127"/>
            <a:ext cx="866656" cy="1185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Initial </a:t>
            </a:r>
          </a:p>
          <a:p>
            <a:r>
              <a:rPr lang="en-US" dirty="0"/>
              <a:t>design</a:t>
            </a:r>
          </a:p>
          <a:p>
            <a:pPr algn="ctr"/>
            <a:endParaRPr lang="en-US" dirty="0"/>
          </a:p>
        </p:txBody>
      </p:sp>
      <p:sp>
        <p:nvSpPr>
          <p:cNvPr id="18" name="Rectangle 17"/>
          <p:cNvSpPr/>
          <p:nvPr/>
        </p:nvSpPr>
        <p:spPr>
          <a:xfrm>
            <a:off x="5681718" y="3170990"/>
            <a:ext cx="866656" cy="1185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883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animBg="1"/>
      <p:bldP spid="11" grpId="0" animBg="1"/>
      <p:bldP spid="15"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and </a:t>
            </a:r>
            <a:r>
              <a:rPr lang="en-US" dirty="0" smtClean="0"/>
              <a:t>Rules</a:t>
            </a:r>
            <a:endParaRPr lang="en-US" dirty="0"/>
          </a:p>
        </p:txBody>
      </p:sp>
      <p:sp>
        <p:nvSpPr>
          <p:cNvPr id="3" name="Content Placeholder 2"/>
          <p:cNvSpPr>
            <a:spLocks noGrp="1"/>
          </p:cNvSpPr>
          <p:nvPr>
            <p:ph idx="1"/>
          </p:nvPr>
        </p:nvSpPr>
        <p:spPr/>
        <p:txBody>
          <a:bodyPr>
            <a:normAutofit/>
          </a:bodyPr>
          <a:lstStyle/>
          <a:p>
            <a:r>
              <a:rPr lang="en-US" dirty="0" smtClean="0"/>
              <a:t>A </a:t>
            </a:r>
            <a:r>
              <a:rPr lang="en-US" b="1" dirty="0">
                <a:solidFill>
                  <a:srgbClr val="0033CC"/>
                </a:solidFill>
              </a:rPr>
              <a:t>principle</a:t>
            </a:r>
            <a:r>
              <a:rPr lang="en-US" dirty="0"/>
              <a:t> is a high-level design goal with </a:t>
            </a:r>
            <a:r>
              <a:rPr lang="en-US" dirty="0" smtClean="0"/>
              <a:t>many possible </a:t>
            </a:r>
            <a:r>
              <a:rPr lang="en-US" dirty="0"/>
              <a:t>manifestations</a:t>
            </a:r>
          </a:p>
          <a:p>
            <a:r>
              <a:rPr lang="en-US" dirty="0" smtClean="0"/>
              <a:t>A </a:t>
            </a:r>
            <a:r>
              <a:rPr lang="en-US" b="1" dirty="0">
                <a:solidFill>
                  <a:srgbClr val="0033CC"/>
                </a:solidFill>
              </a:rPr>
              <a:t>rule</a:t>
            </a:r>
            <a:r>
              <a:rPr lang="en-US" dirty="0"/>
              <a:t> is a specific practice that is consonant </a:t>
            </a:r>
            <a:r>
              <a:rPr lang="en-US" dirty="0" smtClean="0"/>
              <a:t>with sound </a:t>
            </a:r>
            <a:r>
              <a:rPr lang="en-US" dirty="0"/>
              <a:t>design principles</a:t>
            </a:r>
          </a:p>
          <a:p>
            <a:pPr lvl="1"/>
            <a:r>
              <a:rPr lang="en-US" dirty="0" smtClean="0"/>
              <a:t>The </a:t>
            </a:r>
            <a:r>
              <a:rPr lang="en-US" dirty="0"/>
              <a:t>difference between these two can be fuzzy, </a:t>
            </a:r>
            <a:r>
              <a:rPr lang="en-US" dirty="0" smtClean="0"/>
              <a:t>just as </a:t>
            </a:r>
            <a:r>
              <a:rPr lang="en-US" dirty="0"/>
              <a:t>design vs. implementation is fuzzy</a:t>
            </a:r>
            <a:r>
              <a:rPr lang="en-US" dirty="0" smtClean="0"/>
              <a:t>.</a:t>
            </a:r>
          </a:p>
          <a:p>
            <a:pPr lvl="2"/>
            <a:r>
              <a:rPr lang="en-US" dirty="0" smtClean="0"/>
              <a:t>For </a:t>
            </a:r>
            <a:r>
              <a:rPr lang="en-US" dirty="0"/>
              <a:t>example, there is often a principle underlying specific </a:t>
            </a:r>
            <a:r>
              <a:rPr lang="en-US" dirty="0" smtClean="0"/>
              <a:t>practices</a:t>
            </a:r>
            <a:endParaRPr lang="en-US" dirty="0"/>
          </a:p>
          <a:p>
            <a:r>
              <a:rPr lang="en-US" b="1" dirty="0" smtClean="0"/>
              <a:t>Principles </a:t>
            </a:r>
            <a:r>
              <a:rPr lang="en-US" b="1" dirty="0"/>
              <a:t>often </a:t>
            </a:r>
            <a:r>
              <a:rPr lang="en-US" b="1" dirty="0" smtClean="0"/>
              <a:t>overlap</a:t>
            </a:r>
            <a:endParaRPr lang="en-US" dirty="0"/>
          </a:p>
          <a:p>
            <a:r>
              <a:rPr lang="en-US" dirty="0" smtClean="0"/>
              <a:t>The </a:t>
            </a:r>
            <a:r>
              <a:rPr lang="en-US" b="1" dirty="0"/>
              <a:t>software design phase </a:t>
            </a:r>
            <a:r>
              <a:rPr lang="en-US" dirty="0"/>
              <a:t>tends to focus </a:t>
            </a:r>
            <a:r>
              <a:rPr lang="en-US" dirty="0" smtClean="0"/>
              <a:t>on </a:t>
            </a:r>
            <a:r>
              <a:rPr lang="en-US" b="1" dirty="0" smtClean="0">
                <a:solidFill>
                  <a:srgbClr val="0033CC"/>
                </a:solidFill>
              </a:rPr>
              <a:t>principles</a:t>
            </a:r>
            <a:r>
              <a:rPr lang="en-US" dirty="0" smtClean="0"/>
              <a:t> </a:t>
            </a:r>
            <a:r>
              <a:rPr lang="en-US" dirty="0"/>
              <a:t>for avoiding flaws</a:t>
            </a:r>
          </a:p>
        </p:txBody>
      </p:sp>
      <p:sp>
        <p:nvSpPr>
          <p:cNvPr id="4" name="Slide Number Placeholder 3"/>
          <p:cNvSpPr>
            <a:spLocks noGrp="1"/>
          </p:cNvSpPr>
          <p:nvPr>
            <p:ph type="sldNum" sz="quarter" idx="12"/>
          </p:nvPr>
        </p:nvSpPr>
        <p:spPr/>
        <p:txBody>
          <a:bodyPr/>
          <a:lstStyle/>
          <a:p>
            <a:fld id="{F15B97ED-D0CE-4F60-AA3B-CECC71C332B3}" type="slidenum">
              <a:rPr lang="en-US" smtClean="0"/>
              <a:t>5</a:t>
            </a:fld>
            <a:endParaRPr lang="en-US"/>
          </a:p>
        </p:txBody>
      </p:sp>
    </p:spTree>
    <p:extLst>
      <p:ext uri="{BB962C8B-B14F-4D97-AF65-F5344CB8AC3E}">
        <p14:creationId xmlns:p14="http://schemas.microsoft.com/office/powerpoint/2010/main" val="2367146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a:t>
            </a:r>
            <a:r>
              <a:rPr lang="en-US" dirty="0" smtClean="0"/>
              <a:t>Principles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b="1" dirty="0" smtClean="0"/>
              <a:t>Prevention</a:t>
            </a:r>
            <a:endParaRPr lang="en-US" b="1" dirty="0"/>
          </a:p>
          <a:p>
            <a:pPr lvl="1"/>
            <a:r>
              <a:rPr lang="en-US" b="1" dirty="0" smtClean="0">
                <a:solidFill>
                  <a:srgbClr val="00B050"/>
                </a:solidFill>
              </a:rPr>
              <a:t>Goal</a:t>
            </a:r>
            <a:r>
              <a:rPr lang="en-US" dirty="0">
                <a:solidFill>
                  <a:srgbClr val="00B050"/>
                </a:solidFill>
              </a:rPr>
              <a:t>: Eliminate software defects entirely</a:t>
            </a:r>
          </a:p>
          <a:p>
            <a:pPr lvl="1"/>
            <a:r>
              <a:rPr lang="en-US" b="1" dirty="0" smtClean="0">
                <a:solidFill>
                  <a:srgbClr val="0033CC"/>
                </a:solidFill>
              </a:rPr>
              <a:t>Example</a:t>
            </a:r>
            <a:r>
              <a:rPr lang="en-US" dirty="0">
                <a:solidFill>
                  <a:srgbClr val="0033CC"/>
                </a:solidFill>
              </a:rPr>
              <a:t>: Heartbleed bug would have been prevented </a:t>
            </a:r>
            <a:r>
              <a:rPr lang="en-US" dirty="0" smtClean="0">
                <a:solidFill>
                  <a:srgbClr val="0033CC"/>
                </a:solidFill>
              </a:rPr>
              <a:t>by using </a:t>
            </a:r>
            <a:r>
              <a:rPr lang="en-US" dirty="0">
                <a:solidFill>
                  <a:srgbClr val="0033CC"/>
                </a:solidFill>
              </a:rPr>
              <a:t>a type-safe language, like Java</a:t>
            </a:r>
          </a:p>
          <a:p>
            <a:pPr marL="514350" indent="-514350">
              <a:buFont typeface="+mj-lt"/>
              <a:buAutoNum type="arabicPeriod"/>
            </a:pPr>
            <a:r>
              <a:rPr lang="en-US" b="1" dirty="0" smtClean="0"/>
              <a:t>Mitigation</a:t>
            </a:r>
            <a:endParaRPr lang="en-US" b="1" dirty="0"/>
          </a:p>
          <a:p>
            <a:pPr lvl="1"/>
            <a:r>
              <a:rPr lang="en-US" b="1" dirty="0" smtClean="0">
                <a:solidFill>
                  <a:srgbClr val="00B050"/>
                </a:solidFill>
              </a:rPr>
              <a:t>Goal</a:t>
            </a:r>
            <a:r>
              <a:rPr lang="en-US" dirty="0">
                <a:solidFill>
                  <a:srgbClr val="00B050"/>
                </a:solidFill>
              </a:rPr>
              <a:t>: Reduce the harm from exploitation of unknown defects</a:t>
            </a:r>
          </a:p>
          <a:p>
            <a:pPr lvl="1"/>
            <a:r>
              <a:rPr lang="en-US" b="1" dirty="0" smtClean="0">
                <a:solidFill>
                  <a:srgbClr val="0033CC"/>
                </a:solidFill>
              </a:rPr>
              <a:t>Example</a:t>
            </a:r>
            <a:r>
              <a:rPr lang="en-US" dirty="0">
                <a:solidFill>
                  <a:srgbClr val="0033CC"/>
                </a:solidFill>
              </a:rPr>
              <a:t>: Run each browser tab in a separate process, </a:t>
            </a:r>
            <a:r>
              <a:rPr lang="en-US" dirty="0" smtClean="0">
                <a:solidFill>
                  <a:srgbClr val="0033CC"/>
                </a:solidFill>
              </a:rPr>
              <a:t>so exploitation </a:t>
            </a:r>
            <a:r>
              <a:rPr lang="en-US" dirty="0">
                <a:solidFill>
                  <a:srgbClr val="0033CC"/>
                </a:solidFill>
              </a:rPr>
              <a:t>of one tab does not yield access to data </a:t>
            </a:r>
            <a:r>
              <a:rPr lang="en-US" dirty="0" smtClean="0">
                <a:solidFill>
                  <a:srgbClr val="0033CC"/>
                </a:solidFill>
              </a:rPr>
              <a:t>in another</a:t>
            </a:r>
            <a:endParaRPr lang="en-US" dirty="0">
              <a:solidFill>
                <a:srgbClr val="0033CC"/>
              </a:solidFill>
            </a:endParaRPr>
          </a:p>
          <a:p>
            <a:pPr marL="514350" indent="-514350">
              <a:buFont typeface="+mj-lt"/>
              <a:buAutoNum type="arabicPeriod"/>
            </a:pPr>
            <a:r>
              <a:rPr lang="en-US" b="1" dirty="0" smtClean="0"/>
              <a:t>Detection </a:t>
            </a:r>
            <a:r>
              <a:rPr lang="en-US" dirty="0"/>
              <a:t>(and </a:t>
            </a:r>
            <a:r>
              <a:rPr lang="en-US" b="1" dirty="0"/>
              <a:t>Recovery</a:t>
            </a:r>
            <a:r>
              <a:rPr lang="en-US" dirty="0" smtClean="0"/>
              <a:t>)</a:t>
            </a:r>
            <a:endParaRPr lang="en-US" b="1" dirty="0"/>
          </a:p>
          <a:p>
            <a:pPr lvl="1"/>
            <a:r>
              <a:rPr lang="en-US" b="1" dirty="0" smtClean="0">
                <a:solidFill>
                  <a:srgbClr val="00B050"/>
                </a:solidFill>
              </a:rPr>
              <a:t>Goal</a:t>
            </a:r>
            <a:r>
              <a:rPr lang="en-US" dirty="0">
                <a:solidFill>
                  <a:srgbClr val="00B050"/>
                </a:solidFill>
              </a:rPr>
              <a:t>: Identify and understand an attack (and undo damage)</a:t>
            </a:r>
          </a:p>
          <a:p>
            <a:pPr lvl="1"/>
            <a:r>
              <a:rPr lang="en-US" b="1" dirty="0" smtClean="0">
                <a:solidFill>
                  <a:srgbClr val="0033CC"/>
                </a:solidFill>
              </a:rPr>
              <a:t>Example</a:t>
            </a:r>
            <a:r>
              <a:rPr lang="en-US" dirty="0">
                <a:solidFill>
                  <a:srgbClr val="0033CC"/>
                </a:solidFill>
              </a:rPr>
              <a:t>: Monitoring (e.g., expected invariants</a:t>
            </a:r>
            <a:r>
              <a:rPr lang="en-US" dirty="0" smtClean="0">
                <a:solidFill>
                  <a:srgbClr val="0033CC"/>
                </a:solidFill>
              </a:rPr>
              <a:t>), snapshotting</a:t>
            </a:r>
            <a:endParaRPr lang="en-US" dirty="0">
              <a:solidFill>
                <a:srgbClr val="0033CC"/>
              </a:solidFill>
            </a:endParaRPr>
          </a:p>
        </p:txBody>
      </p:sp>
      <p:sp>
        <p:nvSpPr>
          <p:cNvPr id="4" name="Slide Number Placeholder 3"/>
          <p:cNvSpPr>
            <a:spLocks noGrp="1"/>
          </p:cNvSpPr>
          <p:nvPr>
            <p:ph type="sldNum" sz="quarter" idx="12"/>
          </p:nvPr>
        </p:nvSpPr>
        <p:spPr/>
        <p:txBody>
          <a:bodyPr/>
          <a:lstStyle/>
          <a:p>
            <a:fld id="{F15B97ED-D0CE-4F60-AA3B-CECC71C332B3}" type="slidenum">
              <a:rPr lang="en-US" smtClean="0"/>
              <a:t>6</a:t>
            </a:fld>
            <a:endParaRPr lang="en-US"/>
          </a:p>
        </p:txBody>
      </p:sp>
    </p:spTree>
    <p:extLst>
      <p:ext uri="{BB962C8B-B14F-4D97-AF65-F5344CB8AC3E}">
        <p14:creationId xmlns:p14="http://schemas.microsoft.com/office/powerpoint/2010/main" val="1835047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Principles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b="1" dirty="0" smtClean="0"/>
              <a:t> </a:t>
            </a:r>
            <a:r>
              <a:rPr lang="en-US" b="1" dirty="0"/>
              <a:t>Favor </a:t>
            </a:r>
            <a:r>
              <a:rPr lang="en-US" b="1" dirty="0" smtClean="0"/>
              <a:t>simplicity</a:t>
            </a:r>
            <a:endParaRPr lang="en-US" b="1" dirty="0"/>
          </a:p>
          <a:p>
            <a:pPr lvl="1"/>
            <a:r>
              <a:rPr lang="en-US" dirty="0" smtClean="0"/>
              <a:t>Use </a:t>
            </a:r>
            <a:r>
              <a:rPr lang="en-US" dirty="0"/>
              <a:t>fail-safe defaults</a:t>
            </a:r>
          </a:p>
          <a:p>
            <a:pPr lvl="1"/>
            <a:r>
              <a:rPr lang="en-US" dirty="0" smtClean="0"/>
              <a:t>Do </a:t>
            </a:r>
            <a:r>
              <a:rPr lang="en-US" dirty="0"/>
              <a:t>not expect expert users</a:t>
            </a:r>
          </a:p>
          <a:p>
            <a:pPr marL="514350" indent="-514350">
              <a:buFont typeface="+mj-lt"/>
              <a:buAutoNum type="arabicPeriod"/>
            </a:pPr>
            <a:r>
              <a:rPr lang="en-US" b="1" dirty="0" smtClean="0"/>
              <a:t>Trust </a:t>
            </a:r>
            <a:r>
              <a:rPr lang="en-US" b="1" dirty="0"/>
              <a:t>with </a:t>
            </a:r>
            <a:r>
              <a:rPr lang="en-US" b="1" dirty="0" smtClean="0"/>
              <a:t>reluctance</a:t>
            </a:r>
            <a:endParaRPr lang="en-US" b="1" dirty="0"/>
          </a:p>
          <a:p>
            <a:pPr lvl="1"/>
            <a:r>
              <a:rPr lang="en-US" dirty="0" smtClean="0"/>
              <a:t>Employ </a:t>
            </a:r>
            <a:r>
              <a:rPr lang="en-US" dirty="0"/>
              <a:t>a small trusted computing base</a:t>
            </a:r>
          </a:p>
          <a:p>
            <a:pPr lvl="1"/>
            <a:r>
              <a:rPr lang="en-US" dirty="0" smtClean="0"/>
              <a:t>Grant </a:t>
            </a:r>
            <a:r>
              <a:rPr lang="en-US" dirty="0"/>
              <a:t>the least privilege possible</a:t>
            </a:r>
          </a:p>
          <a:p>
            <a:pPr lvl="2"/>
            <a:r>
              <a:rPr lang="en-US" dirty="0" smtClean="0"/>
              <a:t>Promote </a:t>
            </a:r>
            <a:r>
              <a:rPr lang="en-US" dirty="0"/>
              <a:t>privacy</a:t>
            </a:r>
          </a:p>
          <a:p>
            <a:pPr lvl="2"/>
            <a:r>
              <a:rPr lang="en-US" dirty="0" smtClean="0"/>
              <a:t>Compartmentalize</a:t>
            </a:r>
            <a:endParaRPr lang="en-US" dirty="0"/>
          </a:p>
          <a:p>
            <a:pPr marL="514350" indent="-514350">
              <a:buFont typeface="+mj-lt"/>
              <a:buAutoNum type="arabicPeriod"/>
            </a:pPr>
            <a:r>
              <a:rPr lang="en-US" b="1" dirty="0" smtClean="0"/>
              <a:t>Defend </a:t>
            </a:r>
            <a:r>
              <a:rPr lang="en-US" b="1" dirty="0"/>
              <a:t>in </a:t>
            </a:r>
            <a:r>
              <a:rPr lang="en-US" b="1" dirty="0" smtClean="0"/>
              <a:t>Depth</a:t>
            </a:r>
            <a:endParaRPr lang="en-US" b="1" dirty="0"/>
          </a:p>
          <a:p>
            <a:pPr lvl="1"/>
            <a:r>
              <a:rPr lang="en-US" dirty="0" smtClean="0"/>
              <a:t>Use </a:t>
            </a:r>
            <a:r>
              <a:rPr lang="en-US" dirty="0"/>
              <a:t>community resources - no security by obscurity</a:t>
            </a:r>
          </a:p>
          <a:p>
            <a:pPr marL="514350" indent="-514350">
              <a:buFont typeface="+mj-lt"/>
              <a:buAutoNum type="arabicPeriod"/>
            </a:pPr>
            <a:r>
              <a:rPr lang="en-US" b="1" dirty="0" smtClean="0"/>
              <a:t>Monitor </a:t>
            </a:r>
            <a:r>
              <a:rPr lang="en-US" b="1" dirty="0"/>
              <a:t>and trace</a:t>
            </a:r>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7</a:t>
            </a:fld>
            <a:endParaRPr lang="en-US"/>
          </a:p>
        </p:txBody>
      </p:sp>
    </p:spTree>
    <p:extLst>
      <p:ext uri="{BB962C8B-B14F-4D97-AF65-F5344CB8AC3E}">
        <p14:creationId xmlns:p14="http://schemas.microsoft.com/office/powerpoint/2010/main" val="258191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Advice</a:t>
            </a:r>
          </a:p>
        </p:txBody>
      </p:sp>
      <p:sp>
        <p:nvSpPr>
          <p:cNvPr id="3" name="Content Placeholder 2"/>
          <p:cNvSpPr>
            <a:spLocks noGrp="1"/>
          </p:cNvSpPr>
          <p:nvPr>
            <p:ph idx="1"/>
          </p:nvPr>
        </p:nvSpPr>
        <p:spPr>
          <a:xfrm>
            <a:off x="838200" y="1825625"/>
            <a:ext cx="10515600" cy="1260475"/>
          </a:xfrm>
        </p:spPr>
        <p:txBody>
          <a:bodyPr>
            <a:normAutofit/>
          </a:bodyPr>
          <a:lstStyle/>
          <a:p>
            <a:r>
              <a:rPr lang="en-US" dirty="0"/>
              <a:t>The classic reference on principles of secure </a:t>
            </a:r>
            <a:r>
              <a:rPr lang="en-US" dirty="0" smtClean="0"/>
              <a:t>design is </a:t>
            </a:r>
            <a:r>
              <a:rPr lang="en-US" b="1" dirty="0"/>
              <a:t>The Protection of Information in </a:t>
            </a:r>
            <a:r>
              <a:rPr lang="en-US" b="1" dirty="0" smtClean="0"/>
              <a:t>Computer Systems</a:t>
            </a:r>
            <a:r>
              <a:rPr lang="en-US" dirty="0"/>
              <a:t>, by </a:t>
            </a:r>
            <a:r>
              <a:rPr lang="en-US" dirty="0" err="1"/>
              <a:t>Saltzer</a:t>
            </a:r>
            <a:r>
              <a:rPr lang="en-US" dirty="0"/>
              <a:t> and Schroeder (in 1975</a:t>
            </a:r>
            <a:r>
              <a:rPr lang="en-US" dirty="0" smtClean="0"/>
              <a:t>)</a:t>
            </a:r>
          </a:p>
          <a:p>
            <a:pPr marL="0" indent="0" algn="ctr">
              <a:buNone/>
            </a:pPr>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8</a:t>
            </a:fld>
            <a:endParaRPr lang="en-US"/>
          </a:p>
        </p:txBody>
      </p:sp>
      <p:sp>
        <p:nvSpPr>
          <p:cNvPr id="5" name="Content Placeholder 2"/>
          <p:cNvSpPr txBox="1">
            <a:spLocks/>
          </p:cNvSpPr>
          <p:nvPr/>
        </p:nvSpPr>
        <p:spPr>
          <a:xfrm>
            <a:off x="838200" y="3428999"/>
            <a:ext cx="4629150" cy="2747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0B050"/>
                </a:solidFill>
              </a:rPr>
              <a:t>Economy of </a:t>
            </a:r>
            <a:r>
              <a:rPr lang="en-US" b="1" dirty="0" smtClean="0">
                <a:solidFill>
                  <a:srgbClr val="00B050"/>
                </a:solidFill>
              </a:rPr>
              <a:t>Mechanism</a:t>
            </a:r>
            <a:endParaRPr lang="en-US" b="1" dirty="0">
              <a:solidFill>
                <a:srgbClr val="00B050"/>
              </a:solidFill>
            </a:endParaRPr>
          </a:p>
          <a:p>
            <a:r>
              <a:rPr lang="en-US" b="1" dirty="0" smtClean="0">
                <a:solidFill>
                  <a:srgbClr val="00B050"/>
                </a:solidFill>
              </a:rPr>
              <a:t>Fail-safe Defaults</a:t>
            </a:r>
            <a:endParaRPr lang="en-US" b="1" dirty="0">
              <a:solidFill>
                <a:srgbClr val="00B050"/>
              </a:solidFill>
            </a:endParaRPr>
          </a:p>
          <a:p>
            <a:r>
              <a:rPr lang="en-US" b="1" dirty="0" smtClean="0">
                <a:solidFill>
                  <a:srgbClr val="00B050"/>
                </a:solidFill>
              </a:rPr>
              <a:t>Complete mediation</a:t>
            </a:r>
            <a:endParaRPr lang="en-US" b="1" dirty="0">
              <a:solidFill>
                <a:srgbClr val="00B050"/>
              </a:solidFill>
            </a:endParaRPr>
          </a:p>
          <a:p>
            <a:r>
              <a:rPr lang="en-US" b="1" dirty="0" smtClean="0">
                <a:solidFill>
                  <a:srgbClr val="00B050"/>
                </a:solidFill>
              </a:rPr>
              <a:t>Open design</a:t>
            </a:r>
            <a:endParaRPr lang="en-US" b="1" dirty="0">
              <a:solidFill>
                <a:srgbClr val="00B050"/>
              </a:solidFill>
            </a:endParaRPr>
          </a:p>
          <a:p>
            <a:r>
              <a:rPr lang="en-US" b="1" dirty="0" smtClean="0">
                <a:solidFill>
                  <a:srgbClr val="00B050"/>
                </a:solidFill>
              </a:rPr>
              <a:t>Psychological acceptability</a:t>
            </a:r>
            <a:endParaRPr lang="en-US" b="1" dirty="0">
              <a:solidFill>
                <a:srgbClr val="00B050"/>
              </a:solidFill>
            </a:endParaRPr>
          </a:p>
        </p:txBody>
      </p:sp>
      <p:sp>
        <p:nvSpPr>
          <p:cNvPr id="6" name="Content Placeholder 2"/>
          <p:cNvSpPr txBox="1">
            <a:spLocks/>
          </p:cNvSpPr>
          <p:nvPr/>
        </p:nvSpPr>
        <p:spPr>
          <a:xfrm>
            <a:off x="6724650" y="3428998"/>
            <a:ext cx="4629150" cy="2747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solidFill>
                  <a:srgbClr val="00B050"/>
                </a:solidFill>
              </a:rPr>
              <a:t>Separation </a:t>
            </a:r>
            <a:r>
              <a:rPr lang="en-US" b="1" dirty="0">
                <a:solidFill>
                  <a:srgbClr val="00B050"/>
                </a:solidFill>
              </a:rPr>
              <a:t>of </a:t>
            </a:r>
            <a:r>
              <a:rPr lang="en-US" b="1" dirty="0" smtClean="0">
                <a:solidFill>
                  <a:srgbClr val="00B050"/>
                </a:solidFill>
              </a:rPr>
              <a:t>privilege</a:t>
            </a:r>
            <a:endParaRPr lang="en-US" b="1" dirty="0">
              <a:solidFill>
                <a:srgbClr val="00B050"/>
              </a:solidFill>
            </a:endParaRPr>
          </a:p>
          <a:p>
            <a:r>
              <a:rPr lang="en-US" b="1" dirty="0" smtClean="0">
                <a:solidFill>
                  <a:srgbClr val="00B050"/>
                </a:solidFill>
              </a:rPr>
              <a:t>Least privilege</a:t>
            </a:r>
            <a:endParaRPr lang="en-US" b="1" dirty="0">
              <a:solidFill>
                <a:srgbClr val="00B050"/>
              </a:solidFill>
            </a:endParaRPr>
          </a:p>
          <a:p>
            <a:r>
              <a:rPr lang="en-US" b="1" dirty="0" smtClean="0">
                <a:solidFill>
                  <a:srgbClr val="00B050"/>
                </a:solidFill>
              </a:rPr>
              <a:t>Least </a:t>
            </a:r>
            <a:r>
              <a:rPr lang="en-US" b="1" dirty="0">
                <a:solidFill>
                  <a:srgbClr val="00B050"/>
                </a:solidFill>
              </a:rPr>
              <a:t>common </a:t>
            </a:r>
            <a:r>
              <a:rPr lang="en-US" b="1" dirty="0" smtClean="0">
                <a:solidFill>
                  <a:srgbClr val="00B050"/>
                </a:solidFill>
              </a:rPr>
              <a:t>mechanism</a:t>
            </a:r>
          </a:p>
          <a:p>
            <a:r>
              <a:rPr lang="en-US" b="1" dirty="0" smtClean="0">
                <a:solidFill>
                  <a:srgbClr val="0033CC"/>
                </a:solidFill>
              </a:rPr>
              <a:t>(</a:t>
            </a:r>
            <a:r>
              <a:rPr lang="en-US" b="1" dirty="0">
                <a:solidFill>
                  <a:srgbClr val="0033CC"/>
                </a:solidFill>
              </a:rPr>
              <a:t>Work factor</a:t>
            </a:r>
            <a:r>
              <a:rPr lang="en-US" b="1" dirty="0" smtClean="0">
                <a:solidFill>
                  <a:srgbClr val="0033CC"/>
                </a:solidFill>
              </a:rPr>
              <a:t>)</a:t>
            </a:r>
            <a:endParaRPr lang="en-US" b="1" dirty="0">
              <a:solidFill>
                <a:srgbClr val="0033CC"/>
              </a:solidFill>
            </a:endParaRPr>
          </a:p>
          <a:p>
            <a:r>
              <a:rPr lang="en-US" b="1" dirty="0" smtClean="0">
                <a:solidFill>
                  <a:srgbClr val="0033CC"/>
                </a:solidFill>
              </a:rPr>
              <a:t>(</a:t>
            </a:r>
            <a:r>
              <a:rPr lang="en-US" b="1" dirty="0">
                <a:solidFill>
                  <a:srgbClr val="0033CC"/>
                </a:solidFill>
              </a:rPr>
              <a:t>Compromise recording)</a:t>
            </a:r>
            <a:endParaRPr lang="en-US" dirty="0">
              <a:solidFill>
                <a:srgbClr val="0033CC"/>
              </a:solidFill>
            </a:endParaRPr>
          </a:p>
        </p:txBody>
      </p:sp>
      <p:sp>
        <p:nvSpPr>
          <p:cNvPr id="7" name="Rectangle 6"/>
          <p:cNvSpPr/>
          <p:nvPr/>
        </p:nvSpPr>
        <p:spPr>
          <a:xfrm>
            <a:off x="4856202" y="2997526"/>
            <a:ext cx="1627369" cy="523220"/>
          </a:xfrm>
          <a:prstGeom prst="rect">
            <a:avLst/>
          </a:prstGeom>
        </p:spPr>
        <p:txBody>
          <a:bodyPr wrap="none">
            <a:spAutoFit/>
          </a:bodyPr>
          <a:lstStyle/>
          <a:p>
            <a:r>
              <a:rPr lang="en-US" sz="2800" b="1" u="sng" dirty="0"/>
              <a:t>Principles</a:t>
            </a:r>
            <a:endParaRPr lang="en-US" sz="2800" u="sng" dirty="0"/>
          </a:p>
        </p:txBody>
      </p:sp>
      <p:sp>
        <p:nvSpPr>
          <p:cNvPr id="8" name="Rectangle 7"/>
          <p:cNvSpPr/>
          <p:nvPr/>
        </p:nvSpPr>
        <p:spPr>
          <a:xfrm>
            <a:off x="1181100" y="6143296"/>
            <a:ext cx="9353550" cy="369332"/>
          </a:xfrm>
          <a:prstGeom prst="rect">
            <a:avLst/>
          </a:prstGeom>
        </p:spPr>
        <p:txBody>
          <a:bodyPr wrap="square">
            <a:spAutoFit/>
          </a:bodyPr>
          <a:lstStyle/>
          <a:p>
            <a:r>
              <a:rPr lang="en-US" dirty="0">
                <a:hlinkClick r:id="rId3"/>
              </a:rPr>
              <a:t>http://</a:t>
            </a:r>
            <a:r>
              <a:rPr lang="en-US" dirty="0" smtClean="0">
                <a:hlinkClick r:id="rId3"/>
              </a:rPr>
              <a:t>web.mit.edu/Saltzer/www/publications/protection/Basic.html</a:t>
            </a:r>
            <a:r>
              <a:rPr lang="en-US" dirty="0" smtClean="0"/>
              <a:t> </a:t>
            </a:r>
            <a:endParaRPr lang="en-US" dirty="0"/>
          </a:p>
        </p:txBody>
      </p:sp>
    </p:spTree>
    <p:extLst>
      <p:ext uri="{BB962C8B-B14F-4D97-AF65-F5344CB8AC3E}">
        <p14:creationId xmlns:p14="http://schemas.microsoft.com/office/powerpoint/2010/main" val="3820601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to our list</a:t>
            </a:r>
          </a:p>
        </p:txBody>
      </p:sp>
      <p:sp>
        <p:nvSpPr>
          <p:cNvPr id="3" name="Content Placeholder 2"/>
          <p:cNvSpPr>
            <a:spLocks noGrp="1"/>
          </p:cNvSpPr>
          <p:nvPr>
            <p:ph idx="1"/>
          </p:nvPr>
        </p:nvSpPr>
        <p:spPr/>
        <p:txBody>
          <a:bodyPr>
            <a:normAutofit/>
          </a:bodyPr>
          <a:lstStyle/>
          <a:p>
            <a:r>
              <a:rPr lang="en-US" dirty="0" smtClean="0"/>
              <a:t>Several </a:t>
            </a:r>
            <a:r>
              <a:rPr lang="en-US" dirty="0"/>
              <a:t>principles reorganized/renamed</a:t>
            </a:r>
          </a:p>
          <a:p>
            <a:pPr lvl="1"/>
            <a:r>
              <a:rPr lang="en-US" i="1" dirty="0" smtClean="0"/>
              <a:t>Separation </a:t>
            </a:r>
            <a:r>
              <a:rPr lang="en-US" i="1" dirty="0"/>
              <a:t>of privilege </a:t>
            </a:r>
            <a:r>
              <a:rPr lang="en-US" dirty="0"/>
              <a:t>has elements of </a:t>
            </a:r>
            <a:r>
              <a:rPr lang="en-US" dirty="0" smtClean="0"/>
              <a:t>our </a:t>
            </a:r>
            <a:r>
              <a:rPr lang="en-US" b="1" dirty="0" smtClean="0"/>
              <a:t>compartmentalization</a:t>
            </a:r>
            <a:r>
              <a:rPr lang="en-US" dirty="0"/>
              <a:t>, </a:t>
            </a:r>
            <a:r>
              <a:rPr lang="en-US" b="1" dirty="0"/>
              <a:t>defend in </a:t>
            </a:r>
            <a:r>
              <a:rPr lang="en-US" b="1" dirty="0" smtClean="0"/>
              <a:t>depth</a:t>
            </a:r>
            <a:endParaRPr lang="en-US" b="1" dirty="0"/>
          </a:p>
          <a:p>
            <a:pPr lvl="1"/>
            <a:r>
              <a:rPr lang="en-US" i="1" dirty="0" smtClean="0"/>
              <a:t>Open </a:t>
            </a:r>
            <a:r>
              <a:rPr lang="en-US" i="1" dirty="0"/>
              <a:t>design </a:t>
            </a:r>
            <a:r>
              <a:rPr lang="en-US" dirty="0"/>
              <a:t>is like </a:t>
            </a:r>
            <a:r>
              <a:rPr lang="en-US" b="1" dirty="0"/>
              <a:t>use community resources</a:t>
            </a:r>
            <a:r>
              <a:rPr lang="en-US" dirty="0"/>
              <a:t>, but </a:t>
            </a:r>
            <a:r>
              <a:rPr lang="en-US" dirty="0" smtClean="0"/>
              <a:t>did not </a:t>
            </a:r>
            <a:r>
              <a:rPr lang="en-US" dirty="0"/>
              <a:t>anticipate open-source </a:t>
            </a:r>
            <a:r>
              <a:rPr lang="en-US" dirty="0" smtClean="0"/>
              <a:t>code</a:t>
            </a:r>
            <a:endParaRPr lang="en-US" dirty="0"/>
          </a:p>
          <a:p>
            <a:r>
              <a:rPr lang="en-US" b="1" dirty="0" smtClean="0"/>
              <a:t>Monitoring </a:t>
            </a:r>
            <a:r>
              <a:rPr lang="en-US" dirty="0"/>
              <a:t>is added</a:t>
            </a:r>
          </a:p>
          <a:p>
            <a:pPr lvl="1"/>
            <a:r>
              <a:rPr lang="en-US" dirty="0" smtClean="0"/>
              <a:t>Their </a:t>
            </a:r>
            <a:r>
              <a:rPr lang="en-US" dirty="0"/>
              <a:t>focus on prevention of attack, rather than </a:t>
            </a:r>
            <a:r>
              <a:rPr lang="en-US" dirty="0" smtClean="0"/>
              <a:t>recovery</a:t>
            </a:r>
            <a:endParaRPr lang="en-US" dirty="0"/>
          </a:p>
          <a:p>
            <a:r>
              <a:rPr lang="en-US" dirty="0" smtClean="0"/>
              <a:t>“</a:t>
            </a:r>
            <a:r>
              <a:rPr lang="en-US" dirty="0"/>
              <a:t>Principle” of </a:t>
            </a:r>
            <a:r>
              <a:rPr lang="en-US" i="1" dirty="0"/>
              <a:t>complete mediation </a:t>
            </a:r>
            <a:r>
              <a:rPr lang="en-US" dirty="0"/>
              <a:t>dropped</a:t>
            </a:r>
          </a:p>
          <a:p>
            <a:pPr lvl="1"/>
            <a:r>
              <a:rPr lang="en-US" dirty="0" smtClean="0"/>
              <a:t>CM </a:t>
            </a:r>
            <a:r>
              <a:rPr lang="en-US" dirty="0"/>
              <a:t>not a </a:t>
            </a:r>
            <a:r>
              <a:rPr lang="en-US" i="1" dirty="0"/>
              <a:t>design </a:t>
            </a:r>
            <a:r>
              <a:rPr lang="en-US" dirty="0"/>
              <a:t>principle, but a rather </a:t>
            </a:r>
            <a:r>
              <a:rPr lang="en-US" dirty="0" smtClean="0"/>
              <a:t>an implementation </a:t>
            </a:r>
            <a:r>
              <a:rPr lang="en-US" dirty="0"/>
              <a:t>requirement</a:t>
            </a:r>
          </a:p>
        </p:txBody>
      </p:sp>
      <p:sp>
        <p:nvSpPr>
          <p:cNvPr id="4" name="Slide Number Placeholder 3"/>
          <p:cNvSpPr>
            <a:spLocks noGrp="1"/>
          </p:cNvSpPr>
          <p:nvPr>
            <p:ph type="sldNum" sz="quarter" idx="12"/>
          </p:nvPr>
        </p:nvSpPr>
        <p:spPr/>
        <p:txBody>
          <a:bodyPr/>
          <a:lstStyle/>
          <a:p>
            <a:fld id="{F15B97ED-D0CE-4F60-AA3B-CECC71C332B3}" type="slidenum">
              <a:rPr lang="en-US" smtClean="0"/>
              <a:t>9</a:t>
            </a:fld>
            <a:endParaRPr lang="en-US"/>
          </a:p>
        </p:txBody>
      </p:sp>
    </p:spTree>
    <p:extLst>
      <p:ext uri="{BB962C8B-B14F-4D97-AF65-F5344CB8AC3E}">
        <p14:creationId xmlns:p14="http://schemas.microsoft.com/office/powerpoint/2010/main" val="578093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2444</TotalTime>
  <Words>8103</Words>
  <Application>Microsoft Office PowerPoint</Application>
  <PresentationFormat>Widescreen</PresentationFormat>
  <Paragraphs>565</Paragraphs>
  <Slides>38</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Courier New</vt:lpstr>
      <vt:lpstr>Office Theme</vt:lpstr>
      <vt:lpstr>Secure Software Design </vt:lpstr>
      <vt:lpstr>Design Defects = Flaws</vt:lpstr>
      <vt:lpstr>Design vs. Implementation?</vt:lpstr>
      <vt:lpstr>Secure Software Design</vt:lpstr>
      <vt:lpstr>Principles and Rules</vt:lpstr>
      <vt:lpstr>Categories of Principles</vt:lpstr>
      <vt:lpstr>The Principles</vt:lpstr>
      <vt:lpstr>Classic Advice</vt:lpstr>
      <vt:lpstr>Comparing to our list</vt:lpstr>
      <vt:lpstr>Design Category: Favor Simplicity</vt:lpstr>
      <vt:lpstr>Favor Simplicity</vt:lpstr>
      <vt:lpstr>FS: Use fail-safe defaults</vt:lpstr>
      <vt:lpstr>Hackers Breach Security of HealthCare.gov</vt:lpstr>
      <vt:lpstr>The Home Depot breach </vt:lpstr>
      <vt:lpstr>FS: Do not expect expert users</vt:lpstr>
      <vt:lpstr>Passwords</vt:lpstr>
      <vt:lpstr>Password Manager</vt:lpstr>
      <vt:lpstr>Password Strength Meter</vt:lpstr>
      <vt:lpstr>Better together</vt:lpstr>
      <vt:lpstr>Phishing</vt:lpstr>
      <vt:lpstr>Phishing</vt:lpstr>
      <vt:lpstr>Design Category: Trust with Reluctance</vt:lpstr>
      <vt:lpstr>Trust with Reluctance (TwR)</vt:lpstr>
      <vt:lpstr>TwR: Small Trusted Computing Base (TCB)</vt:lpstr>
      <vt:lpstr>Failure: Large Trusted Computing Base (TCB)</vt:lpstr>
      <vt:lpstr>TwR: Least Privilege</vt:lpstr>
      <vt:lpstr>Lesson: Trust is Transitive</vt:lpstr>
      <vt:lpstr>Rule: Input validation</vt:lpstr>
      <vt:lpstr>TwR: Promote Privacy</vt:lpstr>
      <vt:lpstr>TwR: Compartmentalization</vt:lpstr>
      <vt:lpstr>SecComp</vt:lpstr>
      <vt:lpstr>Idea: Isolate Flash Player</vt:lpstr>
      <vt:lpstr>Design Categories:  Defense in Depth Monitoring/Traceability</vt:lpstr>
      <vt:lpstr>Defense in Depth (DiD)</vt:lpstr>
      <vt:lpstr>Failure: Authentication Bypass</vt:lpstr>
      <vt:lpstr>DiD: Use community resources</vt:lpstr>
      <vt:lpstr>Failure: Broken Crypto Implementation</vt:lpstr>
      <vt:lpstr>Monitoring and Traceability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150</cp:revision>
  <dcterms:created xsi:type="dcterms:W3CDTF">2017-11-17T11:26:17Z</dcterms:created>
  <dcterms:modified xsi:type="dcterms:W3CDTF">2017-11-26T09:45:01Z</dcterms:modified>
</cp:coreProperties>
</file>