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394" autoAdjust="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64CC4-B779-48AA-9CDC-D505FF597AC2}" type="datetimeFigureOut">
              <a:rPr lang="en-US" smtClean="0"/>
              <a:t>11/18/2017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5D077-E4A3-4DA7-8D30-50E79E7F8B3B}" type="slidenum">
              <a:rPr lang="en-US" smtClean="0"/>
              <a:t>‹#›</a:t>
            </a:fld>
            <a:endParaRPr lang="en-US"/>
          </a:p>
        </p:txBody>
      </p:sp>
    </p:spTree>
    <p:extLst>
      <p:ext uri="{BB962C8B-B14F-4D97-AF65-F5344CB8AC3E}">
        <p14:creationId xmlns:p14="http://schemas.microsoft.com/office/powerpoint/2010/main" val="250831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flawed approach, would be to simply build the software while ignoring all security concerns, </a:t>
            </a:r>
            <a:r>
              <a:rPr lang="en-US" sz="1200" kern="1200" dirty="0" err="1" smtClean="0">
                <a:solidFill>
                  <a:schemeClr val="tx1"/>
                </a:solidFill>
                <a:latin typeface="+mn-lt"/>
                <a:ea typeface="+mn-ea"/>
                <a:cs typeface="+mn-cs"/>
              </a:rPr>
              <a:t>planing</a:t>
            </a:r>
            <a:r>
              <a:rPr lang="en-US" sz="1200" kern="1200" dirty="0" smtClean="0">
                <a:solidFill>
                  <a:schemeClr val="tx1"/>
                </a:solidFill>
                <a:latin typeface="+mn-lt"/>
                <a:ea typeface="+mn-ea"/>
                <a:cs typeface="+mn-cs"/>
              </a:rPr>
              <a:t> to revisit security later. There's no doubt that most of the time functionality is more important than security. We are writing software for a purpose. And we want the software's design to serve that purpose effectively, using efficient code, a nice user interface, and so on. But ignoring security at first means that security does not receive the attention that it should. And when the ship date arrives for our software, it shouldn't be surprising if the software has important vulnerabilities still in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Therefore, a better approach is to build security in, right from the start. We want to incorporate security-minded thinking throughout the development process. As such, we can avoid missing important security requirements, or making critical security mistakes in the software design when the </a:t>
            </a:r>
            <a:r>
              <a:rPr lang="en-US" sz="1200" kern="1200" dirty="0" err="1" smtClean="0">
                <a:solidFill>
                  <a:schemeClr val="tx1"/>
                </a:solidFill>
                <a:latin typeface="+mn-lt"/>
                <a:ea typeface="+mn-ea"/>
                <a:cs typeface="+mn-cs"/>
              </a:rPr>
              <a:t>relevent</a:t>
            </a:r>
            <a:r>
              <a:rPr lang="en-US" sz="1200" kern="1200" dirty="0" smtClean="0">
                <a:solidFill>
                  <a:schemeClr val="tx1"/>
                </a:solidFill>
                <a:latin typeface="+mn-lt"/>
                <a:ea typeface="+mn-ea"/>
                <a:cs typeface="+mn-cs"/>
              </a:rPr>
              <a:t>, development activities are under way. That way, we won't discover problems at the end, when they can be very hard to fix.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a:t>
            </a:fld>
            <a:endParaRPr lang="en-US"/>
          </a:p>
        </p:txBody>
      </p:sp>
    </p:spTree>
    <p:extLst>
      <p:ext uri="{BB962C8B-B14F-4D97-AF65-F5344CB8AC3E}">
        <p14:creationId xmlns:p14="http://schemas.microsoft.com/office/powerpoint/2010/main" val="4294058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poorly chosen model, will result in poor security. In particular, assumptions you make on what an attacker can not do. Are potential weaknesses if in fact the attacker does not have the assumed limitation.</a:t>
            </a:r>
            <a:r>
              <a:rPr lang="en-US" sz="1200" kern="1200" baseline="0" dirty="0" smtClean="0">
                <a:solidFill>
                  <a:schemeClr val="tx1"/>
                </a:solidFill>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A</a:t>
            </a:r>
            <a:r>
              <a:rPr lang="en-US" sz="1200" kern="1200" dirty="0" smtClean="0">
                <a:solidFill>
                  <a:schemeClr val="tx1"/>
                </a:solidFill>
                <a:latin typeface="+mn-lt"/>
                <a:ea typeface="+mn-ea"/>
                <a:cs typeface="+mn-cs"/>
              </a:rPr>
              <a:t>ssuming that attackers cannot snoop messages on a network is probably a bad idea.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There are other poor assumptions that you could make.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For example, people mistakenly think that cryptography hides communications as if they were being carried by a pipe that completely hides its contents. In fact, the attacker can still see individual messages, and their metadata such as the source and destination, and features like message length. Prior work has shown that this information is sufficient to identify user interactions that produce particular messages, and this can result in lost privacy.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People also sometimes fail to consider that adversaries can measure the timing and other features of a communication. In some cases such measurements are sufficient to infer secret information like cryptographic keys.</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10</a:t>
            </a:fld>
            <a:endParaRPr lang="en-US"/>
          </a:p>
        </p:txBody>
      </p:sp>
    </p:spTree>
    <p:extLst>
      <p:ext uri="{BB962C8B-B14F-4D97-AF65-F5344CB8AC3E}">
        <p14:creationId xmlns:p14="http://schemas.microsoft.com/office/powerpoint/2010/main" val="2580311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Given these failures, what steps should you take to ensure your threat model is realistic?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First, you can use other threat models as a starting point, when their systems are similar to yours.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Second, you can stay informed about the state of the art in cybersecurity attacks and attack patterns. And you can then apply your knowledge to the system you are building to assess whether new attacks are a real threat.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Finally, allow your threat model to evolve as you design your system. Challenge assumptions in your design.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What capabilities must an attacker have to defeat defense mechanisms that you're thinking of using? How likely is an attacker to have these capabilities? How will you know that? And what would be the cost of a failure? You may decide that a strong attacker is unlikely, but that the consequences are high enough that you should defend against that attacker anyway. And this is the essence of risk assessment. Taking into account the potential costs of building a system, the cost of a successful breach, and weighing the likelihood of each.</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11</a:t>
            </a:fld>
            <a:endParaRPr lang="en-US"/>
          </a:p>
        </p:txBody>
      </p:sp>
    </p:spTree>
    <p:extLst>
      <p:ext uri="{BB962C8B-B14F-4D97-AF65-F5344CB8AC3E}">
        <p14:creationId xmlns:p14="http://schemas.microsoft.com/office/powerpoint/2010/main" val="1134998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When considering the overall requirements for the software that we want to build, we must also consider its security requirements.</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Normal software requirements are about what the software should do. Security requirements outline the security expectations of the software's operation. And these come in two flavors.</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First, there are the security-related goals or policies. For example, a policy for our online bank application might be that one user's bank account balance should be private. That is, no other user should be able to figure out what it is without proper authorization.</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Second, we may have requirements concerning the mechanisms we use to enforce security. For example, we may require that for password based authentication, passwords must be strong. And the database storing those passwords must not be accessible to any program other than the authenticating login program.</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13</a:t>
            </a:fld>
            <a:endParaRPr lang="en-US"/>
          </a:p>
        </p:txBody>
      </p:sp>
    </p:spTree>
    <p:extLst>
      <p:ext uri="{BB962C8B-B14F-4D97-AF65-F5344CB8AC3E}">
        <p14:creationId xmlns:p14="http://schemas.microsoft.com/office/powerpoint/2010/main" val="2419526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There are three classic types of policy.</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Confidentiality policies,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Integrity policies and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availability policies</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Confidentiality policies are sometimes further broken down into privacy and anonymity requirements.</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Required security mechanisms often address three sorts of activities.</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Authentication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authorization</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auditability</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14</a:t>
            </a:fld>
            <a:endParaRPr lang="en-US"/>
          </a:p>
        </p:txBody>
      </p:sp>
    </p:spTree>
    <p:extLst>
      <p:ext uri="{BB962C8B-B14F-4D97-AF65-F5344CB8AC3E}">
        <p14:creationId xmlns:p14="http://schemas.microsoft.com/office/powerpoint/2010/main" val="3809368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First, we'll consider the three kinds of security policy beginning with privacy and confidentiality.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Privacy and confidentiality are ensured when sensitive information is not leaked to unauthorized parties. </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typically refer to this property as privacy for individuals, and confidentiality for data. </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Sometimes we also refer to it as secrecy. </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 an example, for our online bank the bank account status. Which includes the bank account balance, should only be known to the account owner and not to any other parties.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 violation of privacy or confidentiality could occur directly, or could occur by a side channel. For example, it might be possible to manipulate the system to directly display Bob's bank account balance to Alice, and thereby violate the policy. But it might also be possible to learn that Bob has an account at the bank, because there is a shorter delay on login failure. That is a poorly designed login system might take a long time to go through the database to find whether or not a user has an account. On the other hand, if the user does have an account, the returned login failure may occur more quickly.</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15</a:t>
            </a:fld>
            <a:endParaRPr lang="en-US"/>
          </a:p>
        </p:txBody>
      </p:sp>
    </p:spTree>
    <p:extLst>
      <p:ext uri="{BB962C8B-B14F-4D97-AF65-F5344CB8AC3E}">
        <p14:creationId xmlns:p14="http://schemas.microsoft.com/office/powerpoint/2010/main" val="3700682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Another sort of confidentiality policy is anonymity. This is a specific kind of privacy. As an example, we could say that non-account holders should be able to browse the bank informational site without being tracked. And having their identity compromised by the bank, or the advertisers that the bank works with. In this case, the adversary is not users outside the banking system itself, but instead the bank and maybe third party advertisers. In the other examples, we considered the account holders or malicious third parties as the adversaries.</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16</a:t>
            </a:fld>
            <a:endParaRPr lang="en-US"/>
          </a:p>
        </p:txBody>
      </p:sp>
    </p:spTree>
    <p:extLst>
      <p:ext uri="{BB962C8B-B14F-4D97-AF65-F5344CB8AC3E}">
        <p14:creationId xmlns:p14="http://schemas.microsoft.com/office/powerpoint/2010/main" val="660354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next kind of security policy that we'll consider is an integrity policy. The idea here is that sensitive information should not be damaged by computations acting on behalf of unauthorized parties. For example, only the account owner can authorize withdrawals from her account. If some other party were able to affect an account withdrawal, that would violate the integrity of the bank account balance.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Once again, violations of integrity can be direct or indirect. For example, we may be able to specifically withdraw from the account, because the account system does not properly authorize such actions. Or, there may be a way of confusing the system into, into doing it. For example, by using a cross-site request forgery.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17</a:t>
            </a:fld>
            <a:endParaRPr lang="en-US"/>
          </a:p>
        </p:txBody>
      </p:sp>
    </p:spTree>
    <p:extLst>
      <p:ext uri="{BB962C8B-B14F-4D97-AF65-F5344CB8AC3E}">
        <p14:creationId xmlns:p14="http://schemas.microsoft.com/office/powerpoint/2010/main" val="3833787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third sort of security policy we'll consider is availability. In this case, availability means that the system is responsive to requests made to it. For example, we may want a user to always be able to access her account balance for queries and withdrawals.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 do not, on the other hand, want a denial of service to be able to take place. In this case, an attacker is able to overwhelm a site with useless requests, and thereby, prevent the site from servicing the reasonable ones. Another way of having a denial of service attack is simply to cut off access by the network to the site.</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765D077-E4A3-4DA7-8D30-50E79E7F8B3B}" type="slidenum">
              <a:rPr lang="en-US" smtClean="0"/>
              <a:t>18</a:t>
            </a:fld>
            <a:endParaRPr lang="en-US"/>
          </a:p>
        </p:txBody>
      </p:sp>
    </p:spTree>
    <p:extLst>
      <p:ext uri="{BB962C8B-B14F-4D97-AF65-F5344CB8AC3E}">
        <p14:creationId xmlns:p14="http://schemas.microsoft.com/office/powerpoint/2010/main" val="4256021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Once we've defined the security policies we have in mind for an application. We have to think about how we're gong to enforce those policies. Leslie </a:t>
            </a:r>
            <a:r>
              <a:rPr lang="en-US" sz="1200" kern="1200" dirty="0" err="1" smtClean="0">
                <a:solidFill>
                  <a:schemeClr val="tx1"/>
                </a:solidFill>
                <a:latin typeface="+mn-lt"/>
                <a:ea typeface="+mn-ea"/>
                <a:cs typeface="+mn-cs"/>
              </a:rPr>
              <a:t>Lamport</a:t>
            </a:r>
            <a:r>
              <a:rPr lang="en-US" sz="1200" kern="1200" dirty="0" smtClean="0">
                <a:solidFill>
                  <a:schemeClr val="tx1"/>
                </a:solidFill>
                <a:latin typeface="+mn-lt"/>
                <a:ea typeface="+mn-ea"/>
                <a:cs typeface="+mn-cs"/>
              </a:rPr>
              <a:t> defined the gold standard as the three sorts of mechanisms often provided by a system to perform this sort of enforcement.</a:t>
            </a:r>
          </a:p>
          <a:p>
            <a:endParaRPr lang="en-US" dirty="0" smtClean="0"/>
          </a:p>
          <a:p>
            <a:pPr rtl="0"/>
            <a:r>
              <a:rPr lang="en-US" sz="1200" kern="1200" dirty="0" smtClean="0">
                <a:solidFill>
                  <a:schemeClr val="tx1"/>
                </a:solidFill>
                <a:latin typeface="+mn-lt"/>
                <a:ea typeface="+mn-ea"/>
                <a:cs typeface="+mn-cs"/>
              </a:rPr>
              <a:t>These mechanisms include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authentication,</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authorization and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audit.</a:t>
            </a:r>
          </a:p>
          <a:p>
            <a:pPr rtl="0"/>
            <a:r>
              <a:rPr lang="en-US" sz="1200" kern="1200" dirty="0" smtClean="0">
                <a:solidFill>
                  <a:schemeClr val="tx1"/>
                </a:solidFill>
                <a:latin typeface="+mn-lt"/>
                <a:ea typeface="+mn-ea"/>
                <a:cs typeface="+mn-cs"/>
              </a:rPr>
              <a:t>And of course, gold comes from the first two letters of each of these actions. AU, from the periodic table.</a:t>
            </a:r>
          </a:p>
          <a:p>
            <a:pPr rtl="0"/>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Gold Standard is both a requirement and a kind of design. In particular, the sorts of policies that you are considering may determine how, what sort of authorization mechanism you need to use. For example, if you're using user versus user policies, like in our online banking system. We need to have an authentication and authorization mechanism that distinguishes the actions of different users. The kinds of users that we consider may determine how we authenticate them.</a:t>
            </a:r>
          </a:p>
          <a:p>
            <a:pPr rtl="0"/>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19</a:t>
            </a:fld>
            <a:endParaRPr lang="en-US"/>
          </a:p>
        </p:txBody>
      </p:sp>
    </p:spTree>
    <p:extLst>
      <p:ext uri="{BB962C8B-B14F-4D97-AF65-F5344CB8AC3E}">
        <p14:creationId xmlns:p14="http://schemas.microsoft.com/office/powerpoint/2010/main" val="716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Let's consider the first element of the Gold Standard, which is authentication.</a:t>
            </a:r>
          </a:p>
          <a:p>
            <a:pPr rtl="0"/>
            <a:r>
              <a:rPr lang="en-US" sz="1200" kern="1200" dirty="0" smtClean="0">
                <a:solidFill>
                  <a:schemeClr val="tx1"/>
                </a:solidFill>
                <a:latin typeface="+mn-lt"/>
                <a:ea typeface="+mn-ea"/>
                <a:cs typeface="+mn-cs"/>
              </a:rPr>
              <a:t>The goal of authentication 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determine the subject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particular security policy.</a:t>
            </a:r>
          </a:p>
          <a:p>
            <a:pPr rtl="0"/>
            <a:r>
              <a:rPr lang="en-US" sz="1200" kern="1200" dirty="0" smtClean="0">
                <a:solidFill>
                  <a:schemeClr val="tx1"/>
                </a:solidFill>
                <a:latin typeface="+mn-lt"/>
                <a:ea typeface="+mn-ea"/>
                <a:cs typeface="+mn-cs"/>
              </a:rPr>
              <a:t>In particular, many policies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require a notion of identity.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order to authorize a particular action,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need to know who 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performing that action.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who, we also mean a principal.</a:t>
            </a:r>
          </a:p>
          <a:p>
            <a:pPr rtl="0"/>
            <a:r>
              <a:rPr lang="en-US" sz="1200" kern="1200" dirty="0" smtClean="0">
                <a:solidFill>
                  <a:schemeClr val="tx1"/>
                </a:solidFill>
                <a:latin typeface="+mn-lt"/>
                <a:ea typeface="+mn-ea"/>
                <a:cs typeface="+mn-cs"/>
              </a:rPr>
              <a:t>That is, it could also be a human being.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Or it could be some service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computer program.</a:t>
            </a:r>
            <a:r>
              <a:rPr lang="en-US" sz="1200" kern="1200" baseline="0" dirty="0" smtClean="0">
                <a:solidFill>
                  <a:schemeClr val="tx1"/>
                </a:solidFill>
                <a:latin typeface="+mn-lt"/>
                <a:ea typeface="+mn-ea"/>
                <a:cs typeface="+mn-cs"/>
              </a:rPr>
              <a:t> </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Either way,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need to identify that actor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determine whether the proposed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action is continent with our policy.</a:t>
            </a:r>
          </a:p>
          <a:p>
            <a:pPr rtl="0"/>
            <a:r>
              <a:rPr lang="en-US" sz="1200" kern="1200" dirty="0" smtClean="0">
                <a:solidFill>
                  <a:schemeClr val="tx1"/>
                </a:solidFill>
                <a:latin typeface="+mn-lt"/>
                <a:ea typeface="+mn-ea"/>
                <a:cs typeface="+mn-cs"/>
              </a:rPr>
              <a:t>So, the question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authentication tries to answer is the user who he says he is?</a:t>
            </a:r>
            <a:r>
              <a:rPr lang="en-US" sz="1200" kern="1200" baseline="0" dirty="0" smtClean="0">
                <a:solidFill>
                  <a:schemeClr val="tx1"/>
                </a:solidFill>
                <a:latin typeface="+mn-lt"/>
                <a:ea typeface="+mn-ea"/>
                <a:cs typeface="+mn-cs"/>
              </a:rPr>
              <a:t> T</a:t>
            </a:r>
            <a:r>
              <a:rPr lang="en-US" sz="1200" kern="1200" dirty="0" smtClean="0">
                <a:solidFill>
                  <a:schemeClr val="tx1"/>
                </a:solidFill>
                <a:latin typeface="+mn-lt"/>
                <a:ea typeface="+mn-ea"/>
                <a:cs typeface="+mn-cs"/>
              </a:rPr>
              <a:t>hat is, a principal that claims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be a particular identity.</a:t>
            </a:r>
          </a:p>
          <a:p>
            <a:pPr rtl="0"/>
            <a:r>
              <a:rPr lang="en-US" sz="1200" kern="1200" dirty="0" smtClean="0">
                <a:solidFill>
                  <a:schemeClr val="tx1"/>
                </a:solidFill>
                <a:latin typeface="+mn-lt"/>
                <a:ea typeface="+mn-ea"/>
                <a:cs typeface="+mn-cs"/>
              </a:rPr>
              <a:t>Can we tell whether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not that claim is true?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might do this in several ways.</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First of all, we might try to see whether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claimed user knows something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only the real user would know.</a:t>
            </a:r>
            <a:r>
              <a:rPr lang="en-US" sz="1200" kern="1200" baseline="0" dirty="0" smtClean="0">
                <a:solidFill>
                  <a:schemeClr val="tx1"/>
                </a:solidFill>
                <a:latin typeface="+mn-lt"/>
                <a:ea typeface="+mn-ea"/>
                <a:cs typeface="+mn-cs"/>
              </a:rPr>
              <a:t> T</a:t>
            </a:r>
            <a:r>
              <a:rPr lang="en-US" sz="1200" kern="1200" dirty="0" smtClean="0">
                <a:solidFill>
                  <a:schemeClr val="tx1"/>
                </a:solidFill>
                <a:latin typeface="+mn-lt"/>
                <a:ea typeface="+mn-ea"/>
                <a:cs typeface="+mn-cs"/>
              </a:rPr>
              <a:t>his is the theory behind passwords.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Only the real user should know his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her password.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therefore, if the password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entered correctly we must be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dealing with the real user.</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Another approach is to base it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something that the user 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like a biometric.</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for a human user we might check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retinal scan or a fingerprint.</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Another idea is to base authentication 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something the user has, like a smartphone.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might assume that a particular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smartphone phone number is only 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possession of a particular user.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therefore, communication via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phone will be to that user.</a:t>
            </a:r>
            <a:r>
              <a:rPr lang="en-US" sz="1200" kern="1200" baseline="0" dirty="0" smtClean="0">
                <a:solidFill>
                  <a:schemeClr val="tx1"/>
                </a:solidFill>
                <a:latin typeface="+mn-lt"/>
                <a:ea typeface="+mn-ea"/>
                <a:cs typeface="+mn-cs"/>
              </a:rPr>
              <a:t> </a:t>
            </a:r>
          </a:p>
          <a:p>
            <a:pPr marL="0" indent="0" rtl="0">
              <a:buFont typeface="Arial" panose="020B0604020202020204" pitchFamily="34" charset="0"/>
              <a:buNone/>
            </a:pPr>
            <a:endParaRPr lang="en-US" sz="1200" kern="1200" baseline="0" dirty="0" smtClean="0">
              <a:solidFill>
                <a:schemeClr val="tx1"/>
              </a:solidFill>
              <a:latin typeface="+mn-lt"/>
              <a:ea typeface="+mn-ea"/>
              <a:cs typeface="+mn-cs"/>
            </a:endParaRPr>
          </a:p>
          <a:p>
            <a:pPr marL="0" indent="0" rtl="0">
              <a:buFont typeface="Arial" panose="020B0604020202020204" pitchFamily="34" charset="0"/>
              <a:buNone/>
            </a:pPr>
            <a:r>
              <a:rPr lang="en-US" sz="1200" kern="1200" dirty="0" smtClean="0">
                <a:solidFill>
                  <a:schemeClr val="tx1"/>
                </a:solidFill>
                <a:latin typeface="+mn-lt"/>
                <a:ea typeface="+mn-ea"/>
                <a:cs typeface="+mn-cs"/>
              </a:rPr>
              <a:t>Authentication mechanisms that employ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more than one of these factors,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are called multi-factor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authentication methods, or MFAs.</a:t>
            </a:r>
          </a:p>
          <a:p>
            <a:pPr rtl="0"/>
            <a:r>
              <a:rPr lang="en-US" sz="1200" kern="1200" dirty="0" smtClean="0">
                <a:solidFill>
                  <a:schemeClr val="tx1"/>
                </a:solidFill>
                <a:latin typeface="+mn-lt"/>
                <a:ea typeface="+mn-ea"/>
                <a:cs typeface="+mn-cs"/>
              </a:rPr>
              <a:t>As a common example, a bank may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employ passwords as a first factor.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then send a text of a special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code to a user's smart phone,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asking the user to enter that code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before authentication is complete.</a:t>
            </a:r>
          </a:p>
          <a:p>
            <a:pPr marL="171450" indent="-171450" rtl="0">
              <a:buFont typeface="Arial" panose="020B0604020202020204" pitchFamily="34" charset="0"/>
              <a:buChar char="•"/>
            </a:pPr>
            <a:endParaRPr lang="en-US" sz="1200" kern="1200" dirty="0" smtClean="0">
              <a:solidFill>
                <a:schemeClr val="tx1"/>
              </a:solidFill>
              <a:latin typeface="+mn-lt"/>
              <a:ea typeface="+mn-ea"/>
              <a:cs typeface="+mn-cs"/>
            </a:endParaRPr>
          </a:p>
          <a:p>
            <a:pPr rtl="0"/>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765D077-E4A3-4DA7-8D30-50E79E7F8B3B}" type="slidenum">
              <a:rPr lang="en-US" smtClean="0"/>
              <a:t>20</a:t>
            </a:fld>
            <a:endParaRPr lang="en-US"/>
          </a:p>
        </p:txBody>
      </p:sp>
    </p:spTree>
    <p:extLst>
      <p:ext uri="{BB962C8B-B14F-4D97-AF65-F5344CB8AC3E}">
        <p14:creationId xmlns:p14="http://schemas.microsoft.com/office/powerpoint/2010/main" val="249997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Since there are many processes in use today, from the traditional waterfall model to agile methods to combinations in between, we will focus on four common phases or activities that appear in all of them.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The requirements phase involves determining what the software should do, and not do.</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The design phase looks at how to structure the system to meet these requirements.</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The implementation phase solves, involves actually writing code to implement the design.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The testing or assurance phase involves checking that the implementation actually does what it's supposed to.</a:t>
            </a:r>
          </a:p>
          <a:p>
            <a:pPr marL="171450" indent="-171450" rtl="0">
              <a:buFont typeface="Arial" panose="020B0604020202020204" pitchFamily="34" charset="0"/>
              <a:buChar char="•"/>
            </a:pP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latin typeface="+mn-lt"/>
                <a:ea typeface="+mn-ea"/>
                <a:cs typeface="+mn-cs"/>
              </a:rPr>
              <a:t>These phases recur in various guises throughout development. For example, they apply to the system as a whole and they apply to individual components. They may be reapplied as the system evolves.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latin typeface="+mn-lt"/>
                <a:ea typeface="+mn-ea"/>
                <a:cs typeface="+mn-cs"/>
              </a:rPr>
              <a:t>So, where does security minded thinking or said more actively, security engineering fit in. Well, all of these phases, of course.</a:t>
            </a:r>
          </a:p>
          <a:p>
            <a:pPr marL="0" indent="0" rtl="0">
              <a:buFont typeface="Arial" panose="020B0604020202020204" pitchFamily="34" charset="0"/>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765D077-E4A3-4DA7-8D30-50E79E7F8B3B}" type="slidenum">
              <a:rPr lang="en-US" smtClean="0"/>
              <a:t>2</a:t>
            </a:fld>
            <a:endParaRPr lang="en-US"/>
          </a:p>
        </p:txBody>
      </p:sp>
    </p:spTree>
    <p:extLst>
      <p:ext uri="{BB962C8B-B14F-4D97-AF65-F5344CB8AC3E}">
        <p14:creationId xmlns:p14="http://schemas.microsoft.com/office/powerpoint/2010/main" val="2956314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The next element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Gold Standard is authorization.</a:t>
            </a:r>
          </a:p>
          <a:p>
            <a:pPr rtl="0"/>
            <a:r>
              <a:rPr lang="en-US" sz="1200" kern="1200" dirty="0" smtClean="0">
                <a:solidFill>
                  <a:schemeClr val="tx1"/>
                </a:solidFill>
                <a:latin typeface="+mn-lt"/>
                <a:ea typeface="+mn-ea"/>
                <a:cs typeface="+mn-cs"/>
              </a:rPr>
              <a:t>Authorization defines when a principal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may perform a particular action.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Bob is authorized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access his own account, but</a:t>
            </a:r>
          </a:p>
          <a:p>
            <a:pPr rtl="0"/>
            <a:r>
              <a:rPr lang="en-US" sz="1200" kern="1200" dirty="0" smtClean="0">
                <a:solidFill>
                  <a:schemeClr val="tx1"/>
                </a:solidFill>
                <a:latin typeface="+mn-lt"/>
                <a:ea typeface="+mn-ea"/>
                <a:cs typeface="+mn-cs"/>
              </a:rPr>
              <a:t>he is not authorized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access Alice's account.</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There are a wide variety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security policies that involve some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sort of authorization.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the policy we just saw,</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a user based, access control policy.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is, accesses defined in terms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users performing particular actions,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like Alice or Bob.</a:t>
            </a:r>
          </a:p>
          <a:p>
            <a:pPr rtl="0"/>
            <a:r>
              <a:rPr lang="en-US" sz="1200" kern="1200" dirty="0" smtClean="0">
                <a:solidFill>
                  <a:schemeClr val="tx1"/>
                </a:solidFill>
                <a:latin typeface="+mn-lt"/>
                <a:ea typeface="+mn-ea"/>
                <a:cs typeface="+mn-cs"/>
              </a:rPr>
              <a:t>Access control policies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could also be role based.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a bank teller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bank manager may be allowed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perform certain things.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different individuals may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different times fulfill that role.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Policies could even be originator based.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Bob could originate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policy that allows Alice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withdraw a fixed amount of money from his account.</a:t>
            </a:r>
          </a:p>
          <a:p>
            <a:pPr rtl="0"/>
            <a:endParaRPr lang="en-US" sz="1200" kern="1200" dirty="0" smtClean="0">
              <a:solidFill>
                <a:schemeClr val="tx1"/>
              </a:solidFill>
              <a:latin typeface="+mn-lt"/>
              <a:ea typeface="+mn-ea"/>
              <a:cs typeface="+mn-cs"/>
            </a:endParaRPr>
          </a:p>
          <a:p>
            <a:pPr rtl="0"/>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21</a:t>
            </a:fld>
            <a:endParaRPr lang="en-US"/>
          </a:p>
        </p:txBody>
      </p:sp>
    </p:spTree>
    <p:extLst>
      <p:ext uri="{BB962C8B-B14F-4D97-AF65-F5344CB8AC3E}">
        <p14:creationId xmlns:p14="http://schemas.microsoft.com/office/powerpoint/2010/main" val="1823272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The final element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Gold Standard is audit.</a:t>
            </a:r>
          </a:p>
          <a:p>
            <a:pPr rtl="0"/>
            <a:r>
              <a:rPr lang="en-US" sz="1200" kern="1200" dirty="0" smtClean="0">
                <a:solidFill>
                  <a:schemeClr val="tx1"/>
                </a:solidFill>
                <a:latin typeface="+mn-lt"/>
                <a:ea typeface="+mn-ea"/>
                <a:cs typeface="+mn-cs"/>
              </a:rPr>
              <a:t>The idea here, is to retain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enough information to be able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determine the circumstances of a breach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misbehavior.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Or, to establish that a breach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misbehavior did not in fact occur.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Such information is often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stored in log files.</a:t>
            </a:r>
            <a:r>
              <a:rPr lang="en-US" sz="1200" kern="1200" baseline="0" dirty="0" smtClean="0">
                <a:solidFill>
                  <a:schemeClr val="tx1"/>
                </a:solidFill>
                <a:latin typeface="+mn-lt"/>
                <a:ea typeface="+mn-ea"/>
                <a:cs typeface="+mn-cs"/>
              </a:rPr>
              <a:t> </a:t>
            </a:r>
          </a:p>
          <a:p>
            <a:pPr rtl="0"/>
            <a:endParaRPr lang="en-US" sz="1200" kern="1200" baseline="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In order to be trustworthy, we must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protect these files from tampering.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 an example, every account-related</a:t>
            </a:r>
          </a:p>
          <a:p>
            <a:pPr rtl="0"/>
            <a:r>
              <a:rPr lang="en-US" sz="1200" kern="1200" dirty="0" smtClean="0">
                <a:solidFill>
                  <a:schemeClr val="tx1"/>
                </a:solidFill>
                <a:latin typeface="+mn-lt"/>
                <a:ea typeface="+mn-ea"/>
                <a:cs typeface="+mn-cs"/>
              </a:rPr>
              <a:t>action may be logged locally,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then mirrored at a separate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site to avoid tampering.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logs could be used for</a:t>
            </a:r>
          </a:p>
          <a:p>
            <a:pPr rtl="0"/>
            <a:r>
              <a:rPr lang="en-US" sz="1200" kern="1200" dirty="0" smtClean="0">
                <a:solidFill>
                  <a:schemeClr val="tx1"/>
                </a:solidFill>
                <a:latin typeface="+mn-lt"/>
                <a:ea typeface="+mn-ea"/>
                <a:cs typeface="+mn-cs"/>
              </a:rPr>
              <a:t>example, to confirm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refute a claim that Bob might make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withdrawal took place from his account.</a:t>
            </a:r>
          </a:p>
        </p:txBody>
      </p:sp>
      <p:sp>
        <p:nvSpPr>
          <p:cNvPr id="4" name="Slide Number Placeholder 3"/>
          <p:cNvSpPr>
            <a:spLocks noGrp="1"/>
          </p:cNvSpPr>
          <p:nvPr>
            <p:ph type="sldNum" sz="quarter" idx="10"/>
          </p:nvPr>
        </p:nvSpPr>
        <p:spPr/>
        <p:txBody>
          <a:bodyPr/>
          <a:lstStyle/>
          <a:p>
            <a:fld id="{F765D077-E4A3-4DA7-8D30-50E79E7F8B3B}" type="slidenum">
              <a:rPr lang="en-US" smtClean="0"/>
              <a:t>22</a:t>
            </a:fld>
            <a:endParaRPr lang="en-US"/>
          </a:p>
        </p:txBody>
      </p:sp>
    </p:spTree>
    <p:extLst>
      <p:ext uri="{BB962C8B-B14F-4D97-AF65-F5344CB8AC3E}">
        <p14:creationId xmlns:p14="http://schemas.microsoft.com/office/powerpoint/2010/main" val="2024182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How should you determine what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your security requirements are?</a:t>
            </a:r>
          </a:p>
          <a:p>
            <a:pPr rtl="0"/>
            <a:r>
              <a:rPr lang="en-US" sz="1200" kern="1200" dirty="0" smtClean="0">
                <a:solidFill>
                  <a:schemeClr val="tx1"/>
                </a:solidFill>
                <a:latin typeface="+mn-lt"/>
                <a:ea typeface="+mn-ea"/>
                <a:cs typeface="+mn-cs"/>
              </a:rPr>
              <a:t>There could be many processes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you could employ.</a:t>
            </a:r>
            <a:r>
              <a:rPr lang="en-US" sz="1200" kern="1200" baseline="0" dirty="0" smtClean="0">
                <a:solidFill>
                  <a:schemeClr val="tx1"/>
                </a:solidFill>
                <a:latin typeface="+mn-lt"/>
                <a:ea typeface="+mn-ea"/>
                <a:cs typeface="+mn-cs"/>
              </a:rPr>
              <a:t>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First, forces external to your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particular project may come into play.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 may be laws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regulations governing applications of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kind that you are setting out to write.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if you are writing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online health record database for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in the US, you must consider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privacy requirements mandated by HIPAA,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Health Insurance Portability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Accountability Act.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Or, if you're writing a financial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management application,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you may need to consider the implications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of Sarbanes-Oxley, also known as SOX.</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You may also be encouraged to implement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security requirements in line with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your organization's values.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if you work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consumer advocacy organization,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you might have a strong inclination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protect user privacy.</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Security policy requirements might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also arise from the exercise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threat modeling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architectural risk analysis.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After considering the likely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adversaries and their goals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capabilities, you might identify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resources that you should protect.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You might also draw insight from prior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attacks that you have observed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experienced, to know more about what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resources are security relevant.</a:t>
            </a:r>
          </a:p>
          <a:p>
            <a:pPr rtl="0"/>
            <a:r>
              <a:rPr lang="en-US" sz="1200" kern="1200" dirty="0" smtClean="0">
                <a:solidFill>
                  <a:schemeClr val="tx1"/>
                </a:solidFill>
                <a:latin typeface="+mn-lt"/>
                <a:ea typeface="+mn-ea"/>
                <a:cs typeface="+mn-cs"/>
              </a:rPr>
              <a:t>And how they might be compromised.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thereby define policies or mechanisms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aimed at thwarting potential attacks.</a:t>
            </a:r>
          </a:p>
          <a:p>
            <a:pPr rtl="0"/>
            <a:endParaRPr lang="en-US" sz="1200" kern="1200" dirty="0" smtClean="0">
              <a:solidFill>
                <a:schemeClr val="tx1"/>
              </a:solidFill>
              <a:latin typeface="+mn-lt"/>
              <a:ea typeface="+mn-ea"/>
              <a:cs typeface="+mn-cs"/>
            </a:endParaRPr>
          </a:p>
          <a:p>
            <a:pPr marL="171450" indent="-171450" rtl="0">
              <a:buFont typeface="Arial" panose="020B0604020202020204" pitchFamily="34" charset="0"/>
              <a:buChar char="•"/>
            </a:pPr>
            <a:endParaRPr lang="en-US" sz="1200" kern="1200" dirty="0" smtClean="0">
              <a:solidFill>
                <a:schemeClr val="tx1"/>
              </a:solidFill>
              <a:latin typeface="+mn-lt"/>
              <a:ea typeface="+mn-ea"/>
              <a:cs typeface="+mn-cs"/>
            </a:endParaRPr>
          </a:p>
          <a:p>
            <a:pPr marL="171450" indent="-171450" rtl="0">
              <a:buFont typeface="Arial" panose="020B0604020202020204" pitchFamily="34" charset="0"/>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765D077-E4A3-4DA7-8D30-50E79E7F8B3B}" type="slidenum">
              <a:rPr lang="en-US" smtClean="0"/>
              <a:t>23</a:t>
            </a:fld>
            <a:endParaRPr lang="en-US"/>
          </a:p>
        </p:txBody>
      </p:sp>
    </p:spTree>
    <p:extLst>
      <p:ext uri="{BB962C8B-B14F-4D97-AF65-F5344CB8AC3E}">
        <p14:creationId xmlns:p14="http://schemas.microsoft.com/office/powerpoint/2010/main" val="6020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A particularly fruitful activity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can be the design of abuse cases.</a:t>
            </a:r>
          </a:p>
          <a:p>
            <a:pPr rtl="0"/>
            <a:r>
              <a:rPr lang="en-US" sz="1200" kern="1200" dirty="0" smtClean="0">
                <a:solidFill>
                  <a:schemeClr val="tx1"/>
                </a:solidFill>
                <a:latin typeface="+mn-lt"/>
                <a:ea typeface="+mn-ea"/>
                <a:cs typeface="+mn-cs"/>
              </a:rPr>
              <a:t>In traditional software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engineering processes,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cases are stories describing how</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software or software features can be used.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 such,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they illustrate functional requirements.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Abuse cases on the other hand,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illustrate security requirements.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particular, they identify things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a software system should not do.</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Considering our online bank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application once again.</a:t>
            </a:r>
            <a:r>
              <a:rPr lang="en-US" sz="1200" kern="1200" baseline="0" dirty="0" smtClean="0">
                <a:solidFill>
                  <a:schemeClr val="tx1"/>
                </a:solidFill>
                <a:latin typeface="+mn-lt"/>
                <a:ea typeface="+mn-ea"/>
                <a:cs typeface="+mn-cs"/>
              </a:rPr>
              <a:t>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An example use case might be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the system allows bank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managers to modify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account's interest rate.</a:t>
            </a:r>
            <a:r>
              <a:rPr lang="en-US" sz="1200" kern="1200" baseline="0" dirty="0" smtClean="0">
                <a:solidFill>
                  <a:schemeClr val="tx1"/>
                </a:solidFill>
                <a:latin typeface="+mn-lt"/>
                <a:ea typeface="+mn-ea"/>
                <a:cs typeface="+mn-cs"/>
              </a:rPr>
              <a:t> </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An abuse case would be a user who 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able to masquerade as the manager,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thereby change the interest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rate on his own account.</a:t>
            </a:r>
          </a:p>
          <a:p>
            <a:pPr rtl="0"/>
            <a:r>
              <a:rPr lang="en-US" sz="1200" kern="1200" dirty="0" smtClean="0">
                <a:solidFill>
                  <a:schemeClr val="tx1"/>
                </a:solidFill>
                <a:latin typeface="+mn-lt"/>
                <a:ea typeface="+mn-ea"/>
                <a:cs typeface="+mn-cs"/>
              </a:rPr>
              <a:t>What process might you use</a:t>
            </a:r>
          </a:p>
          <a:p>
            <a:pPr rtl="0"/>
            <a:r>
              <a:rPr lang="en-US" sz="1200" kern="1200" dirty="0" smtClean="0">
                <a:solidFill>
                  <a:schemeClr val="tx1"/>
                </a:solidFill>
                <a:latin typeface="+mn-lt"/>
                <a:ea typeface="+mn-ea"/>
                <a:cs typeface="+mn-cs"/>
              </a:rPr>
              <a:t>to come up with abuse cases.</a:t>
            </a:r>
          </a:p>
          <a:p>
            <a:pPr rtl="0"/>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765D077-E4A3-4DA7-8D30-50E79E7F8B3B}" type="slidenum">
              <a:rPr lang="en-US" smtClean="0"/>
              <a:t>24</a:t>
            </a:fld>
            <a:endParaRPr lang="en-US"/>
          </a:p>
        </p:txBody>
      </p:sp>
    </p:spTree>
    <p:extLst>
      <p:ext uri="{BB962C8B-B14F-4D97-AF65-F5344CB8AC3E}">
        <p14:creationId xmlns:p14="http://schemas.microsoft.com/office/powerpoint/2010/main" val="4139410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What process might you use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come up with abuse cases.</a:t>
            </a:r>
          </a:p>
          <a:p>
            <a:pPr rtl="0"/>
            <a:r>
              <a:rPr lang="en-US" sz="1200" kern="1200" dirty="0" smtClean="0">
                <a:solidFill>
                  <a:schemeClr val="tx1"/>
                </a:solidFill>
                <a:latin typeface="+mn-lt"/>
                <a:ea typeface="+mn-ea"/>
                <a:cs typeface="+mn-cs"/>
              </a:rPr>
              <a:t>One approach is to start with likely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scenarios and patterns from known attacks.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then think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cases in which an adversary can</a:t>
            </a:r>
          </a:p>
          <a:p>
            <a:pPr rtl="0"/>
            <a:r>
              <a:rPr lang="en-US" sz="1200" kern="1200" dirty="0" smtClean="0">
                <a:solidFill>
                  <a:schemeClr val="tx1"/>
                </a:solidFill>
                <a:latin typeface="+mn-lt"/>
                <a:ea typeface="+mn-ea"/>
                <a:cs typeface="+mn-cs"/>
              </a:rPr>
              <a:t>break a security requirement.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adversary's power is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determined by the threat model.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 violation of the requirement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could be due to a failure of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assumed security mechanism.</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For example, suppose we were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assuming a co-located attacker.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Then an abuse case might be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attacker steals the password file,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which is within his capabilities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 being co-located.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thereby learns all of the passwords.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He might be able to do this because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password file is unencrypted.</a:t>
            </a:r>
          </a:p>
          <a:p>
            <a:pPr rtl="0"/>
            <a:r>
              <a:rPr lang="en-US" sz="1200" kern="1200" dirty="0" smtClean="0">
                <a:solidFill>
                  <a:schemeClr val="tx1"/>
                </a:solidFill>
                <a:latin typeface="+mn-lt"/>
                <a:ea typeface="+mn-ea"/>
                <a:cs typeface="+mn-cs"/>
              </a:rPr>
              <a:t>Another abuse case might be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snooping attacker that is able to</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capture a users message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then replay it.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If the banking application cannot tell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replayed messages from the originals,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then the replay might have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negative consequences.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example, it could affect a repeated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transfer of funds from an account.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Such replayed messages might be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prevented by including a nonce, or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other unique identifier in the message.</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25</a:t>
            </a:fld>
            <a:endParaRPr lang="en-US"/>
          </a:p>
        </p:txBody>
      </p:sp>
    </p:spTree>
    <p:extLst>
      <p:ext uri="{BB962C8B-B14F-4D97-AF65-F5344CB8AC3E}">
        <p14:creationId xmlns:p14="http://schemas.microsoft.com/office/powerpoint/2010/main" val="2639882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Throughout this unit, we'll look at several activities aimed at building secure software. During the requirements phase, we must consider security requirements that are specific to our security goals.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During the requirements phase, we must consider security requirements that are specific to our security goals.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To help, we should aim to develop, Abuse Cases that indicate potential security problems the software could experience. These Abuse Cases are informed by architectural risk analysis, which explicitly models the threats an attacker poses to a system, and considers the various ways under that model the attacker could try to compromise security.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With the Security Requirements and risks identified, we can conduct a Security-oriented Design of the system, applying various tried and true principles and rules for securing that system.</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Once we have implemented some or part of this design, we can use Code Review. Ideally automated tools involved in that review, to try to find coding defects that could compromise security.</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 must also conduct a test plan which considers the risk of attack, and makes sure that a system can defend against the most likely, or most costly attacks.</a:t>
            </a:r>
          </a:p>
          <a:p>
            <a:endParaRPr lang="en-US" dirty="0" smtClean="0"/>
          </a:p>
          <a:p>
            <a:pPr rtl="0"/>
            <a:r>
              <a:rPr lang="en-US" sz="1200" kern="1200" dirty="0" smtClean="0">
                <a:solidFill>
                  <a:schemeClr val="tx1"/>
                </a:solidFill>
                <a:latin typeface="+mn-lt"/>
                <a:ea typeface="+mn-ea"/>
                <a:cs typeface="+mn-cs"/>
              </a:rPr>
              <a:t>Finally, once the system, or particular components of it is fully constructed, we can make sure that it is secure end to end. Penetration testing looks at a system as an adversary would, and makes sure that the system really does resist attack as we expect it to.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3</a:t>
            </a:fld>
            <a:endParaRPr lang="en-US"/>
          </a:p>
        </p:txBody>
      </p:sp>
    </p:spTree>
    <p:extLst>
      <p:ext uri="{BB962C8B-B14F-4D97-AF65-F5344CB8AC3E}">
        <p14:creationId xmlns:p14="http://schemas.microsoft.com/office/powerpoint/2010/main" val="307215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Supposed we wanted to write software that allows account holders at a bank to have online access to their accounts.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What requirements might we have for this application?</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Well obviously, we would like account holders to be able to deposit funds into their accounts.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And we would like to prevent other people who are not authorized by the account holder from withdrawing those funds, say by initiating a bank transfer.</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4</a:t>
            </a:fld>
            <a:endParaRPr lang="en-US"/>
          </a:p>
        </p:txBody>
      </p:sp>
    </p:spTree>
    <p:extLst>
      <p:ext uri="{BB962C8B-B14F-4D97-AF65-F5344CB8AC3E}">
        <p14:creationId xmlns:p14="http://schemas.microsoft.com/office/powerpoint/2010/main" val="379515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To decide how to secure your software, you have to understand what kind of adversary you're securing it against. To do so, you should make an explicit threat model for the system. A threat model defines the adversary's assumed powers in terms of how they could be used to attack your system.</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It's extremely important that this definition characterizes reality. Otherwise you may needlessly defend against attacks that are unlikely to happen or you'll fail to defend against those attacks that will.</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threat model is thus critically important because it makes plain what you are up against. Even if the idea of an attacker is vague you can undoubtedly do some things to secure your system. But you are unlikely to put together a coherent defense. Making the attacking threat explicit makes it far more likely that you'll have all of your defenses aligned to a common purpose. All of this is part of architectural risk analysis. Which is the process of assessing the risk of a security failure based on the likelihood and cost of various attacks.</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5</a:t>
            </a:fld>
            <a:endParaRPr lang="en-US"/>
          </a:p>
        </p:txBody>
      </p:sp>
    </p:spTree>
    <p:extLst>
      <p:ext uri="{BB962C8B-B14F-4D97-AF65-F5344CB8AC3E}">
        <p14:creationId xmlns:p14="http://schemas.microsoft.com/office/powerpoint/2010/main" val="3773489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So now let's consider a few example threat models. The first, and simplest, is that of a network user. A network user is an anonymous user that can connect to the service via network. What happens if such a user were malicious, that is, an attacker?</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Well, the user could measure the size and timing of requests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responses to and from the service.</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The user could run parallel sessions, for example, masquerading as multiple users and interleaving their messages in various ways.</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The attacker could provide malformed inputs or malformed messages.</a:t>
            </a:r>
          </a:p>
          <a:p>
            <a:pPr marL="171450" indent="-171450" rtl="0">
              <a:buFont typeface="Arial" panose="020B0604020202020204" pitchFamily="34" charset="0"/>
              <a:buChar char="•"/>
            </a:pPr>
            <a:r>
              <a:rPr lang="en-US" sz="1200" kern="1200" dirty="0" smtClean="0">
                <a:solidFill>
                  <a:schemeClr val="tx1"/>
                </a:solidFill>
                <a:latin typeface="+mn-lt"/>
                <a:ea typeface="+mn-ea"/>
                <a:cs typeface="+mn-cs"/>
              </a:rPr>
              <a:t>The attacker could drop or send extra messages. </a:t>
            </a:r>
          </a:p>
          <a:p>
            <a:pPr marL="171450" indent="-171450" rtl="0">
              <a:buFont typeface="Arial" panose="020B0604020202020204" pitchFamily="34" charset="0"/>
              <a:buChar char="•"/>
            </a:pPr>
            <a:endParaRPr lang="en-US" sz="1200" kern="1200" dirty="0" smtClean="0">
              <a:solidFill>
                <a:schemeClr val="tx1"/>
              </a:solidFill>
              <a:latin typeface="+mn-lt"/>
              <a:ea typeface="+mn-ea"/>
              <a:cs typeface="+mn-cs"/>
            </a:endParaRPr>
          </a:p>
          <a:p>
            <a:pPr marL="0" indent="0" rtl="0">
              <a:buFont typeface="Arial" panose="020B0604020202020204" pitchFamily="34" charset="0"/>
              <a:buNone/>
            </a:pPr>
            <a:r>
              <a:rPr lang="en-US" sz="1200" kern="1200" dirty="0" smtClean="0">
                <a:solidFill>
                  <a:schemeClr val="tx1"/>
                </a:solidFill>
                <a:latin typeface="+mn-lt"/>
                <a:ea typeface="+mn-ea"/>
                <a:cs typeface="+mn-cs"/>
              </a:rPr>
              <a:t>Such an attacker, simply a network user, can perpetrate many attacks,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including SQL injection, cross site scripting, cross site request forgery, buffer overruns, perhaps by using return-oriented programming payloads, and many others.</a:t>
            </a: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6</a:t>
            </a:fld>
            <a:endParaRPr lang="en-US"/>
          </a:p>
        </p:txBody>
      </p:sp>
    </p:spTree>
    <p:extLst>
      <p:ext uri="{BB962C8B-B14F-4D97-AF65-F5344CB8AC3E}">
        <p14:creationId xmlns:p14="http://schemas.microsoft.com/office/powerpoint/2010/main" val="798823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The second sort of attacker that we'll look at is the snooping user. This is an internet user on the same network as other users of some service. For example someone connected to an unencrypted </a:t>
            </a:r>
            <a:r>
              <a:rPr lang="en-US" sz="1200" kern="1200" dirty="0" err="1" smtClean="0">
                <a:solidFill>
                  <a:schemeClr val="tx1"/>
                </a:solidFill>
                <a:latin typeface="+mn-lt"/>
                <a:ea typeface="+mn-ea"/>
                <a:cs typeface="+mn-cs"/>
              </a:rPr>
              <a:t>wi-fi</a:t>
            </a:r>
            <a:r>
              <a:rPr lang="en-US" sz="1200" kern="1200" dirty="0" smtClean="0">
                <a:solidFill>
                  <a:schemeClr val="tx1"/>
                </a:solidFill>
                <a:latin typeface="+mn-lt"/>
                <a:ea typeface="+mn-ea"/>
                <a:cs typeface="+mn-cs"/>
              </a:rPr>
              <a:t> network at a coffee shop. Such a user has the same capabilities as a network user, but in addition, can read or measure other's messages. Intercept, duplicate, and modify those messages. And as a result, formulate the following attacks.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Such an attacker could hijack another user's session by reading the session key out of their communications and then using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The attacker could also violate privacy by reading unencrypted information that's exchanged between that user and the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The attacker may even be able to learn something from encrypted communications by inferring properties based on the size or frequency of messages.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Finally the attacker may be able to deny service by, for example, intercepting messages from a user but then throwing them away, rather than delivering them to the service as intended.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7</a:t>
            </a:fld>
            <a:endParaRPr lang="en-US"/>
          </a:p>
        </p:txBody>
      </p:sp>
    </p:spTree>
    <p:extLst>
      <p:ext uri="{BB962C8B-B14F-4D97-AF65-F5344CB8AC3E}">
        <p14:creationId xmlns:p14="http://schemas.microsoft.com/office/powerpoint/2010/main" val="248038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As a final example threat model, let's consider the co-located user. This an internet user on the same machine as other users of some service. This could happen by having malware installed on a user's machine, for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Such a co-located user can, in addition to all the capabilities we've already seen.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Read or write the user's files, for example, reading cookies or writing those cookies, and even read memory.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The attacker may be able to snoop key presses and other events.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The attacker could read or write the user's display, for example, to spoof the users web browser to simulate an encrypted communication, when in fact none is taking place.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latin typeface="+mn-lt"/>
                <a:ea typeface="+mn-ea"/>
                <a:cs typeface="+mn-cs"/>
              </a:rPr>
              <a:t>As an example attack, a co-located user can steal a password. For example, by snooping the key presses as the user types in their password when logging on to a secure website.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8</a:t>
            </a:fld>
            <a:endParaRPr lang="en-US"/>
          </a:p>
        </p:txBody>
      </p:sp>
    </p:spTree>
    <p:extLst>
      <p:ext uri="{BB962C8B-B14F-4D97-AF65-F5344CB8AC3E}">
        <p14:creationId xmlns:p14="http://schemas.microsoft.com/office/powerpoint/2010/main" val="2504146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latin typeface="+mn-lt"/>
                <a:ea typeface="+mn-ea"/>
                <a:cs typeface="+mn-cs"/>
              </a:rPr>
              <a:t>Once you have your threat model defined, you can work out how you will respond to the threat. </a:t>
            </a:r>
          </a:p>
          <a:p>
            <a:pPr rtl="0"/>
            <a:r>
              <a:rPr lang="en-US" sz="1200" kern="1200" dirty="0" smtClean="0">
                <a:solidFill>
                  <a:schemeClr val="tx1"/>
                </a:solidFill>
                <a:latin typeface="+mn-lt"/>
                <a:ea typeface="+mn-ea"/>
                <a:cs typeface="+mn-cs"/>
              </a:rPr>
              <a:t>Different threat models will elicit different responses. </a:t>
            </a:r>
          </a:p>
          <a:p>
            <a:pPr rtl="0"/>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For example, when considering a network-only attacker, which can communicate with your system but do nothing else, you can be sure that your communications are safe. And as such, there's no need to encrypt messages. The adversary can always see his own messages and by assumption, he cannot see the messages of other users. This is the sort of threat model that the old </a:t>
            </a:r>
            <a:r>
              <a:rPr lang="en-US" sz="1200" i="1" kern="1200" dirty="0" smtClean="0">
                <a:solidFill>
                  <a:schemeClr val="tx1"/>
                </a:solidFill>
                <a:latin typeface="+mn-lt"/>
                <a:ea typeface="+mn-ea"/>
                <a:cs typeface="+mn-cs"/>
              </a:rPr>
              <a:t>telnet</a:t>
            </a:r>
            <a:r>
              <a:rPr lang="en-US" sz="1200" kern="1200" dirty="0" smtClean="0">
                <a:solidFill>
                  <a:schemeClr val="tx1"/>
                </a:solidFill>
                <a:latin typeface="+mn-lt"/>
                <a:ea typeface="+mn-ea"/>
                <a:cs typeface="+mn-cs"/>
              </a:rPr>
              <a:t> remote login program considered. It assumed that one user might attempt to masquerade as another user and so passwords for authentication were required.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But it did not assume that one user might snoop the traffic of another user, and thereby steal her password. In some settings, this might be a reasonable assumption, but today, with </a:t>
            </a:r>
            <a:r>
              <a:rPr lang="en-US" sz="1200" kern="1200" dirty="0" err="1" smtClean="0">
                <a:solidFill>
                  <a:schemeClr val="tx1"/>
                </a:solidFill>
                <a:latin typeface="+mn-lt"/>
                <a:ea typeface="+mn-ea"/>
                <a:cs typeface="+mn-cs"/>
              </a:rPr>
              <a:t>wi-fi</a:t>
            </a:r>
            <a:r>
              <a:rPr lang="en-US" sz="1200" kern="1200" dirty="0" smtClean="0">
                <a:solidFill>
                  <a:schemeClr val="tx1"/>
                </a:solidFill>
                <a:latin typeface="+mn-lt"/>
                <a:ea typeface="+mn-ea"/>
                <a:cs typeface="+mn-cs"/>
              </a:rPr>
              <a:t> and mobile networks the standard, it's probably not safe to assume that attackers cannot observe others' message traffic. Which gets back to the point that your threat model must match reality to be useful.</a:t>
            </a:r>
          </a:p>
          <a:p>
            <a:pPr rtl="0"/>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snooping attacker is a more likely threat. And in this case, you should use encryption to protect your data. The encryption could be deployed at the link layer by using encrypted </a:t>
            </a:r>
            <a:r>
              <a:rPr lang="en-US" sz="1200" kern="1200" dirty="0" err="1" smtClean="0">
                <a:solidFill>
                  <a:schemeClr val="tx1"/>
                </a:solidFill>
                <a:latin typeface="+mn-lt"/>
                <a:ea typeface="+mn-ea"/>
                <a:cs typeface="+mn-cs"/>
              </a:rPr>
              <a:t>wi-fi</a:t>
            </a:r>
            <a:r>
              <a:rPr lang="en-US" sz="1200" kern="1200" dirty="0" smtClean="0">
                <a:solidFill>
                  <a:schemeClr val="tx1"/>
                </a:solidFill>
                <a:latin typeface="+mn-lt"/>
                <a:ea typeface="+mn-ea"/>
                <a:cs typeface="+mn-cs"/>
              </a:rPr>
              <a:t> like WPA2. At the network layer using IPsec, or at the application layer using SSL or something similar.</a:t>
            </a:r>
          </a:p>
          <a:p>
            <a:pPr rtl="0"/>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65D077-E4A3-4DA7-8D30-50E79E7F8B3B}" type="slidenum">
              <a:rPr lang="en-US" smtClean="0"/>
              <a:t>9</a:t>
            </a:fld>
            <a:endParaRPr lang="en-US"/>
          </a:p>
        </p:txBody>
      </p:sp>
    </p:spTree>
    <p:extLst>
      <p:ext uri="{BB962C8B-B14F-4D97-AF65-F5344CB8AC3E}">
        <p14:creationId xmlns:p14="http://schemas.microsoft.com/office/powerpoint/2010/main" val="2761412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F676B7-CDD8-46C3-B87B-61EBF1BA3B30}" type="datetime1">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179686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FA2E5-9E28-442C-A954-0DA32B0E8CE3}" type="datetime1">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242710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70F63-39CC-4301-BFB2-E9C415E63A24}" type="datetime1">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49091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B62F8-7D33-4464-B7AD-BB57B7332B26}" type="datetime1">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322468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319832-929F-43FD-9A43-D6CB2D445FA8}" type="datetime1">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335328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AF26D9-BC52-4F64-B61B-24ACDBB03A96}" type="datetime1">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20080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BBDA89-B9D2-4E43-ADD6-7DA9B39C0B94}" type="datetime1">
              <a:rPr lang="en-US" smtClean="0"/>
              <a:t>11/18/2017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208983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10AF91-759A-4C22-8728-3C82781EAAA3}" type="datetime1">
              <a:rPr lang="en-US" smtClean="0"/>
              <a:t>11/18/2017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221420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674BA-33E5-48B4-ADF0-864FF907BA58}" type="datetime1">
              <a:rPr lang="en-US" smtClean="0"/>
              <a:t>11/18/2017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99682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32A201-290C-426E-A746-F607E6C70327}" type="datetime1">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391110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92732F-C9C8-498F-8609-6A42ECC58973}" type="datetime1">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5B97ED-D0CE-4F60-AA3B-CECC71C332B3}" type="slidenum">
              <a:rPr lang="en-US" smtClean="0"/>
              <a:t>‹#›</a:t>
            </a:fld>
            <a:endParaRPr lang="en-US"/>
          </a:p>
        </p:txBody>
      </p:sp>
    </p:spTree>
    <p:extLst>
      <p:ext uri="{BB962C8B-B14F-4D97-AF65-F5344CB8AC3E}">
        <p14:creationId xmlns:p14="http://schemas.microsoft.com/office/powerpoint/2010/main" val="84684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C0D35-F1CF-4FE8-B204-81A80D3D28B9}" type="datetime1">
              <a:rPr lang="en-US" smtClean="0"/>
              <a:t>11/18/2017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B97ED-D0CE-4F60-AA3B-CECC71C332B3}" type="slidenum">
              <a:rPr lang="en-US" smtClean="0"/>
              <a:t>‹#›</a:t>
            </a:fld>
            <a:endParaRPr lang="en-US"/>
          </a:p>
        </p:txBody>
      </p:sp>
    </p:spTree>
    <p:extLst>
      <p:ext uri="{BB962C8B-B14F-4D97-AF65-F5344CB8AC3E}">
        <p14:creationId xmlns:p14="http://schemas.microsoft.com/office/powerpoint/2010/main" val="318538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secure software</a:t>
            </a:r>
          </a:p>
        </p:txBody>
      </p:sp>
      <p:sp>
        <p:nvSpPr>
          <p:cNvPr id="3" name="Content Placeholder 2"/>
          <p:cNvSpPr>
            <a:spLocks noGrp="1"/>
          </p:cNvSpPr>
          <p:nvPr>
            <p:ph idx="1"/>
          </p:nvPr>
        </p:nvSpPr>
        <p:spPr/>
        <p:txBody>
          <a:bodyPr/>
          <a:lstStyle/>
          <a:p>
            <a:r>
              <a:rPr lang="en-US" dirty="0"/>
              <a:t>How should we write software that will be secure</a:t>
            </a:r>
            <a:r>
              <a:rPr lang="en-US" dirty="0" smtClean="0"/>
              <a:t>?</a:t>
            </a:r>
            <a:endParaRPr lang="en-US" dirty="0" smtClean="0">
              <a:solidFill>
                <a:srgbClr val="FF0000"/>
              </a:solidFill>
            </a:endParaRPr>
          </a:p>
          <a:p>
            <a:pPr lvl="1"/>
            <a:r>
              <a:rPr lang="en-US" dirty="0" smtClean="0">
                <a:solidFill>
                  <a:srgbClr val="FF0000"/>
                </a:solidFill>
              </a:rPr>
              <a:t>Flawed approach</a:t>
            </a:r>
            <a:r>
              <a:rPr lang="en-US" dirty="0" smtClean="0"/>
              <a:t>: Design and build software, and </a:t>
            </a:r>
            <a:r>
              <a:rPr lang="en-US" dirty="0" smtClean="0">
                <a:solidFill>
                  <a:srgbClr val="FF0000"/>
                </a:solidFill>
              </a:rPr>
              <a:t>ignore security at first</a:t>
            </a:r>
          </a:p>
          <a:p>
            <a:pPr lvl="2"/>
            <a:r>
              <a:rPr lang="en-US" dirty="0" smtClean="0"/>
              <a:t>Add security once the functional requirements are satisfied!</a:t>
            </a:r>
          </a:p>
          <a:p>
            <a:pPr lvl="2"/>
            <a:r>
              <a:rPr lang="en-US" dirty="0" smtClean="0"/>
              <a:t>The software may has important vulnerability at the end </a:t>
            </a:r>
          </a:p>
          <a:p>
            <a:pPr lvl="2"/>
            <a:endParaRPr lang="en-US" dirty="0" smtClean="0"/>
          </a:p>
          <a:p>
            <a:pPr lvl="1"/>
            <a:r>
              <a:rPr lang="en-US" dirty="0" smtClean="0">
                <a:solidFill>
                  <a:srgbClr val="00B050"/>
                </a:solidFill>
              </a:rPr>
              <a:t>Better approach: Build security in </a:t>
            </a:r>
            <a:r>
              <a:rPr lang="en-US" dirty="0" smtClean="0"/>
              <a:t>from the start</a:t>
            </a:r>
          </a:p>
          <a:p>
            <a:pPr lvl="2"/>
            <a:r>
              <a:rPr lang="en-US" dirty="0" smtClean="0"/>
              <a:t>Incorporate security-minded thinking into all phases of the development process</a:t>
            </a:r>
          </a:p>
          <a:p>
            <a:pPr lvl="2"/>
            <a:r>
              <a:rPr lang="en-US" dirty="0"/>
              <a:t>C</a:t>
            </a:r>
            <a:r>
              <a:rPr lang="en-US" dirty="0" smtClean="0"/>
              <a:t>an avoid missing important security requirements</a:t>
            </a:r>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1</a:t>
            </a:fld>
            <a:endParaRPr lang="en-US"/>
          </a:p>
        </p:txBody>
      </p:sp>
    </p:spTree>
    <p:extLst>
      <p:ext uri="{BB962C8B-B14F-4D97-AF65-F5344CB8AC3E}">
        <p14:creationId xmlns:p14="http://schemas.microsoft.com/office/powerpoint/2010/main" val="1939335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Model = Bad </a:t>
            </a:r>
            <a:r>
              <a:rPr lang="en-US" dirty="0" smtClean="0"/>
              <a:t>Security</a:t>
            </a:r>
            <a:endParaRPr lang="en-US" dirty="0"/>
          </a:p>
        </p:txBody>
      </p:sp>
      <p:sp>
        <p:nvSpPr>
          <p:cNvPr id="3" name="Content Placeholder 2"/>
          <p:cNvSpPr>
            <a:spLocks noGrp="1"/>
          </p:cNvSpPr>
          <p:nvPr>
            <p:ph idx="1"/>
          </p:nvPr>
        </p:nvSpPr>
        <p:spPr/>
        <p:txBody>
          <a:bodyPr>
            <a:normAutofit/>
          </a:bodyPr>
          <a:lstStyle/>
          <a:p>
            <a:r>
              <a:rPr lang="en-US" dirty="0" smtClean="0"/>
              <a:t>Any </a:t>
            </a:r>
            <a:r>
              <a:rPr lang="en-US" dirty="0">
                <a:solidFill>
                  <a:srgbClr val="0070C0"/>
                </a:solidFill>
              </a:rPr>
              <a:t>assumptions</a:t>
            </a:r>
            <a:r>
              <a:rPr lang="en-US" dirty="0"/>
              <a:t> you make in your model </a:t>
            </a:r>
            <a:r>
              <a:rPr lang="en-US" dirty="0" smtClean="0"/>
              <a:t>are potential </a:t>
            </a:r>
            <a:r>
              <a:rPr lang="en-US" b="1" dirty="0"/>
              <a:t>holes that the adversary can exploit</a:t>
            </a:r>
            <a:r>
              <a:rPr lang="en-US" b="1" dirty="0" smtClean="0"/>
              <a:t>!</a:t>
            </a:r>
            <a:endParaRPr lang="en-US" dirty="0"/>
          </a:p>
          <a:p>
            <a:r>
              <a:rPr lang="en-US" dirty="0" smtClean="0"/>
              <a:t>E.g</a:t>
            </a:r>
            <a:r>
              <a:rPr lang="en-US" dirty="0"/>
              <a:t>.: </a:t>
            </a:r>
            <a:r>
              <a:rPr lang="en-US" dirty="0">
                <a:solidFill>
                  <a:srgbClr val="C00000"/>
                </a:solidFill>
              </a:rPr>
              <a:t>Assuming no snooping users </a:t>
            </a:r>
            <a:r>
              <a:rPr lang="en-US" b="1" dirty="0">
                <a:solidFill>
                  <a:srgbClr val="C00000"/>
                </a:solidFill>
              </a:rPr>
              <a:t>no longer </a:t>
            </a:r>
            <a:r>
              <a:rPr lang="en-US" b="1" dirty="0" smtClean="0">
                <a:solidFill>
                  <a:srgbClr val="C00000"/>
                </a:solidFill>
              </a:rPr>
              <a:t>valid </a:t>
            </a:r>
          </a:p>
          <a:p>
            <a:pPr lvl="1"/>
            <a:r>
              <a:rPr lang="en-US" dirty="0" smtClean="0"/>
              <a:t>Prevalence </a:t>
            </a:r>
            <a:r>
              <a:rPr lang="en-US" dirty="0"/>
              <a:t>of </a:t>
            </a:r>
            <a:r>
              <a:rPr lang="en-US" dirty="0" err="1"/>
              <a:t>wi-fi</a:t>
            </a:r>
            <a:r>
              <a:rPr lang="en-US" dirty="0"/>
              <a:t> networks in most deployments</a:t>
            </a:r>
          </a:p>
          <a:p>
            <a:r>
              <a:rPr lang="en-US" dirty="0" smtClean="0"/>
              <a:t>Other </a:t>
            </a:r>
            <a:r>
              <a:rPr lang="en-US" dirty="0"/>
              <a:t>mistaken assumptions</a:t>
            </a:r>
          </a:p>
          <a:p>
            <a:pPr lvl="1"/>
            <a:r>
              <a:rPr lang="en-US" b="1" dirty="0" smtClean="0">
                <a:solidFill>
                  <a:srgbClr val="C00000"/>
                </a:solidFill>
              </a:rPr>
              <a:t>Assumption</a:t>
            </a:r>
            <a:r>
              <a:rPr lang="en-US" dirty="0"/>
              <a:t>: </a:t>
            </a:r>
            <a:r>
              <a:rPr lang="en-US" dirty="0">
                <a:solidFill>
                  <a:srgbClr val="C00000"/>
                </a:solidFill>
              </a:rPr>
              <a:t>Encrypted traffic carries no </a:t>
            </a:r>
            <a:r>
              <a:rPr lang="en-US" dirty="0" smtClean="0">
                <a:solidFill>
                  <a:srgbClr val="C00000"/>
                </a:solidFill>
              </a:rPr>
              <a:t>information</a:t>
            </a:r>
          </a:p>
          <a:p>
            <a:pPr lvl="2"/>
            <a:r>
              <a:rPr lang="en-US" dirty="0" smtClean="0"/>
              <a:t>Not </a:t>
            </a:r>
            <a:r>
              <a:rPr lang="en-US" dirty="0"/>
              <a:t>true! By analyzing the size and distribution of messages, </a:t>
            </a:r>
            <a:r>
              <a:rPr lang="en-US" dirty="0" smtClean="0"/>
              <a:t>you can </a:t>
            </a:r>
            <a:r>
              <a:rPr lang="en-US" dirty="0"/>
              <a:t>infer application state</a:t>
            </a:r>
          </a:p>
          <a:p>
            <a:pPr lvl="1"/>
            <a:r>
              <a:rPr lang="en-US" b="1" dirty="0" smtClean="0">
                <a:solidFill>
                  <a:srgbClr val="C00000"/>
                </a:solidFill>
              </a:rPr>
              <a:t>Assumption</a:t>
            </a:r>
            <a:r>
              <a:rPr lang="en-US" dirty="0"/>
              <a:t>: </a:t>
            </a:r>
            <a:r>
              <a:rPr lang="en-US" dirty="0">
                <a:solidFill>
                  <a:srgbClr val="C00000"/>
                </a:solidFill>
              </a:rPr>
              <a:t>Timing channels carry little </a:t>
            </a:r>
            <a:r>
              <a:rPr lang="en-US" dirty="0" smtClean="0">
                <a:solidFill>
                  <a:srgbClr val="C00000"/>
                </a:solidFill>
              </a:rPr>
              <a:t>information</a:t>
            </a:r>
          </a:p>
          <a:p>
            <a:pPr lvl="2"/>
            <a:r>
              <a:rPr lang="en-US" dirty="0" smtClean="0"/>
              <a:t>Not </a:t>
            </a:r>
            <a:r>
              <a:rPr lang="en-US" dirty="0"/>
              <a:t>true! Timing measurements of previous RSA </a:t>
            </a:r>
            <a:r>
              <a:rPr lang="en-US" dirty="0" smtClean="0"/>
              <a:t>implementations could </a:t>
            </a:r>
            <a:r>
              <a:rPr lang="en-US" dirty="0"/>
              <a:t>be used eventually reveal a remote SSL secret key</a:t>
            </a:r>
          </a:p>
        </p:txBody>
      </p:sp>
      <p:sp>
        <p:nvSpPr>
          <p:cNvPr id="4" name="Slide Number Placeholder 3"/>
          <p:cNvSpPr>
            <a:spLocks noGrp="1"/>
          </p:cNvSpPr>
          <p:nvPr>
            <p:ph type="sldNum" sz="quarter" idx="12"/>
          </p:nvPr>
        </p:nvSpPr>
        <p:spPr/>
        <p:txBody>
          <a:bodyPr/>
          <a:lstStyle/>
          <a:p>
            <a:fld id="{F15B97ED-D0CE-4F60-AA3B-CECC71C332B3}" type="slidenum">
              <a:rPr lang="en-US" smtClean="0"/>
              <a:t>10</a:t>
            </a:fld>
            <a:endParaRPr lang="en-US"/>
          </a:p>
        </p:txBody>
      </p:sp>
    </p:spTree>
    <p:extLst>
      <p:ext uri="{BB962C8B-B14F-4D97-AF65-F5344CB8AC3E}">
        <p14:creationId xmlns:p14="http://schemas.microsoft.com/office/powerpoint/2010/main" val="343380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good model</a:t>
            </a:r>
          </a:p>
        </p:txBody>
      </p:sp>
      <p:sp>
        <p:nvSpPr>
          <p:cNvPr id="3" name="Content Placeholder 2"/>
          <p:cNvSpPr>
            <a:spLocks noGrp="1"/>
          </p:cNvSpPr>
          <p:nvPr>
            <p:ph idx="1"/>
          </p:nvPr>
        </p:nvSpPr>
        <p:spPr/>
        <p:txBody>
          <a:bodyPr>
            <a:normAutofit/>
          </a:bodyPr>
          <a:lstStyle/>
          <a:p>
            <a:r>
              <a:rPr lang="en-US" b="1" dirty="0" smtClean="0"/>
              <a:t>Compare </a:t>
            </a:r>
            <a:r>
              <a:rPr lang="en-US" b="1" dirty="0"/>
              <a:t>against similar </a:t>
            </a:r>
            <a:r>
              <a:rPr lang="en-US" b="1" dirty="0" smtClean="0"/>
              <a:t>systems</a:t>
            </a:r>
            <a:endParaRPr lang="en-US" b="1" dirty="0"/>
          </a:p>
          <a:p>
            <a:pPr lvl="1"/>
            <a:r>
              <a:rPr lang="en-US" dirty="0" smtClean="0"/>
              <a:t>What </a:t>
            </a:r>
            <a:r>
              <a:rPr lang="en-US" dirty="0"/>
              <a:t>attacks does their design contend with</a:t>
            </a:r>
            <a:r>
              <a:rPr lang="en-US" dirty="0" smtClean="0"/>
              <a:t>?</a:t>
            </a:r>
            <a:endParaRPr lang="en-US" dirty="0"/>
          </a:p>
          <a:p>
            <a:r>
              <a:rPr lang="en-US" b="1" dirty="0" smtClean="0"/>
              <a:t>Understand </a:t>
            </a:r>
            <a:r>
              <a:rPr lang="en-US" b="1" dirty="0"/>
              <a:t>past attacks and attack </a:t>
            </a:r>
            <a:r>
              <a:rPr lang="en-US" b="1" dirty="0" smtClean="0"/>
              <a:t>patterns</a:t>
            </a:r>
            <a:endParaRPr lang="en-US" b="1" dirty="0"/>
          </a:p>
          <a:p>
            <a:pPr lvl="1"/>
            <a:r>
              <a:rPr lang="en-US" dirty="0" smtClean="0"/>
              <a:t>How </a:t>
            </a:r>
            <a:r>
              <a:rPr lang="en-US" dirty="0"/>
              <a:t>do they apply to your </a:t>
            </a:r>
            <a:r>
              <a:rPr lang="en-US" dirty="0" smtClean="0"/>
              <a:t>system?</a:t>
            </a:r>
          </a:p>
          <a:p>
            <a:r>
              <a:rPr lang="en-US" b="1" dirty="0" smtClean="0"/>
              <a:t>Challenge </a:t>
            </a:r>
            <a:r>
              <a:rPr lang="en-US" b="1" dirty="0"/>
              <a:t>assumptions in your </a:t>
            </a:r>
            <a:r>
              <a:rPr lang="en-US" b="1" dirty="0" smtClean="0"/>
              <a:t>design</a:t>
            </a:r>
          </a:p>
          <a:p>
            <a:pPr lvl="1"/>
            <a:r>
              <a:rPr lang="en-US" dirty="0" smtClean="0"/>
              <a:t>What </a:t>
            </a:r>
            <a:r>
              <a:rPr lang="en-US" dirty="0"/>
              <a:t>happens if an assumption is </a:t>
            </a:r>
            <a:r>
              <a:rPr lang="en-US" dirty="0" smtClean="0"/>
              <a:t>untrue?</a:t>
            </a:r>
          </a:p>
          <a:p>
            <a:pPr lvl="2"/>
            <a:r>
              <a:rPr lang="en-US" dirty="0" smtClean="0"/>
              <a:t>What </a:t>
            </a:r>
            <a:r>
              <a:rPr lang="en-US" dirty="0"/>
              <a:t>would a breach potentially cost </a:t>
            </a:r>
            <a:r>
              <a:rPr lang="en-US" dirty="0" smtClean="0"/>
              <a:t>you?</a:t>
            </a:r>
          </a:p>
          <a:p>
            <a:pPr lvl="1"/>
            <a:r>
              <a:rPr lang="en-US" dirty="0" smtClean="0"/>
              <a:t>How </a:t>
            </a:r>
            <a:r>
              <a:rPr lang="en-US" dirty="0"/>
              <a:t>hard would it be to get rid of an </a:t>
            </a:r>
            <a:r>
              <a:rPr lang="en-US" dirty="0" smtClean="0"/>
              <a:t>assumption, allowing </a:t>
            </a:r>
            <a:r>
              <a:rPr lang="en-US" dirty="0"/>
              <a:t>for a stronger </a:t>
            </a:r>
            <a:r>
              <a:rPr lang="en-US" dirty="0" smtClean="0"/>
              <a:t>adversary?</a:t>
            </a:r>
          </a:p>
          <a:p>
            <a:pPr lvl="2"/>
            <a:r>
              <a:rPr lang="en-US" dirty="0" smtClean="0"/>
              <a:t>What </a:t>
            </a:r>
            <a:r>
              <a:rPr lang="en-US" dirty="0"/>
              <a:t>would that development cost?</a:t>
            </a:r>
          </a:p>
        </p:txBody>
      </p:sp>
      <p:sp>
        <p:nvSpPr>
          <p:cNvPr id="4" name="Slide Number Placeholder 3"/>
          <p:cNvSpPr>
            <a:spLocks noGrp="1"/>
          </p:cNvSpPr>
          <p:nvPr>
            <p:ph type="sldNum" sz="quarter" idx="12"/>
          </p:nvPr>
        </p:nvSpPr>
        <p:spPr/>
        <p:txBody>
          <a:bodyPr/>
          <a:lstStyle/>
          <a:p>
            <a:fld id="{F15B97ED-D0CE-4F60-AA3B-CECC71C332B3}" type="slidenum">
              <a:rPr lang="en-US" smtClean="0"/>
              <a:t>11</a:t>
            </a:fld>
            <a:endParaRPr lang="en-US"/>
          </a:p>
        </p:txBody>
      </p:sp>
    </p:spTree>
    <p:extLst>
      <p:ext uri="{BB962C8B-B14F-4D97-AF65-F5344CB8AC3E}">
        <p14:creationId xmlns:p14="http://schemas.microsoft.com/office/powerpoint/2010/main" val="1521830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sz="4400" dirty="0" smtClean="0"/>
              <a:t>Security </a:t>
            </a:r>
            <a:r>
              <a:rPr lang="en-US" sz="4400" dirty="0"/>
              <a:t>Requirements</a:t>
            </a:r>
          </a:p>
        </p:txBody>
      </p:sp>
      <p:sp>
        <p:nvSpPr>
          <p:cNvPr id="4" name="Slide Number Placeholder 3"/>
          <p:cNvSpPr>
            <a:spLocks noGrp="1"/>
          </p:cNvSpPr>
          <p:nvPr>
            <p:ph type="sldNum" sz="quarter" idx="12"/>
          </p:nvPr>
        </p:nvSpPr>
        <p:spPr/>
        <p:txBody>
          <a:bodyPr/>
          <a:lstStyle/>
          <a:p>
            <a:fld id="{F15B97ED-D0CE-4F60-AA3B-CECC71C332B3}" type="slidenum">
              <a:rPr lang="en-US" smtClean="0"/>
              <a:t>12</a:t>
            </a:fld>
            <a:endParaRPr lang="en-US"/>
          </a:p>
        </p:txBody>
      </p:sp>
    </p:spTree>
    <p:extLst>
      <p:ext uri="{BB962C8B-B14F-4D97-AF65-F5344CB8AC3E}">
        <p14:creationId xmlns:p14="http://schemas.microsoft.com/office/powerpoint/2010/main" val="243630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Requirements</a:t>
            </a:r>
          </a:p>
        </p:txBody>
      </p:sp>
      <p:sp>
        <p:nvSpPr>
          <p:cNvPr id="3" name="Content Placeholder 2"/>
          <p:cNvSpPr>
            <a:spLocks noGrp="1"/>
          </p:cNvSpPr>
          <p:nvPr>
            <p:ph idx="1"/>
          </p:nvPr>
        </p:nvSpPr>
        <p:spPr/>
        <p:txBody>
          <a:bodyPr>
            <a:normAutofit/>
          </a:bodyPr>
          <a:lstStyle/>
          <a:p>
            <a:r>
              <a:rPr lang="en-US" b="1" dirty="0" smtClean="0"/>
              <a:t>Software </a:t>
            </a:r>
            <a:r>
              <a:rPr lang="en-US" b="1" dirty="0"/>
              <a:t>requirements </a:t>
            </a:r>
            <a:r>
              <a:rPr lang="en-US" dirty="0"/>
              <a:t>typically about </a:t>
            </a:r>
            <a:r>
              <a:rPr lang="en-US" b="1" dirty="0"/>
              <a:t>what</a:t>
            </a:r>
            <a:r>
              <a:rPr lang="en-US" dirty="0"/>
              <a:t> </a:t>
            </a:r>
            <a:r>
              <a:rPr lang="en-US" b="1" dirty="0" smtClean="0"/>
              <a:t>the software </a:t>
            </a:r>
            <a:r>
              <a:rPr lang="en-US" b="1" dirty="0"/>
              <a:t>should </a:t>
            </a:r>
            <a:r>
              <a:rPr lang="en-US" b="1" dirty="0" smtClean="0"/>
              <a:t>do</a:t>
            </a:r>
            <a:endParaRPr lang="en-US" b="1" dirty="0"/>
          </a:p>
          <a:p>
            <a:pPr marL="0" indent="0">
              <a:buNone/>
            </a:pPr>
            <a:endParaRPr lang="en-US" dirty="0"/>
          </a:p>
          <a:p>
            <a:r>
              <a:rPr lang="en-US" dirty="0" smtClean="0"/>
              <a:t> </a:t>
            </a:r>
            <a:r>
              <a:rPr lang="en-US" b="1" dirty="0" smtClean="0"/>
              <a:t>Security</a:t>
            </a:r>
            <a:r>
              <a:rPr lang="en-US" dirty="0" smtClean="0"/>
              <a:t> </a:t>
            </a:r>
            <a:r>
              <a:rPr lang="en-US" b="1" dirty="0" smtClean="0"/>
              <a:t>requirements</a:t>
            </a:r>
            <a:r>
              <a:rPr lang="en-US" dirty="0" smtClean="0"/>
              <a:t> </a:t>
            </a:r>
            <a:r>
              <a:rPr lang="en-US" b="1" dirty="0" smtClean="0"/>
              <a:t>Security-related</a:t>
            </a:r>
            <a:r>
              <a:rPr lang="en-US" dirty="0" smtClean="0"/>
              <a:t> </a:t>
            </a:r>
            <a:r>
              <a:rPr lang="en-US" dirty="0">
                <a:solidFill>
                  <a:srgbClr val="00B050"/>
                </a:solidFill>
              </a:rPr>
              <a:t>goals</a:t>
            </a:r>
            <a:r>
              <a:rPr lang="en-US" dirty="0"/>
              <a:t> (or </a:t>
            </a:r>
            <a:r>
              <a:rPr lang="en-US" dirty="0" smtClean="0">
                <a:solidFill>
                  <a:srgbClr val="00B050"/>
                </a:solidFill>
              </a:rPr>
              <a:t>policies</a:t>
            </a:r>
            <a:r>
              <a:rPr lang="en-US" dirty="0" smtClean="0">
                <a:solidFill>
                  <a:srgbClr val="0070C0"/>
                </a:solidFill>
              </a:rPr>
              <a:t>)</a:t>
            </a:r>
          </a:p>
          <a:p>
            <a:pPr lvl="1"/>
            <a:r>
              <a:rPr lang="en-US" b="1" dirty="0" smtClean="0">
                <a:solidFill>
                  <a:srgbClr val="0070C0"/>
                </a:solidFill>
              </a:rPr>
              <a:t>Example</a:t>
            </a:r>
            <a:r>
              <a:rPr lang="en-US" dirty="0">
                <a:solidFill>
                  <a:srgbClr val="0070C0"/>
                </a:solidFill>
              </a:rPr>
              <a:t>: One user’s bank account balance should not be </a:t>
            </a:r>
            <a:r>
              <a:rPr lang="en-US" dirty="0" smtClean="0">
                <a:solidFill>
                  <a:srgbClr val="0070C0"/>
                </a:solidFill>
              </a:rPr>
              <a:t>learned by</a:t>
            </a:r>
            <a:r>
              <a:rPr lang="en-US" dirty="0">
                <a:solidFill>
                  <a:srgbClr val="0070C0"/>
                </a:solidFill>
              </a:rPr>
              <a:t>, or modified by, another user, unless authorized</a:t>
            </a:r>
          </a:p>
          <a:p>
            <a:r>
              <a:rPr lang="en-US" b="1" dirty="0" smtClean="0"/>
              <a:t>Required </a:t>
            </a:r>
            <a:r>
              <a:rPr lang="en-US" b="1" dirty="0">
                <a:solidFill>
                  <a:srgbClr val="00B050"/>
                </a:solidFill>
              </a:rPr>
              <a:t>mechanisms</a:t>
            </a:r>
            <a:r>
              <a:rPr lang="en-US" b="1" dirty="0"/>
              <a:t> for enforcing </a:t>
            </a:r>
            <a:r>
              <a:rPr lang="en-US" b="1" dirty="0" smtClean="0"/>
              <a:t>them</a:t>
            </a:r>
          </a:p>
          <a:p>
            <a:pPr lvl="1"/>
            <a:r>
              <a:rPr lang="en-US" b="1" dirty="0" smtClean="0">
                <a:solidFill>
                  <a:srgbClr val="0070C0"/>
                </a:solidFill>
              </a:rPr>
              <a:t>Example</a:t>
            </a:r>
            <a:r>
              <a:rPr lang="en-US" dirty="0" smtClean="0">
                <a:solidFill>
                  <a:srgbClr val="0070C0"/>
                </a:solidFill>
              </a:rPr>
              <a:t>:</a:t>
            </a:r>
          </a:p>
          <a:p>
            <a:pPr lvl="2"/>
            <a:r>
              <a:rPr lang="en-US" dirty="0" smtClean="0">
                <a:solidFill>
                  <a:srgbClr val="0070C0"/>
                </a:solidFill>
              </a:rPr>
              <a:t>Users </a:t>
            </a:r>
            <a:r>
              <a:rPr lang="en-US" dirty="0">
                <a:solidFill>
                  <a:srgbClr val="0070C0"/>
                </a:solidFill>
              </a:rPr>
              <a:t>identify themselves using </a:t>
            </a:r>
            <a:r>
              <a:rPr lang="en-US" dirty="0" smtClean="0">
                <a:solidFill>
                  <a:srgbClr val="0070C0"/>
                </a:solidFill>
              </a:rPr>
              <a:t>passwords,</a:t>
            </a:r>
          </a:p>
          <a:p>
            <a:pPr lvl="2"/>
            <a:r>
              <a:rPr lang="en-US" dirty="0" smtClean="0">
                <a:solidFill>
                  <a:srgbClr val="0070C0"/>
                </a:solidFill>
              </a:rPr>
              <a:t>Passwords </a:t>
            </a:r>
            <a:r>
              <a:rPr lang="en-US" dirty="0">
                <a:solidFill>
                  <a:srgbClr val="0070C0"/>
                </a:solidFill>
              </a:rPr>
              <a:t>must be “strong,” </a:t>
            </a:r>
            <a:r>
              <a:rPr lang="en-US" dirty="0" smtClean="0">
                <a:solidFill>
                  <a:srgbClr val="0070C0"/>
                </a:solidFill>
              </a:rPr>
              <a:t>and</a:t>
            </a:r>
          </a:p>
          <a:p>
            <a:pPr lvl="2"/>
            <a:r>
              <a:rPr lang="en-US" dirty="0" smtClean="0">
                <a:solidFill>
                  <a:srgbClr val="0070C0"/>
                </a:solidFill>
              </a:rPr>
              <a:t>The </a:t>
            </a:r>
            <a:r>
              <a:rPr lang="en-US" dirty="0">
                <a:solidFill>
                  <a:srgbClr val="0070C0"/>
                </a:solidFill>
              </a:rPr>
              <a:t>password database is only accessible to login program</a:t>
            </a:r>
            <a:r>
              <a:rPr lang="en-US" dirty="0"/>
              <a:t>.</a:t>
            </a:r>
          </a:p>
        </p:txBody>
      </p:sp>
      <p:sp>
        <p:nvSpPr>
          <p:cNvPr id="4" name="Slide Number Placeholder 3"/>
          <p:cNvSpPr>
            <a:spLocks noGrp="1"/>
          </p:cNvSpPr>
          <p:nvPr>
            <p:ph type="sldNum" sz="quarter" idx="12"/>
          </p:nvPr>
        </p:nvSpPr>
        <p:spPr/>
        <p:txBody>
          <a:bodyPr/>
          <a:lstStyle/>
          <a:p>
            <a:fld id="{F15B97ED-D0CE-4F60-AA3B-CECC71C332B3}" type="slidenum">
              <a:rPr lang="en-US" smtClean="0"/>
              <a:t>13</a:t>
            </a:fld>
            <a:endParaRPr lang="en-US"/>
          </a:p>
        </p:txBody>
      </p:sp>
    </p:spTree>
    <p:extLst>
      <p:ext uri="{BB962C8B-B14F-4D97-AF65-F5344CB8AC3E}">
        <p14:creationId xmlns:p14="http://schemas.microsoft.com/office/powerpoint/2010/main" val="3315978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a:t>
            </a:r>
            <a:r>
              <a:rPr lang="en-US" i="1" dirty="0"/>
              <a:t>Kinds </a:t>
            </a:r>
            <a:r>
              <a:rPr lang="en-US" dirty="0"/>
              <a:t>of Requirements</a:t>
            </a:r>
          </a:p>
        </p:txBody>
      </p:sp>
      <p:sp>
        <p:nvSpPr>
          <p:cNvPr id="3" name="Content Placeholder 2"/>
          <p:cNvSpPr>
            <a:spLocks noGrp="1"/>
          </p:cNvSpPr>
          <p:nvPr>
            <p:ph idx="1"/>
          </p:nvPr>
        </p:nvSpPr>
        <p:spPr/>
        <p:txBody>
          <a:bodyPr>
            <a:normAutofit/>
          </a:bodyPr>
          <a:lstStyle/>
          <a:p>
            <a:r>
              <a:rPr lang="en-US" b="1" dirty="0" smtClean="0"/>
              <a:t>Policies</a:t>
            </a:r>
            <a:endParaRPr lang="en-US" b="1" dirty="0"/>
          </a:p>
          <a:p>
            <a:pPr lvl="1"/>
            <a:r>
              <a:rPr lang="en-US" b="1" dirty="0" smtClean="0">
                <a:solidFill>
                  <a:srgbClr val="0033CC"/>
                </a:solidFill>
              </a:rPr>
              <a:t>Confidentiality</a:t>
            </a:r>
            <a:r>
              <a:rPr lang="en-US" b="1" dirty="0" smtClean="0"/>
              <a:t> </a:t>
            </a:r>
            <a:r>
              <a:rPr lang="en-US" dirty="0"/>
              <a:t>(and Privacy and Anonymity)</a:t>
            </a:r>
          </a:p>
          <a:p>
            <a:pPr lvl="1"/>
            <a:r>
              <a:rPr lang="en-US" b="1" dirty="0" smtClean="0">
                <a:solidFill>
                  <a:srgbClr val="0033CC"/>
                </a:solidFill>
              </a:rPr>
              <a:t>Integrity</a:t>
            </a:r>
            <a:endParaRPr lang="en-US" b="1" dirty="0">
              <a:solidFill>
                <a:srgbClr val="0033CC"/>
              </a:solidFill>
            </a:endParaRPr>
          </a:p>
          <a:p>
            <a:pPr lvl="1"/>
            <a:r>
              <a:rPr lang="en-US" b="1" dirty="0" smtClean="0">
                <a:solidFill>
                  <a:srgbClr val="0033CC"/>
                </a:solidFill>
              </a:rPr>
              <a:t>Availability</a:t>
            </a:r>
            <a:endParaRPr lang="en-US" b="1" dirty="0">
              <a:solidFill>
                <a:srgbClr val="0033CC"/>
              </a:solidFill>
            </a:endParaRPr>
          </a:p>
          <a:p>
            <a:pPr marL="0" indent="0">
              <a:buNone/>
            </a:pPr>
            <a:endParaRPr lang="en-US" dirty="0"/>
          </a:p>
          <a:p>
            <a:r>
              <a:rPr lang="en-US" dirty="0" smtClean="0"/>
              <a:t>Supporting </a:t>
            </a:r>
            <a:r>
              <a:rPr lang="en-US" b="1" dirty="0"/>
              <a:t>mechanisms</a:t>
            </a:r>
          </a:p>
          <a:p>
            <a:pPr lvl="1"/>
            <a:r>
              <a:rPr lang="en-US" b="1" dirty="0" smtClean="0">
                <a:solidFill>
                  <a:srgbClr val="0033CC"/>
                </a:solidFill>
              </a:rPr>
              <a:t>Authentication</a:t>
            </a:r>
            <a:endParaRPr lang="en-US" b="1" dirty="0">
              <a:solidFill>
                <a:srgbClr val="0033CC"/>
              </a:solidFill>
            </a:endParaRPr>
          </a:p>
          <a:p>
            <a:pPr lvl="1"/>
            <a:r>
              <a:rPr lang="en-US" b="1" dirty="0" smtClean="0">
                <a:solidFill>
                  <a:srgbClr val="0033CC"/>
                </a:solidFill>
              </a:rPr>
              <a:t>Authorization</a:t>
            </a:r>
            <a:endParaRPr lang="en-US" b="1" dirty="0">
              <a:solidFill>
                <a:srgbClr val="0033CC"/>
              </a:solidFill>
            </a:endParaRPr>
          </a:p>
          <a:p>
            <a:pPr lvl="1"/>
            <a:r>
              <a:rPr lang="en-US" b="1" dirty="0" smtClean="0">
                <a:solidFill>
                  <a:srgbClr val="0033CC"/>
                </a:solidFill>
              </a:rPr>
              <a:t>Auditability</a:t>
            </a:r>
            <a:endParaRPr lang="en-US" dirty="0">
              <a:solidFill>
                <a:srgbClr val="0033CC"/>
              </a:solidFill>
            </a:endParaRPr>
          </a:p>
        </p:txBody>
      </p:sp>
      <p:sp>
        <p:nvSpPr>
          <p:cNvPr id="4" name="Slide Number Placeholder 3"/>
          <p:cNvSpPr>
            <a:spLocks noGrp="1"/>
          </p:cNvSpPr>
          <p:nvPr>
            <p:ph type="sldNum" sz="quarter" idx="12"/>
          </p:nvPr>
        </p:nvSpPr>
        <p:spPr/>
        <p:txBody>
          <a:bodyPr/>
          <a:lstStyle/>
          <a:p>
            <a:fld id="{F15B97ED-D0CE-4F60-AA3B-CECC71C332B3}" type="slidenum">
              <a:rPr lang="en-US" smtClean="0"/>
              <a:t>14</a:t>
            </a:fld>
            <a:endParaRPr lang="en-US"/>
          </a:p>
        </p:txBody>
      </p:sp>
    </p:spTree>
    <p:extLst>
      <p:ext uri="{BB962C8B-B14F-4D97-AF65-F5344CB8AC3E}">
        <p14:creationId xmlns:p14="http://schemas.microsoft.com/office/powerpoint/2010/main" val="579917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and Confidentiality</a:t>
            </a:r>
          </a:p>
        </p:txBody>
      </p:sp>
      <p:sp>
        <p:nvSpPr>
          <p:cNvPr id="3" name="Content Placeholder 2"/>
          <p:cNvSpPr>
            <a:spLocks noGrp="1"/>
          </p:cNvSpPr>
          <p:nvPr>
            <p:ph idx="1"/>
          </p:nvPr>
        </p:nvSpPr>
        <p:spPr/>
        <p:txBody>
          <a:bodyPr>
            <a:normAutofit/>
          </a:bodyPr>
          <a:lstStyle/>
          <a:p>
            <a:r>
              <a:rPr lang="en-US" i="1" dirty="0" smtClean="0"/>
              <a:t>Definition</a:t>
            </a:r>
            <a:r>
              <a:rPr lang="en-US" dirty="0"/>
              <a:t>: </a:t>
            </a:r>
            <a:r>
              <a:rPr lang="en-US" b="1" dirty="0"/>
              <a:t>Sensitive information not leaked </a:t>
            </a:r>
            <a:r>
              <a:rPr lang="en-US" dirty="0" smtClean="0"/>
              <a:t>to unauthorized </a:t>
            </a:r>
            <a:r>
              <a:rPr lang="en-US" dirty="0"/>
              <a:t>parties</a:t>
            </a:r>
          </a:p>
          <a:p>
            <a:pPr lvl="1"/>
            <a:r>
              <a:rPr lang="en-US" dirty="0" smtClean="0"/>
              <a:t>Called </a:t>
            </a:r>
            <a:r>
              <a:rPr lang="en-US" i="1" dirty="0"/>
              <a:t>privacy </a:t>
            </a:r>
            <a:r>
              <a:rPr lang="en-US" dirty="0"/>
              <a:t>for individuals, </a:t>
            </a:r>
            <a:r>
              <a:rPr lang="en-US" i="1" dirty="0"/>
              <a:t>confidentiality </a:t>
            </a:r>
            <a:r>
              <a:rPr lang="en-US" dirty="0"/>
              <a:t>for </a:t>
            </a:r>
            <a:r>
              <a:rPr lang="en-US" dirty="0" smtClean="0"/>
              <a:t>data</a:t>
            </a:r>
            <a:endParaRPr lang="en-US" dirty="0"/>
          </a:p>
          <a:p>
            <a:pPr lvl="1"/>
            <a:r>
              <a:rPr lang="en-US" b="1" dirty="0" smtClean="0">
                <a:solidFill>
                  <a:srgbClr val="0033CC"/>
                </a:solidFill>
              </a:rPr>
              <a:t>Example </a:t>
            </a:r>
            <a:r>
              <a:rPr lang="en-US" dirty="0">
                <a:solidFill>
                  <a:srgbClr val="0033CC"/>
                </a:solidFill>
              </a:rPr>
              <a:t>policy: bank account status (</a:t>
            </a:r>
            <a:r>
              <a:rPr lang="en-US" dirty="0" smtClean="0">
                <a:solidFill>
                  <a:srgbClr val="0033CC"/>
                </a:solidFill>
              </a:rPr>
              <a:t>including balance</a:t>
            </a:r>
            <a:r>
              <a:rPr lang="en-US" dirty="0">
                <a:solidFill>
                  <a:srgbClr val="0033CC"/>
                </a:solidFill>
              </a:rPr>
              <a:t>) known only to the account </a:t>
            </a:r>
            <a:r>
              <a:rPr lang="en-US" dirty="0" smtClean="0">
                <a:solidFill>
                  <a:srgbClr val="0033CC"/>
                </a:solidFill>
              </a:rPr>
              <a:t>owner</a:t>
            </a:r>
            <a:endParaRPr lang="en-US" dirty="0"/>
          </a:p>
          <a:p>
            <a:r>
              <a:rPr lang="en-US" dirty="0" smtClean="0"/>
              <a:t>Leaking </a:t>
            </a:r>
            <a:r>
              <a:rPr lang="en-US" b="1" dirty="0"/>
              <a:t>directly </a:t>
            </a:r>
            <a:r>
              <a:rPr lang="en-US" dirty="0"/>
              <a:t>or via </a:t>
            </a:r>
            <a:r>
              <a:rPr lang="en-US" b="1" dirty="0"/>
              <a:t>side channels!</a:t>
            </a:r>
          </a:p>
          <a:p>
            <a:pPr lvl="1"/>
            <a:r>
              <a:rPr lang="en-US" b="1" dirty="0" smtClean="0">
                <a:solidFill>
                  <a:srgbClr val="0033CC"/>
                </a:solidFill>
              </a:rPr>
              <a:t>Example</a:t>
            </a:r>
            <a:r>
              <a:rPr lang="en-US" dirty="0">
                <a:solidFill>
                  <a:srgbClr val="0033CC"/>
                </a:solidFill>
              </a:rPr>
              <a:t>: manipulating the system to directly </a:t>
            </a:r>
            <a:r>
              <a:rPr lang="en-US" dirty="0" smtClean="0">
                <a:solidFill>
                  <a:srgbClr val="0033CC"/>
                </a:solidFill>
              </a:rPr>
              <a:t>display Bob’s </a:t>
            </a:r>
            <a:r>
              <a:rPr lang="en-US" dirty="0">
                <a:solidFill>
                  <a:srgbClr val="0033CC"/>
                </a:solidFill>
              </a:rPr>
              <a:t>bank balance to </a:t>
            </a:r>
            <a:r>
              <a:rPr lang="en-US" dirty="0" smtClean="0">
                <a:solidFill>
                  <a:srgbClr val="0033CC"/>
                </a:solidFill>
              </a:rPr>
              <a:t>Alice</a:t>
            </a:r>
          </a:p>
          <a:p>
            <a:pPr lvl="1"/>
            <a:r>
              <a:rPr lang="en-US" b="1" dirty="0" smtClean="0">
                <a:solidFill>
                  <a:srgbClr val="0033CC"/>
                </a:solidFill>
              </a:rPr>
              <a:t>Example</a:t>
            </a:r>
            <a:r>
              <a:rPr lang="en-US" dirty="0">
                <a:solidFill>
                  <a:srgbClr val="0033CC"/>
                </a:solidFill>
              </a:rPr>
              <a:t>: determining Bob has an account at Bank </a:t>
            </a:r>
            <a:r>
              <a:rPr lang="en-US" dirty="0" smtClean="0">
                <a:solidFill>
                  <a:srgbClr val="0033CC"/>
                </a:solidFill>
              </a:rPr>
              <a:t>A according </a:t>
            </a:r>
            <a:r>
              <a:rPr lang="en-US" dirty="0">
                <a:solidFill>
                  <a:srgbClr val="0033CC"/>
                </a:solidFill>
              </a:rPr>
              <a:t>to shorter delay on login failure</a:t>
            </a:r>
          </a:p>
          <a:p>
            <a:r>
              <a:rPr lang="en-US" b="1" dirty="0"/>
              <a:t>Secrecy </a:t>
            </a:r>
            <a:r>
              <a:rPr lang="en-US" dirty="0"/>
              <a:t>vs. </a:t>
            </a:r>
            <a:r>
              <a:rPr lang="en-US" b="1" dirty="0"/>
              <a:t>Privacy</a:t>
            </a:r>
            <a:r>
              <a:rPr lang="en-US" dirty="0"/>
              <a:t>? </a:t>
            </a:r>
          </a:p>
        </p:txBody>
      </p:sp>
      <p:sp>
        <p:nvSpPr>
          <p:cNvPr id="4" name="Slide Number Placeholder 3"/>
          <p:cNvSpPr>
            <a:spLocks noGrp="1"/>
          </p:cNvSpPr>
          <p:nvPr>
            <p:ph type="sldNum" sz="quarter" idx="12"/>
          </p:nvPr>
        </p:nvSpPr>
        <p:spPr/>
        <p:txBody>
          <a:bodyPr/>
          <a:lstStyle/>
          <a:p>
            <a:fld id="{F15B97ED-D0CE-4F60-AA3B-CECC71C332B3}" type="slidenum">
              <a:rPr lang="en-US" smtClean="0"/>
              <a:t>15</a:t>
            </a:fld>
            <a:endParaRPr lang="en-US"/>
          </a:p>
        </p:txBody>
      </p:sp>
    </p:spTree>
    <p:extLst>
      <p:ext uri="{BB962C8B-B14F-4D97-AF65-F5344CB8AC3E}">
        <p14:creationId xmlns:p14="http://schemas.microsoft.com/office/powerpoint/2010/main" val="1824731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Anonymity</a:t>
            </a:r>
          </a:p>
        </p:txBody>
      </p:sp>
      <p:sp>
        <p:nvSpPr>
          <p:cNvPr id="3" name="Content Placeholder 2"/>
          <p:cNvSpPr>
            <a:spLocks noGrp="1"/>
          </p:cNvSpPr>
          <p:nvPr>
            <p:ph idx="1"/>
          </p:nvPr>
        </p:nvSpPr>
        <p:spPr/>
        <p:txBody>
          <a:bodyPr/>
          <a:lstStyle/>
          <a:p>
            <a:r>
              <a:rPr lang="en-US" dirty="0" smtClean="0"/>
              <a:t>A </a:t>
            </a:r>
            <a:r>
              <a:rPr lang="en-US" dirty="0"/>
              <a:t>specific </a:t>
            </a:r>
            <a:r>
              <a:rPr lang="en-US" b="1" dirty="0"/>
              <a:t>kind of </a:t>
            </a:r>
            <a:r>
              <a:rPr lang="en-US" b="1" dirty="0" smtClean="0"/>
              <a:t>privacy</a:t>
            </a:r>
          </a:p>
          <a:p>
            <a:endParaRPr lang="en-US" dirty="0"/>
          </a:p>
          <a:p>
            <a:r>
              <a:rPr lang="en-US" b="1" dirty="0" smtClean="0">
                <a:solidFill>
                  <a:srgbClr val="0033CC"/>
                </a:solidFill>
              </a:rPr>
              <a:t>Example</a:t>
            </a:r>
            <a:r>
              <a:rPr lang="en-US" dirty="0">
                <a:solidFill>
                  <a:srgbClr val="0033CC"/>
                </a:solidFill>
              </a:rPr>
              <a:t>: Non-account holders should be able </a:t>
            </a:r>
            <a:r>
              <a:rPr lang="en-US" dirty="0" smtClean="0">
                <a:solidFill>
                  <a:srgbClr val="0033CC"/>
                </a:solidFill>
              </a:rPr>
              <a:t>to browse </a:t>
            </a:r>
            <a:r>
              <a:rPr lang="en-US" dirty="0">
                <a:solidFill>
                  <a:srgbClr val="0033CC"/>
                </a:solidFill>
              </a:rPr>
              <a:t>the bank informational site without </a:t>
            </a:r>
            <a:r>
              <a:rPr lang="en-US" dirty="0" smtClean="0">
                <a:solidFill>
                  <a:srgbClr val="0033CC"/>
                </a:solidFill>
              </a:rPr>
              <a:t>being tracked</a:t>
            </a:r>
            <a:r>
              <a:rPr lang="en-US" dirty="0">
                <a:solidFill>
                  <a:srgbClr val="0033CC"/>
                </a:solidFill>
              </a:rPr>
              <a:t> </a:t>
            </a:r>
            <a:endParaRPr lang="en-US" dirty="0" smtClean="0">
              <a:solidFill>
                <a:srgbClr val="0033CC"/>
              </a:solidFill>
            </a:endParaRPr>
          </a:p>
          <a:p>
            <a:pPr lvl="1"/>
            <a:r>
              <a:rPr lang="en-US" dirty="0" smtClean="0"/>
              <a:t>Here </a:t>
            </a:r>
            <a:r>
              <a:rPr lang="en-US" i="1" dirty="0" smtClean="0"/>
              <a:t>the </a:t>
            </a:r>
            <a:r>
              <a:rPr lang="en-US" i="1" dirty="0"/>
              <a:t>adversary is the bank</a:t>
            </a:r>
          </a:p>
          <a:p>
            <a:pPr lvl="1"/>
            <a:r>
              <a:rPr lang="en-US" dirty="0" smtClean="0"/>
              <a:t>The </a:t>
            </a:r>
            <a:r>
              <a:rPr lang="en-US" dirty="0"/>
              <a:t>previous examples considered other </a:t>
            </a:r>
            <a:r>
              <a:rPr lang="en-US" dirty="0" smtClean="0"/>
              <a:t>account holders </a:t>
            </a:r>
            <a:r>
              <a:rPr lang="en-US" dirty="0"/>
              <a:t>as possible adversaries</a:t>
            </a:r>
          </a:p>
        </p:txBody>
      </p:sp>
      <p:sp>
        <p:nvSpPr>
          <p:cNvPr id="4" name="Slide Number Placeholder 3"/>
          <p:cNvSpPr>
            <a:spLocks noGrp="1"/>
          </p:cNvSpPr>
          <p:nvPr>
            <p:ph type="sldNum" sz="quarter" idx="12"/>
          </p:nvPr>
        </p:nvSpPr>
        <p:spPr/>
        <p:txBody>
          <a:bodyPr/>
          <a:lstStyle/>
          <a:p>
            <a:fld id="{F15B97ED-D0CE-4F60-AA3B-CECC71C332B3}" type="slidenum">
              <a:rPr lang="en-US" smtClean="0"/>
              <a:t>16</a:t>
            </a:fld>
            <a:endParaRPr lang="en-US"/>
          </a:p>
        </p:txBody>
      </p:sp>
    </p:spTree>
    <p:extLst>
      <p:ext uri="{BB962C8B-B14F-4D97-AF65-F5344CB8AC3E}">
        <p14:creationId xmlns:p14="http://schemas.microsoft.com/office/powerpoint/2010/main" val="1832126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a:t>
            </a:r>
          </a:p>
        </p:txBody>
      </p:sp>
      <p:sp>
        <p:nvSpPr>
          <p:cNvPr id="3" name="Content Placeholder 2"/>
          <p:cNvSpPr>
            <a:spLocks noGrp="1"/>
          </p:cNvSpPr>
          <p:nvPr>
            <p:ph idx="1"/>
          </p:nvPr>
        </p:nvSpPr>
        <p:spPr/>
        <p:txBody>
          <a:bodyPr>
            <a:normAutofit/>
          </a:bodyPr>
          <a:lstStyle/>
          <a:p>
            <a:r>
              <a:rPr lang="en-US" i="1" dirty="0" smtClean="0"/>
              <a:t>Definition</a:t>
            </a:r>
            <a:r>
              <a:rPr lang="en-US" dirty="0"/>
              <a:t>: </a:t>
            </a:r>
            <a:r>
              <a:rPr lang="en-US" b="1" dirty="0"/>
              <a:t>Sensitive information not damaged </a:t>
            </a:r>
            <a:r>
              <a:rPr lang="en-US" dirty="0" smtClean="0"/>
              <a:t>by (computations </a:t>
            </a:r>
            <a:r>
              <a:rPr lang="en-US" dirty="0"/>
              <a:t>acting on behalf of) </a:t>
            </a:r>
            <a:r>
              <a:rPr lang="en-US" dirty="0" smtClean="0"/>
              <a:t>unauthorized parties</a:t>
            </a:r>
            <a:endParaRPr lang="en-US" dirty="0"/>
          </a:p>
          <a:p>
            <a:pPr marL="0" indent="0">
              <a:buNone/>
            </a:pPr>
            <a:endParaRPr lang="en-US" dirty="0"/>
          </a:p>
          <a:p>
            <a:r>
              <a:rPr lang="en-US" b="1" dirty="0" smtClean="0">
                <a:solidFill>
                  <a:srgbClr val="0033CC"/>
                </a:solidFill>
              </a:rPr>
              <a:t>Example</a:t>
            </a:r>
            <a:r>
              <a:rPr lang="en-US" dirty="0">
                <a:solidFill>
                  <a:srgbClr val="0033CC"/>
                </a:solidFill>
              </a:rPr>
              <a:t>: Only the account owner can </a:t>
            </a:r>
            <a:r>
              <a:rPr lang="en-US" dirty="0" smtClean="0">
                <a:solidFill>
                  <a:srgbClr val="0033CC"/>
                </a:solidFill>
              </a:rPr>
              <a:t>authorize withdrawals </a:t>
            </a:r>
            <a:r>
              <a:rPr lang="en-US" dirty="0">
                <a:solidFill>
                  <a:srgbClr val="0033CC"/>
                </a:solidFill>
              </a:rPr>
              <a:t>from her account</a:t>
            </a:r>
          </a:p>
          <a:p>
            <a:pPr marL="0" indent="0">
              <a:buNone/>
            </a:pPr>
            <a:endParaRPr lang="en-US" dirty="0"/>
          </a:p>
          <a:p>
            <a:r>
              <a:rPr lang="en-US" dirty="0" smtClean="0"/>
              <a:t>Violations </a:t>
            </a:r>
            <a:r>
              <a:rPr lang="en-US" dirty="0"/>
              <a:t>of integrity can also be </a:t>
            </a:r>
            <a:r>
              <a:rPr lang="en-US" b="1" dirty="0"/>
              <a:t>direct </a:t>
            </a:r>
            <a:r>
              <a:rPr lang="en-US" dirty="0"/>
              <a:t>or </a:t>
            </a:r>
            <a:r>
              <a:rPr lang="en-US" b="1" dirty="0"/>
              <a:t>indirect</a:t>
            </a:r>
          </a:p>
          <a:p>
            <a:pPr lvl="1"/>
            <a:r>
              <a:rPr lang="en-US" b="1" dirty="0" smtClean="0">
                <a:solidFill>
                  <a:srgbClr val="0033CC"/>
                </a:solidFill>
              </a:rPr>
              <a:t>Example</a:t>
            </a:r>
            <a:r>
              <a:rPr lang="en-US" dirty="0">
                <a:solidFill>
                  <a:srgbClr val="0033CC"/>
                </a:solidFill>
              </a:rPr>
              <a:t>: Being able specifically withdraw from </a:t>
            </a:r>
            <a:r>
              <a:rPr lang="en-US" dirty="0" smtClean="0">
                <a:solidFill>
                  <a:srgbClr val="0033CC"/>
                </a:solidFill>
              </a:rPr>
              <a:t>the account </a:t>
            </a:r>
            <a:r>
              <a:rPr lang="en-US" dirty="0">
                <a:solidFill>
                  <a:srgbClr val="0033CC"/>
                </a:solidFill>
              </a:rPr>
              <a:t>vs. confusing the system into doing </a:t>
            </a:r>
            <a:r>
              <a:rPr lang="en-US" dirty="0" smtClean="0">
                <a:solidFill>
                  <a:srgbClr val="0033CC"/>
                </a:solidFill>
              </a:rPr>
              <a:t>it</a:t>
            </a:r>
          </a:p>
          <a:p>
            <a:pPr lvl="2"/>
            <a:r>
              <a:rPr lang="en-US" dirty="0"/>
              <a:t>For example, by using a cross-site request </a:t>
            </a:r>
            <a:r>
              <a:rPr lang="en-US" dirty="0" smtClean="0"/>
              <a:t>forgery (CSRF). </a:t>
            </a:r>
            <a:endParaRPr lang="en-US" dirty="0"/>
          </a:p>
          <a:p>
            <a:pPr marL="914400" lvl="2" indent="0">
              <a:buNone/>
            </a:pPr>
            <a:endParaRPr lang="en-US" dirty="0">
              <a:solidFill>
                <a:srgbClr val="0033CC"/>
              </a:solidFill>
            </a:endParaRPr>
          </a:p>
        </p:txBody>
      </p:sp>
      <p:sp>
        <p:nvSpPr>
          <p:cNvPr id="4" name="Slide Number Placeholder 3"/>
          <p:cNvSpPr>
            <a:spLocks noGrp="1"/>
          </p:cNvSpPr>
          <p:nvPr>
            <p:ph type="sldNum" sz="quarter" idx="12"/>
          </p:nvPr>
        </p:nvSpPr>
        <p:spPr/>
        <p:txBody>
          <a:bodyPr/>
          <a:lstStyle/>
          <a:p>
            <a:fld id="{F15B97ED-D0CE-4F60-AA3B-CECC71C332B3}" type="slidenum">
              <a:rPr lang="en-US" smtClean="0"/>
              <a:t>17</a:t>
            </a:fld>
            <a:endParaRPr lang="en-US"/>
          </a:p>
        </p:txBody>
      </p:sp>
    </p:spTree>
    <p:extLst>
      <p:ext uri="{BB962C8B-B14F-4D97-AF65-F5344CB8AC3E}">
        <p14:creationId xmlns:p14="http://schemas.microsoft.com/office/powerpoint/2010/main" val="2960995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a:t>
            </a:r>
          </a:p>
        </p:txBody>
      </p:sp>
      <p:sp>
        <p:nvSpPr>
          <p:cNvPr id="3" name="Content Placeholder 2"/>
          <p:cNvSpPr>
            <a:spLocks noGrp="1"/>
          </p:cNvSpPr>
          <p:nvPr>
            <p:ph idx="1"/>
          </p:nvPr>
        </p:nvSpPr>
        <p:spPr/>
        <p:txBody>
          <a:bodyPr>
            <a:normAutofit/>
          </a:bodyPr>
          <a:lstStyle/>
          <a:p>
            <a:r>
              <a:rPr lang="en-US" i="1" dirty="0" smtClean="0"/>
              <a:t>Definition</a:t>
            </a:r>
            <a:r>
              <a:rPr lang="en-US" dirty="0"/>
              <a:t>: A system is </a:t>
            </a:r>
            <a:r>
              <a:rPr lang="en-US" b="1" dirty="0"/>
              <a:t>responsive to </a:t>
            </a:r>
            <a:r>
              <a:rPr lang="en-US" b="1" dirty="0" smtClean="0"/>
              <a:t>requests</a:t>
            </a:r>
          </a:p>
          <a:p>
            <a:pPr marL="0" indent="0">
              <a:buNone/>
            </a:pPr>
            <a:endParaRPr lang="en-US" dirty="0"/>
          </a:p>
          <a:p>
            <a:r>
              <a:rPr lang="en-US" b="1" dirty="0" smtClean="0">
                <a:solidFill>
                  <a:srgbClr val="0033CC"/>
                </a:solidFill>
              </a:rPr>
              <a:t>Example</a:t>
            </a:r>
            <a:r>
              <a:rPr lang="en-US" dirty="0">
                <a:solidFill>
                  <a:srgbClr val="0033CC"/>
                </a:solidFill>
              </a:rPr>
              <a:t>: a user may always access her </a:t>
            </a:r>
            <a:r>
              <a:rPr lang="en-US" dirty="0" smtClean="0">
                <a:solidFill>
                  <a:srgbClr val="0033CC"/>
                </a:solidFill>
              </a:rPr>
              <a:t>account for </a:t>
            </a:r>
            <a:r>
              <a:rPr lang="en-US" dirty="0">
                <a:solidFill>
                  <a:srgbClr val="0033CC"/>
                </a:solidFill>
              </a:rPr>
              <a:t>balance queries or withdrawals</a:t>
            </a:r>
          </a:p>
          <a:p>
            <a:pPr marL="0" indent="0">
              <a:buNone/>
            </a:pPr>
            <a:endParaRPr lang="en-US" dirty="0"/>
          </a:p>
          <a:p>
            <a:r>
              <a:rPr lang="en-US" b="1" dirty="0" smtClean="0">
                <a:solidFill>
                  <a:srgbClr val="C00000"/>
                </a:solidFill>
              </a:rPr>
              <a:t>Denial </a:t>
            </a:r>
            <a:r>
              <a:rPr lang="en-US" b="1" dirty="0">
                <a:solidFill>
                  <a:srgbClr val="C00000"/>
                </a:solidFill>
              </a:rPr>
              <a:t>of Service (</a:t>
            </a:r>
            <a:r>
              <a:rPr lang="en-US" b="1" dirty="0" err="1">
                <a:solidFill>
                  <a:srgbClr val="C00000"/>
                </a:solidFill>
              </a:rPr>
              <a:t>DoS</a:t>
            </a:r>
            <a:r>
              <a:rPr lang="en-US" b="1" dirty="0">
                <a:solidFill>
                  <a:srgbClr val="C00000"/>
                </a:solidFill>
              </a:rPr>
              <a:t>) </a:t>
            </a:r>
            <a:r>
              <a:rPr lang="en-US" dirty="0"/>
              <a:t>attacks attempt </a:t>
            </a:r>
            <a:r>
              <a:rPr lang="en-US" dirty="0" smtClean="0"/>
              <a:t>to </a:t>
            </a:r>
            <a:r>
              <a:rPr lang="en-US" b="1" dirty="0" smtClean="0"/>
              <a:t>compromise availability</a:t>
            </a:r>
            <a:r>
              <a:rPr lang="en-US" b="1" dirty="0"/>
              <a:t> </a:t>
            </a:r>
            <a:r>
              <a:rPr lang="en-US" dirty="0" smtClean="0"/>
              <a:t>by </a:t>
            </a:r>
            <a:r>
              <a:rPr lang="en-US" dirty="0"/>
              <a:t>busying a system with useless </a:t>
            </a:r>
            <a:r>
              <a:rPr lang="en-US" dirty="0" smtClean="0"/>
              <a:t>work or </a:t>
            </a:r>
            <a:r>
              <a:rPr lang="en-US" dirty="0"/>
              <a:t>cutting off network access</a:t>
            </a:r>
          </a:p>
        </p:txBody>
      </p:sp>
      <p:sp>
        <p:nvSpPr>
          <p:cNvPr id="4" name="Slide Number Placeholder 3"/>
          <p:cNvSpPr>
            <a:spLocks noGrp="1"/>
          </p:cNvSpPr>
          <p:nvPr>
            <p:ph type="sldNum" sz="quarter" idx="12"/>
          </p:nvPr>
        </p:nvSpPr>
        <p:spPr/>
        <p:txBody>
          <a:bodyPr/>
          <a:lstStyle/>
          <a:p>
            <a:fld id="{F15B97ED-D0CE-4F60-AA3B-CECC71C332B3}" type="slidenum">
              <a:rPr lang="en-US" smtClean="0"/>
              <a:t>18</a:t>
            </a:fld>
            <a:endParaRPr lang="en-US"/>
          </a:p>
        </p:txBody>
      </p:sp>
    </p:spTree>
    <p:extLst>
      <p:ext uri="{BB962C8B-B14F-4D97-AF65-F5344CB8AC3E}">
        <p14:creationId xmlns:p14="http://schemas.microsoft.com/office/powerpoint/2010/main" val="696582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mechanisms</a:t>
            </a:r>
          </a:p>
        </p:txBody>
      </p:sp>
      <p:sp>
        <p:nvSpPr>
          <p:cNvPr id="3" name="Content Placeholder 2"/>
          <p:cNvSpPr>
            <a:spLocks noGrp="1"/>
          </p:cNvSpPr>
          <p:nvPr>
            <p:ph idx="1"/>
          </p:nvPr>
        </p:nvSpPr>
        <p:spPr/>
        <p:txBody>
          <a:bodyPr>
            <a:normAutofit/>
          </a:bodyPr>
          <a:lstStyle/>
          <a:p>
            <a:r>
              <a:rPr lang="en-US" dirty="0"/>
              <a:t>Leslie </a:t>
            </a:r>
            <a:r>
              <a:rPr lang="en-US" dirty="0" err="1"/>
              <a:t>Lamport’s</a:t>
            </a:r>
            <a:r>
              <a:rPr lang="en-US" dirty="0"/>
              <a:t> </a:t>
            </a:r>
            <a:r>
              <a:rPr lang="en-US" dirty="0" smtClean="0"/>
              <a:t>defines </a:t>
            </a:r>
            <a:r>
              <a:rPr lang="en-US" b="1" dirty="0">
                <a:solidFill>
                  <a:srgbClr val="FFC000"/>
                </a:solidFill>
              </a:rPr>
              <a:t>gold standard</a:t>
            </a:r>
            <a:r>
              <a:rPr lang="en-US" dirty="0"/>
              <a:t> </a:t>
            </a:r>
            <a:r>
              <a:rPr lang="en-US" dirty="0" smtClean="0"/>
              <a:t> mechanisms </a:t>
            </a:r>
            <a:r>
              <a:rPr lang="en-US" dirty="0"/>
              <a:t>provided by a system to enforce </a:t>
            </a:r>
            <a:r>
              <a:rPr lang="en-US" dirty="0" smtClean="0"/>
              <a:t>its requirements</a:t>
            </a:r>
            <a:endParaRPr lang="en-US" dirty="0"/>
          </a:p>
          <a:p>
            <a:pPr lvl="1"/>
            <a:r>
              <a:rPr lang="en-US" b="1" dirty="0" smtClean="0"/>
              <a:t>Au</a:t>
            </a:r>
            <a:r>
              <a:rPr lang="en-US" dirty="0" smtClean="0"/>
              <a:t>thentication</a:t>
            </a:r>
            <a:endParaRPr lang="en-US" dirty="0"/>
          </a:p>
          <a:p>
            <a:pPr lvl="1"/>
            <a:r>
              <a:rPr lang="en-US" b="1" dirty="0" smtClean="0"/>
              <a:t>Au</a:t>
            </a:r>
            <a:r>
              <a:rPr lang="en-US" dirty="0" smtClean="0"/>
              <a:t>thorization</a:t>
            </a:r>
            <a:endParaRPr lang="en-US" dirty="0"/>
          </a:p>
          <a:p>
            <a:pPr lvl="1"/>
            <a:r>
              <a:rPr lang="en-US" b="1" dirty="0" smtClean="0"/>
              <a:t>Au</a:t>
            </a:r>
            <a:r>
              <a:rPr lang="en-US" dirty="0" smtClean="0"/>
              <a:t>dit</a:t>
            </a:r>
            <a:endParaRPr lang="en-US" dirty="0"/>
          </a:p>
          <a:p>
            <a:r>
              <a:rPr lang="en-US" dirty="0" smtClean="0"/>
              <a:t>The </a:t>
            </a:r>
            <a:r>
              <a:rPr lang="en-US" dirty="0"/>
              <a:t>gold standard is </a:t>
            </a:r>
            <a:r>
              <a:rPr lang="en-US" b="1" dirty="0"/>
              <a:t>both requirement and </a:t>
            </a:r>
            <a:r>
              <a:rPr lang="en-US" b="1" dirty="0" smtClean="0"/>
              <a:t>design</a:t>
            </a:r>
          </a:p>
          <a:p>
            <a:pPr lvl="1"/>
            <a:r>
              <a:rPr lang="en-US" dirty="0" smtClean="0"/>
              <a:t>The </a:t>
            </a:r>
            <a:r>
              <a:rPr lang="en-US" i="1" dirty="0"/>
              <a:t>sorts of policies </a:t>
            </a:r>
            <a:r>
              <a:rPr lang="en-US" dirty="0"/>
              <a:t>that are authorized </a:t>
            </a:r>
            <a:r>
              <a:rPr lang="en-US" i="1" dirty="0"/>
              <a:t>determines </a:t>
            </a:r>
            <a:r>
              <a:rPr lang="en-US" dirty="0" smtClean="0"/>
              <a:t>the </a:t>
            </a:r>
            <a:r>
              <a:rPr lang="en-US" i="1" dirty="0" smtClean="0"/>
              <a:t>authorization mechanism</a:t>
            </a:r>
          </a:p>
          <a:p>
            <a:pPr lvl="1"/>
            <a:r>
              <a:rPr lang="en-US" dirty="0" smtClean="0"/>
              <a:t>The </a:t>
            </a:r>
            <a:r>
              <a:rPr lang="en-US" i="1" dirty="0"/>
              <a:t>sorts of users </a:t>
            </a:r>
            <a:r>
              <a:rPr lang="en-US" dirty="0"/>
              <a:t>a system has </a:t>
            </a:r>
            <a:r>
              <a:rPr lang="en-US" i="1" dirty="0"/>
              <a:t>determines </a:t>
            </a:r>
            <a:r>
              <a:rPr lang="en-US" dirty="0"/>
              <a:t>how </a:t>
            </a:r>
            <a:r>
              <a:rPr lang="en-US" dirty="0" smtClean="0"/>
              <a:t>they should </a:t>
            </a:r>
            <a:r>
              <a:rPr lang="en-US" dirty="0"/>
              <a:t>be </a:t>
            </a:r>
            <a:r>
              <a:rPr lang="en-US" i="1" dirty="0"/>
              <a:t>authenticated</a:t>
            </a:r>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19</a:t>
            </a:fld>
            <a:endParaRPr lang="en-US"/>
          </a:p>
        </p:txBody>
      </p:sp>
    </p:spTree>
    <p:extLst>
      <p:ext uri="{BB962C8B-B14F-4D97-AF65-F5344CB8AC3E}">
        <p14:creationId xmlns:p14="http://schemas.microsoft.com/office/powerpoint/2010/main" val="121861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process</a:t>
            </a:r>
            <a:endParaRPr lang="en-US" dirty="0"/>
          </a:p>
        </p:txBody>
      </p:sp>
      <p:sp>
        <p:nvSpPr>
          <p:cNvPr id="3" name="Content Placeholder 2"/>
          <p:cNvSpPr>
            <a:spLocks noGrp="1"/>
          </p:cNvSpPr>
          <p:nvPr>
            <p:ph idx="1"/>
          </p:nvPr>
        </p:nvSpPr>
        <p:spPr>
          <a:xfrm>
            <a:off x="838200" y="1825625"/>
            <a:ext cx="10790208" cy="4351338"/>
          </a:xfrm>
        </p:spPr>
        <p:txBody>
          <a:bodyPr>
            <a:normAutofit/>
          </a:bodyPr>
          <a:lstStyle/>
          <a:p>
            <a:r>
              <a:rPr lang="en-US" dirty="0" smtClean="0"/>
              <a:t>Many development processes; </a:t>
            </a:r>
            <a:r>
              <a:rPr lang="en-US" b="1" dirty="0" smtClean="0"/>
              <a:t>four common </a:t>
            </a:r>
            <a:r>
              <a:rPr lang="en-US" dirty="0" smtClean="0"/>
              <a:t>phases:</a:t>
            </a:r>
          </a:p>
          <a:p>
            <a:pPr marL="914400" lvl="1" indent="-457200">
              <a:buFont typeface="+mj-lt"/>
              <a:buAutoNum type="arabicPeriod"/>
            </a:pPr>
            <a:r>
              <a:rPr lang="en-US" b="1" dirty="0" smtClean="0">
                <a:solidFill>
                  <a:srgbClr val="002060"/>
                </a:solidFill>
              </a:rPr>
              <a:t>Requirements</a:t>
            </a:r>
            <a:r>
              <a:rPr lang="en-US" dirty="0" smtClean="0">
                <a:solidFill>
                  <a:srgbClr val="002060"/>
                </a:solidFill>
              </a:rPr>
              <a:t>! </a:t>
            </a:r>
            <a:r>
              <a:rPr lang="en-US" dirty="0" smtClean="0"/>
              <a:t>Involves determining what the software should do, and not do</a:t>
            </a:r>
          </a:p>
          <a:p>
            <a:pPr marL="914400" lvl="1" indent="-457200">
              <a:buFont typeface="+mj-lt"/>
              <a:buAutoNum type="arabicPeriod"/>
            </a:pPr>
            <a:r>
              <a:rPr lang="en-US" b="1" dirty="0" smtClean="0">
                <a:solidFill>
                  <a:srgbClr val="002060"/>
                </a:solidFill>
              </a:rPr>
              <a:t>Design</a:t>
            </a:r>
            <a:r>
              <a:rPr lang="en-US" dirty="0" smtClean="0">
                <a:solidFill>
                  <a:srgbClr val="002060"/>
                </a:solidFill>
              </a:rPr>
              <a:t>! </a:t>
            </a:r>
            <a:r>
              <a:rPr lang="en-US" dirty="0" smtClean="0"/>
              <a:t>looks </a:t>
            </a:r>
            <a:r>
              <a:rPr lang="en-US" dirty="0"/>
              <a:t>at how to structure the system to meet these requirements</a:t>
            </a:r>
            <a:endParaRPr lang="en-US" dirty="0" smtClean="0">
              <a:solidFill>
                <a:srgbClr val="002060"/>
              </a:solidFill>
            </a:endParaRPr>
          </a:p>
          <a:p>
            <a:pPr marL="914400" lvl="1" indent="-457200">
              <a:buFont typeface="+mj-lt"/>
              <a:buAutoNum type="arabicPeriod"/>
            </a:pPr>
            <a:r>
              <a:rPr lang="en-US" b="1" dirty="0" smtClean="0">
                <a:solidFill>
                  <a:srgbClr val="002060"/>
                </a:solidFill>
              </a:rPr>
              <a:t>Implementation</a:t>
            </a:r>
            <a:r>
              <a:rPr lang="en-US" dirty="0" smtClean="0">
                <a:solidFill>
                  <a:srgbClr val="002060"/>
                </a:solidFill>
              </a:rPr>
              <a:t>! </a:t>
            </a:r>
            <a:r>
              <a:rPr lang="en-US" dirty="0" smtClean="0"/>
              <a:t>Involves actually writing code to implement the design</a:t>
            </a:r>
          </a:p>
          <a:p>
            <a:pPr marL="914400" lvl="1" indent="-457200">
              <a:buFont typeface="+mj-lt"/>
              <a:buAutoNum type="arabicPeriod"/>
            </a:pPr>
            <a:r>
              <a:rPr lang="en-US" b="1" dirty="0" smtClean="0">
                <a:solidFill>
                  <a:srgbClr val="002060"/>
                </a:solidFill>
              </a:rPr>
              <a:t>Testing/assurance</a:t>
            </a:r>
            <a:r>
              <a:rPr lang="en-US" dirty="0" smtClean="0">
                <a:solidFill>
                  <a:srgbClr val="002060"/>
                </a:solidFill>
              </a:rPr>
              <a:t>! </a:t>
            </a:r>
            <a:r>
              <a:rPr lang="en-US" dirty="0" smtClean="0"/>
              <a:t>Involves checking that the implementation actually does what it's supposed to</a:t>
            </a:r>
          </a:p>
          <a:p>
            <a:r>
              <a:rPr lang="en-US" dirty="0" smtClean="0"/>
              <a:t>Phases of development apply to the whole project, its individual components, and its refinements/iterations!</a:t>
            </a:r>
          </a:p>
          <a:p>
            <a:r>
              <a:rPr lang="en-US" dirty="0" smtClean="0"/>
              <a:t>Where does </a:t>
            </a:r>
            <a:r>
              <a:rPr lang="en-US" dirty="0" smtClean="0">
                <a:solidFill>
                  <a:srgbClr val="002060"/>
                </a:solidFill>
              </a:rPr>
              <a:t>security engineering </a:t>
            </a:r>
            <a:r>
              <a:rPr lang="en-US" dirty="0" smtClean="0"/>
              <a:t>fit in?</a:t>
            </a:r>
          </a:p>
          <a:p>
            <a:pPr lvl="1"/>
            <a:r>
              <a:rPr lang="en-US" b="1" dirty="0" smtClean="0"/>
              <a:t>All phases!</a:t>
            </a:r>
            <a:endParaRPr lang="en-US" b="1" dirty="0"/>
          </a:p>
        </p:txBody>
      </p:sp>
      <p:sp>
        <p:nvSpPr>
          <p:cNvPr id="4" name="Slide Number Placeholder 3"/>
          <p:cNvSpPr>
            <a:spLocks noGrp="1"/>
          </p:cNvSpPr>
          <p:nvPr>
            <p:ph type="sldNum" sz="quarter" idx="12"/>
          </p:nvPr>
        </p:nvSpPr>
        <p:spPr/>
        <p:txBody>
          <a:bodyPr/>
          <a:lstStyle/>
          <a:p>
            <a:fld id="{F15B97ED-D0CE-4F60-AA3B-CECC71C332B3}" type="slidenum">
              <a:rPr lang="en-US" smtClean="0"/>
              <a:t>2</a:t>
            </a:fld>
            <a:endParaRPr lang="en-US"/>
          </a:p>
        </p:txBody>
      </p:sp>
    </p:spTree>
    <p:extLst>
      <p:ext uri="{BB962C8B-B14F-4D97-AF65-F5344CB8AC3E}">
        <p14:creationId xmlns:p14="http://schemas.microsoft.com/office/powerpoint/2010/main" val="4233351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Content Placeholder 2"/>
          <p:cNvSpPr>
            <a:spLocks noGrp="1"/>
          </p:cNvSpPr>
          <p:nvPr>
            <p:ph idx="1"/>
          </p:nvPr>
        </p:nvSpPr>
        <p:spPr/>
        <p:txBody>
          <a:bodyPr>
            <a:normAutofit lnSpcReduction="10000"/>
          </a:bodyPr>
          <a:lstStyle/>
          <a:p>
            <a:r>
              <a:rPr lang="en-US" dirty="0"/>
              <a:t>What is the </a:t>
            </a:r>
            <a:r>
              <a:rPr lang="en-US" b="1" dirty="0">
                <a:solidFill>
                  <a:srgbClr val="0033CC"/>
                </a:solidFill>
              </a:rPr>
              <a:t>subject of security </a:t>
            </a:r>
            <a:r>
              <a:rPr lang="en-US" b="1" dirty="0" smtClean="0">
                <a:solidFill>
                  <a:srgbClr val="0033CC"/>
                </a:solidFill>
              </a:rPr>
              <a:t>policies</a:t>
            </a:r>
            <a:r>
              <a:rPr lang="en-US" dirty="0" smtClean="0"/>
              <a:t>?</a:t>
            </a:r>
          </a:p>
          <a:p>
            <a:pPr lvl="1"/>
            <a:r>
              <a:rPr lang="en-US" dirty="0" smtClean="0"/>
              <a:t>Need </a:t>
            </a:r>
            <a:r>
              <a:rPr lang="en-US" dirty="0"/>
              <a:t>to define a </a:t>
            </a:r>
            <a:r>
              <a:rPr lang="en-US" b="1" i="1" dirty="0"/>
              <a:t>notion of identity </a:t>
            </a:r>
            <a:r>
              <a:rPr lang="en-US" dirty="0"/>
              <a:t>and a way to </a:t>
            </a:r>
            <a:r>
              <a:rPr lang="en-US" b="1" i="1" dirty="0" smtClean="0"/>
              <a:t>connect an </a:t>
            </a:r>
            <a:r>
              <a:rPr lang="en-US" b="1" i="1" dirty="0"/>
              <a:t>action with an </a:t>
            </a:r>
            <a:r>
              <a:rPr lang="en-US" b="1" i="1" dirty="0" smtClean="0"/>
              <a:t>identity!</a:t>
            </a:r>
          </a:p>
          <a:p>
            <a:pPr lvl="2"/>
            <a:r>
              <a:rPr lang="en-US" dirty="0"/>
              <a:t>B</a:t>
            </a:r>
            <a:r>
              <a:rPr lang="en-US" dirty="0" smtClean="0"/>
              <a:t>y who we mean</a:t>
            </a:r>
            <a:r>
              <a:rPr lang="en-US" i="1" dirty="0" smtClean="0"/>
              <a:t> </a:t>
            </a:r>
            <a:r>
              <a:rPr lang="en-US" dirty="0" smtClean="0"/>
              <a:t>a</a:t>
            </a:r>
            <a:r>
              <a:rPr lang="en-US" i="1" dirty="0" smtClean="0"/>
              <a:t> </a:t>
            </a:r>
            <a:r>
              <a:rPr lang="en-US" b="1" dirty="0" smtClean="0"/>
              <a:t>principal. </a:t>
            </a:r>
            <a:r>
              <a:rPr lang="en-US" dirty="0"/>
              <a:t>That is, it could also be a human being. Or it could be some service or a computer program</a:t>
            </a:r>
            <a:r>
              <a:rPr lang="en-US" dirty="0" smtClean="0"/>
              <a:t>.</a:t>
            </a:r>
            <a:endParaRPr lang="en-US" dirty="0"/>
          </a:p>
          <a:p>
            <a:r>
              <a:rPr lang="en-US" b="1" dirty="0" smtClean="0">
                <a:solidFill>
                  <a:srgbClr val="0033CC"/>
                </a:solidFill>
              </a:rPr>
              <a:t>How </a:t>
            </a:r>
            <a:r>
              <a:rPr lang="en-US" b="1" dirty="0">
                <a:solidFill>
                  <a:srgbClr val="0033CC"/>
                </a:solidFill>
              </a:rPr>
              <a:t>can system tell a user is who he says he is</a:t>
            </a:r>
            <a:r>
              <a:rPr lang="en-US" b="1" dirty="0" smtClean="0">
                <a:solidFill>
                  <a:srgbClr val="0033CC"/>
                </a:solidFill>
              </a:rPr>
              <a:t>?</a:t>
            </a:r>
            <a:endParaRPr lang="en-US" b="1" dirty="0">
              <a:solidFill>
                <a:srgbClr val="0033CC"/>
              </a:solidFill>
            </a:endParaRPr>
          </a:p>
          <a:p>
            <a:pPr lvl="1"/>
            <a:r>
              <a:rPr lang="en-US" dirty="0" smtClean="0"/>
              <a:t>What </a:t>
            </a:r>
            <a:r>
              <a:rPr lang="en-US" dirty="0"/>
              <a:t>(only) he </a:t>
            </a:r>
            <a:r>
              <a:rPr lang="en-US" b="1" dirty="0"/>
              <a:t>knows </a:t>
            </a:r>
            <a:r>
              <a:rPr lang="en-US" dirty="0"/>
              <a:t>(e.g., password)</a:t>
            </a:r>
          </a:p>
          <a:p>
            <a:pPr lvl="1"/>
            <a:r>
              <a:rPr lang="en-US" dirty="0" smtClean="0"/>
              <a:t>What </a:t>
            </a:r>
            <a:r>
              <a:rPr lang="en-US" dirty="0"/>
              <a:t>he </a:t>
            </a:r>
            <a:r>
              <a:rPr lang="en-US" b="1" dirty="0"/>
              <a:t>is </a:t>
            </a:r>
            <a:r>
              <a:rPr lang="en-US" dirty="0"/>
              <a:t>(e.g., biometric)</a:t>
            </a:r>
          </a:p>
          <a:p>
            <a:pPr lvl="1"/>
            <a:r>
              <a:rPr lang="en-US" dirty="0" smtClean="0"/>
              <a:t>What </a:t>
            </a:r>
            <a:r>
              <a:rPr lang="en-US" dirty="0"/>
              <a:t>he </a:t>
            </a:r>
            <a:r>
              <a:rPr lang="en-US" b="1" dirty="0"/>
              <a:t>has </a:t>
            </a:r>
            <a:r>
              <a:rPr lang="en-US" dirty="0"/>
              <a:t>(e.g., smartphone)</a:t>
            </a:r>
          </a:p>
          <a:p>
            <a:pPr lvl="1"/>
            <a:r>
              <a:rPr lang="en-US" dirty="0" smtClean="0"/>
              <a:t>Authentication </a:t>
            </a:r>
            <a:r>
              <a:rPr lang="en-US" dirty="0"/>
              <a:t>mechanisms that employ more than one </a:t>
            </a:r>
            <a:r>
              <a:rPr lang="en-US" dirty="0" smtClean="0"/>
              <a:t>of these </a:t>
            </a:r>
            <a:r>
              <a:rPr lang="en-US" dirty="0"/>
              <a:t>factors are called </a:t>
            </a:r>
            <a:r>
              <a:rPr lang="en-US" b="1" dirty="0"/>
              <a:t>multi-factor </a:t>
            </a:r>
            <a:r>
              <a:rPr lang="en-US" b="1" dirty="0" smtClean="0"/>
              <a:t>authentication</a:t>
            </a:r>
            <a:endParaRPr lang="en-US" b="1" dirty="0"/>
          </a:p>
          <a:p>
            <a:pPr lvl="2"/>
            <a:r>
              <a:rPr lang="en-US" dirty="0" smtClean="0">
                <a:solidFill>
                  <a:srgbClr val="0033CC"/>
                </a:solidFill>
              </a:rPr>
              <a:t>E.g</a:t>
            </a:r>
            <a:r>
              <a:rPr lang="en-US" dirty="0">
                <a:solidFill>
                  <a:srgbClr val="0033CC"/>
                </a:solidFill>
              </a:rPr>
              <a:t>., bank may employ passwords and text of a </a:t>
            </a:r>
            <a:r>
              <a:rPr lang="en-US" dirty="0" smtClean="0">
                <a:solidFill>
                  <a:srgbClr val="0033CC"/>
                </a:solidFill>
              </a:rPr>
              <a:t>special code </a:t>
            </a:r>
            <a:r>
              <a:rPr lang="en-US" dirty="0">
                <a:solidFill>
                  <a:srgbClr val="0033CC"/>
                </a:solidFill>
              </a:rPr>
              <a:t>to a user’s smart phone</a:t>
            </a:r>
          </a:p>
        </p:txBody>
      </p:sp>
      <p:sp>
        <p:nvSpPr>
          <p:cNvPr id="4" name="Slide Number Placeholder 3"/>
          <p:cNvSpPr>
            <a:spLocks noGrp="1"/>
          </p:cNvSpPr>
          <p:nvPr>
            <p:ph type="sldNum" sz="quarter" idx="12"/>
          </p:nvPr>
        </p:nvSpPr>
        <p:spPr/>
        <p:txBody>
          <a:bodyPr/>
          <a:lstStyle/>
          <a:p>
            <a:fld id="{F15B97ED-D0CE-4F60-AA3B-CECC71C332B3}" type="slidenum">
              <a:rPr lang="en-US" smtClean="0"/>
              <a:t>20</a:t>
            </a:fld>
            <a:endParaRPr lang="en-US"/>
          </a:p>
        </p:txBody>
      </p:sp>
    </p:spTree>
    <p:extLst>
      <p:ext uri="{BB962C8B-B14F-4D97-AF65-F5344CB8AC3E}">
        <p14:creationId xmlns:p14="http://schemas.microsoft.com/office/powerpoint/2010/main" val="1169344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normAutofit/>
          </a:bodyPr>
          <a:lstStyle/>
          <a:p>
            <a:r>
              <a:rPr lang="en-US" dirty="0" smtClean="0"/>
              <a:t>Defines </a:t>
            </a:r>
            <a:r>
              <a:rPr lang="en-US" b="1" dirty="0"/>
              <a:t>when a principal may perform an action</a:t>
            </a:r>
            <a:r>
              <a:rPr lang="en-US" b="1" dirty="0" smtClean="0"/>
              <a:t>!</a:t>
            </a:r>
            <a:endParaRPr lang="en-US" dirty="0"/>
          </a:p>
          <a:p>
            <a:r>
              <a:rPr lang="en-US" b="1" dirty="0" smtClean="0">
                <a:solidFill>
                  <a:srgbClr val="0033CC"/>
                </a:solidFill>
              </a:rPr>
              <a:t>Example</a:t>
            </a:r>
            <a:r>
              <a:rPr lang="en-US" dirty="0">
                <a:solidFill>
                  <a:srgbClr val="0033CC"/>
                </a:solidFill>
              </a:rPr>
              <a:t>: Bob is authorized to access his </a:t>
            </a:r>
            <a:r>
              <a:rPr lang="en-US" dirty="0" smtClean="0">
                <a:solidFill>
                  <a:srgbClr val="0033CC"/>
                </a:solidFill>
              </a:rPr>
              <a:t>own account</a:t>
            </a:r>
            <a:r>
              <a:rPr lang="en-US" dirty="0">
                <a:solidFill>
                  <a:srgbClr val="0033CC"/>
                </a:solidFill>
              </a:rPr>
              <a:t>, but not Alice’s </a:t>
            </a:r>
            <a:r>
              <a:rPr lang="en-US" dirty="0" smtClean="0">
                <a:solidFill>
                  <a:srgbClr val="0033CC"/>
                </a:solidFill>
              </a:rPr>
              <a:t>account</a:t>
            </a:r>
            <a:endParaRPr lang="en-US" dirty="0"/>
          </a:p>
          <a:p>
            <a:r>
              <a:rPr lang="en-US" dirty="0" smtClean="0"/>
              <a:t>There </a:t>
            </a:r>
            <a:r>
              <a:rPr lang="en-US" dirty="0"/>
              <a:t>are a wide variety of </a:t>
            </a:r>
            <a:r>
              <a:rPr lang="en-US" b="1" dirty="0"/>
              <a:t>policies </a:t>
            </a:r>
            <a:r>
              <a:rPr lang="en-US" dirty="0"/>
              <a:t>that define </a:t>
            </a:r>
            <a:r>
              <a:rPr lang="en-US" dirty="0" smtClean="0"/>
              <a:t>what actions </a:t>
            </a:r>
            <a:r>
              <a:rPr lang="en-US" dirty="0"/>
              <a:t>might be </a:t>
            </a:r>
            <a:r>
              <a:rPr lang="en-US" dirty="0" smtClean="0"/>
              <a:t>authorized</a:t>
            </a:r>
          </a:p>
          <a:p>
            <a:pPr lvl="1"/>
            <a:r>
              <a:rPr lang="en-US" dirty="0" smtClean="0"/>
              <a:t>E.g</a:t>
            </a:r>
            <a:r>
              <a:rPr lang="en-US" dirty="0"/>
              <a:t>., access control policies, which could </a:t>
            </a:r>
            <a:r>
              <a:rPr lang="en-US" dirty="0" smtClean="0"/>
              <a:t>be</a:t>
            </a:r>
          </a:p>
          <a:p>
            <a:pPr lvl="2"/>
            <a:r>
              <a:rPr lang="en-US" dirty="0" smtClean="0"/>
              <a:t> originator based: </a:t>
            </a:r>
            <a:r>
              <a:rPr lang="en-US" dirty="0"/>
              <a:t>the users performing particular </a:t>
            </a:r>
            <a:r>
              <a:rPr lang="en-US" dirty="0" smtClean="0"/>
              <a:t>actions</a:t>
            </a:r>
            <a:r>
              <a:rPr lang="en-US" dirty="0"/>
              <a:t> , like Alice or Bob</a:t>
            </a:r>
            <a:r>
              <a:rPr lang="en-US" dirty="0" smtClean="0"/>
              <a:t>.</a:t>
            </a:r>
          </a:p>
          <a:p>
            <a:pPr lvl="2"/>
            <a:r>
              <a:rPr lang="en-US" dirty="0" smtClean="0"/>
              <a:t>role-based: a </a:t>
            </a:r>
            <a:r>
              <a:rPr lang="en-US" dirty="0"/>
              <a:t>bank teller or a bank manager may be allowed to perform certain things.</a:t>
            </a:r>
            <a:endParaRPr lang="en-US" dirty="0" smtClean="0"/>
          </a:p>
          <a:p>
            <a:pPr lvl="2"/>
            <a:r>
              <a:rPr lang="en-US" dirty="0" smtClean="0"/>
              <a:t>user-based: Bob </a:t>
            </a:r>
            <a:r>
              <a:rPr lang="en-US" dirty="0"/>
              <a:t>could originate a policy that allows Alice to withdraw a fixed amount of money from his account.</a:t>
            </a:r>
            <a:endParaRPr lang="en-US" dirty="0" smtClean="0"/>
          </a:p>
          <a:p>
            <a:pPr lvl="2"/>
            <a:r>
              <a:rPr lang="en-US" dirty="0" smtClean="0"/>
              <a:t>etc.</a:t>
            </a:r>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21</a:t>
            </a:fld>
            <a:endParaRPr lang="en-US"/>
          </a:p>
        </p:txBody>
      </p:sp>
    </p:spTree>
    <p:extLst>
      <p:ext uri="{BB962C8B-B14F-4D97-AF65-F5344CB8AC3E}">
        <p14:creationId xmlns:p14="http://schemas.microsoft.com/office/powerpoint/2010/main" val="1374773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a:t>
            </a:r>
          </a:p>
        </p:txBody>
      </p:sp>
      <p:sp>
        <p:nvSpPr>
          <p:cNvPr id="3" name="Content Placeholder 2"/>
          <p:cNvSpPr>
            <a:spLocks noGrp="1"/>
          </p:cNvSpPr>
          <p:nvPr>
            <p:ph idx="1"/>
          </p:nvPr>
        </p:nvSpPr>
        <p:spPr/>
        <p:txBody>
          <a:bodyPr>
            <a:normAutofit/>
          </a:bodyPr>
          <a:lstStyle/>
          <a:p>
            <a:r>
              <a:rPr lang="en-US" dirty="0" smtClean="0"/>
              <a:t>Retain </a:t>
            </a:r>
            <a:r>
              <a:rPr lang="en-US" dirty="0"/>
              <a:t>enough information to be able to </a:t>
            </a:r>
            <a:r>
              <a:rPr lang="en-US" b="1" dirty="0" smtClean="0"/>
              <a:t>determine the </a:t>
            </a:r>
            <a:r>
              <a:rPr lang="en-US" b="1" dirty="0"/>
              <a:t>circumstances of a breach or misbehavior </a:t>
            </a:r>
            <a:r>
              <a:rPr lang="en-US" dirty="0"/>
              <a:t>(</a:t>
            </a:r>
            <a:r>
              <a:rPr lang="en-US" dirty="0" err="1" smtClean="0"/>
              <a:t>or</a:t>
            </a:r>
            <a:r>
              <a:rPr lang="en-US" i="1" dirty="0" err="1" smtClean="0"/>
              <a:t>establish</a:t>
            </a:r>
            <a:r>
              <a:rPr lang="en-US" i="1" dirty="0" smtClean="0"/>
              <a:t> </a:t>
            </a:r>
            <a:r>
              <a:rPr lang="en-US" i="1" dirty="0"/>
              <a:t>one did not occur</a:t>
            </a:r>
            <a:r>
              <a:rPr lang="en-US" dirty="0"/>
              <a:t>)</a:t>
            </a:r>
          </a:p>
          <a:p>
            <a:r>
              <a:rPr lang="en-US" dirty="0" smtClean="0"/>
              <a:t>Such </a:t>
            </a:r>
            <a:r>
              <a:rPr lang="en-US" dirty="0"/>
              <a:t>information, often stored in </a:t>
            </a:r>
            <a:r>
              <a:rPr lang="en-US" b="1" dirty="0"/>
              <a:t>log files</a:t>
            </a:r>
            <a:r>
              <a:rPr lang="en-US" dirty="0"/>
              <a:t>, must </a:t>
            </a:r>
            <a:r>
              <a:rPr lang="en-US" dirty="0" smtClean="0"/>
              <a:t>be </a:t>
            </a:r>
            <a:r>
              <a:rPr lang="en-US" b="1" dirty="0" smtClean="0"/>
              <a:t>protected </a:t>
            </a:r>
            <a:r>
              <a:rPr lang="en-US" b="1" dirty="0"/>
              <a:t>from tampering</a:t>
            </a:r>
            <a:r>
              <a:rPr lang="en-US" dirty="0"/>
              <a:t>, and from access </a:t>
            </a:r>
            <a:r>
              <a:rPr lang="en-US" dirty="0" smtClean="0"/>
              <a:t>that might </a:t>
            </a:r>
            <a:r>
              <a:rPr lang="en-US" dirty="0"/>
              <a:t>violate other </a:t>
            </a:r>
            <a:r>
              <a:rPr lang="en-US" dirty="0" smtClean="0"/>
              <a:t>policies</a:t>
            </a:r>
          </a:p>
          <a:p>
            <a:pPr marL="0" indent="0">
              <a:buNone/>
            </a:pPr>
            <a:endParaRPr lang="en-US" dirty="0"/>
          </a:p>
          <a:p>
            <a:r>
              <a:rPr lang="en-US" b="1" dirty="0" smtClean="0">
                <a:solidFill>
                  <a:srgbClr val="0033CC"/>
                </a:solidFill>
              </a:rPr>
              <a:t>Example</a:t>
            </a:r>
            <a:r>
              <a:rPr lang="en-US" dirty="0">
                <a:solidFill>
                  <a:srgbClr val="0033CC"/>
                </a:solidFill>
              </a:rPr>
              <a:t>: Every account-related action is </a:t>
            </a:r>
            <a:r>
              <a:rPr lang="en-US" dirty="0" smtClean="0">
                <a:solidFill>
                  <a:srgbClr val="0033CC"/>
                </a:solidFill>
              </a:rPr>
              <a:t>logged locally </a:t>
            </a:r>
            <a:r>
              <a:rPr lang="en-US" dirty="0">
                <a:solidFill>
                  <a:srgbClr val="0033CC"/>
                </a:solidFill>
              </a:rPr>
              <a:t>and mirrored at a separate site</a:t>
            </a:r>
          </a:p>
        </p:txBody>
      </p:sp>
      <p:sp>
        <p:nvSpPr>
          <p:cNvPr id="4" name="Slide Number Placeholder 3"/>
          <p:cNvSpPr>
            <a:spLocks noGrp="1"/>
          </p:cNvSpPr>
          <p:nvPr>
            <p:ph type="sldNum" sz="quarter" idx="12"/>
          </p:nvPr>
        </p:nvSpPr>
        <p:spPr/>
        <p:txBody>
          <a:bodyPr/>
          <a:lstStyle/>
          <a:p>
            <a:fld id="{F15B97ED-D0CE-4F60-AA3B-CECC71C332B3}" type="slidenum">
              <a:rPr lang="en-US" smtClean="0"/>
              <a:t>22</a:t>
            </a:fld>
            <a:endParaRPr lang="en-US"/>
          </a:p>
        </p:txBody>
      </p:sp>
    </p:spTree>
    <p:extLst>
      <p:ext uri="{BB962C8B-B14F-4D97-AF65-F5344CB8AC3E}">
        <p14:creationId xmlns:p14="http://schemas.microsoft.com/office/powerpoint/2010/main" val="901862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Security Requirements</a:t>
            </a:r>
          </a:p>
        </p:txBody>
      </p:sp>
      <p:sp>
        <p:nvSpPr>
          <p:cNvPr id="3" name="Content Placeholder 2"/>
          <p:cNvSpPr>
            <a:spLocks noGrp="1"/>
          </p:cNvSpPr>
          <p:nvPr>
            <p:ph idx="1"/>
          </p:nvPr>
        </p:nvSpPr>
        <p:spPr/>
        <p:txBody>
          <a:bodyPr>
            <a:normAutofit/>
          </a:bodyPr>
          <a:lstStyle/>
          <a:p>
            <a:r>
              <a:rPr lang="en-US" dirty="0" smtClean="0"/>
              <a:t>Many </a:t>
            </a:r>
            <a:r>
              <a:rPr lang="en-US" dirty="0"/>
              <a:t>processes for deciding security </a:t>
            </a:r>
            <a:r>
              <a:rPr lang="en-US" dirty="0" smtClean="0"/>
              <a:t>requirements</a:t>
            </a:r>
            <a:endParaRPr lang="en-US" dirty="0"/>
          </a:p>
          <a:p>
            <a:r>
              <a:rPr lang="en-US" dirty="0" smtClean="0"/>
              <a:t>Example</a:t>
            </a:r>
            <a:r>
              <a:rPr lang="en-US" dirty="0"/>
              <a:t>: </a:t>
            </a:r>
            <a:r>
              <a:rPr lang="en-US" b="1" dirty="0">
                <a:solidFill>
                  <a:srgbClr val="0033CC"/>
                </a:solidFill>
              </a:rPr>
              <a:t>General policy concerns</a:t>
            </a:r>
          </a:p>
          <a:p>
            <a:pPr lvl="1"/>
            <a:r>
              <a:rPr lang="en-US" dirty="0" smtClean="0"/>
              <a:t>Due </a:t>
            </a:r>
            <a:r>
              <a:rPr lang="en-US" dirty="0"/>
              <a:t>to </a:t>
            </a:r>
            <a:r>
              <a:rPr lang="en-US" b="1" dirty="0"/>
              <a:t>regulations</a:t>
            </a:r>
            <a:r>
              <a:rPr lang="en-US" dirty="0"/>
              <a:t>/standards </a:t>
            </a:r>
            <a:endParaRPr lang="en-US" dirty="0" smtClean="0"/>
          </a:p>
          <a:p>
            <a:pPr lvl="2"/>
            <a:r>
              <a:rPr lang="en-US" dirty="0" smtClean="0"/>
              <a:t>E.g. HIPAA: </a:t>
            </a:r>
            <a:r>
              <a:rPr lang="en-US" dirty="0"/>
              <a:t>Health Insurance Portability and Accountability </a:t>
            </a:r>
            <a:r>
              <a:rPr lang="en-US" dirty="0" smtClean="0"/>
              <a:t>Act in US</a:t>
            </a:r>
          </a:p>
          <a:p>
            <a:pPr lvl="1"/>
            <a:r>
              <a:rPr lang="en-US" dirty="0" smtClean="0"/>
              <a:t>Due </a:t>
            </a:r>
            <a:r>
              <a:rPr lang="en-US" b="1" dirty="0"/>
              <a:t>organizational values </a:t>
            </a:r>
            <a:r>
              <a:rPr lang="en-US" dirty="0"/>
              <a:t>(e.g., valuing privacy</a:t>
            </a:r>
            <a:r>
              <a:rPr lang="en-US" dirty="0" smtClean="0"/>
              <a:t>)</a:t>
            </a:r>
            <a:endParaRPr lang="en-US" dirty="0"/>
          </a:p>
          <a:p>
            <a:r>
              <a:rPr lang="en-US" dirty="0" smtClean="0"/>
              <a:t>Example</a:t>
            </a:r>
            <a:r>
              <a:rPr lang="en-US" dirty="0"/>
              <a:t>: </a:t>
            </a:r>
            <a:r>
              <a:rPr lang="en-US" b="1" dirty="0">
                <a:solidFill>
                  <a:srgbClr val="0033CC"/>
                </a:solidFill>
              </a:rPr>
              <a:t>Policy arising from threat modeling</a:t>
            </a:r>
          </a:p>
          <a:p>
            <a:pPr lvl="1"/>
            <a:r>
              <a:rPr lang="en-US" dirty="0" smtClean="0"/>
              <a:t>Which </a:t>
            </a:r>
            <a:r>
              <a:rPr lang="en-US" b="1" dirty="0"/>
              <a:t>attacks </a:t>
            </a:r>
            <a:r>
              <a:rPr lang="en-US" dirty="0"/>
              <a:t>cause the </a:t>
            </a:r>
            <a:r>
              <a:rPr lang="en-US" b="1" dirty="0"/>
              <a:t>greatest concern</a:t>
            </a:r>
            <a:r>
              <a:rPr lang="en-US" dirty="0"/>
              <a:t>?</a:t>
            </a:r>
          </a:p>
          <a:p>
            <a:pPr lvl="2"/>
            <a:r>
              <a:rPr lang="en-US" dirty="0" smtClean="0"/>
              <a:t>Who </a:t>
            </a:r>
            <a:r>
              <a:rPr lang="en-US" dirty="0"/>
              <a:t>are the likely adversaries and what are their goals </a:t>
            </a:r>
            <a:r>
              <a:rPr lang="en-US" dirty="0" smtClean="0"/>
              <a:t>and methods</a:t>
            </a:r>
            <a:r>
              <a:rPr lang="en-US" dirty="0"/>
              <a:t>?</a:t>
            </a:r>
          </a:p>
          <a:p>
            <a:pPr lvl="1"/>
            <a:r>
              <a:rPr lang="en-US" dirty="0" smtClean="0"/>
              <a:t>Which </a:t>
            </a:r>
            <a:r>
              <a:rPr lang="en-US" b="1" dirty="0"/>
              <a:t>attacks </a:t>
            </a:r>
            <a:r>
              <a:rPr lang="en-US" dirty="0"/>
              <a:t>have </a:t>
            </a:r>
            <a:r>
              <a:rPr lang="en-US" b="1" dirty="0"/>
              <a:t>already occurred</a:t>
            </a:r>
            <a:r>
              <a:rPr lang="en-US" dirty="0"/>
              <a:t>?</a:t>
            </a:r>
          </a:p>
          <a:p>
            <a:pPr lvl="2"/>
            <a:r>
              <a:rPr lang="en-US" dirty="0" smtClean="0"/>
              <a:t>Within </a:t>
            </a:r>
            <a:r>
              <a:rPr lang="en-US" dirty="0"/>
              <a:t>the organization, or elsewhere on related systems?</a:t>
            </a:r>
          </a:p>
        </p:txBody>
      </p:sp>
      <p:sp>
        <p:nvSpPr>
          <p:cNvPr id="4" name="Slide Number Placeholder 3"/>
          <p:cNvSpPr>
            <a:spLocks noGrp="1"/>
          </p:cNvSpPr>
          <p:nvPr>
            <p:ph type="sldNum" sz="quarter" idx="12"/>
          </p:nvPr>
        </p:nvSpPr>
        <p:spPr/>
        <p:txBody>
          <a:bodyPr/>
          <a:lstStyle/>
          <a:p>
            <a:fld id="{F15B97ED-D0CE-4F60-AA3B-CECC71C332B3}" type="slidenum">
              <a:rPr lang="en-US" smtClean="0"/>
              <a:t>23</a:t>
            </a:fld>
            <a:endParaRPr lang="en-US"/>
          </a:p>
        </p:txBody>
      </p:sp>
    </p:spTree>
    <p:extLst>
      <p:ext uri="{BB962C8B-B14F-4D97-AF65-F5344CB8AC3E}">
        <p14:creationId xmlns:p14="http://schemas.microsoft.com/office/powerpoint/2010/main" val="3542734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Abuse Cases</a:t>
            </a:r>
          </a:p>
        </p:txBody>
      </p:sp>
      <p:sp>
        <p:nvSpPr>
          <p:cNvPr id="3" name="Content Placeholder 2"/>
          <p:cNvSpPr>
            <a:spLocks noGrp="1"/>
          </p:cNvSpPr>
          <p:nvPr>
            <p:ph idx="1"/>
          </p:nvPr>
        </p:nvSpPr>
        <p:spPr/>
        <p:txBody>
          <a:bodyPr>
            <a:normAutofit/>
          </a:bodyPr>
          <a:lstStyle/>
          <a:p>
            <a:r>
              <a:rPr lang="en-US" dirty="0" smtClean="0"/>
              <a:t>Abuse </a:t>
            </a:r>
            <a:r>
              <a:rPr lang="en-US" dirty="0"/>
              <a:t>cases illustrate security requirements</a:t>
            </a:r>
          </a:p>
          <a:p>
            <a:pPr marL="0" indent="0">
              <a:buNone/>
            </a:pPr>
            <a:endParaRPr lang="en-US" dirty="0"/>
          </a:p>
          <a:p>
            <a:r>
              <a:rPr lang="en-US" dirty="0" smtClean="0"/>
              <a:t>Where </a:t>
            </a:r>
            <a:r>
              <a:rPr lang="en-US" dirty="0"/>
              <a:t>use cases describe what a system </a:t>
            </a:r>
            <a:r>
              <a:rPr lang="en-US" i="1" dirty="0"/>
              <a:t>should</a:t>
            </a:r>
          </a:p>
          <a:p>
            <a:r>
              <a:rPr lang="en-US" dirty="0"/>
              <a:t>do, </a:t>
            </a:r>
            <a:r>
              <a:rPr lang="en-US" b="1" dirty="0"/>
              <a:t>abuse cases describe what it should </a:t>
            </a:r>
            <a:r>
              <a:rPr lang="en-US" b="1" i="1" dirty="0"/>
              <a:t>not </a:t>
            </a:r>
            <a:r>
              <a:rPr lang="en-US" b="1" dirty="0"/>
              <a:t>do!</a:t>
            </a:r>
          </a:p>
          <a:p>
            <a:pPr marL="0" indent="0">
              <a:buNone/>
            </a:pPr>
            <a:endParaRPr lang="en-US" dirty="0">
              <a:solidFill>
                <a:srgbClr val="00B050"/>
              </a:solidFill>
            </a:endParaRPr>
          </a:p>
          <a:p>
            <a:r>
              <a:rPr lang="en-US" dirty="0" smtClean="0">
                <a:solidFill>
                  <a:srgbClr val="0033CC"/>
                </a:solidFill>
              </a:rPr>
              <a:t>Example</a:t>
            </a:r>
            <a:r>
              <a:rPr lang="en-US" dirty="0" smtClean="0">
                <a:solidFill>
                  <a:srgbClr val="00B050"/>
                </a:solidFill>
              </a:rPr>
              <a:t> </a:t>
            </a:r>
            <a:r>
              <a:rPr lang="en-US" b="1" dirty="0">
                <a:solidFill>
                  <a:srgbClr val="00B050"/>
                </a:solidFill>
              </a:rPr>
              <a:t>use case</a:t>
            </a:r>
            <a:r>
              <a:rPr lang="en-US" dirty="0"/>
              <a:t>: </a:t>
            </a:r>
            <a:r>
              <a:rPr lang="en-US" dirty="0">
                <a:solidFill>
                  <a:srgbClr val="0033CC"/>
                </a:solidFill>
              </a:rPr>
              <a:t>The system allows </a:t>
            </a:r>
            <a:r>
              <a:rPr lang="en-US" dirty="0" smtClean="0">
                <a:solidFill>
                  <a:srgbClr val="0033CC"/>
                </a:solidFill>
              </a:rPr>
              <a:t>bank managers </a:t>
            </a:r>
            <a:r>
              <a:rPr lang="en-US" dirty="0">
                <a:solidFill>
                  <a:srgbClr val="0033CC"/>
                </a:solidFill>
              </a:rPr>
              <a:t>to modify an account’s interest rate</a:t>
            </a:r>
          </a:p>
          <a:p>
            <a:r>
              <a:rPr lang="en-US" dirty="0" smtClean="0">
                <a:solidFill>
                  <a:srgbClr val="0033CC"/>
                </a:solidFill>
              </a:rPr>
              <a:t>Example </a:t>
            </a:r>
            <a:r>
              <a:rPr lang="en-US" b="1" dirty="0">
                <a:solidFill>
                  <a:srgbClr val="C00000"/>
                </a:solidFill>
              </a:rPr>
              <a:t>abuse case</a:t>
            </a:r>
            <a:r>
              <a:rPr lang="en-US" dirty="0">
                <a:solidFill>
                  <a:srgbClr val="0033CC"/>
                </a:solidFill>
              </a:rPr>
              <a:t>: A user is able to spoof </a:t>
            </a:r>
            <a:r>
              <a:rPr lang="en-US" dirty="0" smtClean="0">
                <a:solidFill>
                  <a:srgbClr val="0033CC"/>
                </a:solidFill>
              </a:rPr>
              <a:t>being a </a:t>
            </a:r>
            <a:r>
              <a:rPr lang="en-US" dirty="0">
                <a:solidFill>
                  <a:srgbClr val="0033CC"/>
                </a:solidFill>
              </a:rPr>
              <a:t>manager and thereby change the interest rate </a:t>
            </a:r>
            <a:r>
              <a:rPr lang="en-US" dirty="0" smtClean="0">
                <a:solidFill>
                  <a:srgbClr val="0033CC"/>
                </a:solidFill>
              </a:rPr>
              <a:t>on an </a:t>
            </a:r>
            <a:r>
              <a:rPr lang="en-US" dirty="0">
                <a:solidFill>
                  <a:srgbClr val="0033CC"/>
                </a:solidFill>
              </a:rPr>
              <a:t>account</a:t>
            </a:r>
          </a:p>
        </p:txBody>
      </p:sp>
      <p:sp>
        <p:nvSpPr>
          <p:cNvPr id="4" name="Slide Number Placeholder 3"/>
          <p:cNvSpPr>
            <a:spLocks noGrp="1"/>
          </p:cNvSpPr>
          <p:nvPr>
            <p:ph type="sldNum" sz="quarter" idx="12"/>
          </p:nvPr>
        </p:nvSpPr>
        <p:spPr/>
        <p:txBody>
          <a:bodyPr/>
          <a:lstStyle/>
          <a:p>
            <a:fld id="{F15B97ED-D0CE-4F60-AA3B-CECC71C332B3}" type="slidenum">
              <a:rPr lang="en-US" smtClean="0"/>
              <a:t>24</a:t>
            </a:fld>
            <a:endParaRPr lang="en-US"/>
          </a:p>
        </p:txBody>
      </p:sp>
    </p:spTree>
    <p:extLst>
      <p:ext uri="{BB962C8B-B14F-4D97-AF65-F5344CB8AC3E}">
        <p14:creationId xmlns:p14="http://schemas.microsoft.com/office/powerpoint/2010/main" val="830774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Abuse Cases</a:t>
            </a:r>
          </a:p>
        </p:txBody>
      </p:sp>
      <p:sp>
        <p:nvSpPr>
          <p:cNvPr id="3" name="Content Placeholder 2"/>
          <p:cNvSpPr>
            <a:spLocks noGrp="1"/>
          </p:cNvSpPr>
          <p:nvPr>
            <p:ph idx="1"/>
          </p:nvPr>
        </p:nvSpPr>
        <p:spPr/>
        <p:txBody>
          <a:bodyPr>
            <a:normAutofit lnSpcReduction="10000"/>
          </a:bodyPr>
          <a:lstStyle/>
          <a:p>
            <a:r>
              <a:rPr lang="en-US" dirty="0" smtClean="0"/>
              <a:t>Using </a:t>
            </a:r>
            <a:r>
              <a:rPr lang="en-US" dirty="0"/>
              <a:t>attack patterns and likely scenarios, </a:t>
            </a:r>
            <a:r>
              <a:rPr lang="en-US" dirty="0" smtClean="0"/>
              <a:t>construct cases </a:t>
            </a:r>
            <a:r>
              <a:rPr lang="en-US" dirty="0"/>
              <a:t>in which an </a:t>
            </a:r>
            <a:r>
              <a:rPr lang="en-US" b="1" dirty="0"/>
              <a:t>adversary’s exercise of </a:t>
            </a:r>
            <a:r>
              <a:rPr lang="en-US" b="1" dirty="0" smtClean="0"/>
              <a:t>power </a:t>
            </a:r>
            <a:r>
              <a:rPr lang="en-US" dirty="0" smtClean="0"/>
              <a:t>could </a:t>
            </a:r>
            <a:r>
              <a:rPr lang="en-US" b="1" dirty="0"/>
              <a:t>violate a security requirement</a:t>
            </a:r>
          </a:p>
          <a:p>
            <a:pPr lvl="1"/>
            <a:r>
              <a:rPr lang="en-US" dirty="0" smtClean="0"/>
              <a:t>Based </a:t>
            </a:r>
            <a:r>
              <a:rPr lang="en-US" dirty="0"/>
              <a:t>on the threat model</a:t>
            </a:r>
          </a:p>
          <a:p>
            <a:pPr lvl="1"/>
            <a:r>
              <a:rPr lang="en-US" dirty="0" smtClean="0"/>
              <a:t>What </a:t>
            </a:r>
            <a:r>
              <a:rPr lang="en-US" dirty="0"/>
              <a:t>might occur if a security measure was removed</a:t>
            </a:r>
            <a:r>
              <a:rPr lang="en-US" dirty="0" smtClean="0"/>
              <a:t>?</a:t>
            </a:r>
          </a:p>
          <a:p>
            <a:pPr marL="457200" lvl="1" indent="0">
              <a:buNone/>
            </a:pPr>
            <a:endParaRPr lang="en-US" dirty="0"/>
          </a:p>
          <a:p>
            <a:r>
              <a:rPr lang="en-US" b="1" dirty="0" smtClean="0">
                <a:solidFill>
                  <a:srgbClr val="0033CC"/>
                </a:solidFill>
              </a:rPr>
              <a:t>Example</a:t>
            </a:r>
            <a:r>
              <a:rPr lang="en-US" dirty="0">
                <a:solidFill>
                  <a:srgbClr val="0033CC"/>
                </a:solidFill>
              </a:rPr>
              <a:t>: </a:t>
            </a:r>
            <a:r>
              <a:rPr lang="en-US" i="1" dirty="0">
                <a:solidFill>
                  <a:srgbClr val="0033CC"/>
                </a:solidFill>
              </a:rPr>
              <a:t>Co-located attacker </a:t>
            </a:r>
            <a:r>
              <a:rPr lang="en-US" dirty="0">
                <a:solidFill>
                  <a:srgbClr val="0033CC"/>
                </a:solidFill>
              </a:rPr>
              <a:t>steals password </a:t>
            </a:r>
            <a:r>
              <a:rPr lang="en-US" dirty="0" smtClean="0">
                <a:solidFill>
                  <a:srgbClr val="0033CC"/>
                </a:solidFill>
              </a:rPr>
              <a:t>file and </a:t>
            </a:r>
            <a:r>
              <a:rPr lang="en-US" dirty="0">
                <a:solidFill>
                  <a:srgbClr val="0033CC"/>
                </a:solidFill>
              </a:rPr>
              <a:t>learns all user </a:t>
            </a:r>
            <a:r>
              <a:rPr lang="en-US" dirty="0" smtClean="0">
                <a:solidFill>
                  <a:srgbClr val="0033CC"/>
                </a:solidFill>
              </a:rPr>
              <a:t>passwords</a:t>
            </a:r>
          </a:p>
          <a:p>
            <a:pPr lvl="1"/>
            <a:r>
              <a:rPr lang="en-US" dirty="0" smtClean="0"/>
              <a:t>Possible </a:t>
            </a:r>
            <a:r>
              <a:rPr lang="en-US" dirty="0"/>
              <a:t>if password file is not encrypted</a:t>
            </a:r>
          </a:p>
          <a:p>
            <a:r>
              <a:rPr lang="en-US" b="1" dirty="0" smtClean="0">
                <a:solidFill>
                  <a:srgbClr val="0033CC"/>
                </a:solidFill>
              </a:rPr>
              <a:t>Example</a:t>
            </a:r>
            <a:r>
              <a:rPr lang="en-US" dirty="0">
                <a:solidFill>
                  <a:srgbClr val="0033CC"/>
                </a:solidFill>
              </a:rPr>
              <a:t>: </a:t>
            </a:r>
            <a:r>
              <a:rPr lang="en-US" i="1" dirty="0">
                <a:solidFill>
                  <a:srgbClr val="0033CC"/>
                </a:solidFill>
              </a:rPr>
              <a:t>Snooping attacker </a:t>
            </a:r>
            <a:r>
              <a:rPr lang="en-US" dirty="0">
                <a:solidFill>
                  <a:srgbClr val="0033CC"/>
                </a:solidFill>
              </a:rPr>
              <a:t>replays a </a:t>
            </a:r>
            <a:r>
              <a:rPr lang="en-US" dirty="0" smtClean="0">
                <a:solidFill>
                  <a:srgbClr val="0033CC"/>
                </a:solidFill>
              </a:rPr>
              <a:t>captured message</a:t>
            </a:r>
            <a:r>
              <a:rPr lang="en-US" dirty="0">
                <a:solidFill>
                  <a:srgbClr val="0033CC"/>
                </a:solidFill>
              </a:rPr>
              <a:t>, effecting a bank </a:t>
            </a:r>
            <a:r>
              <a:rPr lang="en-US" dirty="0" smtClean="0">
                <a:solidFill>
                  <a:srgbClr val="0033CC"/>
                </a:solidFill>
              </a:rPr>
              <a:t>withdrawal</a:t>
            </a:r>
          </a:p>
          <a:p>
            <a:pPr lvl="1"/>
            <a:r>
              <a:rPr lang="en-US" dirty="0" smtClean="0"/>
              <a:t>Possible </a:t>
            </a:r>
            <a:r>
              <a:rPr lang="en-US" dirty="0"/>
              <a:t>if messages are have no </a:t>
            </a:r>
            <a:r>
              <a:rPr lang="en-US" i="1" dirty="0"/>
              <a:t>nonce</a:t>
            </a:r>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25</a:t>
            </a:fld>
            <a:endParaRPr lang="en-US"/>
          </a:p>
        </p:txBody>
      </p:sp>
    </p:spTree>
    <p:extLst>
      <p:ext uri="{BB962C8B-B14F-4D97-AF65-F5344CB8AC3E}">
        <p14:creationId xmlns:p14="http://schemas.microsoft.com/office/powerpoint/2010/main" val="1624041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engineering</a:t>
            </a:r>
          </a:p>
        </p:txBody>
      </p:sp>
      <p:sp>
        <p:nvSpPr>
          <p:cNvPr id="3" name="Content Placeholder 2"/>
          <p:cNvSpPr>
            <a:spLocks noGrp="1"/>
          </p:cNvSpPr>
          <p:nvPr>
            <p:ph idx="1"/>
          </p:nvPr>
        </p:nvSpPr>
        <p:spPr>
          <a:xfrm>
            <a:off x="838200" y="2454275"/>
            <a:ext cx="4147868" cy="2460625"/>
          </a:xfrm>
        </p:spPr>
        <p:txBody>
          <a:bodyPr/>
          <a:lstStyle/>
          <a:p>
            <a:r>
              <a:rPr lang="en-US" b="1" dirty="0" smtClean="0"/>
              <a:t>Requirements</a:t>
            </a:r>
          </a:p>
          <a:p>
            <a:r>
              <a:rPr lang="en-US" b="1" dirty="0" smtClean="0"/>
              <a:t>Design!</a:t>
            </a:r>
          </a:p>
          <a:p>
            <a:r>
              <a:rPr lang="en-US" b="1" dirty="0" smtClean="0"/>
              <a:t>Implementation!</a:t>
            </a:r>
          </a:p>
          <a:p>
            <a:r>
              <a:rPr lang="en-US" b="1" dirty="0" smtClean="0"/>
              <a:t>Testing/assurance</a:t>
            </a:r>
            <a:endParaRPr lang="en-US" dirty="0"/>
          </a:p>
        </p:txBody>
      </p:sp>
      <p:sp>
        <p:nvSpPr>
          <p:cNvPr id="25" name="Content Placeholder 2"/>
          <p:cNvSpPr txBox="1">
            <a:spLocks/>
          </p:cNvSpPr>
          <p:nvPr/>
        </p:nvSpPr>
        <p:spPr>
          <a:xfrm>
            <a:off x="5900826" y="2192607"/>
            <a:ext cx="3489033" cy="32747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dirty="0" smtClean="0">
                <a:solidFill>
                  <a:srgbClr val="00B050"/>
                </a:solidFill>
              </a:rPr>
              <a:t>Security Requirements</a:t>
            </a:r>
          </a:p>
          <a:p>
            <a:pPr marL="0" indent="0" algn="r">
              <a:buNone/>
            </a:pPr>
            <a:r>
              <a:rPr lang="en-US" sz="2400" dirty="0" smtClean="0">
                <a:solidFill>
                  <a:srgbClr val="00B050"/>
                </a:solidFill>
              </a:rPr>
              <a:t>Abuse Cases</a:t>
            </a:r>
          </a:p>
          <a:p>
            <a:pPr marL="0" indent="0" algn="r">
              <a:buNone/>
            </a:pPr>
            <a:r>
              <a:rPr lang="en-US" sz="2400" dirty="0" smtClean="0">
                <a:solidFill>
                  <a:srgbClr val="00B050"/>
                </a:solidFill>
              </a:rPr>
              <a:t>Architectural </a:t>
            </a:r>
            <a:r>
              <a:rPr lang="en-US" sz="2400" dirty="0">
                <a:solidFill>
                  <a:srgbClr val="00B050"/>
                </a:solidFill>
              </a:rPr>
              <a:t>Risk </a:t>
            </a:r>
            <a:r>
              <a:rPr lang="en-US" sz="2400" dirty="0" smtClean="0">
                <a:solidFill>
                  <a:srgbClr val="00B050"/>
                </a:solidFill>
              </a:rPr>
              <a:t>Analysis</a:t>
            </a:r>
          </a:p>
          <a:p>
            <a:pPr marL="0" indent="0" algn="r">
              <a:buNone/>
            </a:pPr>
            <a:r>
              <a:rPr lang="en-US" sz="2400" dirty="0">
                <a:solidFill>
                  <a:srgbClr val="00B050"/>
                </a:solidFill>
              </a:rPr>
              <a:t>Security-oriented Design</a:t>
            </a:r>
          </a:p>
          <a:p>
            <a:pPr marL="0" indent="0" algn="r">
              <a:buNone/>
            </a:pPr>
            <a:r>
              <a:rPr lang="en-US" sz="2400" dirty="0">
                <a:solidFill>
                  <a:srgbClr val="00B050"/>
                </a:solidFill>
              </a:rPr>
              <a:t>Code Review (with tools)</a:t>
            </a:r>
          </a:p>
          <a:p>
            <a:pPr marL="0" indent="0" algn="r">
              <a:buNone/>
            </a:pPr>
            <a:r>
              <a:rPr lang="en-US" sz="2400" dirty="0">
                <a:solidFill>
                  <a:srgbClr val="00B050"/>
                </a:solidFill>
              </a:rPr>
              <a:t>Risk-based Security </a:t>
            </a:r>
            <a:r>
              <a:rPr lang="en-US" sz="2400" dirty="0" smtClean="0">
                <a:solidFill>
                  <a:srgbClr val="00B050"/>
                </a:solidFill>
              </a:rPr>
              <a:t>Tests</a:t>
            </a:r>
          </a:p>
          <a:p>
            <a:pPr marL="0" indent="0" algn="r">
              <a:buNone/>
            </a:pPr>
            <a:r>
              <a:rPr lang="en-US" sz="2400" dirty="0" smtClean="0">
                <a:solidFill>
                  <a:srgbClr val="00B050"/>
                </a:solidFill>
              </a:rPr>
              <a:t>Penetration Testing</a:t>
            </a:r>
          </a:p>
        </p:txBody>
      </p:sp>
      <p:cxnSp>
        <p:nvCxnSpPr>
          <p:cNvPr id="27" name="Straight Arrow Connector 26"/>
          <p:cNvCxnSpPr/>
          <p:nvPr/>
        </p:nvCxnSpPr>
        <p:spPr>
          <a:xfrm flipH="1">
            <a:off x="3411941" y="2366515"/>
            <a:ext cx="2969809" cy="3152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3411941" y="2778453"/>
            <a:ext cx="4233401" cy="753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411942" y="2871157"/>
            <a:ext cx="2684058" cy="34865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315290" y="3191659"/>
            <a:ext cx="3632052" cy="1473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2315290" y="3301676"/>
            <a:ext cx="3780710" cy="3578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3657602" y="3721927"/>
            <a:ext cx="2438398" cy="3905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3657602" y="3697705"/>
            <a:ext cx="2438398" cy="7179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3755024" y="4371088"/>
            <a:ext cx="3274426" cy="7750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3755026" y="4351040"/>
            <a:ext cx="2340974" cy="199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txBox="1">
            <a:spLocks/>
          </p:cNvSpPr>
          <p:nvPr/>
        </p:nvSpPr>
        <p:spPr>
          <a:xfrm>
            <a:off x="818782" y="5011615"/>
            <a:ext cx="4167285" cy="102723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Note that different SD processes </a:t>
            </a:r>
            <a:r>
              <a:rPr lang="en-US" dirty="0" smtClean="0"/>
              <a:t>have different </a:t>
            </a:r>
            <a:r>
              <a:rPr lang="en-US" dirty="0"/>
              <a:t>phases and artifacts, but </a:t>
            </a:r>
            <a:r>
              <a:rPr lang="en-US" dirty="0" smtClean="0"/>
              <a:t>all involve </a:t>
            </a:r>
            <a:r>
              <a:rPr lang="en-US" dirty="0"/>
              <a:t>the basics above. We’ll keep </a:t>
            </a:r>
            <a:r>
              <a:rPr lang="en-US" dirty="0" smtClean="0"/>
              <a:t>it simple </a:t>
            </a:r>
            <a:r>
              <a:rPr lang="en-US" dirty="0"/>
              <a:t>and refer to these.</a:t>
            </a:r>
            <a:endParaRPr lang="en-US" dirty="0" smtClean="0"/>
          </a:p>
        </p:txBody>
      </p:sp>
      <p:sp>
        <p:nvSpPr>
          <p:cNvPr id="75" name="Content Placeholder 2"/>
          <p:cNvSpPr txBox="1">
            <a:spLocks/>
          </p:cNvSpPr>
          <p:nvPr/>
        </p:nvSpPr>
        <p:spPr>
          <a:xfrm>
            <a:off x="818783" y="1692153"/>
            <a:ext cx="2593158" cy="690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Phases</a:t>
            </a:r>
            <a:endParaRPr lang="en-US" b="1" u="sng" dirty="0" smtClean="0"/>
          </a:p>
        </p:txBody>
      </p:sp>
      <p:sp>
        <p:nvSpPr>
          <p:cNvPr id="76" name="Content Placeholder 2"/>
          <p:cNvSpPr txBox="1">
            <a:spLocks/>
          </p:cNvSpPr>
          <p:nvPr/>
        </p:nvSpPr>
        <p:spPr>
          <a:xfrm>
            <a:off x="6589225" y="1674430"/>
            <a:ext cx="2593158" cy="690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Activities</a:t>
            </a:r>
            <a:endParaRPr lang="en-US" b="1" u="sng" dirty="0" smtClean="0"/>
          </a:p>
        </p:txBody>
      </p:sp>
      <p:sp>
        <p:nvSpPr>
          <p:cNvPr id="4" name="Slide Number Placeholder 3"/>
          <p:cNvSpPr>
            <a:spLocks noGrp="1"/>
          </p:cNvSpPr>
          <p:nvPr>
            <p:ph type="sldNum" sz="quarter" idx="12"/>
          </p:nvPr>
        </p:nvSpPr>
        <p:spPr/>
        <p:txBody>
          <a:bodyPr/>
          <a:lstStyle/>
          <a:p>
            <a:fld id="{F15B97ED-D0CE-4F60-AA3B-CECC71C332B3}" type="slidenum">
              <a:rPr lang="en-US" smtClean="0"/>
              <a:t>3</a:t>
            </a:fld>
            <a:endParaRPr lang="en-US"/>
          </a:p>
        </p:txBody>
      </p:sp>
    </p:spTree>
    <p:extLst>
      <p:ext uri="{BB962C8B-B14F-4D97-AF65-F5344CB8AC3E}">
        <p14:creationId xmlns:p14="http://schemas.microsoft.com/office/powerpoint/2010/main" val="3072487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Example: </a:t>
            </a:r>
            <a:r>
              <a:rPr lang="en-US" b="1" dirty="0"/>
              <a:t>On-line banking</a:t>
            </a:r>
            <a:endParaRPr lang="en-US" dirty="0"/>
          </a:p>
        </p:txBody>
      </p:sp>
      <p:sp>
        <p:nvSpPr>
          <p:cNvPr id="3" name="Content Placeholder 2"/>
          <p:cNvSpPr>
            <a:spLocks noGrp="1"/>
          </p:cNvSpPr>
          <p:nvPr>
            <p:ph idx="1"/>
          </p:nvPr>
        </p:nvSpPr>
        <p:spPr>
          <a:xfrm>
            <a:off x="838200" y="1825625"/>
            <a:ext cx="5562600" cy="4351338"/>
          </a:xfrm>
        </p:spPr>
        <p:txBody>
          <a:bodyPr>
            <a:normAutofit/>
          </a:bodyPr>
          <a:lstStyle/>
          <a:p>
            <a:r>
              <a:rPr lang="en-US" dirty="0"/>
              <a:t> What requirements might we have for this application</a:t>
            </a:r>
            <a:r>
              <a:rPr lang="en-US" dirty="0" smtClean="0"/>
              <a:t>?</a:t>
            </a:r>
          </a:p>
          <a:p>
            <a:pPr lvl="1"/>
            <a:r>
              <a:rPr lang="en-US" dirty="0" smtClean="0"/>
              <a:t>Account </a:t>
            </a:r>
            <a:r>
              <a:rPr lang="en-US" dirty="0"/>
              <a:t>holders </a:t>
            </a:r>
            <a:r>
              <a:rPr lang="en-US" dirty="0" smtClean="0"/>
              <a:t>be </a:t>
            </a:r>
            <a:r>
              <a:rPr lang="en-US" dirty="0"/>
              <a:t>able to deposit funds into their </a:t>
            </a:r>
            <a:r>
              <a:rPr lang="en-US" dirty="0" smtClean="0"/>
              <a:t>accounts</a:t>
            </a:r>
          </a:p>
          <a:p>
            <a:pPr lvl="1"/>
            <a:r>
              <a:rPr lang="en-US" dirty="0" smtClean="0"/>
              <a:t>Prevent </a:t>
            </a:r>
            <a:r>
              <a:rPr lang="en-US" dirty="0"/>
              <a:t>other people who are not authorized by the account holder from withdrawing those </a:t>
            </a:r>
            <a:r>
              <a:rPr lang="en-US" dirty="0" smtClean="0"/>
              <a:t>funds</a:t>
            </a:r>
          </a:p>
          <a:p>
            <a:pPr lvl="1"/>
            <a:r>
              <a:rPr lang="en-US" dirty="0" smtClean="0"/>
              <a:t>The account </a:t>
            </a:r>
            <a:r>
              <a:rPr lang="en-US" dirty="0"/>
              <a:t>holder </a:t>
            </a:r>
            <a:r>
              <a:rPr lang="en-US" dirty="0" smtClean="0"/>
              <a:t>accesses </a:t>
            </a:r>
            <a:r>
              <a:rPr lang="en-US" dirty="0"/>
              <a:t>their </a:t>
            </a:r>
            <a:r>
              <a:rPr lang="en-US" dirty="0" smtClean="0"/>
              <a:t>funds  </a:t>
            </a:r>
            <a:r>
              <a:rPr lang="en-US" dirty="0"/>
              <a:t>whenever time they </a:t>
            </a:r>
            <a:r>
              <a:rPr lang="en-US" dirty="0" smtClean="0"/>
              <a:t>choose</a:t>
            </a:r>
            <a:endParaRPr lang="en-US" dirty="0"/>
          </a:p>
          <a:p>
            <a:endParaRPr lang="en-US" dirty="0"/>
          </a:p>
        </p:txBody>
      </p:sp>
      <p:sp>
        <p:nvSpPr>
          <p:cNvPr id="19" name="object 4"/>
          <p:cNvSpPr/>
          <p:nvPr/>
        </p:nvSpPr>
        <p:spPr>
          <a:xfrm>
            <a:off x="8164652" y="3141703"/>
            <a:ext cx="2274635" cy="1278903"/>
          </a:xfrm>
          <a:prstGeom prst="rect">
            <a:avLst/>
          </a:prstGeom>
          <a:blipFill>
            <a:blip r:embed="rId3" cstate="print"/>
            <a:stretch>
              <a:fillRect/>
            </a:stretch>
          </a:blipFill>
        </p:spPr>
        <p:txBody>
          <a:bodyPr wrap="square" lIns="0" tIns="0" rIns="0" bIns="0" rtlCol="0"/>
          <a:lstStyle/>
          <a:p>
            <a:endParaRPr/>
          </a:p>
        </p:txBody>
      </p:sp>
      <p:sp>
        <p:nvSpPr>
          <p:cNvPr id="20" name="object 5"/>
          <p:cNvSpPr/>
          <p:nvPr/>
        </p:nvSpPr>
        <p:spPr>
          <a:xfrm>
            <a:off x="10370319" y="2720945"/>
            <a:ext cx="1636967" cy="1407636"/>
          </a:xfrm>
          <a:prstGeom prst="rect">
            <a:avLst/>
          </a:prstGeom>
          <a:blipFill>
            <a:blip r:embed="rId4" cstate="print"/>
            <a:stretch>
              <a:fillRect/>
            </a:stretch>
          </a:blipFill>
        </p:spPr>
        <p:txBody>
          <a:bodyPr wrap="square" lIns="0" tIns="0" rIns="0" bIns="0" rtlCol="0"/>
          <a:lstStyle/>
          <a:p>
            <a:endParaRPr/>
          </a:p>
        </p:txBody>
      </p:sp>
      <p:sp>
        <p:nvSpPr>
          <p:cNvPr id="21" name="object 6"/>
          <p:cNvSpPr/>
          <p:nvPr/>
        </p:nvSpPr>
        <p:spPr>
          <a:xfrm>
            <a:off x="10805736" y="5026442"/>
            <a:ext cx="1210712" cy="1086252"/>
          </a:xfrm>
          <a:prstGeom prst="rect">
            <a:avLst/>
          </a:prstGeom>
          <a:blipFill>
            <a:blip r:embed="rId4" cstate="print"/>
            <a:stretch>
              <a:fillRect/>
            </a:stretch>
          </a:blipFill>
        </p:spPr>
        <p:txBody>
          <a:bodyPr wrap="square" lIns="0" tIns="0" rIns="0" bIns="0" rtlCol="0"/>
          <a:lstStyle/>
          <a:p>
            <a:endParaRPr/>
          </a:p>
        </p:txBody>
      </p:sp>
      <p:sp>
        <p:nvSpPr>
          <p:cNvPr id="22" name="object 7"/>
          <p:cNvSpPr/>
          <p:nvPr/>
        </p:nvSpPr>
        <p:spPr>
          <a:xfrm>
            <a:off x="10509898" y="2266205"/>
            <a:ext cx="461889" cy="469194"/>
          </a:xfrm>
          <a:prstGeom prst="rect">
            <a:avLst/>
          </a:prstGeom>
          <a:blipFill>
            <a:blip r:embed="rId5" cstate="print"/>
            <a:stretch>
              <a:fillRect/>
            </a:stretch>
          </a:blipFill>
        </p:spPr>
        <p:txBody>
          <a:bodyPr wrap="square" lIns="0" tIns="0" rIns="0" bIns="0" rtlCol="0"/>
          <a:lstStyle/>
          <a:p>
            <a:endParaRPr/>
          </a:p>
        </p:txBody>
      </p:sp>
      <p:sp>
        <p:nvSpPr>
          <p:cNvPr id="23" name="object 8"/>
          <p:cNvSpPr/>
          <p:nvPr/>
        </p:nvSpPr>
        <p:spPr>
          <a:xfrm>
            <a:off x="6633241" y="2602548"/>
            <a:ext cx="1502380" cy="691320"/>
          </a:xfrm>
          <a:prstGeom prst="rect">
            <a:avLst/>
          </a:prstGeom>
          <a:blipFill>
            <a:blip r:embed="rId6" cstate="print"/>
            <a:stretch>
              <a:fillRect/>
            </a:stretch>
          </a:blipFill>
        </p:spPr>
        <p:txBody>
          <a:bodyPr wrap="square" lIns="0" tIns="0" rIns="0" bIns="0" rtlCol="0"/>
          <a:lstStyle/>
          <a:p>
            <a:endParaRPr/>
          </a:p>
        </p:txBody>
      </p:sp>
      <p:sp>
        <p:nvSpPr>
          <p:cNvPr id="24" name="object 9"/>
          <p:cNvSpPr/>
          <p:nvPr/>
        </p:nvSpPr>
        <p:spPr>
          <a:xfrm>
            <a:off x="6750388" y="5026442"/>
            <a:ext cx="1271711" cy="585177"/>
          </a:xfrm>
          <a:prstGeom prst="rect">
            <a:avLst/>
          </a:prstGeom>
          <a:blipFill>
            <a:blip r:embed="rId7" cstate="print"/>
            <a:stretch>
              <a:fillRect/>
            </a:stretch>
          </a:blipFill>
        </p:spPr>
        <p:txBody>
          <a:bodyPr wrap="square" lIns="0" tIns="0" rIns="0" bIns="0" rtlCol="0"/>
          <a:lstStyle/>
          <a:p>
            <a:endParaRPr/>
          </a:p>
        </p:txBody>
      </p:sp>
      <p:sp>
        <p:nvSpPr>
          <p:cNvPr id="25" name="object 10"/>
          <p:cNvSpPr txBox="1"/>
          <p:nvPr/>
        </p:nvSpPr>
        <p:spPr>
          <a:xfrm>
            <a:off x="11217633" y="2500940"/>
            <a:ext cx="1035499" cy="307777"/>
          </a:xfrm>
          <a:prstGeom prst="rect">
            <a:avLst/>
          </a:prstGeom>
        </p:spPr>
        <p:txBody>
          <a:bodyPr vert="horz" wrap="square" lIns="0" tIns="0" rIns="0" bIns="0" rtlCol="0">
            <a:spAutoFit/>
          </a:bodyPr>
          <a:lstStyle/>
          <a:p>
            <a:pPr marL="12700">
              <a:lnSpc>
                <a:spcPct val="100000"/>
              </a:lnSpc>
            </a:pPr>
            <a:r>
              <a:rPr sz="2000" b="1" spc="-15" dirty="0">
                <a:latin typeface="Arial"/>
                <a:cs typeface="Arial"/>
              </a:rPr>
              <a:t>Bob</a:t>
            </a:r>
            <a:endParaRPr sz="2000" dirty="0">
              <a:latin typeface="Arial"/>
              <a:cs typeface="Arial"/>
            </a:endParaRPr>
          </a:p>
        </p:txBody>
      </p:sp>
      <p:sp>
        <p:nvSpPr>
          <p:cNvPr id="26" name="object 11"/>
          <p:cNvSpPr txBox="1"/>
          <p:nvPr/>
        </p:nvSpPr>
        <p:spPr>
          <a:xfrm>
            <a:off x="11051405" y="4525871"/>
            <a:ext cx="965043" cy="307777"/>
          </a:xfrm>
          <a:prstGeom prst="rect">
            <a:avLst/>
          </a:prstGeom>
        </p:spPr>
        <p:txBody>
          <a:bodyPr vert="horz" wrap="square" lIns="0" tIns="0" rIns="0" bIns="0" rtlCol="0">
            <a:spAutoFit/>
          </a:bodyPr>
          <a:lstStyle/>
          <a:p>
            <a:pPr marL="12700">
              <a:lnSpc>
                <a:spcPct val="100000"/>
              </a:lnSpc>
            </a:pPr>
            <a:r>
              <a:rPr sz="2000" b="1" dirty="0">
                <a:latin typeface="Arial"/>
                <a:cs typeface="Arial"/>
              </a:rPr>
              <a:t>Alice</a:t>
            </a:r>
            <a:endParaRPr sz="2000" dirty="0">
              <a:latin typeface="Arial"/>
              <a:cs typeface="Arial"/>
            </a:endParaRPr>
          </a:p>
        </p:txBody>
      </p:sp>
      <p:sp>
        <p:nvSpPr>
          <p:cNvPr id="27" name="object 12"/>
          <p:cNvSpPr txBox="1"/>
          <p:nvPr/>
        </p:nvSpPr>
        <p:spPr>
          <a:xfrm>
            <a:off x="6787719" y="2247289"/>
            <a:ext cx="707232" cy="615553"/>
          </a:xfrm>
          <a:prstGeom prst="rect">
            <a:avLst/>
          </a:prstGeom>
        </p:spPr>
        <p:txBody>
          <a:bodyPr vert="horz" wrap="square" lIns="0" tIns="0" rIns="0" bIns="0" rtlCol="0">
            <a:spAutoFit/>
          </a:bodyPr>
          <a:lstStyle/>
          <a:p>
            <a:pPr marL="12700">
              <a:lnSpc>
                <a:spcPct val="100000"/>
              </a:lnSpc>
            </a:pPr>
            <a:r>
              <a:rPr sz="2000" b="1" spc="-15" dirty="0">
                <a:latin typeface="Arial"/>
                <a:cs typeface="Arial"/>
              </a:rPr>
              <a:t>Bob</a:t>
            </a:r>
            <a:r>
              <a:rPr sz="2000" b="1" spc="-85" dirty="0">
                <a:latin typeface="Arial"/>
                <a:cs typeface="Arial"/>
              </a:rPr>
              <a:t>’</a:t>
            </a:r>
            <a:r>
              <a:rPr sz="2000" b="1" dirty="0">
                <a:latin typeface="Arial"/>
                <a:cs typeface="Arial"/>
              </a:rPr>
              <a:t>s:</a:t>
            </a:r>
            <a:endParaRPr sz="2000" dirty="0">
              <a:latin typeface="Arial"/>
              <a:cs typeface="Arial"/>
            </a:endParaRPr>
          </a:p>
        </p:txBody>
      </p:sp>
      <p:sp>
        <p:nvSpPr>
          <p:cNvPr id="28" name="object 13"/>
          <p:cNvSpPr txBox="1"/>
          <p:nvPr/>
        </p:nvSpPr>
        <p:spPr>
          <a:xfrm>
            <a:off x="6832507" y="4371353"/>
            <a:ext cx="806278" cy="615553"/>
          </a:xfrm>
          <a:prstGeom prst="rect">
            <a:avLst/>
          </a:prstGeom>
        </p:spPr>
        <p:txBody>
          <a:bodyPr vert="horz" wrap="square" lIns="0" tIns="0" rIns="0" bIns="0" rtlCol="0">
            <a:spAutoFit/>
          </a:bodyPr>
          <a:lstStyle/>
          <a:p>
            <a:pPr marL="12700">
              <a:lnSpc>
                <a:spcPct val="100000"/>
              </a:lnSpc>
            </a:pPr>
            <a:r>
              <a:rPr sz="2000" b="1" spc="-10" dirty="0">
                <a:latin typeface="Arial"/>
                <a:cs typeface="Arial"/>
              </a:rPr>
              <a:t>Alice</a:t>
            </a:r>
            <a:r>
              <a:rPr sz="2000" b="1" spc="-85" dirty="0">
                <a:latin typeface="Arial"/>
                <a:cs typeface="Arial"/>
              </a:rPr>
              <a:t>’</a:t>
            </a:r>
            <a:r>
              <a:rPr sz="2000" b="1" dirty="0">
                <a:latin typeface="Arial"/>
                <a:cs typeface="Arial"/>
              </a:rPr>
              <a:t>s:</a:t>
            </a:r>
            <a:endParaRPr sz="2000" dirty="0">
              <a:latin typeface="Arial"/>
              <a:cs typeface="Arial"/>
            </a:endParaRPr>
          </a:p>
        </p:txBody>
      </p:sp>
      <p:sp>
        <p:nvSpPr>
          <p:cNvPr id="29" name="object 14"/>
          <p:cNvSpPr txBox="1"/>
          <p:nvPr/>
        </p:nvSpPr>
        <p:spPr>
          <a:xfrm>
            <a:off x="10370319" y="4938695"/>
            <a:ext cx="355007" cy="684803"/>
          </a:xfrm>
          <a:prstGeom prst="rect">
            <a:avLst/>
          </a:prstGeom>
        </p:spPr>
        <p:txBody>
          <a:bodyPr vert="horz" wrap="square" lIns="0" tIns="0" rIns="0" bIns="0" rtlCol="0">
            <a:spAutoFit/>
          </a:bodyPr>
          <a:lstStyle/>
          <a:p>
            <a:pPr marL="12700">
              <a:lnSpc>
                <a:spcPct val="100000"/>
              </a:lnSpc>
            </a:pPr>
            <a:r>
              <a:rPr sz="4450" b="1" dirty="0">
                <a:solidFill>
                  <a:srgbClr val="C82506"/>
                </a:solidFill>
                <a:latin typeface="Arial"/>
                <a:cs typeface="Arial"/>
              </a:rPr>
              <a:t>X</a:t>
            </a:r>
            <a:endParaRPr sz="4450" dirty="0">
              <a:latin typeface="Arial"/>
              <a:cs typeface="Arial"/>
            </a:endParaRPr>
          </a:p>
        </p:txBody>
      </p:sp>
      <p:sp>
        <p:nvSpPr>
          <p:cNvPr id="30" name="object 15"/>
          <p:cNvSpPr txBox="1"/>
          <p:nvPr/>
        </p:nvSpPr>
        <p:spPr>
          <a:xfrm>
            <a:off x="10168611" y="2480915"/>
            <a:ext cx="403417" cy="684803"/>
          </a:xfrm>
          <a:prstGeom prst="rect">
            <a:avLst/>
          </a:prstGeom>
        </p:spPr>
        <p:txBody>
          <a:bodyPr vert="horz" wrap="square" lIns="0" tIns="0" rIns="0" bIns="0" rtlCol="0">
            <a:spAutoFit/>
          </a:bodyPr>
          <a:lstStyle/>
          <a:p>
            <a:pPr marL="12700">
              <a:lnSpc>
                <a:spcPct val="100000"/>
              </a:lnSpc>
            </a:pPr>
            <a:r>
              <a:rPr sz="4450" b="1" spc="-1070" dirty="0">
                <a:solidFill>
                  <a:srgbClr val="00882B"/>
                </a:solidFill>
                <a:latin typeface="Yu Gothic"/>
                <a:cs typeface="Yu Gothic"/>
              </a:rPr>
              <a:t>✓</a:t>
            </a:r>
            <a:endParaRPr sz="4450" dirty="0">
              <a:latin typeface="Yu Gothic"/>
              <a:cs typeface="Yu Gothic"/>
            </a:endParaRPr>
          </a:p>
        </p:txBody>
      </p:sp>
      <p:sp>
        <p:nvSpPr>
          <p:cNvPr id="4" name="Slide Number Placeholder 3"/>
          <p:cNvSpPr>
            <a:spLocks noGrp="1"/>
          </p:cNvSpPr>
          <p:nvPr>
            <p:ph type="sldNum" sz="quarter" idx="12"/>
          </p:nvPr>
        </p:nvSpPr>
        <p:spPr/>
        <p:txBody>
          <a:bodyPr/>
          <a:lstStyle/>
          <a:p>
            <a:fld id="{F15B97ED-D0CE-4F60-AA3B-CECC71C332B3}" type="slidenum">
              <a:rPr lang="en-US" smtClean="0"/>
              <a:t>4</a:t>
            </a:fld>
            <a:endParaRPr lang="en-US"/>
          </a:p>
        </p:txBody>
      </p:sp>
    </p:spTree>
    <p:extLst>
      <p:ext uri="{BB962C8B-B14F-4D97-AF65-F5344CB8AC3E}">
        <p14:creationId xmlns:p14="http://schemas.microsoft.com/office/powerpoint/2010/main" val="89531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768 0.01065 L -0.24089 -0.02731 " pathEditMode="relative" rAng="0" ptsTypes="AA">
                                      <p:cBhvr>
                                        <p:cTn id="6" dur="2000" fill="hold"/>
                                        <p:tgtEl>
                                          <p:spTgt spid="22"/>
                                        </p:tgtEl>
                                        <p:attrNameLst>
                                          <p:attrName>ppt_x</p:attrName>
                                          <p:attrName>ppt_y</p:attrName>
                                        </p:attrNameLst>
                                      </p:cBhvr>
                                      <p:rCtr x="-11667" y="-1898"/>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4089 -0.02731 L 0.00664 0.36621 " pathEditMode="relative" rAng="0" ptsTypes="AA">
                                      <p:cBhvr>
                                        <p:cTn id="10" dur="2000" fill="hold"/>
                                        <p:tgtEl>
                                          <p:spTgt spid="22"/>
                                        </p:tgtEl>
                                        <p:attrNameLst>
                                          <p:attrName>ppt_x</p:attrName>
                                          <p:attrName>ppt_y</p:attrName>
                                        </p:attrNameLst>
                                      </p:cBhvr>
                                      <p:rCtr x="12370" y="19676"/>
                                    </p:animMotion>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grpId="2" nodeType="clickEffect">
                                  <p:stCondLst>
                                    <p:cond delay="0"/>
                                  </p:stCondLst>
                                  <p:childTnLst>
                                    <p:animMotion origin="layout" path="M -0.24089 -0.02731 L 6.25E-7 -3.33333E-6 " pathEditMode="relative" rAng="0" ptsTypes="AA">
                                      <p:cBhvr>
                                        <p:cTn id="17" dur="2000" fill="hold"/>
                                        <p:tgtEl>
                                          <p:spTgt spid="22"/>
                                        </p:tgtEl>
                                        <p:attrNameLst>
                                          <p:attrName>ppt_x</p:attrName>
                                          <p:attrName>ppt_y</p:attrName>
                                        </p:attrNameLst>
                                      </p:cBhvr>
                                      <p:rCtr x="12044" y="1366"/>
                                    </p:animMotion>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a:t>
            </a:r>
            <a:r>
              <a:rPr lang="en-US" dirty="0" smtClean="0"/>
              <a:t>Modeling</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a:t>threat model makes explicit the </a:t>
            </a:r>
            <a:r>
              <a:rPr lang="en-US" b="1" dirty="0" smtClean="0"/>
              <a:t>adversary’s assumed powers!</a:t>
            </a:r>
          </a:p>
          <a:p>
            <a:pPr lvl="1"/>
            <a:r>
              <a:rPr lang="en-US" dirty="0" smtClean="0"/>
              <a:t>Consequence</a:t>
            </a:r>
            <a:r>
              <a:rPr lang="en-US" dirty="0"/>
              <a:t>: The threat model must match </a:t>
            </a:r>
            <a:r>
              <a:rPr lang="en-US" dirty="0" smtClean="0"/>
              <a:t>reality, otherwise </a:t>
            </a:r>
            <a:r>
              <a:rPr lang="en-US" dirty="0"/>
              <a:t>the risk analysis of the system will be </a:t>
            </a:r>
            <a:r>
              <a:rPr lang="en-US" dirty="0" smtClean="0"/>
              <a:t>wrong</a:t>
            </a:r>
          </a:p>
          <a:p>
            <a:pPr marL="457200" lvl="1" indent="0">
              <a:buNone/>
            </a:pPr>
            <a:endParaRPr lang="en-US" dirty="0"/>
          </a:p>
          <a:p>
            <a:r>
              <a:rPr lang="en-US" dirty="0" smtClean="0"/>
              <a:t>The </a:t>
            </a:r>
            <a:r>
              <a:rPr lang="en-US" dirty="0"/>
              <a:t>threat model is </a:t>
            </a:r>
            <a:r>
              <a:rPr lang="en-US" b="1" dirty="0">
                <a:solidFill>
                  <a:srgbClr val="C00000"/>
                </a:solidFill>
              </a:rPr>
              <a:t>critically</a:t>
            </a:r>
            <a:r>
              <a:rPr lang="en-US" b="1" dirty="0"/>
              <a:t> </a:t>
            </a:r>
            <a:r>
              <a:rPr lang="en-US" b="1" dirty="0" smtClean="0">
                <a:solidFill>
                  <a:srgbClr val="C00000"/>
                </a:solidFill>
              </a:rPr>
              <a:t>important</a:t>
            </a:r>
            <a:endParaRPr lang="en-US" b="1" dirty="0"/>
          </a:p>
          <a:p>
            <a:pPr lvl="1"/>
            <a:r>
              <a:rPr lang="en-US" dirty="0" smtClean="0"/>
              <a:t>If </a:t>
            </a:r>
            <a:r>
              <a:rPr lang="en-US" dirty="0"/>
              <a:t>you are not explicit about what the attacker can </a:t>
            </a:r>
            <a:r>
              <a:rPr lang="en-US" dirty="0" smtClean="0"/>
              <a:t>do, how </a:t>
            </a:r>
            <a:r>
              <a:rPr lang="en-US" dirty="0"/>
              <a:t>can you assess whether your design will repel </a:t>
            </a:r>
            <a:r>
              <a:rPr lang="en-US" dirty="0" smtClean="0"/>
              <a:t>that attacker?</a:t>
            </a:r>
          </a:p>
          <a:p>
            <a:pPr marL="457200" lvl="1" indent="0">
              <a:buNone/>
            </a:pPr>
            <a:endParaRPr lang="en-US" dirty="0"/>
          </a:p>
          <a:p>
            <a:pPr marL="0" indent="0">
              <a:buNone/>
            </a:pPr>
            <a:r>
              <a:rPr lang="en-US" dirty="0" smtClean="0"/>
              <a:t> • </a:t>
            </a:r>
            <a:r>
              <a:rPr lang="en-US" dirty="0"/>
              <a:t>This is part of </a:t>
            </a:r>
            <a:r>
              <a:rPr lang="en-US" b="1" dirty="0"/>
              <a:t>architectural risk analysis</a:t>
            </a:r>
            <a:endParaRPr lang="en-US" dirty="0"/>
          </a:p>
        </p:txBody>
      </p:sp>
      <p:sp>
        <p:nvSpPr>
          <p:cNvPr id="4" name="Slide Number Placeholder 3"/>
          <p:cNvSpPr>
            <a:spLocks noGrp="1"/>
          </p:cNvSpPr>
          <p:nvPr>
            <p:ph type="sldNum" sz="quarter" idx="12"/>
          </p:nvPr>
        </p:nvSpPr>
        <p:spPr/>
        <p:txBody>
          <a:bodyPr/>
          <a:lstStyle/>
          <a:p>
            <a:fld id="{F15B97ED-D0CE-4F60-AA3B-CECC71C332B3}" type="slidenum">
              <a:rPr lang="en-US" smtClean="0"/>
              <a:t>5</a:t>
            </a:fld>
            <a:endParaRPr lang="en-US"/>
          </a:p>
        </p:txBody>
      </p:sp>
    </p:spTree>
    <p:extLst>
      <p:ext uri="{BB962C8B-B14F-4D97-AF65-F5344CB8AC3E}">
        <p14:creationId xmlns:p14="http://schemas.microsoft.com/office/powerpoint/2010/main" val="368337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b="1" dirty="0"/>
              <a:t>Network User</a:t>
            </a:r>
            <a:endParaRPr lang="en-US" dirty="0"/>
          </a:p>
        </p:txBody>
      </p:sp>
      <p:sp>
        <p:nvSpPr>
          <p:cNvPr id="3" name="Content Placeholder 2"/>
          <p:cNvSpPr>
            <a:spLocks noGrp="1"/>
          </p:cNvSpPr>
          <p:nvPr>
            <p:ph idx="1"/>
          </p:nvPr>
        </p:nvSpPr>
        <p:spPr>
          <a:xfrm>
            <a:off x="838200" y="1825625"/>
            <a:ext cx="7772400" cy="4351338"/>
          </a:xfrm>
        </p:spPr>
        <p:txBody>
          <a:bodyPr>
            <a:normAutofit/>
          </a:bodyPr>
          <a:lstStyle/>
          <a:p>
            <a:r>
              <a:rPr lang="en-US" dirty="0"/>
              <a:t>An (anonymous) user that can connect to </a:t>
            </a:r>
            <a:r>
              <a:rPr lang="en-US" dirty="0" smtClean="0"/>
              <a:t>a service </a:t>
            </a:r>
            <a:r>
              <a:rPr lang="en-US" dirty="0"/>
              <a:t>via the network</a:t>
            </a:r>
          </a:p>
          <a:p>
            <a:r>
              <a:rPr lang="en-US" dirty="0" smtClean="0"/>
              <a:t>Can:</a:t>
            </a:r>
          </a:p>
          <a:p>
            <a:pPr lvl="1"/>
            <a:r>
              <a:rPr lang="en-US" b="1" dirty="0" smtClean="0"/>
              <a:t>measure</a:t>
            </a:r>
            <a:r>
              <a:rPr lang="en-US" dirty="0" smtClean="0"/>
              <a:t> </a:t>
            </a:r>
            <a:r>
              <a:rPr lang="en-US" dirty="0"/>
              <a:t>the size and timing of requests </a:t>
            </a:r>
            <a:r>
              <a:rPr lang="en-US" dirty="0" smtClean="0"/>
              <a:t>and responses</a:t>
            </a:r>
          </a:p>
          <a:p>
            <a:pPr lvl="1"/>
            <a:r>
              <a:rPr lang="en-US" dirty="0" smtClean="0"/>
              <a:t>run </a:t>
            </a:r>
            <a:r>
              <a:rPr lang="en-US" b="1" dirty="0"/>
              <a:t>parallel </a:t>
            </a:r>
            <a:r>
              <a:rPr lang="en-US" b="1" dirty="0" smtClean="0"/>
              <a:t>sessions</a:t>
            </a:r>
            <a:r>
              <a:rPr lang="en-US" dirty="0" smtClean="0"/>
              <a:t>!</a:t>
            </a:r>
          </a:p>
          <a:p>
            <a:pPr lvl="1"/>
            <a:r>
              <a:rPr lang="en-US" dirty="0" smtClean="0"/>
              <a:t>provide </a:t>
            </a:r>
            <a:r>
              <a:rPr lang="en-US" b="1" dirty="0"/>
              <a:t>malformed inputs, </a:t>
            </a:r>
            <a:r>
              <a:rPr lang="en-US" b="1" dirty="0" smtClean="0"/>
              <a:t>malformed messages</a:t>
            </a:r>
          </a:p>
          <a:p>
            <a:pPr lvl="1"/>
            <a:r>
              <a:rPr lang="en-US" b="1" dirty="0" smtClean="0"/>
              <a:t>drop </a:t>
            </a:r>
            <a:r>
              <a:rPr lang="en-US" b="1" dirty="0"/>
              <a:t>or send extra </a:t>
            </a:r>
            <a:r>
              <a:rPr lang="en-US" b="1" dirty="0" smtClean="0"/>
              <a:t>messages</a:t>
            </a:r>
          </a:p>
          <a:p>
            <a:pPr lvl="1"/>
            <a:endParaRPr lang="en-US" dirty="0"/>
          </a:p>
          <a:p>
            <a:r>
              <a:rPr lang="en-US" dirty="0">
                <a:solidFill>
                  <a:srgbClr val="0070C0"/>
                </a:solidFill>
              </a:rPr>
              <a:t>• Example attacks: SQL injection, </a:t>
            </a:r>
            <a:r>
              <a:rPr lang="en-US" dirty="0" smtClean="0">
                <a:solidFill>
                  <a:srgbClr val="0070C0"/>
                </a:solidFill>
              </a:rPr>
              <a:t>XSS, CSRF</a:t>
            </a:r>
            <a:r>
              <a:rPr lang="en-US" dirty="0">
                <a:solidFill>
                  <a:srgbClr val="0070C0"/>
                </a:solidFill>
              </a:rPr>
              <a:t>, buffer overrun/ROP payloads, …</a:t>
            </a:r>
          </a:p>
        </p:txBody>
      </p:sp>
      <p:sp>
        <p:nvSpPr>
          <p:cNvPr id="4" name="object 7"/>
          <p:cNvSpPr/>
          <p:nvPr/>
        </p:nvSpPr>
        <p:spPr>
          <a:xfrm>
            <a:off x="10124459" y="1825625"/>
            <a:ext cx="1229341" cy="1333687"/>
          </a:xfrm>
          <a:prstGeom prst="rect">
            <a:avLst/>
          </a:prstGeom>
          <a:blipFill>
            <a:blip r:embed="rId3" cstate="print"/>
            <a:stretch>
              <a:fillRect/>
            </a:stretch>
          </a:blipFill>
        </p:spPr>
        <p:txBody>
          <a:bodyPr wrap="square" lIns="0" tIns="0" rIns="0" bIns="0" rtlCol="0"/>
          <a:lstStyle/>
          <a:p>
            <a:endParaRPr/>
          </a:p>
        </p:txBody>
      </p:sp>
      <p:sp>
        <p:nvSpPr>
          <p:cNvPr id="5" name="object 8"/>
          <p:cNvSpPr/>
          <p:nvPr/>
        </p:nvSpPr>
        <p:spPr>
          <a:xfrm>
            <a:off x="10163473" y="3307598"/>
            <a:ext cx="1151308" cy="986288"/>
          </a:xfrm>
          <a:prstGeom prst="rect">
            <a:avLst/>
          </a:prstGeom>
          <a:blipFill>
            <a:blip r:embed="rId4" cstate="print"/>
            <a:stretch>
              <a:fillRect/>
            </a:stretch>
          </a:blipFill>
        </p:spPr>
        <p:txBody>
          <a:bodyPr wrap="square" lIns="0" tIns="0" rIns="0" bIns="0" rtlCol="0"/>
          <a:lstStyle/>
          <a:p>
            <a:endParaRPr/>
          </a:p>
        </p:txBody>
      </p:sp>
      <p:sp>
        <p:nvSpPr>
          <p:cNvPr id="6" name="object 9"/>
          <p:cNvSpPr/>
          <p:nvPr/>
        </p:nvSpPr>
        <p:spPr>
          <a:xfrm>
            <a:off x="10338190" y="4573816"/>
            <a:ext cx="800637" cy="1237700"/>
          </a:xfrm>
          <a:prstGeom prst="rect">
            <a:avLst/>
          </a:prstGeom>
          <a:blipFill>
            <a:blip r:embed="rId5" cstate="print"/>
            <a:stretch>
              <a:fillRect/>
            </a:stretch>
          </a:blipFill>
        </p:spPr>
        <p:txBody>
          <a:bodyPr wrap="square" lIns="0" tIns="0" rIns="0" bIns="0" rtlCol="0"/>
          <a:lstStyle/>
          <a:p>
            <a:endParaRPr/>
          </a:p>
        </p:txBody>
      </p:sp>
      <p:sp>
        <p:nvSpPr>
          <p:cNvPr id="7" name="object 10"/>
          <p:cNvSpPr/>
          <p:nvPr/>
        </p:nvSpPr>
        <p:spPr>
          <a:xfrm>
            <a:off x="10429228" y="3103411"/>
            <a:ext cx="245872" cy="1414983"/>
          </a:xfrm>
          <a:prstGeom prst="rect">
            <a:avLst/>
          </a:prstGeom>
          <a:blipFill>
            <a:blip r:embed="rId6" cstate="print"/>
            <a:stretch>
              <a:fillRect/>
            </a:stretch>
          </a:blipFill>
        </p:spPr>
        <p:txBody>
          <a:bodyPr wrap="square" lIns="0" tIns="0" rIns="0" bIns="0" rtlCol="0"/>
          <a:lstStyle/>
          <a:p>
            <a:endParaRPr/>
          </a:p>
        </p:txBody>
      </p:sp>
      <p:sp>
        <p:nvSpPr>
          <p:cNvPr id="8" name="object 11"/>
          <p:cNvSpPr/>
          <p:nvPr/>
        </p:nvSpPr>
        <p:spPr>
          <a:xfrm>
            <a:off x="10553754" y="3116926"/>
            <a:ext cx="0" cy="1193800"/>
          </a:xfrm>
          <a:custGeom>
            <a:avLst/>
            <a:gdLst/>
            <a:ahLst/>
            <a:cxnLst/>
            <a:rect l="l" t="t" r="r" b="b"/>
            <a:pathLst>
              <a:path h="1193800">
                <a:moveTo>
                  <a:pt x="0" y="0"/>
                </a:moveTo>
                <a:lnTo>
                  <a:pt x="0" y="1193800"/>
                </a:lnTo>
              </a:path>
            </a:pathLst>
          </a:custGeom>
          <a:ln w="50800">
            <a:solidFill>
              <a:srgbClr val="C82506"/>
            </a:solidFill>
          </a:ln>
        </p:spPr>
        <p:txBody>
          <a:bodyPr wrap="square" lIns="0" tIns="0" rIns="0" bIns="0" rtlCol="0"/>
          <a:lstStyle/>
          <a:p>
            <a:endParaRPr/>
          </a:p>
        </p:txBody>
      </p:sp>
      <p:sp>
        <p:nvSpPr>
          <p:cNvPr id="9" name="object 12"/>
          <p:cNvSpPr/>
          <p:nvPr/>
        </p:nvSpPr>
        <p:spPr>
          <a:xfrm>
            <a:off x="10456218" y="4285326"/>
            <a:ext cx="195580" cy="195580"/>
          </a:xfrm>
          <a:custGeom>
            <a:avLst/>
            <a:gdLst/>
            <a:ahLst/>
            <a:cxnLst/>
            <a:rect l="l" t="t" r="r" b="b"/>
            <a:pathLst>
              <a:path w="195579" h="195579">
                <a:moveTo>
                  <a:pt x="195072" y="0"/>
                </a:moveTo>
                <a:lnTo>
                  <a:pt x="0" y="0"/>
                </a:lnTo>
                <a:lnTo>
                  <a:pt x="97535" y="195072"/>
                </a:lnTo>
                <a:lnTo>
                  <a:pt x="195072" y="0"/>
                </a:lnTo>
                <a:close/>
              </a:path>
            </a:pathLst>
          </a:custGeom>
          <a:solidFill>
            <a:srgbClr val="C82506"/>
          </a:solidFill>
        </p:spPr>
        <p:txBody>
          <a:bodyPr wrap="square" lIns="0" tIns="0" rIns="0" bIns="0" rtlCol="0"/>
          <a:lstStyle/>
          <a:p>
            <a:endParaRPr/>
          </a:p>
        </p:txBody>
      </p:sp>
      <p:sp>
        <p:nvSpPr>
          <p:cNvPr id="10" name="object 13"/>
          <p:cNvSpPr/>
          <p:nvPr/>
        </p:nvSpPr>
        <p:spPr>
          <a:xfrm>
            <a:off x="10803157" y="3103411"/>
            <a:ext cx="245872" cy="1414983"/>
          </a:xfrm>
          <a:prstGeom prst="rect">
            <a:avLst/>
          </a:prstGeom>
          <a:blipFill>
            <a:blip r:embed="rId7" cstate="print"/>
            <a:stretch>
              <a:fillRect/>
            </a:stretch>
          </a:blipFill>
        </p:spPr>
        <p:txBody>
          <a:bodyPr wrap="square" lIns="0" tIns="0" rIns="0" bIns="0" rtlCol="0"/>
          <a:lstStyle/>
          <a:p>
            <a:endParaRPr/>
          </a:p>
        </p:txBody>
      </p:sp>
      <p:sp>
        <p:nvSpPr>
          <p:cNvPr id="11" name="object 14"/>
          <p:cNvSpPr/>
          <p:nvPr/>
        </p:nvSpPr>
        <p:spPr>
          <a:xfrm>
            <a:off x="10924597" y="3289647"/>
            <a:ext cx="0" cy="1193800"/>
          </a:xfrm>
          <a:custGeom>
            <a:avLst/>
            <a:gdLst/>
            <a:ahLst/>
            <a:cxnLst/>
            <a:rect l="l" t="t" r="r" b="b"/>
            <a:pathLst>
              <a:path h="1193800">
                <a:moveTo>
                  <a:pt x="0" y="0"/>
                </a:moveTo>
                <a:lnTo>
                  <a:pt x="0" y="1193800"/>
                </a:lnTo>
              </a:path>
            </a:pathLst>
          </a:custGeom>
          <a:ln w="50800">
            <a:solidFill>
              <a:srgbClr val="70BF41"/>
            </a:solidFill>
          </a:ln>
        </p:spPr>
        <p:txBody>
          <a:bodyPr wrap="square" lIns="0" tIns="0" rIns="0" bIns="0" rtlCol="0"/>
          <a:lstStyle/>
          <a:p>
            <a:endParaRPr/>
          </a:p>
        </p:txBody>
      </p:sp>
      <p:sp>
        <p:nvSpPr>
          <p:cNvPr id="12" name="object 15"/>
          <p:cNvSpPr/>
          <p:nvPr/>
        </p:nvSpPr>
        <p:spPr>
          <a:xfrm>
            <a:off x="10827058" y="3119975"/>
            <a:ext cx="195580" cy="195580"/>
          </a:xfrm>
          <a:custGeom>
            <a:avLst/>
            <a:gdLst/>
            <a:ahLst/>
            <a:cxnLst/>
            <a:rect l="l" t="t" r="r" b="b"/>
            <a:pathLst>
              <a:path w="195579" h="195579">
                <a:moveTo>
                  <a:pt x="97536" y="0"/>
                </a:moveTo>
                <a:lnTo>
                  <a:pt x="0" y="195072"/>
                </a:lnTo>
                <a:lnTo>
                  <a:pt x="195072" y="195072"/>
                </a:lnTo>
                <a:lnTo>
                  <a:pt x="97536" y="0"/>
                </a:lnTo>
                <a:close/>
              </a:path>
            </a:pathLst>
          </a:custGeom>
          <a:solidFill>
            <a:srgbClr val="70BF41"/>
          </a:solidFill>
        </p:spPr>
        <p:txBody>
          <a:bodyPr wrap="square" lIns="0" tIns="0" rIns="0" bIns="0" rtlCol="0"/>
          <a:lstStyle/>
          <a:p>
            <a:endParaRPr/>
          </a:p>
        </p:txBody>
      </p:sp>
      <p:sp>
        <p:nvSpPr>
          <p:cNvPr id="13" name="Slide Number Placeholder 12"/>
          <p:cNvSpPr>
            <a:spLocks noGrp="1"/>
          </p:cNvSpPr>
          <p:nvPr>
            <p:ph type="sldNum" sz="quarter" idx="12"/>
          </p:nvPr>
        </p:nvSpPr>
        <p:spPr/>
        <p:txBody>
          <a:bodyPr/>
          <a:lstStyle/>
          <a:p>
            <a:fld id="{F15B97ED-D0CE-4F60-AA3B-CECC71C332B3}" type="slidenum">
              <a:rPr lang="en-US" smtClean="0"/>
              <a:t>6</a:t>
            </a:fld>
            <a:endParaRPr lang="en-US"/>
          </a:p>
        </p:txBody>
      </p:sp>
    </p:spTree>
    <p:extLst>
      <p:ext uri="{BB962C8B-B14F-4D97-AF65-F5344CB8AC3E}">
        <p14:creationId xmlns:p14="http://schemas.microsoft.com/office/powerpoint/2010/main" val="2069103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b="1" dirty="0"/>
              <a:t>Snooping User</a:t>
            </a:r>
            <a:endParaRPr lang="en-US" dirty="0"/>
          </a:p>
        </p:txBody>
      </p:sp>
      <p:sp>
        <p:nvSpPr>
          <p:cNvPr id="3" name="Content Placeholder 2"/>
          <p:cNvSpPr>
            <a:spLocks noGrp="1"/>
          </p:cNvSpPr>
          <p:nvPr>
            <p:ph idx="1"/>
          </p:nvPr>
        </p:nvSpPr>
        <p:spPr>
          <a:xfrm>
            <a:off x="838200" y="1825625"/>
            <a:ext cx="8305800" cy="4351338"/>
          </a:xfrm>
        </p:spPr>
        <p:txBody>
          <a:bodyPr>
            <a:normAutofit lnSpcReduction="10000"/>
          </a:bodyPr>
          <a:lstStyle/>
          <a:p>
            <a:r>
              <a:rPr lang="en-US" dirty="0" smtClean="0"/>
              <a:t>Internet </a:t>
            </a:r>
            <a:r>
              <a:rPr lang="en-US" dirty="0"/>
              <a:t>user </a:t>
            </a:r>
            <a:r>
              <a:rPr lang="en-US" b="1" dirty="0"/>
              <a:t>on the same network </a:t>
            </a:r>
            <a:r>
              <a:rPr lang="en-US" dirty="0" smtClean="0"/>
              <a:t>as other </a:t>
            </a:r>
            <a:r>
              <a:rPr lang="en-US" dirty="0"/>
              <a:t>users of some service</a:t>
            </a:r>
          </a:p>
          <a:p>
            <a:pPr lvl="1"/>
            <a:r>
              <a:rPr lang="en-US" dirty="0" smtClean="0"/>
              <a:t>For </a:t>
            </a:r>
            <a:r>
              <a:rPr lang="en-US" dirty="0"/>
              <a:t>example, someone connected to </a:t>
            </a:r>
            <a:r>
              <a:rPr lang="en-US" dirty="0" smtClean="0"/>
              <a:t>an unencrypted </a:t>
            </a:r>
            <a:r>
              <a:rPr lang="en-US" dirty="0"/>
              <a:t>Wi-Fi network at a coffee shop</a:t>
            </a:r>
          </a:p>
          <a:p>
            <a:pPr marL="0" indent="0">
              <a:buNone/>
            </a:pPr>
            <a:endParaRPr lang="en-US" dirty="0"/>
          </a:p>
          <a:p>
            <a:r>
              <a:rPr lang="en-US" dirty="0" smtClean="0"/>
              <a:t>Thus</a:t>
            </a:r>
            <a:r>
              <a:rPr lang="en-US" dirty="0"/>
              <a:t>, can </a:t>
            </a:r>
            <a:r>
              <a:rPr lang="en-US" dirty="0" smtClean="0"/>
              <a:t>additionally</a:t>
            </a:r>
          </a:p>
          <a:p>
            <a:pPr lvl="1"/>
            <a:r>
              <a:rPr lang="en-US" b="1" dirty="0" smtClean="0"/>
              <a:t>Read/measure </a:t>
            </a:r>
            <a:r>
              <a:rPr lang="en-US" dirty="0"/>
              <a:t>others’ </a:t>
            </a:r>
            <a:r>
              <a:rPr lang="en-US" b="1" dirty="0"/>
              <a:t>messages</a:t>
            </a:r>
            <a:r>
              <a:rPr lang="en-US" dirty="0" smtClean="0"/>
              <a:t>,</a:t>
            </a:r>
            <a:r>
              <a:rPr lang="en-US" b="1" dirty="0" smtClean="0"/>
              <a:t> </a:t>
            </a:r>
          </a:p>
          <a:p>
            <a:pPr lvl="1"/>
            <a:r>
              <a:rPr lang="en-US" b="1" dirty="0" smtClean="0"/>
              <a:t>Intercept</a:t>
            </a:r>
            <a:r>
              <a:rPr lang="en-US" b="1" dirty="0"/>
              <a:t>, duplicate, </a:t>
            </a:r>
            <a:r>
              <a:rPr lang="en-US" dirty="0"/>
              <a:t>and </a:t>
            </a:r>
            <a:r>
              <a:rPr lang="en-US" b="1" dirty="0"/>
              <a:t>modify messages</a:t>
            </a:r>
            <a:r>
              <a:rPr lang="en-US" b="1" dirty="0" smtClean="0"/>
              <a:t>!</a:t>
            </a:r>
            <a:endParaRPr lang="en-US" dirty="0"/>
          </a:p>
          <a:p>
            <a:r>
              <a:rPr lang="en-US" b="1" dirty="0" smtClean="0">
                <a:solidFill>
                  <a:srgbClr val="0070C0"/>
                </a:solidFill>
              </a:rPr>
              <a:t>Example </a:t>
            </a:r>
            <a:r>
              <a:rPr lang="en-US" b="1" dirty="0">
                <a:solidFill>
                  <a:srgbClr val="0070C0"/>
                </a:solidFill>
              </a:rPr>
              <a:t>attacks</a:t>
            </a:r>
            <a:r>
              <a:rPr lang="en-US" dirty="0">
                <a:solidFill>
                  <a:srgbClr val="0070C0"/>
                </a:solidFill>
              </a:rPr>
              <a:t>: </a:t>
            </a:r>
            <a:r>
              <a:rPr lang="en-US" b="1" dirty="0">
                <a:solidFill>
                  <a:srgbClr val="0070C0"/>
                </a:solidFill>
              </a:rPr>
              <a:t>Session hijacking </a:t>
            </a:r>
            <a:r>
              <a:rPr lang="en-US" dirty="0">
                <a:solidFill>
                  <a:srgbClr val="0070C0"/>
                </a:solidFill>
              </a:rPr>
              <a:t>(</a:t>
            </a:r>
            <a:r>
              <a:rPr lang="en-US" dirty="0" smtClean="0">
                <a:solidFill>
                  <a:srgbClr val="0070C0"/>
                </a:solidFill>
              </a:rPr>
              <a:t>and other </a:t>
            </a:r>
            <a:r>
              <a:rPr lang="en-US" dirty="0">
                <a:solidFill>
                  <a:srgbClr val="0070C0"/>
                </a:solidFill>
              </a:rPr>
              <a:t>data theft), </a:t>
            </a:r>
            <a:r>
              <a:rPr lang="en-US" b="1" dirty="0">
                <a:solidFill>
                  <a:srgbClr val="0070C0"/>
                </a:solidFill>
              </a:rPr>
              <a:t>privacy-violating </a:t>
            </a:r>
            <a:r>
              <a:rPr lang="en-US" b="1" dirty="0" smtClean="0">
                <a:solidFill>
                  <a:srgbClr val="0070C0"/>
                </a:solidFill>
              </a:rPr>
              <a:t>side-channel attack</a:t>
            </a:r>
            <a:r>
              <a:rPr lang="en-US" dirty="0">
                <a:solidFill>
                  <a:srgbClr val="0070C0"/>
                </a:solidFill>
              </a:rPr>
              <a:t>, </a:t>
            </a:r>
            <a:r>
              <a:rPr lang="en-US" b="1" dirty="0">
                <a:solidFill>
                  <a:srgbClr val="0070C0"/>
                </a:solidFill>
              </a:rPr>
              <a:t>denial of service</a:t>
            </a:r>
            <a:endParaRPr lang="en-US" dirty="0">
              <a:solidFill>
                <a:srgbClr val="0070C0"/>
              </a:solidFill>
            </a:endParaRPr>
          </a:p>
        </p:txBody>
      </p:sp>
      <p:sp>
        <p:nvSpPr>
          <p:cNvPr id="4" name="object 8"/>
          <p:cNvSpPr/>
          <p:nvPr/>
        </p:nvSpPr>
        <p:spPr>
          <a:xfrm>
            <a:off x="10962659" y="2938987"/>
            <a:ext cx="1229341" cy="1333687"/>
          </a:xfrm>
          <a:prstGeom prst="rect">
            <a:avLst/>
          </a:prstGeom>
          <a:blipFill>
            <a:blip r:embed="rId3" cstate="print"/>
            <a:stretch>
              <a:fillRect/>
            </a:stretch>
          </a:blipFill>
        </p:spPr>
        <p:txBody>
          <a:bodyPr wrap="square" lIns="0" tIns="0" rIns="0" bIns="0" rtlCol="0"/>
          <a:lstStyle/>
          <a:p>
            <a:endParaRPr/>
          </a:p>
        </p:txBody>
      </p:sp>
      <p:sp>
        <p:nvSpPr>
          <p:cNvPr id="5" name="object 9"/>
          <p:cNvSpPr/>
          <p:nvPr/>
        </p:nvSpPr>
        <p:spPr>
          <a:xfrm>
            <a:off x="9615737" y="3212232"/>
            <a:ext cx="1151308" cy="986288"/>
          </a:xfrm>
          <a:prstGeom prst="rect">
            <a:avLst/>
          </a:prstGeom>
          <a:blipFill>
            <a:blip r:embed="rId4" cstate="print"/>
            <a:stretch>
              <a:fillRect/>
            </a:stretch>
          </a:blipFill>
        </p:spPr>
        <p:txBody>
          <a:bodyPr wrap="square" lIns="0" tIns="0" rIns="0" bIns="0" rtlCol="0"/>
          <a:lstStyle/>
          <a:p>
            <a:endParaRPr/>
          </a:p>
        </p:txBody>
      </p:sp>
      <p:sp>
        <p:nvSpPr>
          <p:cNvPr id="6" name="object 10"/>
          <p:cNvSpPr/>
          <p:nvPr/>
        </p:nvSpPr>
        <p:spPr>
          <a:xfrm>
            <a:off x="9790454" y="4478449"/>
            <a:ext cx="800637" cy="1237700"/>
          </a:xfrm>
          <a:prstGeom prst="rect">
            <a:avLst/>
          </a:prstGeom>
          <a:blipFill>
            <a:blip r:embed="rId5" cstate="print"/>
            <a:stretch>
              <a:fillRect/>
            </a:stretch>
          </a:blipFill>
        </p:spPr>
        <p:txBody>
          <a:bodyPr wrap="square" lIns="0" tIns="0" rIns="0" bIns="0" rtlCol="0"/>
          <a:lstStyle/>
          <a:p>
            <a:endParaRPr/>
          </a:p>
        </p:txBody>
      </p:sp>
      <p:sp>
        <p:nvSpPr>
          <p:cNvPr id="7" name="object 11"/>
          <p:cNvSpPr/>
          <p:nvPr/>
        </p:nvSpPr>
        <p:spPr>
          <a:xfrm>
            <a:off x="10255416" y="3008044"/>
            <a:ext cx="245872" cy="1414983"/>
          </a:xfrm>
          <a:prstGeom prst="rect">
            <a:avLst/>
          </a:prstGeom>
          <a:blipFill>
            <a:blip r:embed="rId6" cstate="print"/>
            <a:stretch>
              <a:fillRect/>
            </a:stretch>
          </a:blipFill>
        </p:spPr>
        <p:txBody>
          <a:bodyPr wrap="square" lIns="0" tIns="0" rIns="0" bIns="0" rtlCol="0"/>
          <a:lstStyle/>
          <a:p>
            <a:endParaRPr/>
          </a:p>
        </p:txBody>
      </p:sp>
      <p:sp>
        <p:nvSpPr>
          <p:cNvPr id="8" name="object 12"/>
          <p:cNvSpPr/>
          <p:nvPr/>
        </p:nvSpPr>
        <p:spPr>
          <a:xfrm>
            <a:off x="10376918" y="3194683"/>
            <a:ext cx="0" cy="1193800"/>
          </a:xfrm>
          <a:custGeom>
            <a:avLst/>
            <a:gdLst/>
            <a:ahLst/>
            <a:cxnLst/>
            <a:rect l="l" t="t" r="r" b="b"/>
            <a:pathLst>
              <a:path h="1193800">
                <a:moveTo>
                  <a:pt x="0" y="0"/>
                </a:moveTo>
                <a:lnTo>
                  <a:pt x="0" y="1193800"/>
                </a:lnTo>
              </a:path>
            </a:pathLst>
          </a:custGeom>
          <a:ln w="50800">
            <a:solidFill>
              <a:srgbClr val="70BF41"/>
            </a:solidFill>
          </a:ln>
        </p:spPr>
        <p:txBody>
          <a:bodyPr wrap="square" lIns="0" tIns="0" rIns="0" bIns="0" rtlCol="0"/>
          <a:lstStyle/>
          <a:p>
            <a:endParaRPr/>
          </a:p>
        </p:txBody>
      </p:sp>
      <p:sp>
        <p:nvSpPr>
          <p:cNvPr id="9" name="object 13"/>
          <p:cNvSpPr/>
          <p:nvPr/>
        </p:nvSpPr>
        <p:spPr>
          <a:xfrm>
            <a:off x="10279384" y="3025010"/>
            <a:ext cx="195580" cy="195580"/>
          </a:xfrm>
          <a:custGeom>
            <a:avLst/>
            <a:gdLst/>
            <a:ahLst/>
            <a:cxnLst/>
            <a:rect l="l" t="t" r="r" b="b"/>
            <a:pathLst>
              <a:path w="195579" h="195579">
                <a:moveTo>
                  <a:pt x="97536" y="0"/>
                </a:moveTo>
                <a:lnTo>
                  <a:pt x="0" y="195072"/>
                </a:lnTo>
                <a:lnTo>
                  <a:pt x="195072" y="195072"/>
                </a:lnTo>
                <a:lnTo>
                  <a:pt x="97536" y="0"/>
                </a:lnTo>
                <a:close/>
              </a:path>
            </a:pathLst>
          </a:custGeom>
          <a:solidFill>
            <a:srgbClr val="70BF41"/>
          </a:solidFill>
        </p:spPr>
        <p:txBody>
          <a:bodyPr wrap="square" lIns="0" tIns="0" rIns="0" bIns="0" rtlCol="0"/>
          <a:lstStyle/>
          <a:p>
            <a:endParaRPr/>
          </a:p>
        </p:txBody>
      </p:sp>
      <p:sp>
        <p:nvSpPr>
          <p:cNvPr id="10" name="object 14"/>
          <p:cNvSpPr/>
          <p:nvPr/>
        </p:nvSpPr>
        <p:spPr>
          <a:xfrm>
            <a:off x="9881493" y="3008044"/>
            <a:ext cx="245872" cy="1414983"/>
          </a:xfrm>
          <a:prstGeom prst="rect">
            <a:avLst/>
          </a:prstGeom>
          <a:blipFill>
            <a:blip r:embed="rId7" cstate="print"/>
            <a:stretch>
              <a:fillRect/>
            </a:stretch>
          </a:blipFill>
        </p:spPr>
        <p:txBody>
          <a:bodyPr wrap="square" lIns="0" tIns="0" rIns="0" bIns="0" rtlCol="0"/>
          <a:lstStyle/>
          <a:p>
            <a:endParaRPr/>
          </a:p>
        </p:txBody>
      </p:sp>
      <p:sp>
        <p:nvSpPr>
          <p:cNvPr id="11" name="object 15"/>
          <p:cNvSpPr/>
          <p:nvPr/>
        </p:nvSpPr>
        <p:spPr>
          <a:xfrm>
            <a:off x="10006080" y="3021963"/>
            <a:ext cx="0" cy="1193800"/>
          </a:xfrm>
          <a:custGeom>
            <a:avLst/>
            <a:gdLst/>
            <a:ahLst/>
            <a:cxnLst/>
            <a:rect l="l" t="t" r="r" b="b"/>
            <a:pathLst>
              <a:path h="1193800">
                <a:moveTo>
                  <a:pt x="0" y="0"/>
                </a:moveTo>
                <a:lnTo>
                  <a:pt x="0" y="1193800"/>
                </a:lnTo>
              </a:path>
            </a:pathLst>
          </a:custGeom>
          <a:ln w="50800">
            <a:solidFill>
              <a:srgbClr val="70BF41"/>
            </a:solidFill>
          </a:ln>
        </p:spPr>
        <p:txBody>
          <a:bodyPr wrap="square" lIns="0" tIns="0" rIns="0" bIns="0" rtlCol="0"/>
          <a:lstStyle/>
          <a:p>
            <a:endParaRPr/>
          </a:p>
        </p:txBody>
      </p:sp>
      <p:sp>
        <p:nvSpPr>
          <p:cNvPr id="12" name="object 16"/>
          <p:cNvSpPr/>
          <p:nvPr/>
        </p:nvSpPr>
        <p:spPr>
          <a:xfrm>
            <a:off x="9908544" y="4190363"/>
            <a:ext cx="195580" cy="195580"/>
          </a:xfrm>
          <a:custGeom>
            <a:avLst/>
            <a:gdLst/>
            <a:ahLst/>
            <a:cxnLst/>
            <a:rect l="l" t="t" r="r" b="b"/>
            <a:pathLst>
              <a:path w="195579" h="195579">
                <a:moveTo>
                  <a:pt x="195071" y="0"/>
                </a:moveTo>
                <a:lnTo>
                  <a:pt x="0" y="0"/>
                </a:lnTo>
                <a:lnTo>
                  <a:pt x="97535" y="195071"/>
                </a:lnTo>
                <a:lnTo>
                  <a:pt x="195071" y="0"/>
                </a:lnTo>
                <a:close/>
              </a:path>
            </a:pathLst>
          </a:custGeom>
          <a:solidFill>
            <a:srgbClr val="70BF41"/>
          </a:solidFill>
        </p:spPr>
        <p:txBody>
          <a:bodyPr wrap="square" lIns="0" tIns="0" rIns="0" bIns="0" rtlCol="0"/>
          <a:lstStyle/>
          <a:p>
            <a:endParaRPr/>
          </a:p>
        </p:txBody>
      </p:sp>
      <p:sp>
        <p:nvSpPr>
          <p:cNvPr id="13" name="object 17"/>
          <p:cNvSpPr/>
          <p:nvPr/>
        </p:nvSpPr>
        <p:spPr>
          <a:xfrm>
            <a:off x="10554720" y="3188092"/>
            <a:ext cx="518205" cy="1034566"/>
          </a:xfrm>
          <a:prstGeom prst="rect">
            <a:avLst/>
          </a:prstGeom>
          <a:blipFill>
            <a:blip r:embed="rId8" cstate="print"/>
            <a:stretch>
              <a:fillRect/>
            </a:stretch>
          </a:blipFill>
        </p:spPr>
        <p:txBody>
          <a:bodyPr wrap="square" lIns="0" tIns="0" rIns="0" bIns="0" rtlCol="0"/>
          <a:lstStyle/>
          <a:p>
            <a:endParaRPr/>
          </a:p>
        </p:txBody>
      </p:sp>
      <p:sp>
        <p:nvSpPr>
          <p:cNvPr id="14" name="object 18"/>
          <p:cNvSpPr/>
          <p:nvPr/>
        </p:nvSpPr>
        <p:spPr>
          <a:xfrm>
            <a:off x="9460447" y="1825625"/>
            <a:ext cx="1461891" cy="1174081"/>
          </a:xfrm>
          <a:prstGeom prst="rect">
            <a:avLst/>
          </a:prstGeom>
          <a:blipFill>
            <a:blip r:embed="rId9" cstate="print"/>
            <a:stretch>
              <a:fillRect/>
            </a:stretch>
          </a:blipFill>
        </p:spPr>
        <p:txBody>
          <a:bodyPr wrap="square" lIns="0" tIns="0" rIns="0" bIns="0" rtlCol="0"/>
          <a:lstStyle/>
          <a:p>
            <a:endParaRPr/>
          </a:p>
        </p:txBody>
      </p:sp>
      <p:sp>
        <p:nvSpPr>
          <p:cNvPr id="15" name="Slide Number Placeholder 14"/>
          <p:cNvSpPr>
            <a:spLocks noGrp="1"/>
          </p:cNvSpPr>
          <p:nvPr>
            <p:ph type="sldNum" sz="quarter" idx="12"/>
          </p:nvPr>
        </p:nvSpPr>
        <p:spPr/>
        <p:txBody>
          <a:bodyPr/>
          <a:lstStyle/>
          <a:p>
            <a:fld id="{F15B97ED-D0CE-4F60-AA3B-CECC71C332B3}" type="slidenum">
              <a:rPr lang="en-US" smtClean="0"/>
              <a:t>7</a:t>
            </a:fld>
            <a:endParaRPr lang="en-US"/>
          </a:p>
        </p:txBody>
      </p:sp>
    </p:spTree>
    <p:extLst>
      <p:ext uri="{BB962C8B-B14F-4D97-AF65-F5344CB8AC3E}">
        <p14:creationId xmlns:p14="http://schemas.microsoft.com/office/powerpoint/2010/main" val="4116247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b="1" dirty="0"/>
              <a:t>Co-located User</a:t>
            </a:r>
            <a:endParaRPr lang="en-US" dirty="0"/>
          </a:p>
        </p:txBody>
      </p:sp>
      <p:sp>
        <p:nvSpPr>
          <p:cNvPr id="3" name="Content Placeholder 2"/>
          <p:cNvSpPr>
            <a:spLocks noGrp="1"/>
          </p:cNvSpPr>
          <p:nvPr>
            <p:ph idx="1"/>
          </p:nvPr>
        </p:nvSpPr>
        <p:spPr>
          <a:xfrm>
            <a:off x="838199" y="1825625"/>
            <a:ext cx="9676833" cy="4351338"/>
          </a:xfrm>
        </p:spPr>
        <p:txBody>
          <a:bodyPr>
            <a:normAutofit/>
          </a:bodyPr>
          <a:lstStyle/>
          <a:p>
            <a:r>
              <a:rPr lang="en-US" dirty="0"/>
              <a:t>Internet user </a:t>
            </a:r>
            <a:r>
              <a:rPr lang="en-US" b="1" dirty="0"/>
              <a:t>on the same machine </a:t>
            </a:r>
            <a:r>
              <a:rPr lang="en-US" dirty="0" smtClean="0"/>
              <a:t>as other </a:t>
            </a:r>
            <a:r>
              <a:rPr lang="en-US" dirty="0"/>
              <a:t>users of some </a:t>
            </a:r>
            <a:r>
              <a:rPr lang="en-US" dirty="0" smtClean="0"/>
              <a:t>service</a:t>
            </a:r>
          </a:p>
          <a:p>
            <a:pPr lvl="1"/>
            <a:r>
              <a:rPr lang="en-US" dirty="0" smtClean="0"/>
              <a:t>E.g</a:t>
            </a:r>
            <a:r>
              <a:rPr lang="en-US" dirty="0"/>
              <a:t>., malware installed on a user’s </a:t>
            </a:r>
            <a:r>
              <a:rPr lang="en-US" dirty="0" smtClean="0"/>
              <a:t>laptop</a:t>
            </a:r>
          </a:p>
          <a:p>
            <a:pPr marL="457200" lvl="1" indent="0">
              <a:buNone/>
            </a:pPr>
            <a:endParaRPr lang="en-US" dirty="0"/>
          </a:p>
          <a:p>
            <a:r>
              <a:rPr lang="en-US" dirty="0" smtClean="0"/>
              <a:t>Thus</a:t>
            </a:r>
            <a:r>
              <a:rPr lang="en-US" dirty="0"/>
              <a:t>, can additionally</a:t>
            </a:r>
          </a:p>
          <a:p>
            <a:pPr lvl="1"/>
            <a:r>
              <a:rPr lang="en-US" b="1" dirty="0" smtClean="0"/>
              <a:t>Read/write</a:t>
            </a:r>
            <a:r>
              <a:rPr lang="en-US" dirty="0" smtClean="0"/>
              <a:t> </a:t>
            </a:r>
            <a:r>
              <a:rPr lang="en-US" dirty="0"/>
              <a:t>user’s </a:t>
            </a:r>
            <a:r>
              <a:rPr lang="en-US" b="1" dirty="0"/>
              <a:t>files</a:t>
            </a:r>
            <a:r>
              <a:rPr lang="en-US" dirty="0"/>
              <a:t> (e.g., cookies) </a:t>
            </a:r>
            <a:r>
              <a:rPr lang="en-US" dirty="0" smtClean="0"/>
              <a:t>and memory</a:t>
            </a:r>
            <a:endParaRPr lang="en-US" b="1" dirty="0" smtClean="0"/>
          </a:p>
          <a:p>
            <a:pPr lvl="1"/>
            <a:r>
              <a:rPr lang="en-US" dirty="0" smtClean="0"/>
              <a:t>Snoop </a:t>
            </a:r>
            <a:r>
              <a:rPr lang="en-US" dirty="0"/>
              <a:t>keypresses and other </a:t>
            </a:r>
            <a:r>
              <a:rPr lang="en-US" dirty="0" smtClean="0"/>
              <a:t>events</a:t>
            </a:r>
          </a:p>
          <a:p>
            <a:pPr lvl="1"/>
            <a:r>
              <a:rPr lang="en-US" dirty="0" smtClean="0"/>
              <a:t>Read/write </a:t>
            </a:r>
            <a:r>
              <a:rPr lang="en-US" dirty="0"/>
              <a:t>the user’s </a:t>
            </a:r>
            <a:r>
              <a:rPr lang="en-US" b="1" dirty="0"/>
              <a:t>display</a:t>
            </a:r>
            <a:r>
              <a:rPr lang="en-US" dirty="0"/>
              <a:t> (e.g., to spoof</a:t>
            </a:r>
            <a:r>
              <a:rPr lang="en-US" dirty="0" smtClean="0"/>
              <a:t>)</a:t>
            </a:r>
          </a:p>
          <a:p>
            <a:pPr marL="457200" lvl="1" indent="0">
              <a:buNone/>
            </a:pPr>
            <a:endParaRPr lang="en-US" dirty="0"/>
          </a:p>
          <a:p>
            <a:r>
              <a:rPr lang="en-US" dirty="0" smtClean="0">
                <a:solidFill>
                  <a:srgbClr val="0070C0"/>
                </a:solidFill>
              </a:rPr>
              <a:t> </a:t>
            </a:r>
            <a:r>
              <a:rPr lang="en-US" dirty="0">
                <a:solidFill>
                  <a:srgbClr val="0070C0"/>
                </a:solidFill>
              </a:rPr>
              <a:t>Example attacks: Password theft (</a:t>
            </a:r>
            <a:r>
              <a:rPr lang="en-US" dirty="0" smtClean="0">
                <a:solidFill>
                  <a:srgbClr val="0070C0"/>
                </a:solidFill>
              </a:rPr>
              <a:t>and other </a:t>
            </a:r>
            <a:r>
              <a:rPr lang="en-US" dirty="0">
                <a:solidFill>
                  <a:srgbClr val="0070C0"/>
                </a:solidFill>
              </a:rPr>
              <a:t>credentials/secrets)</a:t>
            </a:r>
          </a:p>
        </p:txBody>
      </p:sp>
      <p:sp>
        <p:nvSpPr>
          <p:cNvPr id="4" name="object 7"/>
          <p:cNvSpPr/>
          <p:nvPr/>
        </p:nvSpPr>
        <p:spPr>
          <a:xfrm>
            <a:off x="10380374" y="3212230"/>
            <a:ext cx="1151308" cy="986288"/>
          </a:xfrm>
          <a:prstGeom prst="rect">
            <a:avLst/>
          </a:prstGeom>
          <a:blipFill>
            <a:blip r:embed="rId3" cstate="print"/>
            <a:stretch>
              <a:fillRect/>
            </a:stretch>
          </a:blipFill>
        </p:spPr>
        <p:txBody>
          <a:bodyPr wrap="square" lIns="0" tIns="0" rIns="0" bIns="0" rtlCol="0"/>
          <a:lstStyle/>
          <a:p>
            <a:endParaRPr/>
          </a:p>
        </p:txBody>
      </p:sp>
      <p:sp>
        <p:nvSpPr>
          <p:cNvPr id="5" name="object 8"/>
          <p:cNvSpPr/>
          <p:nvPr/>
        </p:nvSpPr>
        <p:spPr>
          <a:xfrm>
            <a:off x="10555096" y="4478447"/>
            <a:ext cx="800637" cy="1237700"/>
          </a:xfrm>
          <a:prstGeom prst="rect">
            <a:avLst/>
          </a:prstGeom>
          <a:blipFill>
            <a:blip r:embed="rId4" cstate="print"/>
            <a:stretch>
              <a:fillRect/>
            </a:stretch>
          </a:blipFill>
        </p:spPr>
        <p:txBody>
          <a:bodyPr wrap="square" lIns="0" tIns="0" rIns="0" bIns="0" rtlCol="0"/>
          <a:lstStyle/>
          <a:p>
            <a:endParaRPr/>
          </a:p>
        </p:txBody>
      </p:sp>
      <p:sp>
        <p:nvSpPr>
          <p:cNvPr id="6" name="object 9"/>
          <p:cNvSpPr/>
          <p:nvPr/>
        </p:nvSpPr>
        <p:spPr>
          <a:xfrm>
            <a:off x="11020058" y="3008043"/>
            <a:ext cx="245872" cy="1414983"/>
          </a:xfrm>
          <a:prstGeom prst="rect">
            <a:avLst/>
          </a:prstGeom>
          <a:blipFill>
            <a:blip r:embed="rId5" cstate="print"/>
            <a:stretch>
              <a:fillRect/>
            </a:stretch>
          </a:blipFill>
        </p:spPr>
        <p:txBody>
          <a:bodyPr wrap="square" lIns="0" tIns="0" rIns="0" bIns="0" rtlCol="0"/>
          <a:lstStyle/>
          <a:p>
            <a:endParaRPr/>
          </a:p>
        </p:txBody>
      </p:sp>
      <p:sp>
        <p:nvSpPr>
          <p:cNvPr id="7" name="object 10"/>
          <p:cNvSpPr/>
          <p:nvPr/>
        </p:nvSpPr>
        <p:spPr>
          <a:xfrm>
            <a:off x="11142776" y="3192873"/>
            <a:ext cx="0" cy="1193800"/>
          </a:xfrm>
          <a:custGeom>
            <a:avLst/>
            <a:gdLst/>
            <a:ahLst/>
            <a:cxnLst/>
            <a:rect l="l" t="t" r="r" b="b"/>
            <a:pathLst>
              <a:path h="1193800">
                <a:moveTo>
                  <a:pt x="0" y="0"/>
                </a:moveTo>
                <a:lnTo>
                  <a:pt x="0" y="1193799"/>
                </a:lnTo>
              </a:path>
            </a:pathLst>
          </a:custGeom>
          <a:ln w="50800">
            <a:solidFill>
              <a:srgbClr val="70BF41"/>
            </a:solidFill>
          </a:ln>
        </p:spPr>
        <p:txBody>
          <a:bodyPr wrap="square" lIns="0" tIns="0" rIns="0" bIns="0" rtlCol="0"/>
          <a:lstStyle/>
          <a:p>
            <a:endParaRPr/>
          </a:p>
        </p:txBody>
      </p:sp>
      <p:sp>
        <p:nvSpPr>
          <p:cNvPr id="8" name="object 11"/>
          <p:cNvSpPr/>
          <p:nvPr/>
        </p:nvSpPr>
        <p:spPr>
          <a:xfrm>
            <a:off x="11045240" y="3023202"/>
            <a:ext cx="195580" cy="195580"/>
          </a:xfrm>
          <a:custGeom>
            <a:avLst/>
            <a:gdLst/>
            <a:ahLst/>
            <a:cxnLst/>
            <a:rect l="l" t="t" r="r" b="b"/>
            <a:pathLst>
              <a:path w="195579" h="195579">
                <a:moveTo>
                  <a:pt x="97536" y="0"/>
                </a:moveTo>
                <a:lnTo>
                  <a:pt x="0" y="195072"/>
                </a:lnTo>
                <a:lnTo>
                  <a:pt x="195072" y="195072"/>
                </a:lnTo>
                <a:lnTo>
                  <a:pt x="97536" y="0"/>
                </a:lnTo>
                <a:close/>
              </a:path>
            </a:pathLst>
          </a:custGeom>
          <a:solidFill>
            <a:srgbClr val="70BF41"/>
          </a:solidFill>
        </p:spPr>
        <p:txBody>
          <a:bodyPr wrap="square" lIns="0" tIns="0" rIns="0" bIns="0" rtlCol="0"/>
          <a:lstStyle/>
          <a:p>
            <a:endParaRPr/>
          </a:p>
        </p:txBody>
      </p:sp>
      <p:sp>
        <p:nvSpPr>
          <p:cNvPr id="9" name="object 12"/>
          <p:cNvSpPr/>
          <p:nvPr/>
        </p:nvSpPr>
        <p:spPr>
          <a:xfrm>
            <a:off x="10646135" y="3008043"/>
            <a:ext cx="245872" cy="1414983"/>
          </a:xfrm>
          <a:prstGeom prst="rect">
            <a:avLst/>
          </a:prstGeom>
          <a:blipFill>
            <a:blip r:embed="rId6" cstate="print"/>
            <a:stretch>
              <a:fillRect/>
            </a:stretch>
          </a:blipFill>
        </p:spPr>
        <p:txBody>
          <a:bodyPr wrap="square" lIns="0" tIns="0" rIns="0" bIns="0" rtlCol="0"/>
          <a:lstStyle/>
          <a:p>
            <a:endParaRPr/>
          </a:p>
        </p:txBody>
      </p:sp>
      <p:sp>
        <p:nvSpPr>
          <p:cNvPr id="10" name="object 13"/>
          <p:cNvSpPr/>
          <p:nvPr/>
        </p:nvSpPr>
        <p:spPr>
          <a:xfrm>
            <a:off x="10766858" y="3025233"/>
            <a:ext cx="0" cy="1193800"/>
          </a:xfrm>
          <a:custGeom>
            <a:avLst/>
            <a:gdLst/>
            <a:ahLst/>
            <a:cxnLst/>
            <a:rect l="l" t="t" r="r" b="b"/>
            <a:pathLst>
              <a:path h="1193800">
                <a:moveTo>
                  <a:pt x="0" y="0"/>
                </a:moveTo>
                <a:lnTo>
                  <a:pt x="0" y="1193799"/>
                </a:lnTo>
              </a:path>
            </a:pathLst>
          </a:custGeom>
          <a:ln w="50800">
            <a:solidFill>
              <a:srgbClr val="70BF41"/>
            </a:solidFill>
          </a:ln>
        </p:spPr>
        <p:txBody>
          <a:bodyPr wrap="square" lIns="0" tIns="0" rIns="0" bIns="0" rtlCol="0"/>
          <a:lstStyle/>
          <a:p>
            <a:endParaRPr/>
          </a:p>
        </p:txBody>
      </p:sp>
      <p:sp>
        <p:nvSpPr>
          <p:cNvPr id="11" name="object 14"/>
          <p:cNvSpPr/>
          <p:nvPr/>
        </p:nvSpPr>
        <p:spPr>
          <a:xfrm>
            <a:off x="10669319" y="4193633"/>
            <a:ext cx="195580" cy="195580"/>
          </a:xfrm>
          <a:custGeom>
            <a:avLst/>
            <a:gdLst/>
            <a:ahLst/>
            <a:cxnLst/>
            <a:rect l="l" t="t" r="r" b="b"/>
            <a:pathLst>
              <a:path w="195579" h="195579">
                <a:moveTo>
                  <a:pt x="195072" y="0"/>
                </a:moveTo>
                <a:lnTo>
                  <a:pt x="0" y="0"/>
                </a:lnTo>
                <a:lnTo>
                  <a:pt x="97536" y="195071"/>
                </a:lnTo>
                <a:lnTo>
                  <a:pt x="195072" y="0"/>
                </a:lnTo>
                <a:close/>
              </a:path>
            </a:pathLst>
          </a:custGeom>
          <a:solidFill>
            <a:srgbClr val="70BF41"/>
          </a:solidFill>
        </p:spPr>
        <p:txBody>
          <a:bodyPr wrap="square" lIns="0" tIns="0" rIns="0" bIns="0" rtlCol="0"/>
          <a:lstStyle/>
          <a:p>
            <a:endParaRPr/>
          </a:p>
        </p:txBody>
      </p:sp>
      <p:sp>
        <p:nvSpPr>
          <p:cNvPr id="12" name="object 15"/>
          <p:cNvSpPr/>
          <p:nvPr/>
        </p:nvSpPr>
        <p:spPr>
          <a:xfrm>
            <a:off x="10225084" y="1825625"/>
            <a:ext cx="1461891" cy="1174081"/>
          </a:xfrm>
          <a:prstGeom prst="rect">
            <a:avLst/>
          </a:prstGeom>
          <a:blipFill>
            <a:blip r:embed="rId7" cstate="print"/>
            <a:stretch>
              <a:fillRect/>
            </a:stretch>
          </a:blipFill>
        </p:spPr>
        <p:txBody>
          <a:bodyPr wrap="square" lIns="0" tIns="0" rIns="0" bIns="0" rtlCol="0"/>
          <a:lstStyle/>
          <a:p>
            <a:endParaRPr/>
          </a:p>
        </p:txBody>
      </p:sp>
      <p:sp>
        <p:nvSpPr>
          <p:cNvPr id="13" name="object 16"/>
          <p:cNvSpPr/>
          <p:nvPr/>
        </p:nvSpPr>
        <p:spPr>
          <a:xfrm>
            <a:off x="10962659" y="1431066"/>
            <a:ext cx="1229341" cy="1333687"/>
          </a:xfrm>
          <a:prstGeom prst="rect">
            <a:avLst/>
          </a:prstGeom>
          <a:blipFill>
            <a:blip r:embed="rId8" cstate="print"/>
            <a:stretch>
              <a:fillRect/>
            </a:stretch>
          </a:blipFill>
        </p:spPr>
        <p:txBody>
          <a:bodyPr wrap="square" lIns="0" tIns="0" rIns="0" bIns="0" rtlCol="0"/>
          <a:lstStyle/>
          <a:p>
            <a:endParaRPr/>
          </a:p>
        </p:txBody>
      </p:sp>
      <p:sp>
        <p:nvSpPr>
          <p:cNvPr id="14" name="Slide Number Placeholder 13"/>
          <p:cNvSpPr>
            <a:spLocks noGrp="1"/>
          </p:cNvSpPr>
          <p:nvPr>
            <p:ph type="sldNum" sz="quarter" idx="12"/>
          </p:nvPr>
        </p:nvSpPr>
        <p:spPr/>
        <p:txBody>
          <a:bodyPr/>
          <a:lstStyle/>
          <a:p>
            <a:fld id="{F15B97ED-D0CE-4F60-AA3B-CECC71C332B3}" type="slidenum">
              <a:rPr lang="en-US" smtClean="0"/>
              <a:t>8</a:t>
            </a:fld>
            <a:endParaRPr lang="en-US"/>
          </a:p>
        </p:txBody>
      </p:sp>
    </p:spTree>
    <p:extLst>
      <p:ext uri="{BB962C8B-B14F-4D97-AF65-F5344CB8AC3E}">
        <p14:creationId xmlns:p14="http://schemas.microsoft.com/office/powerpoint/2010/main" val="3876543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Threat-driven Design</a:t>
            </a:r>
          </a:p>
        </p:txBody>
      </p:sp>
      <p:sp>
        <p:nvSpPr>
          <p:cNvPr id="3" name="Content Placeholder 2"/>
          <p:cNvSpPr>
            <a:spLocks noGrp="1"/>
          </p:cNvSpPr>
          <p:nvPr>
            <p:ph idx="1"/>
          </p:nvPr>
        </p:nvSpPr>
        <p:spPr/>
        <p:txBody>
          <a:bodyPr>
            <a:normAutofit fontScale="92500" lnSpcReduction="10000"/>
          </a:bodyPr>
          <a:lstStyle/>
          <a:p>
            <a:r>
              <a:rPr lang="en-US" dirty="0" smtClean="0"/>
              <a:t>Different </a:t>
            </a:r>
            <a:r>
              <a:rPr lang="en-US" dirty="0"/>
              <a:t>threat models will elicit different </a:t>
            </a:r>
            <a:r>
              <a:rPr lang="en-US" dirty="0" smtClean="0"/>
              <a:t>responses</a:t>
            </a:r>
            <a:endParaRPr lang="en-US" dirty="0"/>
          </a:p>
          <a:p>
            <a:r>
              <a:rPr lang="en-US" b="1" dirty="0" smtClean="0"/>
              <a:t>Network-only</a:t>
            </a:r>
            <a:r>
              <a:rPr lang="en-US" dirty="0" smtClean="0"/>
              <a:t> </a:t>
            </a:r>
            <a:r>
              <a:rPr lang="en-US" b="1" dirty="0"/>
              <a:t>attackers</a:t>
            </a:r>
            <a:r>
              <a:rPr lang="en-US" dirty="0"/>
              <a:t> implies </a:t>
            </a:r>
            <a:r>
              <a:rPr lang="en-US" b="1" dirty="0"/>
              <a:t>message</a:t>
            </a:r>
            <a:r>
              <a:rPr lang="en-US" dirty="0"/>
              <a:t> traffic </a:t>
            </a:r>
            <a:r>
              <a:rPr lang="en-US" b="1" dirty="0"/>
              <a:t>is</a:t>
            </a:r>
            <a:r>
              <a:rPr lang="en-US" dirty="0"/>
              <a:t> </a:t>
            </a:r>
            <a:r>
              <a:rPr lang="en-US" b="1" dirty="0"/>
              <a:t>safe</a:t>
            </a:r>
          </a:p>
          <a:p>
            <a:pPr lvl="1"/>
            <a:r>
              <a:rPr lang="en-US" dirty="0" smtClean="0"/>
              <a:t>No </a:t>
            </a:r>
            <a:r>
              <a:rPr lang="en-US" dirty="0"/>
              <a:t>need to encrypt </a:t>
            </a:r>
            <a:r>
              <a:rPr lang="en-US" dirty="0" smtClean="0"/>
              <a:t>communications</a:t>
            </a:r>
          </a:p>
          <a:p>
            <a:pPr lvl="1"/>
            <a:r>
              <a:rPr lang="en-US" dirty="0" smtClean="0"/>
              <a:t>This </a:t>
            </a:r>
            <a:r>
              <a:rPr lang="en-US" dirty="0"/>
              <a:t>is what </a:t>
            </a:r>
            <a:r>
              <a:rPr lang="en-US" i="1" dirty="0">
                <a:latin typeface="Consolas" panose="020B0609020204030204" pitchFamily="49" charset="0"/>
              </a:rPr>
              <a:t>telnet</a:t>
            </a:r>
            <a:r>
              <a:rPr lang="en-US" dirty="0"/>
              <a:t> remote login software </a:t>
            </a:r>
            <a:r>
              <a:rPr lang="en-US" dirty="0" smtClean="0"/>
              <a:t>assumed</a:t>
            </a:r>
          </a:p>
          <a:p>
            <a:pPr marL="457200" lvl="1" indent="0">
              <a:buNone/>
            </a:pPr>
            <a:endParaRPr lang="en-US" dirty="0"/>
          </a:p>
          <a:p>
            <a:r>
              <a:rPr lang="en-US" b="1" dirty="0" smtClean="0"/>
              <a:t>Snooping </a:t>
            </a:r>
            <a:r>
              <a:rPr lang="en-US" b="1" dirty="0"/>
              <a:t>attacke</a:t>
            </a:r>
            <a:r>
              <a:rPr lang="en-US" dirty="0"/>
              <a:t>rs means </a:t>
            </a:r>
            <a:r>
              <a:rPr lang="en-US" b="1" dirty="0"/>
              <a:t>message</a:t>
            </a:r>
            <a:r>
              <a:rPr lang="en-US" dirty="0"/>
              <a:t> traffic </a:t>
            </a:r>
            <a:r>
              <a:rPr lang="en-US" b="1" dirty="0"/>
              <a:t>is visible</a:t>
            </a:r>
          </a:p>
          <a:p>
            <a:pPr lvl="1"/>
            <a:r>
              <a:rPr lang="en-US" dirty="0" smtClean="0"/>
              <a:t>So </a:t>
            </a:r>
            <a:r>
              <a:rPr lang="en-US" dirty="0"/>
              <a:t>use encrypted </a:t>
            </a:r>
            <a:r>
              <a:rPr lang="en-US" dirty="0" err="1"/>
              <a:t>wifi</a:t>
            </a:r>
            <a:r>
              <a:rPr lang="en-US" dirty="0"/>
              <a:t> (link layer), encrypted network </a:t>
            </a:r>
            <a:r>
              <a:rPr lang="en-US" dirty="0" smtClean="0"/>
              <a:t>layer (IPsec</a:t>
            </a:r>
            <a:r>
              <a:rPr lang="en-US" dirty="0"/>
              <a:t>), or encrypted application layer (</a:t>
            </a:r>
            <a:r>
              <a:rPr lang="en-US" dirty="0" smtClean="0"/>
              <a:t>SSL)</a:t>
            </a:r>
          </a:p>
          <a:p>
            <a:pPr lvl="2"/>
            <a:r>
              <a:rPr lang="en-US" dirty="0" smtClean="0"/>
              <a:t>Which </a:t>
            </a:r>
            <a:r>
              <a:rPr lang="en-US" dirty="0"/>
              <a:t>is most appropriate for your system</a:t>
            </a:r>
            <a:r>
              <a:rPr lang="en-US" dirty="0" smtClean="0"/>
              <a:t>?</a:t>
            </a:r>
          </a:p>
          <a:p>
            <a:pPr marL="914400" lvl="2" indent="0">
              <a:buNone/>
            </a:pPr>
            <a:endParaRPr lang="en-US" dirty="0"/>
          </a:p>
          <a:p>
            <a:r>
              <a:rPr lang="en-US" b="1" dirty="0" smtClean="0"/>
              <a:t>Co-located </a:t>
            </a:r>
            <a:r>
              <a:rPr lang="en-US" b="1" dirty="0"/>
              <a:t>attacker </a:t>
            </a:r>
            <a:r>
              <a:rPr lang="en-US" dirty="0"/>
              <a:t>can </a:t>
            </a:r>
            <a:r>
              <a:rPr lang="en-US" b="1" dirty="0"/>
              <a:t>access local files, memory</a:t>
            </a:r>
          </a:p>
          <a:p>
            <a:pPr lvl="1"/>
            <a:r>
              <a:rPr lang="en-US" dirty="0" smtClean="0"/>
              <a:t>Cannot </a:t>
            </a:r>
            <a:r>
              <a:rPr lang="en-US" dirty="0"/>
              <a:t>store unencrypted secrets, like passwords</a:t>
            </a:r>
          </a:p>
        </p:txBody>
      </p:sp>
      <p:sp>
        <p:nvSpPr>
          <p:cNvPr id="4" name="Slide Number Placeholder 3"/>
          <p:cNvSpPr>
            <a:spLocks noGrp="1"/>
          </p:cNvSpPr>
          <p:nvPr>
            <p:ph type="sldNum" sz="quarter" idx="12"/>
          </p:nvPr>
        </p:nvSpPr>
        <p:spPr/>
        <p:txBody>
          <a:bodyPr/>
          <a:lstStyle/>
          <a:p>
            <a:fld id="{F15B97ED-D0CE-4F60-AA3B-CECC71C332B3}" type="slidenum">
              <a:rPr lang="en-US" smtClean="0"/>
              <a:t>9</a:t>
            </a:fld>
            <a:endParaRPr lang="en-US"/>
          </a:p>
        </p:txBody>
      </p:sp>
    </p:spTree>
    <p:extLst>
      <p:ext uri="{BB962C8B-B14F-4D97-AF65-F5344CB8AC3E}">
        <p14:creationId xmlns:p14="http://schemas.microsoft.com/office/powerpoint/2010/main" val="3788682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1112</TotalTime>
  <Words>5876</Words>
  <Application>Microsoft Office PowerPoint</Application>
  <PresentationFormat>Widescreen</PresentationFormat>
  <Paragraphs>426</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Yu Gothic</vt:lpstr>
      <vt:lpstr>Arial</vt:lpstr>
      <vt:lpstr>Calibri</vt:lpstr>
      <vt:lpstr>Calibri Light</vt:lpstr>
      <vt:lpstr>Consolas</vt:lpstr>
      <vt:lpstr>Office Theme</vt:lpstr>
      <vt:lpstr>Making secure software</vt:lpstr>
      <vt:lpstr>Development process</vt:lpstr>
      <vt:lpstr>Security engineering</vt:lpstr>
      <vt:lpstr>Running Example: On-line banking</vt:lpstr>
      <vt:lpstr>Threat Modeling</vt:lpstr>
      <vt:lpstr>Example: Network User</vt:lpstr>
      <vt:lpstr>Example: Snooping User</vt:lpstr>
      <vt:lpstr>Example: Co-located User</vt:lpstr>
      <vt:lpstr>Threat-driven Design</vt:lpstr>
      <vt:lpstr>Bad Model = Bad Security</vt:lpstr>
      <vt:lpstr>Finding a good model</vt:lpstr>
      <vt:lpstr>PowerPoint Presentation</vt:lpstr>
      <vt:lpstr>Security Requirements</vt:lpstr>
      <vt:lpstr>Typical Kinds of Requirements</vt:lpstr>
      <vt:lpstr>Privacy and Confidentiality</vt:lpstr>
      <vt:lpstr>Anonymity</vt:lpstr>
      <vt:lpstr>Integrity</vt:lpstr>
      <vt:lpstr>Availability</vt:lpstr>
      <vt:lpstr>Supporting mechanisms</vt:lpstr>
      <vt:lpstr>Authentication</vt:lpstr>
      <vt:lpstr>Authorization</vt:lpstr>
      <vt:lpstr>Audit</vt:lpstr>
      <vt:lpstr>Defining Security Requirements</vt:lpstr>
      <vt:lpstr>Abuse Cases</vt:lpstr>
      <vt:lpstr>Defining Abuse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54</cp:revision>
  <dcterms:created xsi:type="dcterms:W3CDTF">2017-11-17T11:26:17Z</dcterms:created>
  <dcterms:modified xsi:type="dcterms:W3CDTF">2017-11-18T09:31:26Z</dcterms:modified>
</cp:coreProperties>
</file>