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9" r:id="rId2"/>
    <p:sldId id="283" r:id="rId3"/>
    <p:sldId id="256" r:id="rId4"/>
    <p:sldId id="258" r:id="rId5"/>
    <p:sldId id="296" r:id="rId6"/>
    <p:sldId id="299" r:id="rId7"/>
    <p:sldId id="261" r:id="rId8"/>
    <p:sldId id="298" r:id="rId9"/>
    <p:sldId id="301" r:id="rId10"/>
    <p:sldId id="300" r:id="rId11"/>
    <p:sldId id="269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harter" panose="02040503050506020203" pitchFamily="18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Montserrat Light" panose="020F0302020204030204" pitchFamily="34" charset="0"/>
      <p:regular r:id="rId27"/>
      <p:bold r:id="rId28"/>
      <p:italic r:id="rId29"/>
      <p:boldItalic r:id="rId30"/>
    </p:embeddedFont>
    <p:embeddedFont>
      <p:font typeface="Poppins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32"/>
  </p:normalViewPr>
  <p:slideViewPr>
    <p:cSldViewPr snapToGrid="0" snapToObjects="1">
      <p:cViewPr varScale="1">
        <p:scale>
          <a:sx n="112" d="100"/>
          <a:sy n="112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44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5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-1136280" y="1572423"/>
            <a:ext cx="879172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dirty="0"/>
              <a:t>Time Series Analysis</a:t>
            </a:r>
            <a:br>
              <a:rPr lang="en-US" dirty="0"/>
            </a:br>
            <a:r>
              <a:rPr lang="en-US" dirty="0"/>
              <a:t>      “Tadawul Stock market”</a:t>
            </a:r>
            <a:endParaRPr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6773357" y="4299227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Supervised by:</a:t>
            </a:r>
          </a:p>
          <a:p>
            <a:pPr marL="0" lvl="0" indent="0"/>
            <a:r>
              <a:rPr lang="en-US" dirty="0" err="1"/>
              <a:t>Mejdal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  <p:sp>
        <p:nvSpPr>
          <p:cNvPr id="4" name="Google Shape;334;p15">
            <a:extLst>
              <a:ext uri="{FF2B5EF4-FFF2-40B4-BE49-F238E27FC236}">
                <a16:creationId xmlns:a16="http://schemas.microsoft.com/office/drawing/2014/main" id="{9C87B84F-11B8-8743-A92B-F3AC0439EEF6}"/>
              </a:ext>
            </a:extLst>
          </p:cNvPr>
          <p:cNvSpPr txBox="1">
            <a:spLocks/>
          </p:cNvSpPr>
          <p:nvPr/>
        </p:nvSpPr>
        <p:spPr>
          <a:xfrm>
            <a:off x="4229057" y="3514427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/>
            <a:r>
              <a:rPr lang="en-US" dirty="0"/>
              <a:t>Brought to you by :</a:t>
            </a:r>
          </a:p>
          <a:p>
            <a:pPr marL="0" indent="0"/>
            <a:r>
              <a:rPr lang="en-US" dirty="0"/>
              <a:t>Hanan Al </a:t>
            </a:r>
            <a:r>
              <a:rPr lang="en-US" dirty="0" err="1"/>
              <a:t>shehri</a:t>
            </a:r>
            <a:endParaRPr lang="en-US" dirty="0"/>
          </a:p>
          <a:p>
            <a:pPr marL="0" indent="0"/>
            <a:r>
              <a:rPr lang="en-US" dirty="0"/>
              <a:t>Inshirah Almutairi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778300" y="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Facebook Prophet Model  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1D6F-9500-9446-9ED0-DBEB9D3DFA82}"/>
              </a:ext>
            </a:extLst>
          </p:cNvPr>
          <p:cNvSpPr txBox="1"/>
          <p:nvPr/>
        </p:nvSpPr>
        <p:spPr>
          <a:xfrm>
            <a:off x="158460" y="1074420"/>
            <a:ext cx="877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m model and make future function will get predictions with a frequency of d which is daily</a:t>
            </a:r>
          </a:p>
          <a:p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DCAA9-B964-0049-B6B5-AE294D3A7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1931220"/>
            <a:ext cx="3520440" cy="228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648D8-8476-1D4A-BA55-883784FBA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1220"/>
            <a:ext cx="4171950" cy="22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2260194" y="37377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A" dirty="0"/>
              <a:t>Insight :</a:t>
            </a:r>
            <a:endParaRPr dirty="0"/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339;p16">
            <a:extLst>
              <a:ext uri="{FF2B5EF4-FFF2-40B4-BE49-F238E27FC236}">
                <a16:creationId xmlns:a16="http://schemas.microsoft.com/office/drawing/2014/main" id="{AE599662-AD14-2140-BBD8-D023B3492570}"/>
              </a:ext>
            </a:extLst>
          </p:cNvPr>
          <p:cNvSpPr txBox="1">
            <a:spLocks/>
          </p:cNvSpPr>
          <p:nvPr/>
        </p:nvSpPr>
        <p:spPr>
          <a:xfrm>
            <a:off x="1089837" y="1409412"/>
            <a:ext cx="6964326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200" dirty="0">
                <a:highlight>
                  <a:srgbClr val="FFFF00"/>
                </a:highlight>
              </a:rPr>
              <a:t>“Stocks can’t be predicted ”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highlight>
                  <a:srgbClr val="FFFF00"/>
                </a:highlight>
              </a:rPr>
              <a:t>If so, Everyone can be a billionaire.</a:t>
            </a:r>
          </a:p>
          <a:p>
            <a:pPr algn="ctr">
              <a:spcBef>
                <a:spcPts val="600"/>
              </a:spcBef>
            </a:pP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us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GitHub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LINKED 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00414" y="227797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904238" y="1403950"/>
            <a:ext cx="222417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2994314" y="1390642"/>
            <a:ext cx="216270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 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229197" y="1382564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Validation 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1955989" y="4129629"/>
            <a:ext cx="22359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Extracting 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191979" y="4216000"/>
            <a:ext cx="188721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2"/>
                </a:solidFill>
                <a:latin typeface="Montserrat"/>
                <a:sym typeface="Montserrat"/>
              </a:rPr>
              <a:t>Models Selection </a:t>
            </a:r>
            <a:endParaRPr sz="16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315889" y="4129629"/>
            <a:ext cx="17765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A500A-5921-0A4D-AFA4-DDD8933B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99676" y="0"/>
            <a:ext cx="3805941" cy="2062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59B93D-0506-B544-A1A0-F67FA9107596}"/>
              </a:ext>
            </a:extLst>
          </p:cNvPr>
          <p:cNvSpPr/>
          <p:nvPr/>
        </p:nvSpPr>
        <p:spPr>
          <a:xfrm>
            <a:off x="500612" y="1549002"/>
            <a:ext cx="43246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Subscribed to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eReference</a:t>
            </a:r>
            <a:r>
              <a: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month(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paid data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huge a daily data to 202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Selected 2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scraped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r>
              <a:rPr lang="ar-SA" dirty="0"/>
              <a:t> </a:t>
            </a:r>
            <a:r>
              <a:rPr lang="en-SA" dirty="0"/>
              <a:t> </a:t>
            </a:r>
          </a:p>
          <a:p>
            <a:endParaRPr lang="en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144A3-7C67-BD40-ACAC-04D4D5E3B552}"/>
              </a:ext>
            </a:extLst>
          </p:cNvPr>
          <p:cNvSpPr txBox="1"/>
          <p:nvPr/>
        </p:nvSpPr>
        <p:spPr>
          <a:xfrm>
            <a:off x="4316818" y="3673228"/>
            <a:ext cx="4104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Data Description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From Jan 2012 till Nov 2021(Up to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AlRajhi</a:t>
            </a:r>
            <a:r>
              <a:rPr lang="en-US" dirty="0"/>
              <a:t> </a:t>
            </a:r>
            <a:r>
              <a:rPr lang="en-SA" dirty="0"/>
              <a:t>contains 2477 enteris and 13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STC contains 2269 and 13 feature.</a:t>
            </a:r>
          </a:p>
          <a:p>
            <a:endParaRPr lang="en-S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57948D-6DB9-504D-BD88-F813E91B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797" y="2736111"/>
            <a:ext cx="3805941" cy="212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92169" y="459216"/>
            <a:ext cx="7959661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A" dirty="0"/>
              <a:t>Data Cleaning:</a:t>
            </a: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336021" y="890166"/>
            <a:ext cx="7032342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b="1" dirty="0"/>
              <a:t>No null values.</a:t>
            </a:r>
          </a:p>
          <a:p>
            <a:pPr marL="342900" indent="-342900"/>
            <a:r>
              <a:rPr lang="en-US" b="1" dirty="0"/>
              <a:t>Check Types.</a:t>
            </a:r>
          </a:p>
          <a:p>
            <a:pPr marL="342900" indent="-342900"/>
            <a:r>
              <a:rPr lang="en-US" b="1" dirty="0"/>
              <a:t>Drop columns.</a:t>
            </a:r>
          </a:p>
          <a:p>
            <a:pPr marL="342900" indent="-342900"/>
            <a:r>
              <a:rPr lang="en-US" b="1" dirty="0"/>
              <a:t>Date Type is important (Since it’s the X).</a:t>
            </a:r>
          </a:p>
          <a:p>
            <a:pPr marL="342900" indent="-342900"/>
            <a:r>
              <a:rPr lang="en-US" b="1" dirty="0"/>
              <a:t>No Duplicate Dates .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: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C37C3-468F-1042-8853-8AC9EA03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1" y="1580302"/>
            <a:ext cx="3587400" cy="240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975B9-FE9D-7C40-8CED-80034DE3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80302"/>
            <a:ext cx="3997843" cy="2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Stationary test:</a:t>
            </a:r>
            <a:endParaRPr lang="en-US"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4FE04-78A4-3042-9355-FF4CBEE4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83" y="1311215"/>
            <a:ext cx="2946912" cy="2741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3874E-7AC0-3C40-9BAD-63C0C43F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12" y="1220658"/>
            <a:ext cx="3181228" cy="2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6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2998654" y="-1701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difference :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1E95F-7643-C44F-82BF-0A3E242264E3}"/>
              </a:ext>
            </a:extLst>
          </p:cNvPr>
          <p:cNvCxnSpPr/>
          <p:nvPr/>
        </p:nvCxnSpPr>
        <p:spPr>
          <a:xfrm>
            <a:off x="4391247" y="871870"/>
            <a:ext cx="0" cy="396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D0653A-6B16-E042-AE9A-59A016DE898E}"/>
              </a:ext>
            </a:extLst>
          </p:cNvPr>
          <p:cNvSpPr txBox="1"/>
          <p:nvPr/>
        </p:nvSpPr>
        <p:spPr>
          <a:xfrm>
            <a:off x="1020726" y="1254074"/>
            <a:ext cx="309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ARIMA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0B61-8E8B-7B44-9087-45EA8BE3C680}"/>
              </a:ext>
            </a:extLst>
          </p:cNvPr>
          <p:cNvSpPr/>
          <p:nvPr/>
        </p:nvSpPr>
        <p:spPr>
          <a:xfrm>
            <a:off x="5283603" y="1254075"/>
            <a:ext cx="193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</a:t>
            </a:r>
            <a:endParaRPr lang="en-S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C86BB-E185-134C-981B-22C22AFB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70" y="1913402"/>
            <a:ext cx="2844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345F2D-6C7F-E748-994E-B8BA980E2BD6}"/>
              </a:ext>
            </a:extLst>
          </p:cNvPr>
          <p:cNvSpPr/>
          <p:nvPr/>
        </p:nvSpPr>
        <p:spPr>
          <a:xfrm>
            <a:off x="4597768" y="3032215"/>
            <a:ext cx="4580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growth</a:t>
            </a:r>
            <a:r>
              <a:rPr lang="en-US" i="1" dirty="0" err="1"/>
              <a:t>g</a:t>
            </a:r>
            <a:r>
              <a:rPr lang="en-US" i="1" dirty="0"/>
              <a:t>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, seasonality </a:t>
            </a:r>
            <a:r>
              <a:rPr lang="en-US" i="1" dirty="0"/>
              <a:t>s(t)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, holidays </a:t>
            </a:r>
            <a:r>
              <a:rPr lang="en-US" i="1" dirty="0"/>
              <a:t>h(t)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 , and error </a:t>
            </a:r>
            <a:r>
              <a:rPr lang="en-US" i="1" dirty="0" err="1"/>
              <a:t>e_t</a:t>
            </a:r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endParaRPr lang="en-SA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2D6F2E-E01C-424D-B7AE-9104035B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1928154"/>
            <a:ext cx="3735572" cy="417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3CC799-DBE9-934D-BA20-D13393E26AB2}"/>
              </a:ext>
            </a:extLst>
          </p:cNvPr>
          <p:cNvSpPr/>
          <p:nvPr/>
        </p:nvSpPr>
        <p:spPr>
          <a:xfrm>
            <a:off x="120936" y="3032215"/>
            <a:ext cx="4167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92929"/>
                </a:solidFill>
                <a:latin typeface="Charter" panose="02040503050506020203" pitchFamily="18" charset="0"/>
              </a:rPr>
              <a:t>Explained by </a:t>
            </a:r>
            <a:r>
              <a:rPr lang="en-U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dr.patrick</a:t>
            </a:r>
            <a:endParaRPr lang="en-SA" i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3126245" y="334762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6" name="Google Shape;428;p24">
            <a:extLst>
              <a:ext uri="{FF2B5EF4-FFF2-40B4-BE49-F238E27FC236}">
                <a16:creationId xmlns:a16="http://schemas.microsoft.com/office/drawing/2014/main" id="{DAD62709-9900-A243-831D-A4CE961C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19028"/>
              </p:ext>
            </p:extLst>
          </p:nvPr>
        </p:nvGraphicFramePr>
        <p:xfrm>
          <a:off x="893134" y="1568738"/>
          <a:ext cx="6879264" cy="2383200"/>
        </p:xfrm>
        <a:graphic>
          <a:graphicData uri="http://schemas.openxmlformats.org/drawingml/2006/table">
            <a:tbl>
              <a:tblPr>
                <a:noFill/>
                <a:tableStyleId>{E8034E78-7F5D-4C2E-B375-FC64B27BC917}</a:tableStyleId>
              </a:tblPr>
              <a:tblGrid>
                <a:gridCol w="22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sym typeface="Montserrat"/>
                        </a:rPr>
                        <a:t>STC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>
                          <a:solidFill>
                            <a:schemeClr val="dk2"/>
                          </a:solidFill>
                          <a:sym typeface="Montserrat"/>
                        </a:rPr>
                        <a:t>AlRajhi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ARIMA(5,1,1)</a:t>
                      </a:r>
                      <a:endParaRPr sz="14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15.45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16.05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ARIMA(0,1,0)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15.42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16.12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ARIMA(0,1,1)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15.42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16.15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07A9C1-D384-0447-B7E7-5C4C4F6AEA43}"/>
              </a:ext>
            </a:extLst>
          </p:cNvPr>
          <p:cNvSpPr txBox="1"/>
          <p:nvPr/>
        </p:nvSpPr>
        <p:spPr>
          <a:xfrm>
            <a:off x="1231943" y="1045443"/>
            <a:ext cx="575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  8 models were measured by the  Validation Squared error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9898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3126245" y="334762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Google Shape;428;p24">
            <a:extLst>
              <a:ext uri="{FF2B5EF4-FFF2-40B4-BE49-F238E27FC236}">
                <a16:creationId xmlns:a16="http://schemas.microsoft.com/office/drawing/2014/main" id="{DAD62709-9900-A243-831D-A4CE961C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315348"/>
              </p:ext>
            </p:extLst>
          </p:nvPr>
        </p:nvGraphicFramePr>
        <p:xfrm>
          <a:off x="893134" y="1568738"/>
          <a:ext cx="6879264" cy="1787400"/>
        </p:xfrm>
        <a:graphic>
          <a:graphicData uri="http://schemas.openxmlformats.org/drawingml/2006/table">
            <a:tbl>
              <a:tblPr>
                <a:noFill/>
                <a:tableStyleId>{E8034E78-7F5D-4C2E-B375-FC64B27BC917}</a:tableStyleId>
              </a:tblPr>
              <a:tblGrid>
                <a:gridCol w="229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sym typeface="Montserrat"/>
                        </a:rPr>
                        <a:t>STC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>
                          <a:solidFill>
                            <a:schemeClr val="dk2"/>
                          </a:solidFill>
                          <a:sym typeface="Montserrat"/>
                        </a:rPr>
                        <a:t>AlRajhi</a:t>
                      </a:r>
                      <a:endParaRPr sz="11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ARIMA(1,1,2)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10.18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sym typeface="Montserrat"/>
                        </a:rPr>
                        <a:t>11.07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ARIMA(3,1,2)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10.00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11.00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07A9C1-D384-0447-B7E7-5C4C4F6AEA43}"/>
              </a:ext>
            </a:extLst>
          </p:cNvPr>
          <p:cNvSpPr txBox="1"/>
          <p:nvPr/>
        </p:nvSpPr>
        <p:spPr>
          <a:xfrm>
            <a:off x="457201" y="1045443"/>
            <a:ext cx="65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  2 best models were measured by the least  test Squared error </a:t>
            </a:r>
          </a:p>
          <a:p>
            <a:endParaRPr lang="en-SA" dirty="0"/>
          </a:p>
        </p:txBody>
      </p:sp>
      <p:sp>
        <p:nvSpPr>
          <p:cNvPr id="7" name="Google Shape;346;p17">
            <a:extLst>
              <a:ext uri="{FF2B5EF4-FFF2-40B4-BE49-F238E27FC236}">
                <a16:creationId xmlns:a16="http://schemas.microsoft.com/office/drawing/2014/main" id="{B027446B-4F67-224A-955B-DBB3F520A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22170"/>
            </a:blip>
            <a:srcRect/>
            <a:stretch>
              <a:fillRect/>
            </a:stretch>
          </a:blip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9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291</Words>
  <Application>Microsoft Macintosh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charter</vt:lpstr>
      <vt:lpstr>Poppins</vt:lpstr>
      <vt:lpstr>Montserrat Light</vt:lpstr>
      <vt:lpstr>Montserrat</vt:lpstr>
      <vt:lpstr>Calibri</vt:lpstr>
      <vt:lpstr>Arial</vt:lpstr>
      <vt:lpstr>Volsce template</vt:lpstr>
      <vt:lpstr>Time Series Analysis       “Tadawul Stock market”</vt:lpstr>
      <vt:lpstr>ROADMAP</vt:lpstr>
      <vt:lpstr>PowerPoint Presentation</vt:lpstr>
      <vt:lpstr>Data Cleaning:</vt:lpstr>
      <vt:lpstr>Data Visualization :</vt:lpstr>
      <vt:lpstr>Stationary test:</vt:lpstr>
      <vt:lpstr>Models difference :</vt:lpstr>
      <vt:lpstr>Model Selection  </vt:lpstr>
      <vt:lpstr>Model Selection  </vt:lpstr>
      <vt:lpstr>Facebook Prophet Model  </vt:lpstr>
      <vt:lpstr>Insight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      “Tadawul Stock market”</dc:title>
  <cp:lastModifiedBy>رنيم  علي  نايف  المطيري</cp:lastModifiedBy>
  <cp:revision>4</cp:revision>
  <dcterms:modified xsi:type="dcterms:W3CDTF">2021-12-09T06:07:32Z</dcterms:modified>
</cp:coreProperties>
</file>