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064">
          <p15:clr>
            <a:srgbClr val="9AA0A6"/>
          </p15:clr>
        </p15:guide>
        <p15:guide id="4" orient="horz" pos="1317">
          <p15:clr>
            <a:srgbClr val="9AA0A6"/>
          </p15:clr>
        </p15:guide>
        <p15:guide id="5" pos="608">
          <p15:clr>
            <a:srgbClr val="9AA0A6"/>
          </p15:clr>
        </p15:guide>
        <p15:guide id="6" orient="horz" pos="508">
          <p15:clr>
            <a:srgbClr val="9AA0A6"/>
          </p15:clr>
        </p15:guide>
        <p15:guide id="7" orient="horz" pos="760">
          <p15:clr>
            <a:srgbClr val="9AA0A6"/>
          </p15:clr>
        </p15:guide>
        <p15:guide id="8" pos="5159">
          <p15:clr>
            <a:srgbClr val="9AA0A6"/>
          </p15:clr>
        </p15:guide>
        <p15:guide id="9" orient="horz" pos="1923">
          <p15:clr>
            <a:srgbClr val="9AA0A6"/>
          </p15:clr>
        </p15:guide>
        <p15:guide id="10" orient="horz" pos="226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064" orient="horz"/>
        <p:guide pos="1317" orient="horz"/>
        <p:guide pos="608"/>
        <p:guide pos="508" orient="horz"/>
        <p:guide pos="760" orient="horz"/>
        <p:guide pos="5159"/>
        <p:guide pos="1923" orient="horz"/>
        <p:guide pos="22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10f3c5eaf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710f3c5eaf_4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10f3c5eaf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710f3c5eaf_4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10f3c5eaf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710f3c5eaf_4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10f3c5eaf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0f3c5eaf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0f3c5eaf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710f3c5eaf_4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10f3c5eaf_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710f3c5eaf_4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0f3c5eaf_4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10f3c5eaf_4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10f3c5eaf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710f3c5eaf_4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10f3c5eaf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710f3c5eaf_4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10f3c5eaf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710f3c5eaf_4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10f3c5eaf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710f3c5eaf_4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0f3c5eaf_4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710f3c5eaf_4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10f3c5eaf_4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710f3c5eaf_4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0f3c5ea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710f3c5eaf_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0f3c5eaf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710f3c5eaf_4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pic>
        <p:nvPicPr>
          <p:cNvPr id="12" name="Google Shape;12;p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3" name="Google Shape;13;p3"/>
          <p:cNvSpPr txBox="1"/>
          <p:nvPr>
            <p:ph type="ctrTitle"/>
          </p:nvPr>
        </p:nvSpPr>
        <p:spPr>
          <a:xfrm>
            <a:off x="3413299" y="1544925"/>
            <a:ext cx="4246200" cy="119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1pPr>
            <a:lvl2pPr lvl="1"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2pPr>
            <a:lvl3pPr lvl="2"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3pPr>
            <a:lvl4pPr lvl="3"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4pPr>
            <a:lvl5pPr lvl="4"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5pPr>
            <a:lvl6pPr lvl="5"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6pPr>
            <a:lvl7pPr lvl="6"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7pPr>
            <a:lvl8pPr lvl="7"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8pPr>
            <a:lvl9pPr lvl="8" algn="l">
              <a:lnSpc>
                <a:spcPct val="100000"/>
              </a:lnSpc>
              <a:spcBef>
                <a:spcPts val="0"/>
              </a:spcBef>
              <a:spcAft>
                <a:spcPts val="0"/>
              </a:spcAft>
              <a:buClr>
                <a:srgbClr val="434343"/>
              </a:buClr>
              <a:buSzPts val="3600"/>
              <a:buFont typeface="Arial"/>
              <a:buNone/>
              <a:defRPr sz="3600">
                <a:solidFill>
                  <a:srgbClr val="434343"/>
                </a:solidFill>
                <a:latin typeface="Arial"/>
                <a:ea typeface="Arial"/>
                <a:cs typeface="Arial"/>
                <a:sym typeface="Arial"/>
              </a:defRPr>
            </a:lvl9pPr>
          </a:lstStyle>
          <a:p/>
        </p:txBody>
      </p:sp>
      <p:sp>
        <p:nvSpPr>
          <p:cNvPr id="14" name="Google Shape;14;p3"/>
          <p:cNvSpPr txBox="1"/>
          <p:nvPr>
            <p:ph idx="1" type="subTitle"/>
          </p:nvPr>
        </p:nvSpPr>
        <p:spPr>
          <a:xfrm>
            <a:off x="3413297" y="2834125"/>
            <a:ext cx="4209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rial"/>
              <a:buNone/>
              <a:defRPr sz="2400">
                <a:latin typeface="Arial"/>
                <a:ea typeface="Arial"/>
                <a:cs typeface="Arial"/>
                <a:sym typeface="A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2" type="subTitle"/>
          </p:nvPr>
        </p:nvSpPr>
        <p:spPr>
          <a:xfrm>
            <a:off x="4252750" y="3984850"/>
            <a:ext cx="39678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Arial"/>
              <a:buNone/>
              <a:defRPr>
                <a:latin typeface="Arial"/>
                <a:ea typeface="Arial"/>
                <a:cs typeface="Arial"/>
                <a:sym typeface="Arial"/>
              </a:defRPr>
            </a:lvl1pPr>
            <a:lvl2pPr lvl="1" algn="ctr">
              <a:lnSpc>
                <a:spcPct val="100000"/>
              </a:lnSpc>
              <a:spcBef>
                <a:spcPts val="0"/>
              </a:spcBef>
              <a:spcAft>
                <a:spcPts val="0"/>
              </a:spcAft>
              <a:buSzPts val="1800"/>
              <a:buFont typeface="Arial"/>
              <a:buNone/>
              <a:defRPr sz="1800">
                <a:latin typeface="Arial"/>
                <a:ea typeface="Arial"/>
                <a:cs typeface="Arial"/>
                <a:sym typeface="Arial"/>
              </a:defRPr>
            </a:lvl2pPr>
            <a:lvl3pPr lvl="2" algn="ctr">
              <a:lnSpc>
                <a:spcPct val="100000"/>
              </a:lnSpc>
              <a:spcBef>
                <a:spcPts val="0"/>
              </a:spcBef>
              <a:spcAft>
                <a:spcPts val="0"/>
              </a:spcAft>
              <a:buSzPts val="1800"/>
              <a:buFont typeface="Arial"/>
              <a:buNone/>
              <a:defRPr sz="1800">
                <a:latin typeface="Arial"/>
                <a:ea typeface="Arial"/>
                <a:cs typeface="Arial"/>
                <a:sym typeface="Arial"/>
              </a:defRPr>
            </a:lvl3pPr>
            <a:lvl4pPr lvl="3" algn="ctr">
              <a:lnSpc>
                <a:spcPct val="100000"/>
              </a:lnSpc>
              <a:spcBef>
                <a:spcPts val="0"/>
              </a:spcBef>
              <a:spcAft>
                <a:spcPts val="0"/>
              </a:spcAft>
              <a:buSzPts val="1800"/>
              <a:buFont typeface="Arial"/>
              <a:buNone/>
              <a:defRPr sz="1800">
                <a:latin typeface="Arial"/>
                <a:ea typeface="Arial"/>
                <a:cs typeface="Arial"/>
                <a:sym typeface="Arial"/>
              </a:defRPr>
            </a:lvl4pPr>
            <a:lvl5pPr lvl="4" algn="ctr">
              <a:lnSpc>
                <a:spcPct val="100000"/>
              </a:lnSpc>
              <a:spcBef>
                <a:spcPts val="0"/>
              </a:spcBef>
              <a:spcAft>
                <a:spcPts val="0"/>
              </a:spcAft>
              <a:buSzPts val="1800"/>
              <a:buFont typeface="Arial"/>
              <a:buNone/>
              <a:defRPr sz="1800">
                <a:latin typeface="Arial"/>
                <a:ea typeface="Arial"/>
                <a:cs typeface="Arial"/>
                <a:sym typeface="Arial"/>
              </a:defRPr>
            </a:lvl5pPr>
            <a:lvl6pPr lvl="5" algn="ctr">
              <a:lnSpc>
                <a:spcPct val="100000"/>
              </a:lnSpc>
              <a:spcBef>
                <a:spcPts val="0"/>
              </a:spcBef>
              <a:spcAft>
                <a:spcPts val="0"/>
              </a:spcAft>
              <a:buSzPts val="1800"/>
              <a:buFont typeface="Arial"/>
              <a:buNone/>
              <a:defRPr sz="1800">
                <a:latin typeface="Arial"/>
                <a:ea typeface="Arial"/>
                <a:cs typeface="Arial"/>
                <a:sym typeface="Arial"/>
              </a:defRPr>
            </a:lvl6pPr>
            <a:lvl7pPr lvl="6" algn="ctr">
              <a:lnSpc>
                <a:spcPct val="100000"/>
              </a:lnSpc>
              <a:spcBef>
                <a:spcPts val="0"/>
              </a:spcBef>
              <a:spcAft>
                <a:spcPts val="0"/>
              </a:spcAft>
              <a:buSzPts val="1800"/>
              <a:buFont typeface="Arial"/>
              <a:buNone/>
              <a:defRPr sz="1800">
                <a:latin typeface="Arial"/>
                <a:ea typeface="Arial"/>
                <a:cs typeface="Arial"/>
                <a:sym typeface="Arial"/>
              </a:defRPr>
            </a:lvl7pPr>
            <a:lvl8pPr lvl="7" algn="ctr">
              <a:lnSpc>
                <a:spcPct val="100000"/>
              </a:lnSpc>
              <a:spcBef>
                <a:spcPts val="0"/>
              </a:spcBef>
              <a:spcAft>
                <a:spcPts val="0"/>
              </a:spcAft>
              <a:buSzPts val="1800"/>
              <a:buFont typeface="Arial"/>
              <a:buNone/>
              <a:defRPr sz="1800">
                <a:latin typeface="Arial"/>
                <a:ea typeface="Arial"/>
                <a:cs typeface="Arial"/>
                <a:sym typeface="Arial"/>
              </a:defRPr>
            </a:lvl8pPr>
            <a:lvl9pPr lvl="8" algn="ctr">
              <a:lnSpc>
                <a:spcPct val="100000"/>
              </a:lnSpc>
              <a:spcBef>
                <a:spcPts val="0"/>
              </a:spcBef>
              <a:spcAft>
                <a:spcPts val="0"/>
              </a:spcAft>
              <a:buSzPts val="1800"/>
              <a:buFont typeface="Arial"/>
              <a:buNone/>
              <a:defRPr sz="1800">
                <a:latin typeface="Arial"/>
                <a:ea typeface="Arial"/>
                <a:cs typeface="Arial"/>
                <a:sym typeface="Arial"/>
              </a:defRPr>
            </a:lvl9pPr>
          </a:lstStyle>
          <a:p/>
        </p:txBody>
      </p:sp>
    </p:spTree>
  </p:cSld>
  <p:clrMapOvr>
    <a:masterClrMapping/>
  </p:clrMapOvr>
  <p:extLst>
    <p:ext uri="{DCECCB84-F9BA-43D5-87BE-67443E8EF086}">
      <p15:sldGuideLst>
        <p15:guide id="1" pos="221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2">
  <p:cSld name="TITLE_ONLY_1">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39" l="0" r="0" t="49"/>
          <a:stretch/>
        </p:blipFill>
        <p:spPr>
          <a:xfrm>
            <a:off x="0" y="-27025"/>
            <a:ext cx="9196831" cy="5170523"/>
          </a:xfrm>
          <a:prstGeom prst="rect">
            <a:avLst/>
          </a:prstGeom>
          <a:noFill/>
          <a:ln>
            <a:noFill/>
          </a:ln>
        </p:spPr>
      </p:pic>
      <p:sp>
        <p:nvSpPr>
          <p:cNvPr id="19" name="Google Shape;19;p4"/>
          <p:cNvSpPr txBox="1"/>
          <p:nvPr>
            <p:ph type="title"/>
          </p:nvPr>
        </p:nvSpPr>
        <p:spPr>
          <a:xfrm>
            <a:off x="457200" y="2569800"/>
            <a:ext cx="4159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1pPr>
            <a:lvl2pPr lvl="1"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2pPr>
            <a:lvl3pPr lvl="2"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3pPr>
            <a:lvl4pPr lvl="3"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4pPr>
            <a:lvl5pPr lvl="4"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5pPr>
            <a:lvl6pPr lvl="5"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6pPr>
            <a:lvl7pPr lvl="6"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7pPr>
            <a:lvl8pPr lvl="7"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8pPr>
            <a:lvl9pPr lvl="8"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1512">
          <p15:clr>
            <a:srgbClr val="FA7B17"/>
          </p15:clr>
        </p15:guide>
        <p15:guide id="4" pos="28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6176" y="-6188"/>
            <a:ext cx="9162306" cy="5155875"/>
          </a:xfrm>
          <a:prstGeom prst="rect">
            <a:avLst/>
          </a:prstGeom>
          <a:noFill/>
          <a:ln>
            <a:noFill/>
          </a:ln>
        </p:spPr>
      </p:pic>
      <p:sp>
        <p:nvSpPr>
          <p:cNvPr id="22" name="Google Shape;22;p5"/>
          <p:cNvSpPr txBox="1"/>
          <p:nvPr>
            <p:ph idx="1" type="subTitle"/>
          </p:nvPr>
        </p:nvSpPr>
        <p:spPr>
          <a:xfrm>
            <a:off x="457201" y="2271100"/>
            <a:ext cx="5037900" cy="198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400"/>
              <a:buFont typeface="Arial"/>
              <a:buNone/>
              <a:defRPr sz="2400">
                <a:solidFill>
                  <a:srgbClr val="FFFFFF"/>
                </a:solidFill>
                <a:latin typeface="Arial"/>
                <a:ea typeface="Arial"/>
                <a:cs typeface="Arial"/>
                <a:sym typeface="Aria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extLst>
    <p:ext uri="{DCECCB84-F9BA-43D5-87BE-67443E8EF086}">
      <p15:sldGuideLst>
        <p15:guide id="1" pos="28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1">
  <p:cSld name="ONE_COLUMN_TEXT_1">
    <p:spTree>
      <p:nvGrpSpPr>
        <p:cNvPr id="23" name="Shape 23"/>
        <p:cNvGrpSpPr/>
        <p:nvPr/>
      </p:nvGrpSpPr>
      <p:grpSpPr>
        <a:xfrm>
          <a:off x="0" y="0"/>
          <a:ext cx="0" cy="0"/>
          <a:chOff x="0" y="0"/>
          <a:chExt cx="0" cy="0"/>
        </a:xfrm>
      </p:grpSpPr>
      <p:pic>
        <p:nvPicPr>
          <p:cNvPr id="24" name="Google Shape;24;p6"/>
          <p:cNvPicPr preferRelativeResize="0"/>
          <p:nvPr/>
        </p:nvPicPr>
        <p:blipFill rotWithShape="1">
          <a:blip r:embed="rId2">
            <a:alphaModFix/>
          </a:blip>
          <a:srcRect b="0" l="0" r="0" t="0"/>
          <a:stretch/>
        </p:blipFill>
        <p:spPr>
          <a:xfrm>
            <a:off x="-6176" y="-6188"/>
            <a:ext cx="9162306" cy="5155875"/>
          </a:xfrm>
          <a:prstGeom prst="rect">
            <a:avLst/>
          </a:prstGeom>
          <a:noFill/>
          <a:ln>
            <a:noFill/>
          </a:ln>
        </p:spPr>
      </p:pic>
      <p:sp>
        <p:nvSpPr>
          <p:cNvPr id="25" name="Google Shape;25;p6"/>
          <p:cNvSpPr txBox="1"/>
          <p:nvPr>
            <p:ph idx="1" type="subTitle"/>
          </p:nvPr>
        </p:nvSpPr>
        <p:spPr>
          <a:xfrm>
            <a:off x="457201" y="2271100"/>
            <a:ext cx="5037900" cy="198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400"/>
              <a:buFont typeface="Arial"/>
              <a:buNone/>
              <a:defRPr sz="2400">
                <a:solidFill>
                  <a:srgbClr val="FFFFFF"/>
                </a:solidFill>
                <a:latin typeface="Arial"/>
                <a:ea typeface="Arial"/>
                <a:cs typeface="Arial"/>
                <a:sym typeface="Aria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p:txBody>
      </p:sp>
    </p:spTree>
  </p:cSld>
  <p:clrMapOvr>
    <a:masterClrMapping/>
  </p:clrMapOvr>
  <p:extLst>
    <p:ext uri="{DCECCB84-F9BA-43D5-87BE-67443E8EF086}">
      <p15:sldGuideLst>
        <p15:guide id="1"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6" name="Shape 26"/>
        <p:cNvGrpSpPr/>
        <p:nvPr/>
      </p:nvGrpSpPr>
      <p:grpSpPr>
        <a:xfrm>
          <a:off x="0" y="0"/>
          <a:ext cx="0" cy="0"/>
          <a:chOff x="0" y="0"/>
          <a:chExt cx="0" cy="0"/>
        </a:xfrm>
      </p:grpSpPr>
      <p:pic>
        <p:nvPicPr>
          <p:cNvPr id="27" name="Google Shape;27;p7"/>
          <p:cNvPicPr preferRelativeResize="0"/>
          <p:nvPr/>
        </p:nvPicPr>
        <p:blipFill rotWithShape="1">
          <a:blip r:embed="rId2">
            <a:alphaModFix/>
          </a:blip>
          <a:srcRect b="0" l="0" r="0" t="0"/>
          <a:stretch/>
        </p:blipFill>
        <p:spPr>
          <a:xfrm>
            <a:off x="1850" y="0"/>
            <a:ext cx="9140300" cy="5143501"/>
          </a:xfrm>
          <a:prstGeom prst="rect">
            <a:avLst/>
          </a:prstGeom>
          <a:noFill/>
          <a:ln>
            <a:noFill/>
          </a:ln>
        </p:spPr>
      </p:pic>
      <p:sp>
        <p:nvSpPr>
          <p:cNvPr id="28" name="Google Shape;28;p7"/>
          <p:cNvSpPr txBox="1"/>
          <p:nvPr>
            <p:ph idx="1" type="subTitle"/>
          </p:nvPr>
        </p:nvSpPr>
        <p:spPr>
          <a:xfrm>
            <a:off x="1563451" y="1739050"/>
            <a:ext cx="5037900" cy="198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Font typeface="Arial"/>
              <a:buNone/>
              <a:defRPr>
                <a:latin typeface="Arial"/>
                <a:ea typeface="Arial"/>
                <a:cs typeface="Arial"/>
                <a:sym typeface="A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secHead">
  <p:cSld name="SECTION_HEADER">
    <p:spTree>
      <p:nvGrpSpPr>
        <p:cNvPr id="29" name="Shape 29"/>
        <p:cNvGrpSpPr/>
        <p:nvPr/>
      </p:nvGrpSpPr>
      <p:grpSpPr>
        <a:xfrm>
          <a:off x="0" y="0"/>
          <a:ext cx="0" cy="0"/>
          <a:chOff x="0" y="0"/>
          <a:chExt cx="0" cy="0"/>
        </a:xfrm>
      </p:grpSpPr>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8"/>
          <p:cNvPicPr preferRelativeResize="0"/>
          <p:nvPr/>
        </p:nvPicPr>
        <p:blipFill rotWithShape="1">
          <a:blip r:embed="rId2">
            <a:alphaModFix/>
          </a:blip>
          <a:srcRect b="0" l="0" r="0" t="0"/>
          <a:stretch/>
        </p:blipFill>
        <p:spPr>
          <a:xfrm>
            <a:off x="0" y="0"/>
            <a:ext cx="9143998" cy="514083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x">
  <p:cSld name="TITLE_AND_BODY">
    <p:spTree>
      <p:nvGrpSpPr>
        <p:cNvPr id="32" name="Shape 3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1" type="titleOnly">
  <p:cSld name="TITLE_ONLY">
    <p:spTree>
      <p:nvGrpSpPr>
        <p:cNvPr id="33" name="Shape 33"/>
        <p:cNvGrpSpPr/>
        <p:nvPr/>
      </p:nvGrpSpPr>
      <p:grpSpPr>
        <a:xfrm>
          <a:off x="0" y="0"/>
          <a:ext cx="0" cy="0"/>
          <a:chOff x="0" y="0"/>
          <a:chExt cx="0" cy="0"/>
        </a:xfrm>
      </p:grpSpPr>
      <p:pic>
        <p:nvPicPr>
          <p:cNvPr id="34" name="Google Shape;34;p10"/>
          <p:cNvPicPr preferRelativeResize="0"/>
          <p:nvPr/>
        </p:nvPicPr>
        <p:blipFill rotWithShape="1">
          <a:blip r:embed="rId2">
            <a:alphaModFix/>
          </a:blip>
          <a:srcRect b="0" l="0" r="0" t="0"/>
          <a:stretch/>
        </p:blipFill>
        <p:spPr>
          <a:xfrm>
            <a:off x="0" y="-27025"/>
            <a:ext cx="9196831" cy="5170524"/>
          </a:xfrm>
          <a:prstGeom prst="rect">
            <a:avLst/>
          </a:prstGeom>
          <a:noFill/>
          <a:ln>
            <a:noFill/>
          </a:ln>
        </p:spPr>
      </p:pic>
      <p:sp>
        <p:nvSpPr>
          <p:cNvPr id="35" name="Google Shape;35;p10"/>
          <p:cNvSpPr txBox="1"/>
          <p:nvPr>
            <p:ph type="title"/>
          </p:nvPr>
        </p:nvSpPr>
        <p:spPr>
          <a:xfrm>
            <a:off x="457200" y="2569800"/>
            <a:ext cx="4159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1pPr>
            <a:lvl2pPr lvl="1"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2pPr>
            <a:lvl3pPr lvl="2"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3pPr>
            <a:lvl4pPr lvl="3"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4pPr>
            <a:lvl5pPr lvl="4"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5pPr>
            <a:lvl6pPr lvl="5"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6pPr>
            <a:lvl7pPr lvl="6"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7pPr>
            <a:lvl8pPr lvl="7"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8pPr>
            <a:lvl9pPr lvl="8" algn="l">
              <a:lnSpc>
                <a:spcPct val="100000"/>
              </a:lnSpc>
              <a:spcBef>
                <a:spcPts val="0"/>
              </a:spcBef>
              <a:spcAft>
                <a:spcPts val="0"/>
              </a:spcAft>
              <a:buClr>
                <a:srgbClr val="434343"/>
              </a:buClr>
              <a:buSzPts val="3200"/>
              <a:buFont typeface="Arial"/>
              <a:buNone/>
              <a:defRPr sz="3200">
                <a:solidFill>
                  <a:srgbClr val="434343"/>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1512">
          <p15:clr>
            <a:srgbClr val="FA7B17"/>
          </p15:clr>
        </p15:guide>
        <p15:guide id="4" pos="288">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business.tutsplus.com/tutorials/important-dimensions-of-workplace-diversity--cms-28319" TargetMode="Externa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www.bristol.bcs.org.uk/2015/unconscious-bias-factsheet.pdf"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 name="Shape 39"/>
        <p:cNvGrpSpPr/>
        <p:nvPr/>
      </p:nvGrpSpPr>
      <p:grpSpPr>
        <a:xfrm>
          <a:off x="0" y="0"/>
          <a:ext cx="0" cy="0"/>
          <a:chOff x="0" y="0"/>
          <a:chExt cx="0" cy="0"/>
        </a:xfrm>
      </p:grpSpPr>
      <p:sp>
        <p:nvSpPr>
          <p:cNvPr id="40" name="Google Shape;40;p11"/>
          <p:cNvSpPr txBox="1"/>
          <p:nvPr>
            <p:ph idx="4294967295" type="subTitle"/>
          </p:nvPr>
        </p:nvSpPr>
        <p:spPr>
          <a:xfrm>
            <a:off x="1622397" y="2605525"/>
            <a:ext cx="4209000" cy="7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lang="en" sz="2200">
                <a:solidFill>
                  <a:srgbClr val="B7B7B7"/>
                </a:solidFill>
              </a:rPr>
              <a:t>Unconscious Biases</a:t>
            </a:r>
            <a:endParaRPr b="0" i="0" sz="2200" u="none" cap="none" strike="noStrike">
              <a:solidFill>
                <a:srgbClr val="B7B7B7"/>
              </a:solidFill>
              <a:latin typeface="Arial"/>
              <a:ea typeface="Arial"/>
              <a:cs typeface="Arial"/>
              <a:sym typeface="Arial"/>
            </a:endParaRPr>
          </a:p>
        </p:txBody>
      </p:sp>
      <p:pic>
        <p:nvPicPr>
          <p:cNvPr id="41" name="Google Shape;41;p11"/>
          <p:cNvPicPr preferRelativeResize="0"/>
          <p:nvPr/>
        </p:nvPicPr>
        <p:blipFill rotWithShape="1">
          <a:blip r:embed="rId3">
            <a:alphaModFix/>
          </a:blip>
          <a:srcRect b="21573" l="7885" r="6767" t="21574"/>
          <a:stretch/>
        </p:blipFill>
        <p:spPr>
          <a:xfrm>
            <a:off x="648050" y="1899000"/>
            <a:ext cx="4417052" cy="838175"/>
          </a:xfrm>
          <a:prstGeom prst="rect">
            <a:avLst/>
          </a:prstGeom>
          <a:noFill/>
          <a:ln>
            <a:noFill/>
          </a:ln>
        </p:spPr>
      </p:pic>
      <p:sp>
        <p:nvSpPr>
          <p:cNvPr id="42" name="Google Shape;42;p11"/>
          <p:cNvSpPr txBox="1"/>
          <p:nvPr/>
        </p:nvSpPr>
        <p:spPr>
          <a:xfrm>
            <a:off x="5189925" y="3589350"/>
            <a:ext cx="30000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Presented by Hanane Meftahi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subTitle"/>
          </p:nvPr>
        </p:nvSpPr>
        <p:spPr>
          <a:xfrm>
            <a:off x="1464450" y="1536575"/>
            <a:ext cx="6724800" cy="218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a:solidFill>
                  <a:srgbClr val="747474"/>
                </a:solidFill>
                <a:highlight>
                  <a:srgbClr val="FFFFFF"/>
                </a:highlight>
              </a:rPr>
              <a:t>Think back over your life, and try to remember all the information that your brain has taken in since you were born.</a:t>
            </a:r>
            <a:endParaRPr i="1">
              <a:solidFill>
                <a:srgbClr val="747474"/>
              </a:solidFill>
              <a:highlight>
                <a:srgbClr val="FFFFFF"/>
              </a:highlight>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21"/>
          <p:cNvSpPr txBox="1"/>
          <p:nvPr/>
        </p:nvSpPr>
        <p:spPr>
          <a:xfrm>
            <a:off x="344250" y="2288150"/>
            <a:ext cx="4968000" cy="10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600">
                <a:solidFill>
                  <a:schemeClr val="dk1"/>
                </a:solidFill>
              </a:rPr>
              <a:t>It’s Impossible ,Right !!!</a:t>
            </a:r>
            <a:endParaRPr b="0" i="0" sz="3600" u="none" cap="none" strike="noStrike">
              <a:solidFill>
                <a:srgbClr val="4458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45863"/>
              </a:solidFill>
              <a:latin typeface="Arial"/>
              <a:ea typeface="Arial"/>
              <a:cs typeface="Arial"/>
              <a:sym typeface="Arial"/>
            </a:endParaRPr>
          </a:p>
        </p:txBody>
      </p:sp>
      <p:pic>
        <p:nvPicPr>
          <p:cNvPr id="103" name="Google Shape;103;p21"/>
          <p:cNvPicPr preferRelativeResize="0"/>
          <p:nvPr/>
        </p:nvPicPr>
        <p:blipFill>
          <a:blip r:embed="rId3">
            <a:alphaModFix/>
          </a:blip>
          <a:stretch>
            <a:fillRect/>
          </a:stretch>
        </p:blipFill>
        <p:spPr>
          <a:xfrm>
            <a:off x="5588625" y="877925"/>
            <a:ext cx="2667126" cy="3552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sp>
        <p:nvSpPr>
          <p:cNvPr id="108" name="Google Shape;108;p22"/>
          <p:cNvSpPr txBox="1"/>
          <p:nvPr/>
        </p:nvSpPr>
        <p:spPr>
          <a:xfrm>
            <a:off x="965200" y="757750"/>
            <a:ext cx="7018800" cy="18627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rgbClr val="000000"/>
              </a:buClr>
              <a:buSzPts val="1800"/>
              <a:buFont typeface="Arial"/>
              <a:buNone/>
            </a:pPr>
            <a:r>
              <a:rPr lang="en" sz="1800">
                <a:solidFill>
                  <a:srgbClr val="445863"/>
                </a:solidFill>
              </a:rPr>
              <a:t>from your parents’ earliest interactions to school, work, TV, the internet, friends, strangers, books, movies and a million other things, your brain has received an unfathomable amount of information,Your brain has used them all to make associations and establish patterns to help you understand how the world works.</a:t>
            </a:r>
            <a:endParaRPr b="0" i="0" sz="1800" u="none" cap="none" strike="noStrike">
              <a:solidFill>
                <a:srgbClr val="445863"/>
              </a:solidFill>
              <a:latin typeface="Arial"/>
              <a:ea typeface="Arial"/>
              <a:cs typeface="Arial"/>
              <a:sym typeface="Arial"/>
            </a:endParaRPr>
          </a:p>
        </p:txBody>
      </p:sp>
      <p:sp>
        <p:nvSpPr>
          <p:cNvPr id="109" name="Google Shape;109;p22"/>
          <p:cNvSpPr txBox="1"/>
          <p:nvPr/>
        </p:nvSpPr>
        <p:spPr>
          <a:xfrm>
            <a:off x="3325700" y="2868325"/>
            <a:ext cx="52503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Those associations are hard-wired so deep in your brain that you can act without consciously thinking about them at all.</a:t>
            </a:r>
            <a:endParaRPr b="1" sz="1800">
              <a:solidFill>
                <a:srgbClr val="FF0000"/>
              </a:solidFill>
            </a:endParaRPr>
          </a:p>
        </p:txBody>
      </p:sp>
      <p:pic>
        <p:nvPicPr>
          <p:cNvPr id="110" name="Google Shape;110;p22"/>
          <p:cNvPicPr preferRelativeResize="0"/>
          <p:nvPr/>
        </p:nvPicPr>
        <p:blipFill>
          <a:blip r:embed="rId3">
            <a:alphaModFix/>
          </a:blip>
          <a:stretch>
            <a:fillRect/>
          </a:stretch>
        </p:blipFill>
        <p:spPr>
          <a:xfrm>
            <a:off x="1866600" y="2496525"/>
            <a:ext cx="1410950" cy="149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4" name="Shape 114"/>
        <p:cNvGrpSpPr/>
        <p:nvPr/>
      </p:nvGrpSpPr>
      <p:grpSpPr>
        <a:xfrm>
          <a:off x="0" y="0"/>
          <a:ext cx="0" cy="0"/>
          <a:chOff x="0" y="0"/>
          <a:chExt cx="0" cy="0"/>
        </a:xfrm>
      </p:grpSpPr>
      <p:sp>
        <p:nvSpPr>
          <p:cNvPr id="115" name="Google Shape;115;p23"/>
          <p:cNvSpPr txBox="1"/>
          <p:nvPr/>
        </p:nvSpPr>
        <p:spPr>
          <a:xfrm>
            <a:off x="1872850" y="2236525"/>
            <a:ext cx="2953800" cy="10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600">
                <a:solidFill>
                  <a:schemeClr val="dk1"/>
                </a:solidFill>
              </a:rPr>
              <a:t>Examples</a:t>
            </a:r>
            <a:endParaRPr b="0" i="0" sz="3600" u="none" cap="none" strike="noStrike">
              <a:solidFill>
                <a:srgbClr val="4458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45863"/>
              </a:solidFill>
              <a:latin typeface="Arial"/>
              <a:ea typeface="Arial"/>
              <a:cs typeface="Arial"/>
              <a:sym typeface="Arial"/>
            </a:endParaRPr>
          </a:p>
        </p:txBody>
      </p:sp>
      <p:pic>
        <p:nvPicPr>
          <p:cNvPr id="116" name="Google Shape;116;p23"/>
          <p:cNvPicPr preferRelativeResize="0"/>
          <p:nvPr/>
        </p:nvPicPr>
        <p:blipFill>
          <a:blip r:embed="rId3">
            <a:alphaModFix/>
          </a:blip>
          <a:stretch>
            <a:fillRect/>
          </a:stretch>
        </p:blipFill>
        <p:spPr>
          <a:xfrm>
            <a:off x="5239900" y="1061375"/>
            <a:ext cx="2561425" cy="30207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24"/>
          <p:cNvSpPr txBox="1"/>
          <p:nvPr/>
        </p:nvSpPr>
        <p:spPr>
          <a:xfrm>
            <a:off x="789400" y="757750"/>
            <a:ext cx="7018800" cy="108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25000"/>
              </a:lnSpc>
              <a:spcBef>
                <a:spcPts val="0"/>
              </a:spcBef>
              <a:spcAft>
                <a:spcPts val="0"/>
              </a:spcAft>
              <a:buClr>
                <a:srgbClr val="445863"/>
              </a:buClr>
              <a:buSzPts val="1800"/>
              <a:buChar char="●"/>
            </a:pPr>
            <a:r>
              <a:rPr lang="en" sz="1800">
                <a:solidFill>
                  <a:srgbClr val="445863"/>
                </a:solidFill>
              </a:rPr>
              <a:t>you may unconsciously associate women with family more than working roles</a:t>
            </a:r>
            <a:endParaRPr b="0" i="0" sz="1800" u="none" cap="none" strike="noStrike">
              <a:solidFill>
                <a:srgbClr val="445863"/>
              </a:solidFill>
              <a:latin typeface="Arial"/>
              <a:ea typeface="Arial"/>
              <a:cs typeface="Arial"/>
              <a:sym typeface="Arial"/>
            </a:endParaRPr>
          </a:p>
        </p:txBody>
      </p:sp>
      <p:pic>
        <p:nvPicPr>
          <p:cNvPr id="122" name="Google Shape;122;p24"/>
          <p:cNvPicPr preferRelativeResize="0"/>
          <p:nvPr/>
        </p:nvPicPr>
        <p:blipFill>
          <a:blip r:embed="rId3">
            <a:alphaModFix/>
          </a:blip>
          <a:stretch>
            <a:fillRect/>
          </a:stretch>
        </p:blipFill>
        <p:spPr>
          <a:xfrm>
            <a:off x="3250875" y="1443350"/>
            <a:ext cx="3000351" cy="3000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6" name="Shape 126"/>
        <p:cNvGrpSpPr/>
        <p:nvPr/>
      </p:nvGrpSpPr>
      <p:grpSpPr>
        <a:xfrm>
          <a:off x="0" y="0"/>
          <a:ext cx="0" cy="0"/>
          <a:chOff x="0" y="0"/>
          <a:chExt cx="0" cy="0"/>
        </a:xfrm>
      </p:grpSpPr>
      <p:sp>
        <p:nvSpPr>
          <p:cNvPr id="127" name="Google Shape;127;p25"/>
          <p:cNvSpPr txBox="1"/>
          <p:nvPr/>
        </p:nvSpPr>
        <p:spPr>
          <a:xfrm>
            <a:off x="665450" y="1853950"/>
            <a:ext cx="7018800" cy="108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25000"/>
              </a:lnSpc>
              <a:spcBef>
                <a:spcPts val="0"/>
              </a:spcBef>
              <a:spcAft>
                <a:spcPts val="0"/>
              </a:spcAft>
              <a:buClr>
                <a:srgbClr val="445863"/>
              </a:buClr>
              <a:buSzPts val="1800"/>
              <a:buChar char="●"/>
            </a:pPr>
            <a:r>
              <a:rPr lang="en" sz="1800">
                <a:solidFill>
                  <a:srgbClr val="445863"/>
                </a:solidFill>
              </a:rPr>
              <a:t>You may believe that older people have less to offer in the workplace (or you may believe the same thing about younger people). These are unconscious biases, also known as implicit biases.</a:t>
            </a:r>
            <a:endParaRPr b="0" i="0" sz="1800" u="none" cap="none" strike="noStrike">
              <a:solidFill>
                <a:srgbClr val="445863"/>
              </a:solidFill>
              <a:latin typeface="Arial"/>
              <a:ea typeface="Arial"/>
              <a:cs typeface="Arial"/>
              <a:sym typeface="Arial"/>
            </a:endParaRPr>
          </a:p>
        </p:txBody>
      </p:sp>
      <p:pic>
        <p:nvPicPr>
          <p:cNvPr id="128" name="Google Shape;128;p25"/>
          <p:cNvPicPr preferRelativeResize="0"/>
          <p:nvPr/>
        </p:nvPicPr>
        <p:blipFill>
          <a:blip r:embed="rId3">
            <a:alphaModFix/>
          </a:blip>
          <a:stretch>
            <a:fillRect/>
          </a:stretch>
        </p:blipFill>
        <p:spPr>
          <a:xfrm>
            <a:off x="7237600" y="478275"/>
            <a:ext cx="1586200" cy="18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nvSpPr>
        <p:spPr>
          <a:xfrm>
            <a:off x="392400" y="713500"/>
            <a:ext cx="4179600" cy="3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1"/>
                </a:solidFill>
              </a:rPr>
              <a:t>Consciously, you probably know that these kinds of generalisations about large groups of people are baseless, but unconsciously, your brains have formed associations from the morass of information you’ve had to negotiate throughout your life. These unconscious biases could be about gender, race, age, or any of the other </a:t>
            </a:r>
            <a:r>
              <a:rPr lang="en" sz="1800" u="sng">
                <a:solidFill>
                  <a:schemeClr val="hlink"/>
                </a:solidFill>
                <a:hlinkClick r:id="rId3"/>
              </a:rPr>
              <a:t>dimensions of diversity</a:t>
            </a:r>
            <a:r>
              <a:rPr lang="en" sz="1800">
                <a:solidFill>
                  <a:schemeClr val="dk1"/>
                </a:solidFill>
              </a:rPr>
              <a:t>.</a:t>
            </a:r>
            <a:endParaRPr sz="1800"/>
          </a:p>
        </p:txBody>
      </p:sp>
      <p:pic>
        <p:nvPicPr>
          <p:cNvPr id="134" name="Google Shape;134;p26"/>
          <p:cNvPicPr preferRelativeResize="0"/>
          <p:nvPr/>
        </p:nvPicPr>
        <p:blipFill>
          <a:blip r:embed="rId4">
            <a:alphaModFix/>
          </a:blip>
          <a:stretch>
            <a:fillRect/>
          </a:stretch>
        </p:blipFill>
        <p:spPr>
          <a:xfrm>
            <a:off x="5236950" y="517250"/>
            <a:ext cx="2952976" cy="3479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idx="1" type="subTitle"/>
          </p:nvPr>
        </p:nvSpPr>
        <p:spPr>
          <a:xfrm>
            <a:off x="396900" y="2220575"/>
            <a:ext cx="5529300" cy="198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t>2.Don’t Beat Yourself Up</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3" name="Shape 143"/>
        <p:cNvGrpSpPr/>
        <p:nvPr/>
      </p:nvGrpSpPr>
      <p:grpSpPr>
        <a:xfrm>
          <a:off x="0" y="0"/>
          <a:ext cx="0" cy="0"/>
          <a:chOff x="0" y="0"/>
          <a:chExt cx="0" cy="0"/>
        </a:xfrm>
      </p:grpSpPr>
      <p:sp>
        <p:nvSpPr>
          <p:cNvPr id="144" name="Google Shape;144;p28"/>
          <p:cNvSpPr txBox="1"/>
          <p:nvPr/>
        </p:nvSpPr>
        <p:spPr>
          <a:xfrm>
            <a:off x="531175" y="1575075"/>
            <a:ext cx="6206400" cy="17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t/>
            </a:r>
            <a:endParaRPr sz="1800">
              <a:solidFill>
                <a:srgbClr val="445863"/>
              </a:solidFill>
            </a:endParaRPr>
          </a:p>
        </p:txBody>
      </p:sp>
      <p:sp>
        <p:nvSpPr>
          <p:cNvPr id="145" name="Google Shape;145;p28"/>
          <p:cNvSpPr txBox="1"/>
          <p:nvPr/>
        </p:nvSpPr>
        <p:spPr>
          <a:xfrm>
            <a:off x="4165750" y="806450"/>
            <a:ext cx="38436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Having unconscious biases doesn’t make you a bad person. After all, they were formed in an unconscious process based on external information starting way back in early childhood.</a:t>
            </a:r>
            <a:endParaRPr sz="1800"/>
          </a:p>
        </p:txBody>
      </p:sp>
      <p:pic>
        <p:nvPicPr>
          <p:cNvPr id="146" name="Google Shape;146;p28"/>
          <p:cNvPicPr preferRelativeResize="0"/>
          <p:nvPr/>
        </p:nvPicPr>
        <p:blipFill>
          <a:blip r:embed="rId3">
            <a:alphaModFix/>
          </a:blip>
          <a:stretch>
            <a:fillRect/>
          </a:stretch>
        </p:blipFill>
        <p:spPr>
          <a:xfrm>
            <a:off x="168700" y="330525"/>
            <a:ext cx="4069350" cy="413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subTitle"/>
          </p:nvPr>
        </p:nvSpPr>
        <p:spPr>
          <a:xfrm>
            <a:off x="396900" y="2220575"/>
            <a:ext cx="5529300" cy="198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t>3</a:t>
            </a:r>
            <a:r>
              <a:rPr lang="en" sz="3200"/>
              <a:t>.Effects of unconscious biases in the work place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2"/>
          <p:cNvSpPr txBox="1"/>
          <p:nvPr>
            <p:ph idx="2" type="subTitle"/>
          </p:nvPr>
        </p:nvSpPr>
        <p:spPr>
          <a:xfrm>
            <a:off x="6287425" y="4035225"/>
            <a:ext cx="39678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Hanane Meftahi</a:t>
            </a:r>
            <a:endParaRPr/>
          </a:p>
          <a:p>
            <a:pPr indent="0" lvl="0" marL="0" rtl="0" algn="l">
              <a:lnSpc>
                <a:spcPct val="100000"/>
              </a:lnSpc>
              <a:spcBef>
                <a:spcPts val="0"/>
              </a:spcBef>
              <a:spcAft>
                <a:spcPts val="0"/>
              </a:spcAft>
              <a:buSzPts val="1800"/>
              <a:buNone/>
            </a:pPr>
            <a:r>
              <a:rPr lang="en" sz="1400"/>
              <a:t>z.meftahi@univ-tiaret.dz</a:t>
            </a:r>
            <a:endParaRPr sz="1400"/>
          </a:p>
        </p:txBody>
      </p:sp>
      <p:sp>
        <p:nvSpPr>
          <p:cNvPr id="48" name="Google Shape;48;p12"/>
          <p:cNvSpPr txBox="1"/>
          <p:nvPr>
            <p:ph type="ctrTitle"/>
          </p:nvPr>
        </p:nvSpPr>
        <p:spPr>
          <a:xfrm>
            <a:off x="3413299" y="1544925"/>
            <a:ext cx="4246200" cy="11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Unconscious Biases</a:t>
            </a:r>
            <a:endParaRPr/>
          </a:p>
        </p:txBody>
      </p:sp>
      <p:sp>
        <p:nvSpPr>
          <p:cNvPr id="49" name="Google Shape;49;p12"/>
          <p:cNvSpPr txBox="1"/>
          <p:nvPr>
            <p:ph idx="1" type="subTitle"/>
          </p:nvPr>
        </p:nvSpPr>
        <p:spPr>
          <a:xfrm>
            <a:off x="3431897" y="2410675"/>
            <a:ext cx="42090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What are unconscious biases and how to avoid having them.</a:t>
            </a:r>
            <a:endParaRPr/>
          </a:p>
        </p:txBody>
      </p:sp>
      <p:pic>
        <p:nvPicPr>
          <p:cNvPr id="50" name="Google Shape;50;p12"/>
          <p:cNvPicPr preferRelativeResize="0"/>
          <p:nvPr/>
        </p:nvPicPr>
        <p:blipFill rotWithShape="1">
          <a:blip r:embed="rId3">
            <a:alphaModFix/>
          </a:blip>
          <a:srcRect b="0" l="0" r="0" t="0"/>
          <a:stretch/>
        </p:blipFill>
        <p:spPr>
          <a:xfrm>
            <a:off x="5941489" y="4113996"/>
            <a:ext cx="345938" cy="3459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5" name="Shape 155"/>
        <p:cNvGrpSpPr/>
        <p:nvPr/>
      </p:nvGrpSpPr>
      <p:grpSpPr>
        <a:xfrm>
          <a:off x="0" y="0"/>
          <a:ext cx="0" cy="0"/>
          <a:chOff x="0" y="0"/>
          <a:chExt cx="0" cy="0"/>
        </a:xfrm>
      </p:grpSpPr>
      <p:sp>
        <p:nvSpPr>
          <p:cNvPr id="156" name="Google Shape;156;p30"/>
          <p:cNvSpPr txBox="1"/>
          <p:nvPr/>
        </p:nvSpPr>
        <p:spPr>
          <a:xfrm>
            <a:off x="964975" y="457825"/>
            <a:ext cx="75594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285F4"/>
                </a:solidFill>
              </a:rPr>
              <a:t>Our unconscious biases affect every decision we make, and they lead to warped outcomes. </a:t>
            </a:r>
            <a:endParaRPr b="0" i="0" sz="2400" u="none" cap="none" strike="noStrike">
              <a:solidFill>
                <a:srgbClr val="4285F4"/>
              </a:solidFill>
              <a:latin typeface="Arial"/>
              <a:ea typeface="Arial"/>
              <a:cs typeface="Arial"/>
              <a:sym typeface="Arial"/>
            </a:endParaRPr>
          </a:p>
        </p:txBody>
      </p:sp>
      <p:sp>
        <p:nvSpPr>
          <p:cNvPr id="157" name="Google Shape;157;p30"/>
          <p:cNvSpPr txBox="1"/>
          <p:nvPr/>
        </p:nvSpPr>
        <p:spPr>
          <a:xfrm>
            <a:off x="964975" y="1377825"/>
            <a:ext cx="7224300" cy="349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445863"/>
              </a:buClr>
              <a:buSzPts val="1400"/>
              <a:buFont typeface="Arial"/>
              <a:buChar char="●"/>
            </a:pPr>
            <a:r>
              <a:rPr lang="en">
                <a:solidFill>
                  <a:srgbClr val="445863"/>
                </a:solidFill>
              </a:rPr>
              <a:t>Blond women’s salaries were 7% higher than brunettes or redheads.</a:t>
            </a:r>
            <a:endParaRPr b="0" i="0" u="none" cap="none" strike="noStrike">
              <a:solidFill>
                <a:srgbClr val="445863"/>
              </a:solidFill>
              <a:latin typeface="Arial"/>
              <a:ea typeface="Arial"/>
              <a:cs typeface="Arial"/>
              <a:sym typeface="Arial"/>
            </a:endParaRPr>
          </a:p>
          <a:p>
            <a:pPr indent="-317500" lvl="0" marL="457200" marR="0" rtl="0" algn="l">
              <a:lnSpc>
                <a:spcPct val="115000"/>
              </a:lnSpc>
              <a:spcBef>
                <a:spcPts val="1000"/>
              </a:spcBef>
              <a:spcAft>
                <a:spcPts val="0"/>
              </a:spcAft>
              <a:buClr>
                <a:srgbClr val="445863"/>
              </a:buClr>
              <a:buSzPts val="1400"/>
              <a:buFont typeface="Arial"/>
              <a:buChar char="●"/>
            </a:pPr>
            <a:r>
              <a:rPr lang="en">
                <a:solidFill>
                  <a:srgbClr val="445863"/>
                </a:solidFill>
              </a:rPr>
              <a:t>For every 1% increase in a woman’s body mass, there was a 0.6% decrease in family income.</a:t>
            </a:r>
            <a:endParaRPr b="0" i="0" u="none" cap="none" strike="noStrike">
              <a:solidFill>
                <a:srgbClr val="445863"/>
              </a:solidFill>
              <a:latin typeface="Arial"/>
              <a:ea typeface="Arial"/>
              <a:cs typeface="Arial"/>
              <a:sym typeface="Arial"/>
            </a:endParaRPr>
          </a:p>
          <a:p>
            <a:pPr indent="-317500" lvl="0" marL="457200" marR="0" rtl="0" algn="l">
              <a:lnSpc>
                <a:spcPct val="115000"/>
              </a:lnSpc>
              <a:spcBef>
                <a:spcPts val="1000"/>
              </a:spcBef>
              <a:spcAft>
                <a:spcPts val="0"/>
              </a:spcAft>
              <a:buClr>
                <a:srgbClr val="445863"/>
              </a:buClr>
              <a:buSzPts val="1400"/>
              <a:buChar char="●"/>
            </a:pPr>
            <a:r>
              <a:rPr lang="en">
                <a:solidFill>
                  <a:srgbClr val="445863"/>
                </a:solidFill>
              </a:rPr>
              <a:t>“Mature-faced” people had a distinct career advantage over “baby-faced” people.</a:t>
            </a:r>
            <a:endParaRPr>
              <a:solidFill>
                <a:srgbClr val="445863"/>
              </a:solidFill>
            </a:endParaRPr>
          </a:p>
          <a:p>
            <a:pPr indent="-317500" lvl="0" marL="457200" marR="0" rtl="0" algn="l">
              <a:lnSpc>
                <a:spcPct val="115000"/>
              </a:lnSpc>
              <a:spcBef>
                <a:spcPts val="1000"/>
              </a:spcBef>
              <a:spcAft>
                <a:spcPts val="0"/>
              </a:spcAft>
              <a:buClr>
                <a:srgbClr val="445863"/>
              </a:buClr>
              <a:buSzPts val="1400"/>
              <a:buChar char="●"/>
            </a:pPr>
            <a:r>
              <a:rPr lang="en">
                <a:solidFill>
                  <a:srgbClr val="445863"/>
                </a:solidFill>
              </a:rPr>
              <a:t>Both male and female scientists were more likely to hire men, rank them higher in competency than women, and pay them $4,000 more per year than women.</a:t>
            </a:r>
            <a:endParaRPr>
              <a:solidFill>
                <a:srgbClr val="445863"/>
              </a:solidFill>
            </a:endParaRPr>
          </a:p>
          <a:p>
            <a:pPr indent="-317500" lvl="0" marL="457200" marR="0" rtl="0" algn="l">
              <a:lnSpc>
                <a:spcPct val="115000"/>
              </a:lnSpc>
              <a:spcBef>
                <a:spcPts val="1000"/>
              </a:spcBef>
              <a:spcAft>
                <a:spcPts val="0"/>
              </a:spcAft>
              <a:buClr>
                <a:srgbClr val="445863"/>
              </a:buClr>
              <a:buSzPts val="1400"/>
              <a:buChar char="●"/>
            </a:pPr>
            <a:r>
              <a:rPr lang="en">
                <a:solidFill>
                  <a:srgbClr val="445863"/>
                </a:solidFill>
              </a:rPr>
              <a:t>Job applicants with “typically white” names received 50% more callbacks than those with “typically black” names.</a:t>
            </a:r>
            <a:endParaRPr>
              <a:solidFill>
                <a:srgbClr val="445863"/>
              </a:solidFill>
            </a:endParaRPr>
          </a:p>
          <a:p>
            <a:pPr indent="-317500" lvl="0" marL="457200" marR="0" rtl="0" algn="l">
              <a:lnSpc>
                <a:spcPct val="115000"/>
              </a:lnSpc>
              <a:spcBef>
                <a:spcPts val="1000"/>
              </a:spcBef>
              <a:spcAft>
                <a:spcPts val="0"/>
              </a:spcAft>
              <a:buClr>
                <a:srgbClr val="445863"/>
              </a:buClr>
              <a:buSzPts val="1400"/>
              <a:buChar char="●"/>
            </a:pPr>
            <a:r>
              <a:rPr b="0" i="0" lang="en" sz="1800" u="none" cap="none" strike="noStrike">
                <a:solidFill>
                  <a:srgbClr val="445863"/>
                </a:solidFill>
                <a:latin typeface="Arial"/>
                <a:ea typeface="Arial"/>
                <a:cs typeface="Arial"/>
                <a:sym typeface="Arial"/>
              </a:rPr>
              <a:t>...</a:t>
            </a:r>
            <a:endParaRPr b="0" i="0" sz="1800" u="none" cap="none" strike="noStrike">
              <a:solidFill>
                <a:srgbClr val="445863"/>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1" name="Shape 161"/>
        <p:cNvGrpSpPr/>
        <p:nvPr/>
      </p:nvGrpSpPr>
      <p:grpSpPr>
        <a:xfrm>
          <a:off x="0" y="0"/>
          <a:ext cx="0" cy="0"/>
          <a:chOff x="0" y="0"/>
          <a:chExt cx="0" cy="0"/>
        </a:xfrm>
      </p:grpSpPr>
      <p:sp>
        <p:nvSpPr>
          <p:cNvPr id="162" name="Google Shape;162;p31"/>
          <p:cNvSpPr txBox="1"/>
          <p:nvPr/>
        </p:nvSpPr>
        <p:spPr>
          <a:xfrm>
            <a:off x="531175" y="1575075"/>
            <a:ext cx="6206400" cy="17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t/>
            </a:r>
            <a:endParaRPr sz="1800">
              <a:solidFill>
                <a:srgbClr val="445863"/>
              </a:solidFill>
            </a:endParaRPr>
          </a:p>
        </p:txBody>
      </p:sp>
      <p:sp>
        <p:nvSpPr>
          <p:cNvPr id="163" name="Google Shape;163;p31"/>
          <p:cNvSpPr txBox="1"/>
          <p:nvPr/>
        </p:nvSpPr>
        <p:spPr>
          <a:xfrm>
            <a:off x="428875" y="320550"/>
            <a:ext cx="7300200" cy="371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people are getting unfair advantages or disadvantages based on such arbitrary criteria as height and weight, the logical conclusion is that some well-qualified people are missing out on the opportunities they deserve, and their employers are missing out on the talents they could have contributed.</a:t>
            </a:r>
            <a:r>
              <a:rPr lang="en" sz="1800">
                <a:solidFill>
                  <a:schemeClr val="dk1"/>
                </a:solidFill>
              </a:rPr>
              <a:t>And the flipside of that is that some of the people who </a:t>
            </a:r>
            <a:r>
              <a:rPr i="1" lang="en" sz="1800">
                <a:solidFill>
                  <a:schemeClr val="dk1"/>
                </a:solidFill>
              </a:rPr>
              <a:t>are </a:t>
            </a:r>
            <a:r>
              <a:rPr lang="en" sz="1800">
                <a:solidFill>
                  <a:schemeClr val="dk1"/>
                </a:solidFill>
              </a:rPr>
              <a:t>being promoted may not be the best candidates.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effects of unconscious bias also go much further than this. Think about every decision you make in business every single day, and consider that all of those decisions are affected by unconscious brain processes that you don’t understand.</a:t>
            </a:r>
            <a:endParaRPr sz="1800">
              <a:solidFill>
                <a:schemeClr val="dk1"/>
              </a:solidFill>
            </a:endParaRPr>
          </a:p>
        </p:txBody>
      </p:sp>
      <p:pic>
        <p:nvPicPr>
          <p:cNvPr id="164" name="Google Shape;164;p31"/>
          <p:cNvPicPr preferRelativeResize="0"/>
          <p:nvPr/>
        </p:nvPicPr>
        <p:blipFill>
          <a:blip r:embed="rId3">
            <a:alphaModFix/>
          </a:blip>
          <a:stretch>
            <a:fillRect/>
          </a:stretch>
        </p:blipFill>
        <p:spPr>
          <a:xfrm>
            <a:off x="7662075" y="-154925"/>
            <a:ext cx="2101624" cy="29632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idx="1" type="subTitle"/>
          </p:nvPr>
        </p:nvSpPr>
        <p:spPr>
          <a:xfrm>
            <a:off x="396900" y="2220575"/>
            <a:ext cx="5529300" cy="1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a:solidFill>
                  <a:srgbClr val="FFFFFF"/>
                </a:solidFill>
              </a:rPr>
              <a:t>4. How to Avoid Unconscious Bias</a:t>
            </a:r>
            <a:endParaRPr b="1">
              <a:solidFill>
                <a:srgbClr val="FFFFFF"/>
              </a:solidFill>
            </a:endParaRPr>
          </a:p>
          <a:p>
            <a:pPr indent="0" lvl="0" marL="0" rtl="0" algn="l">
              <a:lnSpc>
                <a:spcPct val="100000"/>
              </a:lnSpc>
              <a:spcBef>
                <a:spcPts val="400"/>
              </a:spcBef>
              <a:spcAft>
                <a:spcPts val="0"/>
              </a:spcAft>
              <a:buSzPts val="2400"/>
              <a:buNone/>
            </a:pPr>
            <a:r>
              <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3" name="Shape 173"/>
        <p:cNvGrpSpPr/>
        <p:nvPr/>
      </p:nvGrpSpPr>
      <p:grpSpPr>
        <a:xfrm>
          <a:off x="0" y="0"/>
          <a:ext cx="0" cy="0"/>
          <a:chOff x="0" y="0"/>
          <a:chExt cx="0" cy="0"/>
        </a:xfrm>
      </p:grpSpPr>
      <p:sp>
        <p:nvSpPr>
          <p:cNvPr id="174" name="Google Shape;174;p33"/>
          <p:cNvSpPr txBox="1"/>
          <p:nvPr/>
        </p:nvSpPr>
        <p:spPr>
          <a:xfrm>
            <a:off x="531175" y="1575075"/>
            <a:ext cx="6206400" cy="17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t/>
            </a:r>
            <a:endParaRPr sz="1800">
              <a:solidFill>
                <a:srgbClr val="445863"/>
              </a:solidFill>
            </a:endParaRPr>
          </a:p>
        </p:txBody>
      </p:sp>
      <p:sp>
        <p:nvSpPr>
          <p:cNvPr id="175" name="Google Shape;175;p33"/>
          <p:cNvSpPr txBox="1"/>
          <p:nvPr/>
        </p:nvSpPr>
        <p:spPr>
          <a:xfrm>
            <a:off x="468200" y="1105125"/>
            <a:ext cx="6341700" cy="118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unconscious biases often form at an early age and are reinforced over time, it may not be easy to overcome them, but it's possible. </a:t>
            </a:r>
            <a:endParaRPr sz="1800"/>
          </a:p>
        </p:txBody>
      </p:sp>
      <p:pic>
        <p:nvPicPr>
          <p:cNvPr id="176" name="Google Shape;176;p33"/>
          <p:cNvPicPr preferRelativeResize="0"/>
          <p:nvPr/>
        </p:nvPicPr>
        <p:blipFill>
          <a:blip r:embed="rId3">
            <a:alphaModFix/>
          </a:blip>
          <a:stretch>
            <a:fillRect/>
          </a:stretch>
        </p:blipFill>
        <p:spPr>
          <a:xfrm>
            <a:off x="6889975" y="152400"/>
            <a:ext cx="2101624" cy="31104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0" name="Shape 180"/>
        <p:cNvGrpSpPr/>
        <p:nvPr/>
      </p:nvGrpSpPr>
      <p:grpSpPr>
        <a:xfrm>
          <a:off x="0" y="0"/>
          <a:ext cx="0" cy="0"/>
          <a:chOff x="0" y="0"/>
          <a:chExt cx="0" cy="0"/>
        </a:xfrm>
      </p:grpSpPr>
      <p:sp>
        <p:nvSpPr>
          <p:cNvPr id="181" name="Google Shape;181;p34"/>
          <p:cNvSpPr txBox="1"/>
          <p:nvPr/>
        </p:nvSpPr>
        <p:spPr>
          <a:xfrm>
            <a:off x="531175" y="1575075"/>
            <a:ext cx="6206400" cy="17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t/>
            </a:r>
            <a:endParaRPr sz="1800">
              <a:solidFill>
                <a:srgbClr val="445863"/>
              </a:solidFill>
            </a:endParaRPr>
          </a:p>
        </p:txBody>
      </p:sp>
      <p:sp>
        <p:nvSpPr>
          <p:cNvPr id="182" name="Google Shape;182;p34"/>
          <p:cNvSpPr txBox="1"/>
          <p:nvPr/>
        </p:nvSpPr>
        <p:spPr>
          <a:xfrm>
            <a:off x="468200" y="1105125"/>
            <a:ext cx="6341700" cy="220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400"/>
              </a:spcBef>
              <a:spcAft>
                <a:spcPts val="0"/>
              </a:spcAft>
              <a:buSzPts val="1400"/>
              <a:buAutoNum type="arabicPeriod"/>
            </a:pPr>
            <a:r>
              <a:rPr b="1" lang="en" sz="1300">
                <a:solidFill>
                  <a:schemeClr val="dk1"/>
                </a:solidFill>
              </a:rPr>
              <a:t>Increase Your Contact With the Relevant Group</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300">
                <a:solidFill>
                  <a:schemeClr val="dk1"/>
                </a:solidFill>
              </a:rPr>
              <a:t>Blind Yourself</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300">
                <a:solidFill>
                  <a:schemeClr val="dk1"/>
                </a:solidFill>
              </a:rPr>
              <a:t>Structure Your Decision-Making</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300">
                <a:solidFill>
                  <a:schemeClr val="dk1"/>
                </a:solidFill>
              </a:rPr>
              <a:t>Counter the Stereotypes</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300">
                <a:solidFill>
                  <a:schemeClr val="dk1"/>
                </a:solidFill>
              </a:rPr>
              <a:t>Be Conscious</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300">
                <a:solidFill>
                  <a:schemeClr val="dk1"/>
                </a:solidFill>
              </a:rPr>
              <a:t>………….</a:t>
            </a:r>
            <a:endParaRPr b="1" sz="1300">
              <a:solidFill>
                <a:schemeClr val="dk1"/>
              </a:solidFill>
            </a:endParaRPr>
          </a:p>
        </p:txBody>
      </p:sp>
      <p:pic>
        <p:nvPicPr>
          <p:cNvPr id="183" name="Google Shape;183;p34"/>
          <p:cNvPicPr preferRelativeResize="0"/>
          <p:nvPr/>
        </p:nvPicPr>
        <p:blipFill>
          <a:blip r:embed="rId3">
            <a:alphaModFix/>
          </a:blip>
          <a:stretch>
            <a:fillRect/>
          </a:stretch>
        </p:blipFill>
        <p:spPr>
          <a:xfrm>
            <a:off x="5451900" y="720450"/>
            <a:ext cx="2763167" cy="286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idx="1" type="subTitle"/>
          </p:nvPr>
        </p:nvSpPr>
        <p:spPr>
          <a:xfrm>
            <a:off x="396900" y="2220575"/>
            <a:ext cx="5529300" cy="1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100"/>
              <a:buNone/>
            </a:pPr>
            <a:r>
              <a:rPr b="1" lang="en">
                <a:solidFill>
                  <a:srgbClr val="FFFFFF"/>
                </a:solidFill>
              </a:rPr>
              <a:t>5.Conclusion</a:t>
            </a:r>
            <a:endParaRPr b="1">
              <a:solidFill>
                <a:srgbClr val="FFFFFF"/>
              </a:solidFill>
            </a:endParaRPr>
          </a:p>
          <a:p>
            <a:pPr indent="0" lvl="0" marL="0" rtl="0" algn="l">
              <a:lnSpc>
                <a:spcPct val="100000"/>
              </a:lnSpc>
              <a:spcBef>
                <a:spcPts val="400"/>
              </a:spcBef>
              <a:spcAft>
                <a:spcPts val="0"/>
              </a:spcAft>
              <a:buSzPts val="2400"/>
              <a:buNone/>
            </a:pPr>
            <a:r>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2" name="Shape 192"/>
        <p:cNvGrpSpPr/>
        <p:nvPr/>
      </p:nvGrpSpPr>
      <p:grpSpPr>
        <a:xfrm>
          <a:off x="0" y="0"/>
          <a:ext cx="0" cy="0"/>
          <a:chOff x="0" y="0"/>
          <a:chExt cx="0" cy="0"/>
        </a:xfrm>
      </p:grpSpPr>
      <p:sp>
        <p:nvSpPr>
          <p:cNvPr id="193" name="Google Shape;193;p36"/>
          <p:cNvSpPr txBox="1"/>
          <p:nvPr/>
        </p:nvSpPr>
        <p:spPr>
          <a:xfrm>
            <a:off x="531175" y="1575075"/>
            <a:ext cx="6206400" cy="173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t/>
            </a:r>
            <a:endParaRPr sz="1800">
              <a:solidFill>
                <a:srgbClr val="445863"/>
              </a:solidFill>
            </a:endParaRPr>
          </a:p>
        </p:txBody>
      </p:sp>
      <p:sp>
        <p:nvSpPr>
          <p:cNvPr id="194" name="Google Shape;194;p36"/>
          <p:cNvSpPr txBox="1"/>
          <p:nvPr/>
        </p:nvSpPr>
        <p:spPr>
          <a:xfrm>
            <a:off x="1108550" y="1689100"/>
            <a:ext cx="6341700" cy="118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You’ll never be completely free of bias, but if you work at it over time you'll be able to reduce the effect of unconscious bias on your decision-making and start achieving better outcomes.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8" name="Shape 198"/>
        <p:cNvGrpSpPr/>
        <p:nvPr/>
      </p:nvGrpSpPr>
      <p:grpSpPr>
        <a:xfrm>
          <a:off x="0" y="0"/>
          <a:ext cx="0" cy="0"/>
          <a:chOff x="0" y="0"/>
          <a:chExt cx="0" cy="0"/>
        </a:xfrm>
      </p:grpSpPr>
      <p:sp>
        <p:nvSpPr>
          <p:cNvPr id="199" name="Google Shape;199;p37"/>
          <p:cNvSpPr txBox="1"/>
          <p:nvPr/>
        </p:nvSpPr>
        <p:spPr>
          <a:xfrm>
            <a:off x="2410925" y="1824650"/>
            <a:ext cx="47706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1800">
                <a:solidFill>
                  <a:schemeClr val="dk1"/>
                </a:solidFill>
              </a:rPr>
              <a:t>どうもありがとうございます。</a:t>
            </a:r>
            <a:endParaRPr b="1" sz="1800">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1" lang="en" sz="1800">
                <a:solidFill>
                  <a:schemeClr val="dk1"/>
                </a:solidFill>
              </a:rPr>
              <a:t>Domo arigato gozaimasu.</a:t>
            </a:r>
            <a:endParaRPr b="1" sz="1800">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1" lang="en" sz="1800">
                <a:solidFill>
                  <a:schemeClr val="dk1"/>
                </a:solidFill>
              </a:rPr>
              <a:t>Do you have questions ,Ladies?</a:t>
            </a:r>
            <a:endParaRPr b="1" sz="1800">
              <a:solidFill>
                <a:schemeClr val="dk1"/>
              </a:solidFill>
            </a:endParaRPr>
          </a:p>
        </p:txBody>
      </p:sp>
      <p:pic>
        <p:nvPicPr>
          <p:cNvPr id="200" name="Google Shape;200;p37"/>
          <p:cNvPicPr preferRelativeResize="0"/>
          <p:nvPr/>
        </p:nvPicPr>
        <p:blipFill>
          <a:blip r:embed="rId3">
            <a:alphaModFix/>
          </a:blip>
          <a:stretch>
            <a:fillRect/>
          </a:stretch>
        </p:blipFill>
        <p:spPr>
          <a:xfrm>
            <a:off x="5701225" y="806450"/>
            <a:ext cx="3366100" cy="336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title"/>
          </p:nvPr>
        </p:nvSpPr>
        <p:spPr>
          <a:xfrm>
            <a:off x="964975" y="2569800"/>
            <a:ext cx="4159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964975" y="2571750"/>
            <a:ext cx="5037900" cy="12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3200"/>
              <a:t>Why this topic matters?</a:t>
            </a:r>
            <a:endParaRPr sz="3200"/>
          </a:p>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4" name="Shape 64"/>
        <p:cNvGrpSpPr/>
        <p:nvPr/>
      </p:nvGrpSpPr>
      <p:grpSpPr>
        <a:xfrm>
          <a:off x="0" y="0"/>
          <a:ext cx="0" cy="0"/>
          <a:chOff x="0" y="0"/>
          <a:chExt cx="0" cy="0"/>
        </a:xfrm>
      </p:grpSpPr>
      <p:sp>
        <p:nvSpPr>
          <p:cNvPr id="65" name="Google Shape;65;p15"/>
          <p:cNvSpPr txBox="1"/>
          <p:nvPr/>
        </p:nvSpPr>
        <p:spPr>
          <a:xfrm>
            <a:off x="879075" y="1964000"/>
            <a:ext cx="6372300" cy="8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FFFFFF"/>
                </a:solidFill>
                <a:latin typeface="Arial"/>
                <a:ea typeface="Arial"/>
                <a:cs typeface="Arial"/>
                <a:sym typeface="Arial"/>
              </a:rPr>
              <a:t>Text &amp; diagram slides</a:t>
            </a:r>
            <a:endParaRPr b="0" i="0" sz="4800" u="none" cap="none" strike="noStrike">
              <a:solidFill>
                <a:srgbClr val="FFFFFF"/>
              </a:solidFill>
              <a:latin typeface="Arial"/>
              <a:ea typeface="Arial"/>
              <a:cs typeface="Arial"/>
              <a:sym typeface="Arial"/>
            </a:endParaRPr>
          </a:p>
        </p:txBody>
      </p:sp>
      <p:sp>
        <p:nvSpPr>
          <p:cNvPr id="66" name="Google Shape;66;p15"/>
          <p:cNvSpPr txBox="1"/>
          <p:nvPr/>
        </p:nvSpPr>
        <p:spPr>
          <a:xfrm>
            <a:off x="453225" y="548399"/>
            <a:ext cx="7224000" cy="10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
                <a:solidFill>
                  <a:schemeClr val="dk1"/>
                </a:solidFill>
              </a:rPr>
              <a:t>Your unconscious brain processes information </a:t>
            </a:r>
            <a:r>
              <a:rPr lang="en" u="sng">
                <a:solidFill>
                  <a:schemeClr val="hlink"/>
                </a:solidFill>
                <a:hlinkClick r:id="rId3"/>
              </a:rPr>
              <a:t>200,000 times faster</a:t>
            </a:r>
            <a:r>
              <a:rPr lang="en">
                <a:solidFill>
                  <a:schemeClr val="dk1"/>
                </a:solidFill>
              </a:rPr>
              <a:t> than your conscious mind. It looks for patterns, and it influences your behaviour whether you like it or not, probably without you even being aware of what’s going on.</a:t>
            </a:r>
            <a:endParaRPr b="0" i="0" u="none" cap="none" strike="noStrike">
              <a:solidFill>
                <a:srgbClr val="4458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45863"/>
              </a:solidFill>
              <a:latin typeface="Arial"/>
              <a:ea typeface="Arial"/>
              <a:cs typeface="Arial"/>
              <a:sym typeface="Arial"/>
            </a:endParaRPr>
          </a:p>
        </p:txBody>
      </p:sp>
      <p:pic>
        <p:nvPicPr>
          <p:cNvPr id="67" name="Google Shape;67;p15"/>
          <p:cNvPicPr preferRelativeResize="0"/>
          <p:nvPr/>
        </p:nvPicPr>
        <p:blipFill>
          <a:blip r:embed="rId4">
            <a:alphaModFix/>
          </a:blip>
          <a:stretch>
            <a:fillRect/>
          </a:stretch>
        </p:blipFill>
        <p:spPr>
          <a:xfrm>
            <a:off x="1563000" y="1446100"/>
            <a:ext cx="5199250" cy="351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1" name="Shape 71"/>
        <p:cNvGrpSpPr/>
        <p:nvPr/>
      </p:nvGrpSpPr>
      <p:grpSpPr>
        <a:xfrm>
          <a:off x="0" y="0"/>
          <a:ext cx="0" cy="0"/>
          <a:chOff x="0" y="0"/>
          <a:chExt cx="0" cy="0"/>
        </a:xfrm>
      </p:grpSpPr>
      <p:sp>
        <p:nvSpPr>
          <p:cNvPr id="72" name="Google Shape;72;p16"/>
          <p:cNvSpPr txBox="1"/>
          <p:nvPr/>
        </p:nvSpPr>
        <p:spPr>
          <a:xfrm>
            <a:off x="879075" y="1964000"/>
            <a:ext cx="6372300" cy="8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FFFFFF"/>
                </a:solidFill>
                <a:latin typeface="Arial"/>
                <a:ea typeface="Arial"/>
                <a:cs typeface="Arial"/>
                <a:sym typeface="Arial"/>
              </a:rPr>
              <a:t>Text &amp; diagram slides</a:t>
            </a:r>
            <a:endParaRPr b="0" i="0" sz="4800" u="none" cap="none" strike="noStrike">
              <a:solidFill>
                <a:srgbClr val="FFFFFF"/>
              </a:solidFill>
              <a:latin typeface="Arial"/>
              <a:ea typeface="Arial"/>
              <a:cs typeface="Arial"/>
              <a:sym typeface="Arial"/>
            </a:endParaRPr>
          </a:p>
        </p:txBody>
      </p:sp>
      <p:sp>
        <p:nvSpPr>
          <p:cNvPr id="73" name="Google Shape;73;p16"/>
          <p:cNvSpPr txBox="1"/>
          <p:nvPr/>
        </p:nvSpPr>
        <p:spPr>
          <a:xfrm>
            <a:off x="453225" y="664699"/>
            <a:ext cx="7224000" cy="108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
                <a:solidFill>
                  <a:schemeClr val="dk1"/>
                </a:solidFill>
              </a:rPr>
              <a:t>The ability to make quick decisions and judgments can be helpful, but it can also lead to mistakes when those unconscious associations are based on bad information. And we get bad information all the time</a:t>
            </a:r>
            <a:endParaRPr b="0" i="0" u="none" cap="none" strike="noStrike">
              <a:solidFill>
                <a:srgbClr val="4458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45863"/>
              </a:solidFill>
              <a:latin typeface="Arial"/>
              <a:ea typeface="Arial"/>
              <a:cs typeface="Arial"/>
              <a:sym typeface="Arial"/>
            </a:endParaRPr>
          </a:p>
        </p:txBody>
      </p:sp>
      <p:pic>
        <p:nvPicPr>
          <p:cNvPr id="74" name="Google Shape;74;p16"/>
          <p:cNvPicPr preferRelativeResize="0"/>
          <p:nvPr/>
        </p:nvPicPr>
        <p:blipFill>
          <a:blip r:embed="rId3">
            <a:alphaModFix/>
          </a:blip>
          <a:stretch>
            <a:fillRect/>
          </a:stretch>
        </p:blipFill>
        <p:spPr>
          <a:xfrm>
            <a:off x="3897225" y="1964000"/>
            <a:ext cx="3429000" cy="2433125"/>
          </a:xfrm>
          <a:prstGeom prst="rect">
            <a:avLst/>
          </a:prstGeom>
          <a:noFill/>
          <a:ln>
            <a:noFill/>
          </a:ln>
        </p:spPr>
      </p:pic>
      <p:sp>
        <p:nvSpPr>
          <p:cNvPr id="75" name="Google Shape;75;p16"/>
          <p:cNvSpPr txBox="1"/>
          <p:nvPr/>
        </p:nvSpPr>
        <p:spPr>
          <a:xfrm>
            <a:off x="661025" y="1967538"/>
            <a:ext cx="3000000" cy="120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Not only can unconscious bias keep you from building a diverse team, it can lead to bad business.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9" name="Shape 79"/>
        <p:cNvGrpSpPr/>
        <p:nvPr/>
      </p:nvGrpSpPr>
      <p:grpSpPr>
        <a:xfrm>
          <a:off x="0" y="0"/>
          <a:ext cx="0" cy="0"/>
          <a:chOff x="0" y="0"/>
          <a:chExt cx="0" cy="0"/>
        </a:xfrm>
      </p:grpSpPr>
      <p:sp>
        <p:nvSpPr>
          <p:cNvPr id="80" name="Google Shape;80;p17"/>
          <p:cNvSpPr txBox="1"/>
          <p:nvPr/>
        </p:nvSpPr>
        <p:spPr>
          <a:xfrm>
            <a:off x="820400" y="370581"/>
            <a:ext cx="7018800" cy="53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4285F4"/>
                </a:solidFill>
              </a:rPr>
              <a:t>In a business context, your implicit biases could end up leading you to any of the following problems:</a:t>
            </a:r>
            <a:endParaRPr b="0" i="0" sz="2400" u="none" cap="none" strike="noStrike">
              <a:solidFill>
                <a:srgbClr val="4285F4"/>
              </a:solidFill>
              <a:latin typeface="Arial"/>
              <a:ea typeface="Arial"/>
              <a:cs typeface="Arial"/>
              <a:sym typeface="Arial"/>
            </a:endParaRPr>
          </a:p>
        </p:txBody>
      </p:sp>
      <p:sp>
        <p:nvSpPr>
          <p:cNvPr id="81" name="Google Shape;81;p17"/>
          <p:cNvSpPr txBox="1"/>
          <p:nvPr/>
        </p:nvSpPr>
        <p:spPr>
          <a:xfrm>
            <a:off x="959850" y="1543084"/>
            <a:ext cx="7224300" cy="2353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45863"/>
              </a:buClr>
              <a:buSzPts val="1800"/>
              <a:buFont typeface="Arial"/>
              <a:buChar char="●"/>
            </a:pPr>
            <a:r>
              <a:rPr lang="en" sz="1800">
                <a:solidFill>
                  <a:srgbClr val="445863"/>
                </a:solidFill>
              </a:rPr>
              <a:t>Hiring the wrong candidate for a job</a:t>
            </a:r>
            <a:endParaRPr b="0" i="0" sz="1800" u="none" cap="none" strike="noStrike">
              <a:solidFill>
                <a:srgbClr val="445863"/>
              </a:solidFill>
              <a:latin typeface="Arial"/>
              <a:ea typeface="Arial"/>
              <a:cs typeface="Arial"/>
              <a:sym typeface="Arial"/>
            </a:endParaRPr>
          </a:p>
          <a:p>
            <a:pPr indent="-342900" lvl="0" marL="457200" marR="0" rtl="0" algn="l">
              <a:lnSpc>
                <a:spcPct val="115000"/>
              </a:lnSpc>
              <a:spcBef>
                <a:spcPts val="1000"/>
              </a:spcBef>
              <a:spcAft>
                <a:spcPts val="0"/>
              </a:spcAft>
              <a:buClr>
                <a:srgbClr val="445863"/>
              </a:buClr>
              <a:buSzPts val="1800"/>
              <a:buFont typeface="Arial"/>
              <a:buChar char="●"/>
            </a:pPr>
            <a:r>
              <a:rPr lang="en" sz="1800">
                <a:solidFill>
                  <a:srgbClr val="445863"/>
                </a:solidFill>
              </a:rPr>
              <a:t>Misunderstanding your customers</a:t>
            </a:r>
            <a:endParaRPr b="0" i="0" sz="1800" u="none" cap="none" strike="noStrike">
              <a:solidFill>
                <a:srgbClr val="445863"/>
              </a:solidFill>
              <a:latin typeface="Arial"/>
              <a:ea typeface="Arial"/>
              <a:cs typeface="Arial"/>
              <a:sym typeface="Arial"/>
            </a:endParaRPr>
          </a:p>
          <a:p>
            <a:pPr indent="-342900" lvl="0" marL="457200" marR="0" rtl="0" algn="l">
              <a:lnSpc>
                <a:spcPct val="115000"/>
              </a:lnSpc>
              <a:spcBef>
                <a:spcPts val="1000"/>
              </a:spcBef>
              <a:spcAft>
                <a:spcPts val="0"/>
              </a:spcAft>
              <a:buClr>
                <a:srgbClr val="445863"/>
              </a:buClr>
              <a:buSzPts val="1800"/>
              <a:buFont typeface="Arial"/>
              <a:buChar char="●"/>
            </a:pPr>
            <a:r>
              <a:rPr lang="en" sz="1800">
                <a:solidFill>
                  <a:srgbClr val="445863"/>
                </a:solidFill>
              </a:rPr>
              <a:t>Causing talented employees to get frustrated and leave</a:t>
            </a:r>
            <a:endParaRPr sz="1800">
              <a:solidFill>
                <a:srgbClr val="445863"/>
              </a:solidFill>
            </a:endParaRPr>
          </a:p>
          <a:p>
            <a:pPr indent="-342900" lvl="0" marL="457200" marR="0" rtl="0" algn="l">
              <a:lnSpc>
                <a:spcPct val="115000"/>
              </a:lnSpc>
              <a:spcBef>
                <a:spcPts val="1000"/>
              </a:spcBef>
              <a:spcAft>
                <a:spcPts val="0"/>
              </a:spcAft>
              <a:buClr>
                <a:srgbClr val="445863"/>
              </a:buClr>
              <a:buSzPts val="1800"/>
              <a:buChar char="●"/>
            </a:pPr>
            <a:r>
              <a:rPr lang="en" sz="1800">
                <a:solidFill>
                  <a:srgbClr val="445863"/>
                </a:solidFill>
              </a:rPr>
              <a:t>Promoting unsuitable employees beyond their abilities</a:t>
            </a:r>
            <a:endParaRPr sz="1800">
              <a:solidFill>
                <a:srgbClr val="445863"/>
              </a:solidFill>
            </a:endParaRPr>
          </a:p>
          <a:p>
            <a:pPr indent="-342900" lvl="0" marL="457200" marR="0" rtl="0" algn="l">
              <a:lnSpc>
                <a:spcPct val="115000"/>
              </a:lnSpc>
              <a:spcBef>
                <a:spcPts val="1000"/>
              </a:spcBef>
              <a:spcAft>
                <a:spcPts val="1000"/>
              </a:spcAft>
              <a:buClr>
                <a:srgbClr val="445863"/>
              </a:buClr>
              <a:buSzPts val="1800"/>
              <a:buFont typeface="Arial"/>
              <a:buChar char="●"/>
            </a:pPr>
            <a:r>
              <a:rPr lang="en" sz="1800">
                <a:solidFill>
                  <a:srgbClr val="445863"/>
                </a:solidFill>
              </a:rPr>
              <a:t>And much more</a:t>
            </a:r>
            <a:r>
              <a:rPr b="0" i="0" lang="en" sz="1800" u="none" cap="none" strike="noStrike">
                <a:solidFill>
                  <a:srgbClr val="445863"/>
                </a:solidFill>
                <a:latin typeface="Arial"/>
                <a:ea typeface="Arial"/>
                <a:cs typeface="Arial"/>
                <a:sym typeface="Arial"/>
              </a:rPr>
              <a:t>...</a:t>
            </a:r>
            <a:endParaRPr b="0" i="0" sz="1800" u="none" cap="none" strike="noStrike">
              <a:solidFill>
                <a:srgbClr val="44586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 name="Shape 85"/>
        <p:cNvGrpSpPr/>
        <p:nvPr/>
      </p:nvGrpSpPr>
      <p:grpSpPr>
        <a:xfrm>
          <a:off x="0" y="0"/>
          <a:ext cx="0" cy="0"/>
          <a:chOff x="0" y="0"/>
          <a:chExt cx="0" cy="0"/>
        </a:xfrm>
      </p:grpSpPr>
      <p:sp>
        <p:nvSpPr>
          <p:cNvPr id="86" name="Google Shape;86;p18"/>
          <p:cNvSpPr txBox="1"/>
          <p:nvPr/>
        </p:nvSpPr>
        <p:spPr>
          <a:xfrm>
            <a:off x="1186550" y="1689100"/>
            <a:ext cx="3919200" cy="108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Char char="●"/>
            </a:pPr>
            <a:r>
              <a:rPr lang="en" sz="1800">
                <a:solidFill>
                  <a:schemeClr val="dk1"/>
                </a:solidFill>
              </a:rPr>
              <a:t>We’re talking here about biases that could affect every decision you make in your business life.</a:t>
            </a:r>
            <a:endParaRPr b="0" i="0" sz="1800" u="none" cap="none" strike="noStrike">
              <a:solidFill>
                <a:srgbClr val="44586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445863"/>
              </a:solidFill>
              <a:latin typeface="Arial"/>
              <a:ea typeface="Arial"/>
              <a:cs typeface="Arial"/>
              <a:sym typeface="Arial"/>
            </a:endParaRPr>
          </a:p>
        </p:txBody>
      </p:sp>
      <p:pic>
        <p:nvPicPr>
          <p:cNvPr id="87" name="Google Shape;87;p18"/>
          <p:cNvPicPr preferRelativeResize="0"/>
          <p:nvPr/>
        </p:nvPicPr>
        <p:blipFill>
          <a:blip r:embed="rId3">
            <a:alphaModFix/>
          </a:blip>
          <a:stretch>
            <a:fillRect/>
          </a:stretch>
        </p:blipFill>
        <p:spPr>
          <a:xfrm>
            <a:off x="5523125" y="1123374"/>
            <a:ext cx="3125859" cy="320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subTitle"/>
          </p:nvPr>
        </p:nvSpPr>
        <p:spPr>
          <a:xfrm>
            <a:off x="396900" y="2220575"/>
            <a:ext cx="6753600" cy="198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t>1.What are unconscious biases?</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