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58" r:id="rId2"/>
  </p:sldMasterIdLst>
  <p:notesMasterIdLst>
    <p:notesMasterId r:id="rId48"/>
  </p:notesMasterIdLst>
  <p:sldIdLst>
    <p:sldId id="256" r:id="rId3"/>
    <p:sldId id="257" r:id="rId4"/>
    <p:sldId id="308" r:id="rId5"/>
    <p:sldId id="273" r:id="rId6"/>
    <p:sldId id="318" r:id="rId7"/>
    <p:sldId id="274" r:id="rId8"/>
    <p:sldId id="275" r:id="rId9"/>
    <p:sldId id="276" r:id="rId10"/>
    <p:sldId id="286" r:id="rId11"/>
    <p:sldId id="284" r:id="rId12"/>
    <p:sldId id="287" r:id="rId13"/>
    <p:sldId id="304" r:id="rId14"/>
    <p:sldId id="305" r:id="rId15"/>
    <p:sldId id="288" r:id="rId16"/>
    <p:sldId id="290" r:id="rId17"/>
    <p:sldId id="302" r:id="rId18"/>
    <p:sldId id="303" r:id="rId19"/>
    <p:sldId id="306" r:id="rId20"/>
    <p:sldId id="310" r:id="rId21"/>
    <p:sldId id="309" r:id="rId22"/>
    <p:sldId id="319" r:id="rId23"/>
    <p:sldId id="292" r:id="rId24"/>
    <p:sldId id="320" r:id="rId25"/>
    <p:sldId id="295" r:id="rId26"/>
    <p:sldId id="293" r:id="rId27"/>
    <p:sldId id="294" r:id="rId28"/>
    <p:sldId id="322" r:id="rId29"/>
    <p:sldId id="291" r:id="rId30"/>
    <p:sldId id="307" r:id="rId31"/>
    <p:sldId id="296" r:id="rId32"/>
    <p:sldId id="297" r:id="rId33"/>
    <p:sldId id="298" r:id="rId34"/>
    <p:sldId id="299" r:id="rId35"/>
    <p:sldId id="311" r:id="rId36"/>
    <p:sldId id="312" r:id="rId37"/>
    <p:sldId id="313" r:id="rId38"/>
    <p:sldId id="314" r:id="rId39"/>
    <p:sldId id="317" r:id="rId40"/>
    <p:sldId id="323" r:id="rId41"/>
    <p:sldId id="324" r:id="rId42"/>
    <p:sldId id="315" r:id="rId43"/>
    <p:sldId id="316" r:id="rId44"/>
    <p:sldId id="328" r:id="rId45"/>
    <p:sldId id="326" r:id="rId46"/>
    <p:sldId id="327" r:id="rId4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07/7/12/main">
          <a:srgbClr xmlns:mc="http://schemas.openxmlformats.org/markup-compatibility/2006" xmlns:a14="http://schemas.microsoft.com/office/drawing/2007/7/7/main" val="FF0000" mc:Ignorable=""/>
        </p14:laserClr>
      </p:ext>
      <p:ext uri="{2FDB2607-1784-4EEB-B798-7EB5836EED8A}">
        <p14:showMediaCtrls xmlns:p14="http://schemas.microsoft.com/office/powerpoint/2007/7/12/main" val="1"/>
      </p:ext>
    </p:extLst>
  </p:showPr>
  <p:clrMru>
    <a:srgbClr xmlns:mc="http://schemas.openxmlformats.org/markup-compatibility/2006" xmlns:a14="http://schemas.microsoft.com/office/drawing/2007/7/7/main" val="EFF9FF" mc:Ignorable=""/>
    <a:srgbClr xmlns:mc="http://schemas.openxmlformats.org/markup-compatibility/2006" xmlns:a14="http://schemas.microsoft.com/office/drawing/2007/7/7/main" val="C14B03" mc:Ignorable=""/>
    <a:srgbClr xmlns:mc="http://schemas.openxmlformats.org/markup-compatibility/2006" xmlns:a14="http://schemas.microsoft.com/office/drawing/2007/7/7/main" val="D5EEFF" mc:Ignorable=""/>
    <a:srgbClr xmlns:mc="http://schemas.openxmlformats.org/markup-compatibility/2006" xmlns:a14="http://schemas.microsoft.com/office/drawing/2007/7/7/main" val="D6FE9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75" d="100"/>
          <a:sy n="75" d="100"/>
        </p:scale>
        <p:origin x="-266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uni\Project\Doc\testing_temp3.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uni\Project\Doc\testing_temp3.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uni\Project\Doc\testing_temp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mc:AlternateContent xmlns:mc="http://schemas.openxmlformats.org/markup-compatibility/2006">
    <mc:Choice xmlns:c14="http://schemas.openxmlformats.org/drawingml/2008/10/chart" Requires="c14">
      <c14:style val="102"/>
    </mc:Choice>
    <mc:Fallback>
      <c:style val="2"/>
    </mc:Fallback>
  </mc:AlternateContent>
  <c:chart>
    <c:autoTitleDeleted val="0"/>
    <c:plotArea>
      <c:layout>
        <c:manualLayout>
          <c:xMode val="edge"/>
          <c:yMode val="edge"/>
          <c:x val="9.4696955574899259E-3"/>
          <c:y val="0.1427882296189098"/>
          <c:w val="0.8322233779072904"/>
          <c:h val="0.83791606367583216"/>
        </c:manualLayout>
      </c:layout>
      <c:barChart>
        <c:barDir val="bar"/>
        <c:grouping val="clustered"/>
        <c:varyColors val="0"/>
        <c:ser>
          <c:idx val="3"/>
          <c:order val="0"/>
          <c:tx>
            <c:v>8000 - 50%</c:v>
          </c:tx>
          <c:invertIfNegative val="0"/>
          <c:cat>
            <c:strRef>
              <c:f>Sheet1!$S$9:$S$48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Sheet1!$R$39:$R$48</c:f>
              <c:numCache>
                <c:formatCode>General</c:formatCode>
                <c:ptCount val="10"/>
                <c:pt idx="0">
                  <c:v>0</c:v>
                </c:pt>
                <c:pt idx="1">
                  <c:v>62</c:v>
                </c:pt>
                <c:pt idx="2">
                  <c:v>59</c:v>
                </c:pt>
                <c:pt idx="3">
                  <c:v>0</c:v>
                </c:pt>
                <c:pt idx="4">
                  <c:v>59</c:v>
                </c:pt>
                <c:pt idx="5">
                  <c:v>57</c:v>
                </c:pt>
                <c:pt idx="6">
                  <c:v>56</c:v>
                </c:pt>
                <c:pt idx="7">
                  <c:v>0</c:v>
                </c:pt>
                <c:pt idx="8">
                  <c:v>51</c:v>
                </c:pt>
                <c:pt idx="9">
                  <c:v>54</c:v>
                </c:pt>
              </c:numCache>
            </c:numRef>
          </c:val>
        </c:ser>
        <c:ser>
          <c:idx val="2"/>
          <c:order val="1"/>
          <c:tx>
            <c:v>8000 - 33%</c:v>
          </c:tx>
          <c:invertIfNegative val="0"/>
          <c:cat>
            <c:strRef>
              <c:f>Sheet1!$S$9:$S$48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Sheet1!$R$29:$R$38</c:f>
              <c:numCache>
                <c:formatCode>General</c:formatCode>
                <c:ptCount val="10"/>
                <c:pt idx="0">
                  <c:v>0</c:v>
                </c:pt>
                <c:pt idx="1">
                  <c:v>63</c:v>
                </c:pt>
                <c:pt idx="2">
                  <c:v>59</c:v>
                </c:pt>
                <c:pt idx="3">
                  <c:v>0</c:v>
                </c:pt>
                <c:pt idx="4">
                  <c:v>55</c:v>
                </c:pt>
                <c:pt idx="5">
                  <c:v>59</c:v>
                </c:pt>
                <c:pt idx="6">
                  <c:v>56</c:v>
                </c:pt>
                <c:pt idx="7">
                  <c:v>0</c:v>
                </c:pt>
                <c:pt idx="8">
                  <c:v>51</c:v>
                </c:pt>
                <c:pt idx="9">
                  <c:v>53</c:v>
                </c:pt>
              </c:numCache>
            </c:numRef>
          </c:val>
        </c:ser>
        <c:ser>
          <c:idx val="1"/>
          <c:order val="2"/>
          <c:tx>
            <c:v>4000 - 50%</c:v>
          </c:tx>
          <c:invertIfNegative val="0"/>
          <c:cat>
            <c:strRef>
              <c:f>Sheet1!$S$9:$S$48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Sheet1!$R$19:$R$28</c:f>
              <c:numCache>
                <c:formatCode>General</c:formatCode>
                <c:ptCount val="10"/>
                <c:pt idx="0">
                  <c:v>61</c:v>
                </c:pt>
                <c:pt idx="1">
                  <c:v>62</c:v>
                </c:pt>
                <c:pt idx="2">
                  <c:v>61</c:v>
                </c:pt>
                <c:pt idx="3">
                  <c:v>60</c:v>
                </c:pt>
                <c:pt idx="4">
                  <c:v>55</c:v>
                </c:pt>
                <c:pt idx="5">
                  <c:v>58</c:v>
                </c:pt>
                <c:pt idx="6">
                  <c:v>63</c:v>
                </c:pt>
                <c:pt idx="7">
                  <c:v>55</c:v>
                </c:pt>
                <c:pt idx="8">
                  <c:v>54</c:v>
                </c:pt>
                <c:pt idx="9">
                  <c:v>52</c:v>
                </c:pt>
              </c:numCache>
            </c:numRef>
          </c:val>
        </c:ser>
        <c:ser>
          <c:idx val="0"/>
          <c:order val="3"/>
          <c:tx>
            <c:v>4000 - 33%</c:v>
          </c:tx>
          <c:invertIfNegative val="0"/>
          <c:cat>
            <c:strRef>
              <c:f>Sheet1!$S$9:$S$48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Sheet1!$R$9:$R$18</c:f>
              <c:numCache>
                <c:formatCode>General</c:formatCode>
                <c:ptCount val="10"/>
                <c:pt idx="0">
                  <c:v>61</c:v>
                </c:pt>
                <c:pt idx="1">
                  <c:v>64</c:v>
                </c:pt>
                <c:pt idx="2">
                  <c:v>60</c:v>
                </c:pt>
                <c:pt idx="3">
                  <c:v>58</c:v>
                </c:pt>
                <c:pt idx="4">
                  <c:v>55</c:v>
                </c:pt>
                <c:pt idx="5">
                  <c:v>60</c:v>
                </c:pt>
                <c:pt idx="6">
                  <c:v>61</c:v>
                </c:pt>
                <c:pt idx="7">
                  <c:v>56</c:v>
                </c:pt>
                <c:pt idx="8">
                  <c:v>51</c:v>
                </c:pt>
                <c:pt idx="9">
                  <c:v>52</c:v>
                </c:pt>
              </c:numCache>
            </c:numRef>
          </c:val>
        </c:ser>
        <c:dLbls>
          <c:showLegendKey val="0"/>
          <c:showVal val="0"/>
          <c:showCatName val="0"/>
          <c:showSerName val="0"/>
          <c:showPercent val="0"/>
          <c:showBubbleSize val="0"/>
        </c:dLbls>
        <c:gapWidth val="150"/>
        <c:axId val="157716480"/>
        <c:axId val="157718016"/>
      </c:barChart>
      <c:catAx>
        <c:axId val="157716480"/>
        <c:scaling>
          <c:orientation val="minMax"/>
        </c:scaling>
        <c:delete val="0"/>
        <c:axPos val="l"/>
        <c:numFmt formatCode="@" sourceLinked="0"/>
        <c:majorTickMark val="out"/>
        <c:minorTickMark val="none"/>
        <c:tickLblPos val="nextTo"/>
        <c:crossAx val="157718016"/>
        <c:crosses val="autoZero"/>
        <c:auto val="0"/>
        <c:lblAlgn val="ctr"/>
        <c:lblOffset val="100"/>
        <c:noMultiLvlLbl val="0"/>
      </c:catAx>
      <c:valAx>
        <c:axId val="157718016"/>
        <c:scaling>
          <c:orientation val="minMax"/>
          <c:max val="80"/>
        </c:scaling>
        <c:delete val="0"/>
        <c:axPos val="b"/>
        <c:majorGridlines/>
        <c:numFmt formatCode="General" sourceLinked="1"/>
        <c:majorTickMark val="out"/>
        <c:minorTickMark val="none"/>
        <c:tickLblPos val="nextTo"/>
        <c:crossAx val="157716480"/>
        <c:crosses val="autoZero"/>
        <c:crossBetween val="between"/>
      </c:valAx>
    </c:plotArea>
    <c:legend>
      <c:legendPos val="r"/>
      <c:layout>
        <c:manualLayout>
          <c:xMode val="edge"/>
          <c:yMode val="edge"/>
          <c:x val="0.84423119295244076"/>
          <c:y val="0.40732644017725256"/>
          <c:w val="0.12766895776823883"/>
          <c:h val="0.16958917004556201"/>
        </c:manualLayout>
      </c:layout>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mc:AlternateContent xmlns:mc="http://schemas.openxmlformats.org/markup-compatibility/2006">
    <mc:Choice xmlns:c14="http://schemas.openxmlformats.org/drawingml/2008/10/chart" Requires="c14">
      <c14:style val="102"/>
    </mc:Choice>
    <mc:Fallback>
      <c:style val="2"/>
    </mc:Fallback>
  </mc:AlternateContent>
  <c:chart>
    <c:autoTitleDeleted val="0"/>
    <c:plotArea>
      <c:layout>
        <c:manualLayout>
          <c:xMode val="edge"/>
          <c:yMode val="edge"/>
          <c:x val="2.4202424434989465E-2"/>
          <c:y val="0.17833074131674442"/>
          <c:w val="0.81241024789900607"/>
          <c:h val="0.79885951270088129"/>
        </c:manualLayout>
      </c:layout>
      <c:barChart>
        <c:barDir val="bar"/>
        <c:grouping val="clustered"/>
        <c:varyColors val="0"/>
        <c:ser>
          <c:idx val="3"/>
          <c:order val="0"/>
          <c:tx>
            <c:v>8000 - 50%</c:v>
          </c:tx>
          <c:invertIfNegative val="0"/>
          <c:cat>
            <c:strRef>
              <c:f>Sheet1!$S$49:$S$88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Sheet1!$R$79:$R$88</c:f>
              <c:numCache>
                <c:formatCode>General</c:formatCode>
                <c:ptCount val="10"/>
                <c:pt idx="0">
                  <c:v>0</c:v>
                </c:pt>
                <c:pt idx="1">
                  <c:v>61</c:v>
                </c:pt>
                <c:pt idx="2">
                  <c:v>61</c:v>
                </c:pt>
                <c:pt idx="3">
                  <c:v>0</c:v>
                </c:pt>
                <c:pt idx="4">
                  <c:v>66</c:v>
                </c:pt>
                <c:pt idx="5">
                  <c:v>66</c:v>
                </c:pt>
                <c:pt idx="6">
                  <c:v>61</c:v>
                </c:pt>
                <c:pt idx="7">
                  <c:v>0</c:v>
                </c:pt>
                <c:pt idx="8">
                  <c:v>57</c:v>
                </c:pt>
                <c:pt idx="9">
                  <c:v>62</c:v>
                </c:pt>
              </c:numCache>
            </c:numRef>
          </c:val>
        </c:ser>
        <c:ser>
          <c:idx val="2"/>
          <c:order val="1"/>
          <c:tx>
            <c:v>8000 - 33%</c:v>
          </c:tx>
          <c:invertIfNegative val="0"/>
          <c:cat>
            <c:strRef>
              <c:f>Sheet1!$S$49:$S$88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Sheet1!$R$69:$R$78</c:f>
              <c:numCache>
                <c:formatCode>General</c:formatCode>
                <c:ptCount val="10"/>
                <c:pt idx="0">
                  <c:v>0</c:v>
                </c:pt>
                <c:pt idx="1">
                  <c:v>60</c:v>
                </c:pt>
                <c:pt idx="2">
                  <c:v>62</c:v>
                </c:pt>
                <c:pt idx="3">
                  <c:v>0</c:v>
                </c:pt>
                <c:pt idx="4">
                  <c:v>65</c:v>
                </c:pt>
                <c:pt idx="5">
                  <c:v>65</c:v>
                </c:pt>
                <c:pt idx="6">
                  <c:v>62</c:v>
                </c:pt>
                <c:pt idx="7">
                  <c:v>0</c:v>
                </c:pt>
                <c:pt idx="8">
                  <c:v>56</c:v>
                </c:pt>
                <c:pt idx="9">
                  <c:v>60</c:v>
                </c:pt>
              </c:numCache>
            </c:numRef>
          </c:val>
        </c:ser>
        <c:ser>
          <c:idx val="1"/>
          <c:order val="2"/>
          <c:tx>
            <c:v>4000 - 50%</c:v>
          </c:tx>
          <c:invertIfNegative val="0"/>
          <c:cat>
            <c:strRef>
              <c:f>Sheet1!$S$49:$S$88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Sheet1!$R$59:$R$68</c:f>
              <c:numCache>
                <c:formatCode>General</c:formatCode>
                <c:ptCount val="10"/>
                <c:pt idx="0">
                  <c:v>62</c:v>
                </c:pt>
                <c:pt idx="1">
                  <c:v>60</c:v>
                </c:pt>
                <c:pt idx="2">
                  <c:v>60</c:v>
                </c:pt>
                <c:pt idx="3">
                  <c:v>65</c:v>
                </c:pt>
                <c:pt idx="4">
                  <c:v>65</c:v>
                </c:pt>
                <c:pt idx="5">
                  <c:v>67</c:v>
                </c:pt>
                <c:pt idx="6">
                  <c:v>64</c:v>
                </c:pt>
                <c:pt idx="7">
                  <c:v>62</c:v>
                </c:pt>
                <c:pt idx="8">
                  <c:v>56</c:v>
                </c:pt>
                <c:pt idx="9">
                  <c:v>63</c:v>
                </c:pt>
              </c:numCache>
            </c:numRef>
          </c:val>
        </c:ser>
        <c:ser>
          <c:idx val="0"/>
          <c:order val="3"/>
          <c:tx>
            <c:v>4000 - 33%</c:v>
          </c:tx>
          <c:invertIfNegative val="0"/>
          <c:cat>
            <c:strRef>
              <c:f>Sheet1!$S$49:$S$88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Sheet1!$R$49:$R$58</c:f>
              <c:numCache>
                <c:formatCode>General</c:formatCode>
                <c:ptCount val="10"/>
                <c:pt idx="0">
                  <c:v>63</c:v>
                </c:pt>
                <c:pt idx="1">
                  <c:v>62</c:v>
                </c:pt>
                <c:pt idx="2">
                  <c:v>61</c:v>
                </c:pt>
                <c:pt idx="3">
                  <c:v>68</c:v>
                </c:pt>
                <c:pt idx="4">
                  <c:v>68</c:v>
                </c:pt>
                <c:pt idx="5">
                  <c:v>69</c:v>
                </c:pt>
                <c:pt idx="6">
                  <c:v>63</c:v>
                </c:pt>
                <c:pt idx="7">
                  <c:v>54</c:v>
                </c:pt>
                <c:pt idx="8">
                  <c:v>56</c:v>
                </c:pt>
                <c:pt idx="9">
                  <c:v>62</c:v>
                </c:pt>
              </c:numCache>
            </c:numRef>
          </c:val>
        </c:ser>
        <c:dLbls>
          <c:showLegendKey val="0"/>
          <c:showVal val="0"/>
          <c:showCatName val="0"/>
          <c:showSerName val="0"/>
          <c:showPercent val="0"/>
          <c:showBubbleSize val="0"/>
        </c:dLbls>
        <c:gapWidth val="150"/>
        <c:axId val="50013696"/>
        <c:axId val="50015232"/>
      </c:barChart>
      <c:catAx>
        <c:axId val="50013696"/>
        <c:scaling>
          <c:orientation val="minMax"/>
        </c:scaling>
        <c:delete val="0"/>
        <c:axPos val="l"/>
        <c:numFmt formatCode="@" sourceLinked="0"/>
        <c:majorTickMark val="out"/>
        <c:minorTickMark val="none"/>
        <c:tickLblPos val="nextTo"/>
        <c:crossAx val="50015232"/>
        <c:crosses val="autoZero"/>
        <c:auto val="0"/>
        <c:lblAlgn val="ctr"/>
        <c:lblOffset val="100"/>
        <c:noMultiLvlLbl val="0"/>
      </c:catAx>
      <c:valAx>
        <c:axId val="50015232"/>
        <c:scaling>
          <c:orientation val="minMax"/>
          <c:max val="80"/>
        </c:scaling>
        <c:delete val="0"/>
        <c:axPos val="b"/>
        <c:majorGridlines/>
        <c:numFmt formatCode="General" sourceLinked="1"/>
        <c:majorTickMark val="out"/>
        <c:minorTickMark val="none"/>
        <c:tickLblPos val="nextTo"/>
        <c:crossAx val="50013696"/>
        <c:crosses val="autoZero"/>
        <c:crossBetween val="between"/>
      </c:valAx>
    </c:plotArea>
    <c:legend>
      <c:legendPos val="r"/>
      <c:layout>
        <c:manualLayout>
          <c:xMode val="edge"/>
          <c:yMode val="edge"/>
          <c:x val="0.85836997667541182"/>
          <c:y val="0.39354028646885703"/>
          <c:w val="0.12766895776823883"/>
          <c:h val="0.14998787670981251"/>
        </c:manualLayout>
      </c:layout>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mc:AlternateContent xmlns:mc="http://schemas.openxmlformats.org/markup-compatibility/2006">
    <mc:Choice xmlns:c14="http://schemas.openxmlformats.org/drawingml/2008/10/chart" Requires="c14">
      <c14:style val="102"/>
    </mc:Choice>
    <mc:Fallback>
      <c:style val="2"/>
    </mc:Fallback>
  </mc:AlternateContent>
  <c:chart>
    <c:autoTitleDeleted val="0"/>
    <c:plotArea>
      <c:layout>
        <c:manualLayout>
          <c:xMode val="edge"/>
          <c:yMode val="edge"/>
          <c:x val="2.1473893003138539E-2"/>
          <c:y val="0.1410057024364956"/>
          <c:w val="0.81818887323498346"/>
          <c:h val="0.83618455158113014"/>
        </c:manualLayout>
      </c:layout>
      <c:barChart>
        <c:barDir val="bar"/>
        <c:grouping val="clustered"/>
        <c:varyColors val="0"/>
        <c:ser>
          <c:idx val="3"/>
          <c:order val="0"/>
          <c:tx>
            <c:strRef>
              <c:f>Sheet1!$T$39</c:f>
              <c:strCache>
                <c:ptCount val="1"/>
                <c:pt idx="0">
                  <c:v>8000 0.5</c:v>
                </c:pt>
              </c:strCache>
            </c:strRef>
          </c:tx>
          <c:invertIfNegative val="0"/>
          <c:cat>
            <c:strRef>
              <c:f>Sheet1!$S$89:$S$128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Sheet1!$R$119:$R$128</c:f>
              <c:numCache>
                <c:formatCode>General</c:formatCode>
                <c:ptCount val="10"/>
                <c:pt idx="0">
                  <c:v>0</c:v>
                </c:pt>
                <c:pt idx="1">
                  <c:v>63</c:v>
                </c:pt>
                <c:pt idx="2">
                  <c:v>64</c:v>
                </c:pt>
                <c:pt idx="3">
                  <c:v>0</c:v>
                </c:pt>
                <c:pt idx="4">
                  <c:v>67</c:v>
                </c:pt>
                <c:pt idx="5">
                  <c:v>63</c:v>
                </c:pt>
                <c:pt idx="6">
                  <c:v>62</c:v>
                </c:pt>
                <c:pt idx="7">
                  <c:v>0</c:v>
                </c:pt>
                <c:pt idx="8">
                  <c:v>58</c:v>
                </c:pt>
                <c:pt idx="9">
                  <c:v>59</c:v>
                </c:pt>
              </c:numCache>
            </c:numRef>
          </c:val>
        </c:ser>
        <c:ser>
          <c:idx val="2"/>
          <c:order val="1"/>
          <c:tx>
            <c:strRef>
              <c:f>Sheet1!$T$29</c:f>
              <c:strCache>
                <c:ptCount val="1"/>
                <c:pt idx="0">
                  <c:v>8000 0.33</c:v>
                </c:pt>
              </c:strCache>
            </c:strRef>
          </c:tx>
          <c:invertIfNegative val="0"/>
          <c:cat>
            <c:strRef>
              <c:f>Sheet1!$S$89:$S$128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Sheet1!$R$109:$R$118</c:f>
              <c:numCache>
                <c:formatCode>General</c:formatCode>
                <c:ptCount val="10"/>
                <c:pt idx="0">
                  <c:v>0</c:v>
                </c:pt>
                <c:pt idx="1">
                  <c:v>64</c:v>
                </c:pt>
                <c:pt idx="2">
                  <c:v>64</c:v>
                </c:pt>
                <c:pt idx="3">
                  <c:v>0</c:v>
                </c:pt>
                <c:pt idx="4">
                  <c:v>66</c:v>
                </c:pt>
                <c:pt idx="5">
                  <c:v>65</c:v>
                </c:pt>
                <c:pt idx="6">
                  <c:v>63</c:v>
                </c:pt>
                <c:pt idx="7">
                  <c:v>0</c:v>
                </c:pt>
                <c:pt idx="8">
                  <c:v>58</c:v>
                </c:pt>
                <c:pt idx="9">
                  <c:v>59</c:v>
                </c:pt>
              </c:numCache>
            </c:numRef>
          </c:val>
        </c:ser>
        <c:ser>
          <c:idx val="1"/>
          <c:order val="2"/>
          <c:tx>
            <c:strRef>
              <c:f>Sheet1!$T$19</c:f>
              <c:strCache>
                <c:ptCount val="1"/>
                <c:pt idx="0">
                  <c:v>4000 0.5</c:v>
                </c:pt>
              </c:strCache>
            </c:strRef>
          </c:tx>
          <c:invertIfNegative val="0"/>
          <c:cat>
            <c:strRef>
              <c:f>Sheet1!$S$89:$S$128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Sheet1!$R$99:$R$108</c:f>
              <c:numCache>
                <c:formatCode>General</c:formatCode>
                <c:ptCount val="10"/>
                <c:pt idx="0">
                  <c:v>64</c:v>
                </c:pt>
                <c:pt idx="1">
                  <c:v>66</c:v>
                </c:pt>
                <c:pt idx="2">
                  <c:v>65</c:v>
                </c:pt>
                <c:pt idx="3">
                  <c:v>0</c:v>
                </c:pt>
                <c:pt idx="4">
                  <c:v>67</c:v>
                </c:pt>
                <c:pt idx="5">
                  <c:v>66</c:v>
                </c:pt>
                <c:pt idx="6">
                  <c:v>63</c:v>
                </c:pt>
                <c:pt idx="7">
                  <c:v>60</c:v>
                </c:pt>
                <c:pt idx="8">
                  <c:v>57</c:v>
                </c:pt>
                <c:pt idx="9">
                  <c:v>58</c:v>
                </c:pt>
              </c:numCache>
            </c:numRef>
          </c:val>
        </c:ser>
        <c:ser>
          <c:idx val="0"/>
          <c:order val="3"/>
          <c:tx>
            <c:strRef>
              <c:f>Sheet1!$T$9</c:f>
              <c:strCache>
                <c:ptCount val="1"/>
                <c:pt idx="0">
                  <c:v>4000 0.33</c:v>
                </c:pt>
              </c:strCache>
            </c:strRef>
          </c:tx>
          <c:invertIfNegative val="0"/>
          <c:cat>
            <c:strRef>
              <c:f>Sheet1!$S$89:$S$128</c:f>
              <c:strCache>
                <c:ptCount val="40"/>
                <c:pt idx="0">
                  <c:v>0.15 0.02</c:v>
                </c:pt>
                <c:pt idx="1">
                  <c:v>0.15 0.03</c:v>
                </c:pt>
                <c:pt idx="2">
                  <c:v>0.15 0.05</c:v>
                </c:pt>
                <c:pt idx="3">
                  <c:v>0.25 0.01</c:v>
                </c:pt>
                <c:pt idx="4">
                  <c:v>0.25 0.02</c:v>
                </c:pt>
                <c:pt idx="5">
                  <c:v>0.25 0.03</c:v>
                </c:pt>
                <c:pt idx="6">
                  <c:v>0.25 0.05</c:v>
                </c:pt>
                <c:pt idx="7">
                  <c:v>0.4 0.02</c:v>
                </c:pt>
                <c:pt idx="8">
                  <c:v>0.4 0.03</c:v>
                </c:pt>
                <c:pt idx="9">
                  <c:v>0.4 0.05</c:v>
                </c:pt>
                <c:pt idx="10">
                  <c:v>0.15 0.02</c:v>
                </c:pt>
                <c:pt idx="11">
                  <c:v>0.15 0.03</c:v>
                </c:pt>
                <c:pt idx="12">
                  <c:v>0.15 0.05</c:v>
                </c:pt>
                <c:pt idx="13">
                  <c:v>0.25 0.01</c:v>
                </c:pt>
                <c:pt idx="14">
                  <c:v>0.25 0.02</c:v>
                </c:pt>
                <c:pt idx="15">
                  <c:v>0.25 0.03</c:v>
                </c:pt>
                <c:pt idx="16">
                  <c:v>0.25 0.05</c:v>
                </c:pt>
                <c:pt idx="17">
                  <c:v>0.4 0.02</c:v>
                </c:pt>
                <c:pt idx="18">
                  <c:v>0.4 0.03</c:v>
                </c:pt>
                <c:pt idx="19">
                  <c:v>0.4 0.05</c:v>
                </c:pt>
                <c:pt idx="20">
                  <c:v>0.15 0.02</c:v>
                </c:pt>
                <c:pt idx="21">
                  <c:v>0.15 0.03</c:v>
                </c:pt>
                <c:pt idx="22">
                  <c:v>0.15 0.05</c:v>
                </c:pt>
                <c:pt idx="23">
                  <c:v>0.25 0.01</c:v>
                </c:pt>
                <c:pt idx="24">
                  <c:v>0.25 0.02</c:v>
                </c:pt>
                <c:pt idx="25">
                  <c:v>0.25 0.03</c:v>
                </c:pt>
                <c:pt idx="26">
                  <c:v>0.25 0.05</c:v>
                </c:pt>
                <c:pt idx="27">
                  <c:v>0.4 0.02</c:v>
                </c:pt>
                <c:pt idx="28">
                  <c:v>0.4 0.03</c:v>
                </c:pt>
                <c:pt idx="29">
                  <c:v>0.4 0.05</c:v>
                </c:pt>
                <c:pt idx="30">
                  <c:v>0.15 0.02</c:v>
                </c:pt>
                <c:pt idx="31">
                  <c:v>0.15 0.03</c:v>
                </c:pt>
                <c:pt idx="32">
                  <c:v>0.15 0.05</c:v>
                </c:pt>
                <c:pt idx="33">
                  <c:v>0.25 0.01</c:v>
                </c:pt>
                <c:pt idx="34">
                  <c:v>0.25 0.02</c:v>
                </c:pt>
                <c:pt idx="35">
                  <c:v>0.25 0.03</c:v>
                </c:pt>
                <c:pt idx="36">
                  <c:v>0.25 0.05</c:v>
                </c:pt>
                <c:pt idx="37">
                  <c:v>0.4 0.02</c:v>
                </c:pt>
                <c:pt idx="38">
                  <c:v>0.4 0.03</c:v>
                </c:pt>
                <c:pt idx="39">
                  <c:v>0.4 0.05</c:v>
                </c:pt>
              </c:strCache>
            </c:strRef>
          </c:cat>
          <c:val>
            <c:numRef>
              <c:f>Sheet1!$R$89:$R$98</c:f>
              <c:numCache>
                <c:formatCode>General</c:formatCode>
                <c:ptCount val="10"/>
                <c:pt idx="0">
                  <c:v>64</c:v>
                </c:pt>
                <c:pt idx="1">
                  <c:v>65</c:v>
                </c:pt>
                <c:pt idx="2">
                  <c:v>65</c:v>
                </c:pt>
                <c:pt idx="3">
                  <c:v>0</c:v>
                </c:pt>
                <c:pt idx="4">
                  <c:v>68</c:v>
                </c:pt>
                <c:pt idx="5">
                  <c:v>66</c:v>
                </c:pt>
                <c:pt idx="6">
                  <c:v>65</c:v>
                </c:pt>
                <c:pt idx="7">
                  <c:v>60</c:v>
                </c:pt>
                <c:pt idx="8">
                  <c:v>52</c:v>
                </c:pt>
                <c:pt idx="9">
                  <c:v>60</c:v>
                </c:pt>
              </c:numCache>
            </c:numRef>
          </c:val>
        </c:ser>
        <c:dLbls>
          <c:showLegendKey val="0"/>
          <c:showVal val="0"/>
          <c:showCatName val="0"/>
          <c:showSerName val="0"/>
          <c:showPercent val="0"/>
          <c:showBubbleSize val="0"/>
        </c:dLbls>
        <c:gapWidth val="150"/>
        <c:axId val="50709248"/>
        <c:axId val="50711168"/>
      </c:barChart>
      <c:catAx>
        <c:axId val="50709248"/>
        <c:scaling>
          <c:orientation val="minMax"/>
        </c:scaling>
        <c:delete val="0"/>
        <c:axPos val="l"/>
        <c:numFmt formatCode="@" sourceLinked="0"/>
        <c:majorTickMark val="out"/>
        <c:minorTickMark val="none"/>
        <c:tickLblPos val="nextTo"/>
        <c:crossAx val="50711168"/>
        <c:crosses val="autoZero"/>
        <c:auto val="0"/>
        <c:lblAlgn val="ctr"/>
        <c:lblOffset val="100"/>
        <c:noMultiLvlLbl val="0"/>
      </c:catAx>
      <c:valAx>
        <c:axId val="50711168"/>
        <c:scaling>
          <c:orientation val="minMax"/>
          <c:max val="80"/>
        </c:scaling>
        <c:delete val="0"/>
        <c:axPos val="b"/>
        <c:majorGridlines/>
        <c:numFmt formatCode="General" sourceLinked="1"/>
        <c:majorTickMark val="out"/>
        <c:minorTickMark val="none"/>
        <c:tickLblPos val="nextTo"/>
        <c:crossAx val="50709248"/>
        <c:crosses val="autoZero"/>
        <c:crossBetween val="between"/>
      </c:valAx>
    </c:plotArea>
    <c:legend>
      <c:legendPos val="r"/>
      <c:layout>
        <c:manualLayout>
          <c:xMode val="edge"/>
          <c:yMode val="edge"/>
          <c:x val="0.84300011996340884"/>
          <c:y val="0.4225708722646061"/>
          <c:w val="0.12766895776823883"/>
          <c:h val="0.14998787670981251"/>
        </c:manualLayout>
      </c:layout>
      <c:overlay val="0"/>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0.35636</cdr:x>
      <cdr:y>0.01453</cdr:y>
    </cdr:from>
    <cdr:to>
      <cdr:x>0.6702</cdr:x>
      <cdr:y>0.05908</cdr:y>
    </cdr:to>
    <cdr:sp macro="" textlink="">
      <cdr:nvSpPr>
        <cdr:cNvPr id="2" name="TextBox 1"/>
        <cdr:cNvSpPr txBox="1"/>
      </cdr:nvSpPr>
      <cdr:spPr>
        <a:xfrm xmlns:a="http://schemas.openxmlformats.org/drawingml/2006/main">
          <a:off x="1879553" y="75325"/>
          <a:ext cx="1655280" cy="2309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Window size - 0.2</a:t>
          </a:r>
        </a:p>
        <a:p xmlns:a="http://schemas.openxmlformats.org/drawingml/2006/main">
          <a:endParaRPr lang="en-US" sz="1100"/>
        </a:p>
      </cdr:txBody>
    </cdr:sp>
  </cdr:relSizeAnchor>
  <cdr:relSizeAnchor xmlns:cdr="http://schemas.openxmlformats.org/drawingml/2006/chartDrawing">
    <cdr:from>
      <cdr:x>0</cdr:x>
      <cdr:y>0.02866</cdr:y>
    </cdr:from>
    <cdr:to>
      <cdr:x>0.15675</cdr:x>
      <cdr:y>0.15107</cdr:y>
    </cdr:to>
    <cdr:sp macro="" textlink="">
      <cdr:nvSpPr>
        <cdr:cNvPr id="3" name="TextBox 1"/>
        <cdr:cNvSpPr txBox="1"/>
      </cdr:nvSpPr>
      <cdr:spPr>
        <a:xfrm xmlns:a="http://schemas.openxmlformats.org/drawingml/2006/main">
          <a:off x="0" y="148580"/>
          <a:ext cx="826748" cy="6345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mean distance</a:t>
          </a:r>
        </a:p>
        <a:p xmlns:a="http://schemas.openxmlformats.org/drawingml/2006/main">
          <a:r>
            <a:rPr lang="en-US" sz="1100"/>
            <a:t>and</a:t>
          </a:r>
          <a:r>
            <a:rPr lang="en-US" sz="1100" baseline="0"/>
            <a:t> step</a:t>
          </a:r>
          <a:endParaRPr lang="en-US" sz="1100"/>
        </a:p>
        <a:p xmlns:a="http://schemas.openxmlformats.org/drawingml/2006/main">
          <a:endParaRPr lang="en-US" sz="1100"/>
        </a:p>
      </cdr:txBody>
    </cdr:sp>
  </cdr:relSizeAnchor>
  <cdr:relSizeAnchor xmlns:cdr="http://schemas.openxmlformats.org/drawingml/2006/chartDrawing">
    <cdr:from>
      <cdr:x>0.82543</cdr:x>
      <cdr:y>0.25599</cdr:y>
    </cdr:from>
    <cdr:to>
      <cdr:x>0.9996</cdr:x>
      <cdr:y>0.35643</cdr:y>
    </cdr:to>
    <cdr:sp macro="" textlink="">
      <cdr:nvSpPr>
        <cdr:cNvPr id="4" name="TextBox 1"/>
        <cdr:cNvSpPr txBox="1"/>
      </cdr:nvSpPr>
      <cdr:spPr>
        <a:xfrm xmlns:a="http://schemas.openxmlformats.org/drawingml/2006/main">
          <a:off x="4353566" y="1327058"/>
          <a:ext cx="918627" cy="52068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sampling</a:t>
          </a:r>
        </a:p>
        <a:p xmlns:a="http://schemas.openxmlformats.org/drawingml/2006/main">
          <a:r>
            <a:rPr lang="en-US" sz="1100" dirty="0"/>
            <a:t>and</a:t>
          </a:r>
          <a:r>
            <a:rPr lang="en-US" sz="1100" baseline="0" dirty="0"/>
            <a:t> middle layer neurons</a:t>
          </a:r>
          <a:endParaRPr lang="en-US" sz="1100" dirty="0"/>
        </a:p>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0.0022</cdr:x>
      <cdr:y>0.10472</cdr:y>
    </cdr:from>
    <cdr:to>
      <cdr:x>0.18042</cdr:x>
      <cdr:y>0.18014</cdr:y>
    </cdr:to>
    <cdr:sp macro="" textlink="">
      <cdr:nvSpPr>
        <cdr:cNvPr id="2" name="TextBox 1"/>
        <cdr:cNvSpPr txBox="1"/>
      </cdr:nvSpPr>
      <cdr:spPr>
        <a:xfrm xmlns:a="http://schemas.openxmlformats.org/drawingml/2006/main">
          <a:off x="12700" y="641350"/>
          <a:ext cx="1028700" cy="46191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mean distance</a:t>
          </a:r>
        </a:p>
        <a:p xmlns:a="http://schemas.openxmlformats.org/drawingml/2006/main">
          <a:r>
            <a:rPr lang="en-US" sz="1100"/>
            <a:t>and</a:t>
          </a:r>
          <a:r>
            <a:rPr lang="en-US" sz="1100" baseline="0"/>
            <a:t> step</a:t>
          </a:r>
          <a:endParaRPr lang="en-US" sz="1100"/>
        </a:p>
        <a:p xmlns:a="http://schemas.openxmlformats.org/drawingml/2006/main">
          <a:endParaRPr lang="en-US" sz="1100"/>
        </a:p>
      </cdr:txBody>
    </cdr:sp>
  </cdr:relSizeAnchor>
  <cdr:relSizeAnchor xmlns:cdr="http://schemas.openxmlformats.org/drawingml/2006/chartDrawing">
    <cdr:from>
      <cdr:x>0.36878</cdr:x>
      <cdr:y>0.06903</cdr:y>
    </cdr:from>
    <cdr:to>
      <cdr:x>0.58573</cdr:x>
      <cdr:y>0.11594</cdr:y>
    </cdr:to>
    <cdr:sp macro="" textlink="">
      <cdr:nvSpPr>
        <cdr:cNvPr id="3" name="TextBox 1"/>
        <cdr:cNvSpPr txBox="1"/>
      </cdr:nvSpPr>
      <cdr:spPr>
        <a:xfrm xmlns:a="http://schemas.openxmlformats.org/drawingml/2006/main">
          <a:off x="2430740" y="434629"/>
          <a:ext cx="1429951" cy="29533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Window size - 0.3</a:t>
          </a:r>
        </a:p>
        <a:p xmlns:a="http://schemas.openxmlformats.org/drawingml/2006/main">
          <a:endParaRPr lang="en-US" sz="1100"/>
        </a:p>
      </cdr:txBody>
    </cdr:sp>
  </cdr:relSizeAnchor>
  <cdr:relSizeAnchor xmlns:cdr="http://schemas.openxmlformats.org/drawingml/2006/chartDrawing">
    <cdr:from>
      <cdr:x>0.82178</cdr:x>
      <cdr:y>0.29912</cdr:y>
    </cdr:from>
    <cdr:to>
      <cdr:x>1</cdr:x>
      <cdr:y>0.40487</cdr:y>
    </cdr:to>
    <cdr:sp macro="" textlink="">
      <cdr:nvSpPr>
        <cdr:cNvPr id="4" name="TextBox 1"/>
        <cdr:cNvSpPr txBox="1"/>
      </cdr:nvSpPr>
      <cdr:spPr>
        <a:xfrm xmlns:a="http://schemas.openxmlformats.org/drawingml/2006/main">
          <a:off x="4743449" y="1831975"/>
          <a:ext cx="1028700" cy="6477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sampling</a:t>
          </a:r>
        </a:p>
        <a:p xmlns:a="http://schemas.openxmlformats.org/drawingml/2006/main">
          <a:r>
            <a:rPr lang="en-US" sz="1100"/>
            <a:t>and</a:t>
          </a:r>
          <a:r>
            <a:rPr lang="en-US" sz="1100" baseline="0"/>
            <a:t> middle layer neurons</a:t>
          </a:r>
          <a:endParaRPr lang="en-US" sz="1100"/>
        </a:p>
        <a:p xmlns:a="http://schemas.openxmlformats.org/drawingml/2006/main">
          <a:endParaRPr lang="en-US" sz="1100"/>
        </a:p>
      </cdr:txBody>
    </cdr:sp>
  </cdr:relSizeAnchor>
</c:userShapes>
</file>

<file path=ppt/drawings/drawing3.xml><?xml version="1.0" encoding="utf-8"?>
<c:userShapes xmlns:c="http://schemas.openxmlformats.org/drawingml/2006/chart">
  <cdr:relSizeAnchor xmlns:cdr="http://schemas.openxmlformats.org/drawingml/2006/chartDrawing">
    <cdr:from>
      <cdr:x>0.34602</cdr:x>
      <cdr:y>0.02385</cdr:y>
    </cdr:from>
    <cdr:to>
      <cdr:x>0.56583</cdr:x>
      <cdr:y>0.07207</cdr:y>
    </cdr:to>
    <cdr:sp macro="" textlink="">
      <cdr:nvSpPr>
        <cdr:cNvPr id="2" name="TextBox 1"/>
        <cdr:cNvSpPr txBox="1"/>
      </cdr:nvSpPr>
      <cdr:spPr>
        <a:xfrm xmlns:a="http://schemas.openxmlformats.org/drawingml/2006/main">
          <a:off x="2251075" y="146050"/>
          <a:ext cx="1429951" cy="29533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Window size - 0.4</a:t>
          </a:r>
        </a:p>
        <a:p xmlns:a="http://schemas.openxmlformats.org/drawingml/2006/main">
          <a:endParaRPr lang="en-US" sz="1100"/>
        </a:p>
      </cdr:txBody>
    </cdr:sp>
  </cdr:relSizeAnchor>
  <cdr:relSizeAnchor xmlns:cdr="http://schemas.openxmlformats.org/drawingml/2006/chartDrawing">
    <cdr:from>
      <cdr:x>0</cdr:x>
      <cdr:y>0.07361</cdr:y>
    </cdr:from>
    <cdr:to>
      <cdr:x>0.18057</cdr:x>
      <cdr:y>0.15115</cdr:y>
    </cdr:to>
    <cdr:sp macro="" textlink="">
      <cdr:nvSpPr>
        <cdr:cNvPr id="3" name="TextBox 1"/>
        <cdr:cNvSpPr txBox="1"/>
      </cdr:nvSpPr>
      <cdr:spPr>
        <a:xfrm xmlns:a="http://schemas.openxmlformats.org/drawingml/2006/main">
          <a:off x="0" y="450850"/>
          <a:ext cx="1174687" cy="47485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mean distance</a:t>
          </a:r>
        </a:p>
        <a:p xmlns:a="http://schemas.openxmlformats.org/drawingml/2006/main">
          <a:r>
            <a:rPr lang="en-US" sz="1100"/>
            <a:t>and</a:t>
          </a:r>
          <a:r>
            <a:rPr lang="en-US" sz="1100" baseline="0"/>
            <a:t> step</a:t>
          </a:r>
          <a:endParaRPr lang="en-US" sz="1100"/>
        </a:p>
        <a:p xmlns:a="http://schemas.openxmlformats.org/drawingml/2006/main">
          <a:endParaRPr lang="en-US" sz="1100"/>
        </a:p>
      </cdr:txBody>
    </cdr:sp>
  </cdr:relSizeAnchor>
  <cdr:relSizeAnchor xmlns:cdr="http://schemas.openxmlformats.org/drawingml/2006/chartDrawing">
    <cdr:from>
      <cdr:x>0.81943</cdr:x>
      <cdr:y>0.31778</cdr:y>
    </cdr:from>
    <cdr:to>
      <cdr:x>1</cdr:x>
      <cdr:y>0.4265</cdr:y>
    </cdr:to>
    <cdr:sp macro="" textlink="">
      <cdr:nvSpPr>
        <cdr:cNvPr id="4" name="TextBox 1"/>
        <cdr:cNvSpPr txBox="1"/>
      </cdr:nvSpPr>
      <cdr:spPr>
        <a:xfrm xmlns:a="http://schemas.openxmlformats.org/drawingml/2006/main">
          <a:off x="5330887" y="1946275"/>
          <a:ext cx="1174687" cy="66583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a:t>sampling</a:t>
          </a:r>
        </a:p>
        <a:p xmlns:a="http://schemas.openxmlformats.org/drawingml/2006/main">
          <a:r>
            <a:rPr lang="en-US" sz="1100"/>
            <a:t>and</a:t>
          </a:r>
          <a:r>
            <a:rPr lang="en-US" sz="1100" baseline="0"/>
            <a:t> middle layer neurons</a:t>
          </a:r>
          <a:endParaRPr lang="en-US" sz="1100"/>
        </a:p>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4CB7190-53B4-4B64-9972-CE04E03A3132}" type="datetimeFigureOut">
              <a:rPr lang="he-IL" smtClean="0"/>
              <a:pPr/>
              <a:t>כ"ב/תשרי/תש"ע</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473BE9E-7A17-49FD-B727-1E1FE216A42F}" type="slidenum">
              <a:rPr lang="he-IL" smtClean="0"/>
              <a:pPr/>
              <a:t>‹#›</a:t>
            </a:fld>
            <a:endParaRPr lang="he-IL"/>
          </a:p>
        </p:txBody>
      </p:sp>
    </p:spTree>
    <p:extLst>
      <p:ext uri="{BB962C8B-B14F-4D97-AF65-F5344CB8AC3E}">
        <p14:creationId xmlns:p14="http://schemas.microsoft.com/office/powerpoint/2007/7/12/main" val="301663581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1473BE9E-7A17-49FD-B727-1E1FE216A42F}" type="slidenum">
              <a:rPr lang="he-IL" smtClean="0"/>
              <a:pPr/>
              <a:t>12</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E13F47E-4F99-432A-AC07-8FF7CA8A42FF}" type="datetimeFigureOut">
              <a:rPr lang="he-IL" smtClean="0"/>
              <a:pPr/>
              <a:t>כ"ב/תשרי/תש"ע</a:t>
            </a:fld>
            <a:endParaRPr lang="he-IL"/>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he-IL"/>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1DBE52A-7E1D-48A3-A335-70CA162B3983}"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13F47E-4F99-432A-AC07-8FF7CA8A42FF}" type="datetimeFigureOut">
              <a:rPr lang="he-IL" smtClean="0"/>
              <a:pPr/>
              <a:t>כ"ב/תשרי/תש"ע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DBE52A-7E1D-48A3-A335-70CA162B3983}"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13F47E-4F99-432A-AC07-8FF7CA8A42FF}" type="datetimeFigureOut">
              <a:rPr lang="he-IL" smtClean="0"/>
              <a:pPr/>
              <a:t>כ"ב/תשרי/תש"ע</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DBE52A-7E1D-48A3-A335-70CA162B3983}" type="slidenum">
              <a:rPr lang="he-IL" smtClean="0"/>
              <a:pPr/>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856163" y="1981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99EFA844-F6C3-4929-A6A3-9D52FFD58F43}"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856163" y="19812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856163" y="41148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11075C8B-BD2F-4E0E-97DE-FDC976704A2A}"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E13F47E-4F99-432A-AC07-8FF7CA8A42FF}" type="datetimeFigureOut">
              <a:rPr lang="he-IL" smtClean="0"/>
              <a:pPr/>
              <a:t>כ"ב/תשרי/תש"ע</a:t>
            </a:fld>
            <a:endParaRPr lang="he-IL"/>
          </a:p>
        </p:txBody>
      </p:sp>
      <p:sp>
        <p:nvSpPr>
          <p:cNvPr id="9" name="Slide Number Placeholder 8"/>
          <p:cNvSpPr>
            <a:spLocks noGrp="1"/>
          </p:cNvSpPr>
          <p:nvPr>
            <p:ph type="sldNum" sz="quarter" idx="15"/>
          </p:nvPr>
        </p:nvSpPr>
        <p:spPr/>
        <p:txBody>
          <a:bodyPr rtlCol="0"/>
          <a:lstStyle/>
          <a:p>
            <a:fld id="{B1DBE52A-7E1D-48A3-A335-70CA162B3983}" type="slidenum">
              <a:rPr lang="he-IL" smtClean="0"/>
              <a:pPr/>
              <a:t>‹#›</a:t>
            </a:fld>
            <a:endParaRPr lang="he-IL"/>
          </a:p>
        </p:txBody>
      </p:sp>
      <p:sp>
        <p:nvSpPr>
          <p:cNvPr id="10" name="Footer Placeholder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E13F47E-4F99-432A-AC07-8FF7CA8A42FF}" type="datetimeFigureOut">
              <a:rPr lang="he-IL" smtClean="0"/>
              <a:pPr/>
              <a:t>כ"ב/תשרי/תש"ע</a:t>
            </a:fld>
            <a:endParaRPr lang="he-IL"/>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he-IL"/>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1DBE52A-7E1D-48A3-A335-70CA162B3983}"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E13F47E-4F99-432A-AC07-8FF7CA8A42FF}" type="datetimeFigureOut">
              <a:rPr lang="he-IL" smtClean="0"/>
              <a:pPr/>
              <a:t>כ"ב/תשרי/תש"ע</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1DBE52A-7E1D-48A3-A335-70CA162B3983}" type="slidenum">
              <a:rPr lang="he-IL" smtClean="0"/>
              <a:pPr/>
              <a:t>‹#›</a:t>
            </a:fld>
            <a:endParaRPr lang="he-IL"/>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E13F47E-4F99-432A-AC07-8FF7CA8A42FF}" type="datetimeFigureOut">
              <a:rPr lang="he-IL" smtClean="0"/>
              <a:pPr/>
              <a:t>כ"ב/תשרי/תש"ע</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1DBE52A-7E1D-48A3-A335-70CA162B3983}" type="slidenum">
              <a:rPr lang="he-IL" smtClean="0"/>
              <a:pPr/>
              <a:t>‹#›</a:t>
            </a:fld>
            <a:endParaRPr lang="he-IL"/>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E13F47E-4F99-432A-AC07-8FF7CA8A42FF}" type="datetimeFigureOut">
              <a:rPr lang="he-IL" smtClean="0"/>
              <a:pPr/>
              <a:t>כ"ב/תשרי/תש"ע</a:t>
            </a:fld>
            <a:endParaRPr lang="he-IL"/>
          </a:p>
        </p:txBody>
      </p:sp>
      <p:sp>
        <p:nvSpPr>
          <p:cNvPr id="7" name="Slide Number Placeholder 6"/>
          <p:cNvSpPr>
            <a:spLocks noGrp="1"/>
          </p:cNvSpPr>
          <p:nvPr>
            <p:ph type="sldNum" sz="quarter" idx="11"/>
          </p:nvPr>
        </p:nvSpPr>
        <p:spPr/>
        <p:txBody>
          <a:bodyPr rtlCol="0"/>
          <a:lstStyle/>
          <a:p>
            <a:fld id="{B1DBE52A-7E1D-48A3-A335-70CA162B3983}" type="slidenum">
              <a:rPr lang="he-IL" smtClean="0"/>
              <a:pPr/>
              <a:t>‹#›</a:t>
            </a:fld>
            <a:endParaRPr lang="he-IL"/>
          </a:p>
        </p:txBody>
      </p:sp>
      <p:sp>
        <p:nvSpPr>
          <p:cNvPr id="8" name="Footer Placeholder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3F47E-4F99-432A-AC07-8FF7CA8A42FF}" type="datetimeFigureOut">
              <a:rPr lang="he-IL" smtClean="0"/>
              <a:pPr/>
              <a:t>כ"ב/תשרי/תש"ע</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1DBE52A-7E1D-48A3-A335-70CA162B3983}"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E13F47E-4F99-432A-AC07-8FF7CA8A42FF}" type="datetimeFigureOut">
              <a:rPr lang="he-IL" smtClean="0"/>
              <a:pPr/>
              <a:t>כ"ב/תשרי/תש"ע</a:t>
            </a:fld>
            <a:endParaRPr lang="he-IL"/>
          </a:p>
        </p:txBody>
      </p:sp>
      <p:sp>
        <p:nvSpPr>
          <p:cNvPr id="22" name="Slide Number Placeholder 21"/>
          <p:cNvSpPr>
            <a:spLocks noGrp="1"/>
          </p:cNvSpPr>
          <p:nvPr>
            <p:ph type="sldNum" sz="quarter" idx="15"/>
          </p:nvPr>
        </p:nvSpPr>
        <p:spPr/>
        <p:txBody>
          <a:bodyPr rtlCol="0"/>
          <a:lstStyle/>
          <a:p>
            <a:fld id="{B1DBE52A-7E1D-48A3-A335-70CA162B3983}" type="slidenum">
              <a:rPr lang="he-IL" smtClean="0"/>
              <a:pPr/>
              <a:t>‹#›</a:t>
            </a:fld>
            <a:endParaRPr lang="he-IL"/>
          </a:p>
        </p:txBody>
      </p:sp>
      <p:sp>
        <p:nvSpPr>
          <p:cNvPr id="23" name="Footer Placeholder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E13F47E-4F99-432A-AC07-8FF7CA8A42FF}" type="datetimeFigureOut">
              <a:rPr lang="he-IL" smtClean="0"/>
              <a:pPr/>
              <a:t>כ"ב/תשרי/תש"ע</a:t>
            </a:fld>
            <a:endParaRPr lang="he-IL"/>
          </a:p>
        </p:txBody>
      </p:sp>
      <p:sp>
        <p:nvSpPr>
          <p:cNvPr id="18" name="Slide Number Placeholder 17"/>
          <p:cNvSpPr>
            <a:spLocks noGrp="1"/>
          </p:cNvSpPr>
          <p:nvPr>
            <p:ph type="sldNum" sz="quarter" idx="11"/>
          </p:nvPr>
        </p:nvSpPr>
        <p:spPr/>
        <p:txBody>
          <a:bodyPr rtlCol="0"/>
          <a:lstStyle/>
          <a:p>
            <a:fld id="{B1DBE52A-7E1D-48A3-A335-70CA162B3983}" type="slidenum">
              <a:rPr lang="he-IL" smtClean="0"/>
              <a:pPr/>
              <a:t>‹#›</a:t>
            </a:fld>
            <a:endParaRPr lang="he-IL"/>
          </a:p>
        </p:txBody>
      </p:sp>
      <p:sp>
        <p:nvSpPr>
          <p:cNvPr id="21" name="Footer Placeholder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E13F47E-4F99-432A-AC07-8FF7CA8A42FF}" type="datetimeFigureOut">
              <a:rPr lang="he-IL" smtClean="0"/>
              <a:pPr/>
              <a:t>כ"ב/תשרי/תש"ע</a:t>
            </a:fld>
            <a:endParaRPr lang="he-IL"/>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xmlns:mc="http://schemas.openxmlformats.org/markup-compatibility/2006" xmlns:a14="http://schemas.microsoft.com/office/drawing/2007/7/7/main" val="FFFFFF" mc:Ignorable=""/>
                </a:solidFill>
              </a:defRPr>
            </a:lvl1pPr>
          </a:lstStyle>
          <a:p>
            <a:fld id="{B1DBE52A-7E1D-48A3-A335-70CA162B3983}"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http://www.phon.ox.ac.uk/~jcoleman/organs.jpeg" TargetMode="External"/><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http://www.phon.ox.ac.uk/~jcoleman/organs.jpeg" TargetMode="External"/><Relationship Id="rId2" Type="http://schemas.openxmlformats.org/officeDocument/2006/relationships/image" Target="../media/image10.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2285992"/>
            <a:ext cx="6386514" cy="2500330"/>
          </a:xfrm>
        </p:spPr>
        <p:txBody>
          <a:bodyPr>
            <a:normAutofit fontScale="90000"/>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400" dirty="0" smtClean="0"/>
              <a:t> via </a:t>
            </a:r>
            <a:r>
              <a:rPr lang="en-US" sz="2400" dirty="0" err="1" smtClean="0"/>
              <a:t>Praat</a:t>
            </a:r>
            <a:r>
              <a:rPr lang="en-US" sz="2400" dirty="0" smtClean="0"/>
              <a:t/>
            </a:r>
            <a:br>
              <a:rPr lang="en-US" sz="2400" dirty="0" smtClean="0"/>
            </a:br>
            <a:endParaRPr lang="he-IL" sz="2400" dirty="0"/>
          </a:p>
        </p:txBody>
      </p:sp>
      <p:sp>
        <p:nvSpPr>
          <p:cNvPr id="3" name="Subtitle 2"/>
          <p:cNvSpPr>
            <a:spLocks noGrp="1"/>
          </p:cNvSpPr>
          <p:nvPr>
            <p:ph type="subTitle" idx="1"/>
          </p:nvPr>
        </p:nvSpPr>
        <p:spPr/>
        <p:txBody>
          <a:bodyPr>
            <a:normAutofit/>
          </a:bodyPr>
          <a:lstStyle/>
          <a:p>
            <a:endParaRPr lang="en-US" dirty="0" smtClean="0"/>
          </a:p>
          <a:p>
            <a:r>
              <a:rPr lang="en-US" dirty="0" smtClean="0"/>
              <a:t>By Michael </a:t>
            </a:r>
            <a:r>
              <a:rPr lang="en-US" dirty="0" err="1" smtClean="0"/>
              <a:t>Kleinzit</a:t>
            </a:r>
            <a:r>
              <a:rPr lang="en-US" dirty="0" smtClean="0"/>
              <a:t/>
            </a:r>
            <a:br>
              <a:rPr lang="en-US" dirty="0" smtClean="0"/>
            </a:br>
            <a:r>
              <a:rPr lang="en-US" dirty="0" smtClean="0"/>
              <a:t>Maria </a:t>
            </a:r>
            <a:r>
              <a:rPr lang="en-US" dirty="0" err="1" smtClean="0"/>
              <a:t>Uretskiy</a:t>
            </a:r>
            <a:endParaRPr lang="he-IL" dirty="0"/>
          </a:p>
        </p:txBody>
      </p:sp>
      <p:sp>
        <p:nvSpPr>
          <p:cNvPr id="5" name="Title 1"/>
          <p:cNvSpPr txBox="1">
            <a:spLocks/>
          </p:cNvSpPr>
          <p:nvPr/>
        </p:nvSpPr>
        <p:spPr>
          <a:xfrm>
            <a:off x="2071670" y="2571744"/>
            <a:ext cx="6386514" cy="2500330"/>
          </a:xfrm>
          <a:prstGeom prst="rect">
            <a:avLst/>
          </a:prstGeom>
        </p:spPr>
        <p:txBody>
          <a:bodyPr vert="horz" anchor="b">
            <a:no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smtClean="0">
                <a:ln>
                  <a:noFill/>
                </a:ln>
                <a:solidFill>
                  <a:schemeClr val="tx2"/>
                </a:solidFill>
                <a:effectLst/>
                <a:uLnTx/>
                <a:uFillTx/>
                <a:latin typeface="+mj-lt"/>
                <a:ea typeface="+mj-ea"/>
                <a:cs typeface="+mj-cs"/>
              </a:rPr>
              <a:t>Automatic Speech</a:t>
            </a:r>
            <a:br>
              <a:rPr kumimoji="0" lang="en-US" sz="4400" b="1" i="0" u="none" strike="noStrike" kern="1200" cap="small" spc="0" normalizeH="0" baseline="0" noProof="0" dirty="0" smtClean="0">
                <a:ln>
                  <a:noFill/>
                </a:ln>
                <a:solidFill>
                  <a:schemeClr val="tx2"/>
                </a:solidFill>
                <a:effectLst/>
                <a:uLnTx/>
                <a:uFillTx/>
                <a:latin typeface="+mj-lt"/>
                <a:ea typeface="+mj-ea"/>
                <a:cs typeface="+mj-cs"/>
              </a:rPr>
            </a:br>
            <a:r>
              <a:rPr kumimoji="0" lang="en-US" sz="4400" b="1" i="0" u="none" strike="noStrike" kern="1200" cap="small" spc="0" normalizeH="0" baseline="0" noProof="0" dirty="0" smtClean="0">
                <a:ln>
                  <a:noFill/>
                </a:ln>
                <a:solidFill>
                  <a:schemeClr val="tx2"/>
                </a:solidFill>
                <a:effectLst/>
                <a:uLnTx/>
                <a:uFillTx/>
                <a:latin typeface="+mj-lt"/>
                <a:ea typeface="+mj-ea"/>
                <a:cs typeface="+mj-cs"/>
              </a:rPr>
              <a:t>Segmentation	</a:t>
            </a:r>
            <a:br>
              <a:rPr kumimoji="0" lang="en-US" sz="4400" b="1" i="0" u="none" strike="noStrike" kern="1200" cap="small" spc="0" normalizeH="0" baseline="0" noProof="0" dirty="0" smtClean="0">
                <a:ln>
                  <a:noFill/>
                </a:ln>
                <a:solidFill>
                  <a:schemeClr val="tx2"/>
                </a:solidFill>
                <a:effectLst/>
                <a:uLnTx/>
                <a:uFillTx/>
                <a:latin typeface="+mj-lt"/>
                <a:ea typeface="+mj-ea"/>
                <a:cs typeface="+mj-cs"/>
              </a:rPr>
            </a:br>
            <a:r>
              <a:rPr kumimoji="0" lang="en-US" sz="4400" b="1" i="0" u="none" strike="noStrike" kern="1200" cap="small" spc="0" normalizeH="0" baseline="0" noProof="0" dirty="0" smtClean="0">
                <a:ln>
                  <a:noFill/>
                </a:ln>
                <a:solidFill>
                  <a:schemeClr val="tx2"/>
                </a:solidFill>
                <a:effectLst/>
                <a:uLnTx/>
                <a:uFillTx/>
                <a:latin typeface="+mj-lt"/>
                <a:ea typeface="+mj-ea"/>
                <a:cs typeface="+mj-cs"/>
              </a:rPr>
              <a:t/>
            </a:r>
            <a:br>
              <a:rPr kumimoji="0" lang="en-US" sz="4400" b="1" i="0" u="none" strike="noStrike" kern="1200" cap="small" spc="0" normalizeH="0" baseline="0" noProof="0" dirty="0" smtClean="0">
                <a:ln>
                  <a:noFill/>
                </a:ln>
                <a:solidFill>
                  <a:schemeClr val="tx2"/>
                </a:solidFill>
                <a:effectLst/>
                <a:uLnTx/>
                <a:uFillTx/>
                <a:latin typeface="+mj-lt"/>
                <a:ea typeface="+mj-ea"/>
                <a:cs typeface="+mj-cs"/>
              </a:rPr>
            </a:br>
            <a:r>
              <a:rPr kumimoji="0" lang="en-US" sz="4400" b="1" i="0" u="none" strike="noStrike" kern="1200" cap="small" spc="0" normalizeH="0" baseline="0" noProof="0" dirty="0" smtClean="0">
                <a:ln>
                  <a:noFill/>
                </a:ln>
                <a:solidFill>
                  <a:schemeClr val="tx2"/>
                </a:solidFill>
                <a:effectLst/>
                <a:uLnTx/>
                <a:uFillTx/>
                <a:latin typeface="+mj-lt"/>
                <a:ea typeface="+mj-ea"/>
                <a:cs typeface="+mj-cs"/>
              </a:rPr>
              <a:t/>
            </a:r>
            <a:br>
              <a:rPr kumimoji="0" lang="en-US" sz="4400" b="1" i="0" u="none" strike="noStrike" kern="1200" cap="small" spc="0" normalizeH="0" baseline="0" noProof="0" dirty="0" smtClean="0">
                <a:ln>
                  <a:noFill/>
                </a:ln>
                <a:solidFill>
                  <a:schemeClr val="tx2"/>
                </a:solidFill>
                <a:effectLst/>
                <a:uLnTx/>
                <a:uFillTx/>
                <a:latin typeface="+mj-lt"/>
                <a:ea typeface="+mj-ea"/>
                <a:cs typeface="+mj-cs"/>
              </a:rPr>
            </a:br>
            <a:endParaRPr kumimoji="0" lang="he-IL" sz="44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srcRect r="912"/>
          <a:stretch>
            <a:fillRect/>
          </a:stretch>
        </p:blipFill>
        <p:spPr bwMode="auto">
          <a:xfrm>
            <a:off x="214282" y="4143380"/>
            <a:ext cx="7929618" cy="253842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ההיגויים</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1142976" y="1428736"/>
            <a:ext cx="7051699" cy="3429024"/>
          </a:xfrm>
        </p:spPr>
        <p:txBody>
          <a:bodyPr>
            <a:normAutofit/>
          </a:bodyPr>
          <a:lstStyle/>
          <a:p>
            <a:pPr>
              <a:buNone/>
            </a:pPr>
            <a:endParaRPr lang="he-IL" dirty="0" smtClean="0">
              <a:latin typeface="Arial" pitchFamily="34" charset="0"/>
              <a:cs typeface="Arial" pitchFamily="34" charset="0"/>
            </a:endParaRPr>
          </a:p>
          <a:p>
            <a:pPr>
              <a:buNone/>
            </a:pPr>
            <a:r>
              <a:rPr lang="he-IL" dirty="0" smtClean="0">
                <a:latin typeface="Arial" pitchFamily="34" charset="0"/>
                <a:cs typeface="Arial" pitchFamily="34" charset="0"/>
              </a:rPr>
              <a:t>הדיבור מורכב מסדרת היגויים המרכיבים את</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ההברות המילים והמשפטים.היגויים אלה ניתן לחלק לשני סוגים עיקריים:</a:t>
            </a:r>
          </a:p>
          <a:p>
            <a:pPr>
              <a:buNone/>
            </a:pPr>
            <a:r>
              <a:rPr lang="he-IL" dirty="0" smtClean="0">
                <a:latin typeface="Arial" pitchFamily="34" charset="0"/>
                <a:cs typeface="Arial" pitchFamily="34" charset="0"/>
              </a:rPr>
              <a:t>		- היגויים קוליים</a:t>
            </a:r>
          </a:p>
          <a:p>
            <a:pPr>
              <a:buNone/>
            </a:pPr>
            <a:r>
              <a:rPr lang="he-IL" dirty="0" smtClean="0">
                <a:latin typeface="Arial" pitchFamily="34" charset="0"/>
                <a:cs typeface="Arial" pitchFamily="34" charset="0"/>
              </a:rPr>
              <a:t>		- היגויים אי קוליים</a:t>
            </a:r>
          </a:p>
          <a:p>
            <a:pPr>
              <a:buNone/>
            </a:pPr>
            <a:endParaRPr lang="he-IL"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he-IL" dirty="0" smtClean="0">
              <a:latin typeface="Arial" pitchFamily="34" charset="0"/>
              <a:cs typeface="Arial" pitchFamily="34" charset="0"/>
            </a:endParaRPr>
          </a:p>
          <a:p>
            <a:endParaRPr lang="he-IL" dirty="0" smtClean="0">
              <a:latin typeface="Arial" pitchFamily="34" charset="0"/>
              <a:cs typeface="Arial" pitchFamily="34" charset="0"/>
            </a:endParaRPr>
          </a:p>
        </p:txBody>
      </p:sp>
      <p:sp>
        <p:nvSpPr>
          <p:cNvPr id="8" name="Text Placeholder 2"/>
          <p:cNvSpPr txBox="1">
            <a:spLocks/>
          </p:cNvSpPr>
          <p:nvPr/>
        </p:nvSpPr>
        <p:spPr>
          <a:xfrm>
            <a:off x="5929322" y="4000504"/>
            <a:ext cx="2357454" cy="571504"/>
          </a:xfrm>
          <a:prstGeom prst="rect">
            <a:avLst/>
          </a:prstGeom>
          <a:solidFill>
            <a:schemeClr val="bg1"/>
          </a:solidFill>
        </p:spPr>
        <p:txBody>
          <a:bodyPr vert="horz">
            <a:normAutofit/>
          </a:bodyPr>
          <a:lstStyle/>
          <a:p>
            <a:pPr marL="274320" marR="0" lvl="0" indent="-274320" algn="r" defTabSz="914400" rtl="1" eaLnBrk="1" fontAlgn="auto" latinLnBrk="0" hangingPunct="1">
              <a:lnSpc>
                <a:spcPct val="100000"/>
              </a:lnSpc>
              <a:spcBef>
                <a:spcPts val="600"/>
              </a:spcBef>
              <a:spcAft>
                <a:spcPts val="0"/>
              </a:spcAft>
              <a:buClr>
                <a:schemeClr val="accent1"/>
              </a:buClr>
              <a:buSzPct val="70000"/>
              <a:tabLst/>
              <a:defRPr/>
            </a:pPr>
            <a:r>
              <a:rPr kumimoji="0" lang="he-IL"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יצירת</a:t>
            </a:r>
            <a:r>
              <a:rPr kumimoji="0" lang="he-IL"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אות דיבור</a:t>
            </a:r>
            <a:r>
              <a:rPr lang="he-IL" sz="2400" dirty="0" smtClean="0">
                <a:latin typeface="Arial" pitchFamily="34" charset="0"/>
                <a:cs typeface="Arial" pitchFamily="34" charset="0"/>
              </a:rPr>
              <a:t>:</a:t>
            </a:r>
            <a:endParaRPr kumimoji="0" lang="he-IL"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היגוי קולי</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1357290" y="2143116"/>
            <a:ext cx="7337451" cy="4238636"/>
          </a:xfrm>
        </p:spPr>
        <p:txBody>
          <a:bodyPr/>
          <a:lstStyle/>
          <a:p>
            <a:r>
              <a:rPr lang="he-IL" dirty="0" smtClean="0">
                <a:latin typeface="Arial" pitchFamily="34" charset="0"/>
                <a:cs typeface="Arial" pitchFamily="34" charset="0"/>
              </a:rPr>
              <a:t>היגויים קולים</a:t>
            </a:r>
            <a:r>
              <a:rPr lang="en-US" dirty="0" smtClean="0">
                <a:latin typeface="Arial" pitchFamily="34" charset="0"/>
                <a:cs typeface="Arial" pitchFamily="34" charset="0"/>
              </a:rPr>
              <a:t> – </a:t>
            </a:r>
            <a:r>
              <a:rPr lang="he-IL" dirty="0" smtClean="0">
                <a:latin typeface="Arial" pitchFamily="34" charset="0"/>
                <a:cs typeface="Arial" pitchFamily="34" charset="0"/>
              </a:rPr>
              <a:t>אה</a:t>
            </a:r>
            <a:r>
              <a:rPr lang="en-US" dirty="0" smtClean="0">
                <a:latin typeface="Arial" pitchFamily="34" charset="0"/>
                <a:cs typeface="Arial" pitchFamily="34" charset="0"/>
              </a:rPr>
              <a:t>,</a:t>
            </a:r>
            <a:r>
              <a:rPr lang="he-IL" dirty="0" smtClean="0">
                <a:latin typeface="Arial" pitchFamily="34" charset="0"/>
                <a:cs typeface="Arial" pitchFamily="34" charset="0"/>
              </a:rPr>
              <a:t>אי</a:t>
            </a:r>
            <a:r>
              <a:rPr lang="en-US" dirty="0" smtClean="0">
                <a:latin typeface="Arial" pitchFamily="34" charset="0"/>
                <a:cs typeface="Arial" pitchFamily="34" charset="0"/>
              </a:rPr>
              <a:t>,</a:t>
            </a:r>
            <a:r>
              <a:rPr lang="he-IL" dirty="0" smtClean="0">
                <a:latin typeface="Arial" pitchFamily="34" charset="0"/>
                <a:cs typeface="Arial" pitchFamily="34" charset="0"/>
              </a:rPr>
              <a:t>או</a:t>
            </a:r>
            <a:r>
              <a:rPr lang="en-US" dirty="0" smtClean="0">
                <a:latin typeface="Arial" pitchFamily="34" charset="0"/>
                <a:cs typeface="Arial" pitchFamily="34" charset="0"/>
              </a:rPr>
              <a:t>,</a:t>
            </a:r>
            <a:r>
              <a:rPr lang="he-IL" dirty="0" smtClean="0">
                <a:latin typeface="Arial" pitchFamily="34" charset="0"/>
                <a:cs typeface="Arial" pitchFamily="34" charset="0"/>
              </a:rPr>
              <a:t>מ</a:t>
            </a:r>
            <a:r>
              <a:rPr lang="en-US" dirty="0" smtClean="0">
                <a:latin typeface="Arial" pitchFamily="34" charset="0"/>
                <a:cs typeface="Arial" pitchFamily="34" charset="0"/>
              </a:rPr>
              <a:t>,</a:t>
            </a:r>
            <a:r>
              <a:rPr lang="he-IL" dirty="0" smtClean="0">
                <a:latin typeface="Arial" pitchFamily="34" charset="0"/>
                <a:cs typeface="Arial" pitchFamily="34" charset="0"/>
              </a:rPr>
              <a:t>נ</a:t>
            </a:r>
            <a:r>
              <a:rPr lang="en-US" dirty="0" smtClean="0">
                <a:latin typeface="Arial" pitchFamily="34" charset="0"/>
                <a:cs typeface="Arial" pitchFamily="34" charset="0"/>
              </a:rPr>
              <a:t>,</a:t>
            </a:r>
            <a:r>
              <a:rPr lang="he-IL" dirty="0" smtClean="0">
                <a:latin typeface="Arial" pitchFamily="34" charset="0"/>
                <a:cs typeface="Arial" pitchFamily="34" charset="0"/>
              </a:rPr>
              <a:t>וי</a:t>
            </a:r>
            <a:r>
              <a:rPr lang="en-US" dirty="0" smtClean="0">
                <a:latin typeface="Arial" pitchFamily="34" charset="0"/>
                <a:cs typeface="Arial" pitchFamily="34" charset="0"/>
              </a:rPr>
              <a:t>,</a:t>
            </a:r>
            <a:r>
              <a:rPr lang="he-IL" dirty="0" smtClean="0">
                <a:latin typeface="Arial" pitchFamily="34" charset="0"/>
                <a:cs typeface="Arial" pitchFamily="34" charset="0"/>
              </a:rPr>
              <a:t>ב</a:t>
            </a:r>
            <a:r>
              <a:rPr lang="en-US" dirty="0" smtClean="0">
                <a:latin typeface="Arial" pitchFamily="34" charset="0"/>
                <a:cs typeface="Arial" pitchFamily="34" charset="0"/>
              </a:rPr>
              <a:t>,</a:t>
            </a:r>
            <a:r>
              <a:rPr lang="he-IL" dirty="0" smtClean="0">
                <a:latin typeface="Arial" pitchFamily="34" charset="0"/>
                <a:cs typeface="Arial" pitchFamily="34" charset="0"/>
              </a:rPr>
              <a:t>ד</a:t>
            </a:r>
            <a:r>
              <a:rPr lang="en-US" dirty="0" smtClean="0">
                <a:latin typeface="Arial" pitchFamily="34" charset="0"/>
                <a:cs typeface="Arial" pitchFamily="34" charset="0"/>
              </a:rPr>
              <a:t>,</a:t>
            </a:r>
            <a:r>
              <a:rPr lang="he-IL" dirty="0" smtClean="0">
                <a:latin typeface="Arial" pitchFamily="34" charset="0"/>
                <a:cs typeface="Arial" pitchFamily="34" charset="0"/>
              </a:rPr>
              <a:t>ג</a:t>
            </a:r>
            <a:r>
              <a:rPr lang="en-US" dirty="0" smtClean="0">
                <a:latin typeface="Arial" pitchFamily="34" charset="0"/>
                <a:cs typeface="Arial" pitchFamily="34" charset="0"/>
              </a:rPr>
              <a:t>,</a:t>
            </a:r>
            <a:r>
              <a:rPr lang="he-IL" dirty="0" smtClean="0">
                <a:latin typeface="Arial" pitchFamily="34" charset="0"/>
                <a:cs typeface="Arial" pitchFamily="34" charset="0"/>
              </a:rPr>
              <a:t>ל</a:t>
            </a:r>
            <a:r>
              <a:rPr lang="en-US" dirty="0" smtClean="0">
                <a:latin typeface="Arial" pitchFamily="34" charset="0"/>
                <a:cs typeface="Arial" pitchFamily="34" charset="0"/>
              </a:rPr>
              <a:t>,</a:t>
            </a:r>
            <a:r>
              <a:rPr lang="he-IL" dirty="0" smtClean="0">
                <a:latin typeface="Arial" pitchFamily="34" charset="0"/>
                <a:cs typeface="Arial" pitchFamily="34" charset="0"/>
              </a:rPr>
              <a:t>ר</a:t>
            </a:r>
          </a:p>
          <a:p>
            <a:r>
              <a:rPr lang="he-IL" dirty="0" smtClean="0">
                <a:latin typeface="Arial" pitchFamily="34" charset="0"/>
                <a:cs typeface="Arial" pitchFamily="34" charset="0"/>
              </a:rPr>
              <a:t>המשותף לכל ההיגויים הקוליים הוא </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שמיתרי הקול משתתפים ביצירתם</a:t>
            </a:r>
            <a:r>
              <a:rPr lang="en-US" dirty="0" smtClean="0">
                <a:latin typeface="Arial" pitchFamily="34" charset="0"/>
                <a:cs typeface="Arial" pitchFamily="34" charset="0"/>
              </a:rPr>
              <a:t>. </a:t>
            </a:r>
          </a:p>
          <a:p>
            <a:r>
              <a:rPr lang="he-IL" dirty="0" smtClean="0">
                <a:latin typeface="Arial" pitchFamily="34" charset="0"/>
                <a:cs typeface="Arial" pitchFamily="34" charset="0"/>
              </a:rPr>
              <a:t>הספקטרום האופייני של היגוי קול מכיל בין</a:t>
            </a:r>
            <a:r>
              <a:rPr lang="en-US" dirty="0" smtClean="0">
                <a:latin typeface="Arial" pitchFamily="34" charset="0"/>
                <a:cs typeface="Arial" pitchFamily="34" charset="0"/>
              </a:rPr>
              <a:t> 2 </a:t>
            </a:r>
            <a:r>
              <a:rPr lang="he-IL" dirty="0" smtClean="0">
                <a:latin typeface="Arial" pitchFamily="34" charset="0"/>
                <a:cs typeface="Arial" pitchFamily="34" charset="0"/>
              </a:rPr>
              <a:t>ל-3 תדירויות מודגשות</a:t>
            </a:r>
            <a:r>
              <a:rPr lang="en-US" dirty="0" smtClean="0">
                <a:latin typeface="Arial" pitchFamily="34" charset="0"/>
                <a:cs typeface="Arial" pitchFamily="34" charset="0"/>
              </a:rPr>
              <a:t>,</a:t>
            </a:r>
            <a:r>
              <a:rPr lang="he-IL" dirty="0" smtClean="0">
                <a:latin typeface="Arial" pitchFamily="34" charset="0"/>
                <a:cs typeface="Arial" pitchFamily="34" charset="0"/>
              </a:rPr>
              <a:t>הנקראות פורמנטים</a:t>
            </a:r>
            <a:r>
              <a:rPr lang="en-US" dirty="0" smtClean="0">
                <a:latin typeface="Arial" pitchFamily="34" charset="0"/>
                <a:cs typeface="Arial" pitchFamily="34" charset="0"/>
              </a:rPr>
              <a:t>. </a:t>
            </a:r>
            <a:endParaRPr lang="he-IL" dirty="0" smtClean="0">
              <a:latin typeface="Arial" pitchFamily="34" charset="0"/>
              <a:cs typeface="Arial" pitchFamily="34" charset="0"/>
            </a:endParaRPr>
          </a:p>
          <a:p>
            <a:r>
              <a:rPr lang="he-IL" dirty="0" smtClean="0">
                <a:latin typeface="Arial" pitchFamily="34" charset="0"/>
                <a:cs typeface="Arial" pitchFamily="34" charset="0"/>
              </a:rPr>
              <a:t>היגוי קולי בזמן נראה כמו גל מחזורי שמחזורו הוא </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ה- </a:t>
            </a:r>
            <a:r>
              <a:rPr lang="en-US" dirty="0" smtClean="0">
                <a:latin typeface="Arial" pitchFamily="34" charset="0"/>
                <a:cs typeface="Arial" pitchFamily="34" charset="0"/>
              </a:rPr>
              <a:t>Pitch</a:t>
            </a:r>
            <a:r>
              <a:rPr lang="he-IL" dirty="0" smtClean="0">
                <a:latin typeface="Arial" pitchFamily="34" charset="0"/>
                <a:cs typeface="Arial" pitchFamily="34" charset="0"/>
              </a:rPr>
              <a:t>. </a:t>
            </a:r>
            <a:br>
              <a:rPr lang="he-IL" dirty="0" smtClean="0">
                <a:latin typeface="Arial" pitchFamily="34" charset="0"/>
                <a:cs typeface="Arial" pitchFamily="34" charset="0"/>
              </a:rPr>
            </a:b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pic>
        <p:nvPicPr>
          <p:cNvPr id="6" name="Picture 5"/>
          <p:cNvPicPr/>
          <p:nvPr/>
        </p:nvPicPr>
        <p:blipFill>
          <a:blip r:embed="rId2"/>
          <a:srcRect/>
          <a:stretch>
            <a:fillRect/>
          </a:stretch>
        </p:blipFill>
        <p:spPr bwMode="auto">
          <a:xfrm>
            <a:off x="142844" y="428604"/>
            <a:ext cx="3357586" cy="2786082"/>
          </a:xfrm>
          <a:prstGeom prst="rect">
            <a:avLst/>
          </a:prstGeom>
          <a:noFill/>
          <a:ln w="9525">
            <a:noFill/>
            <a:miter lim="800000"/>
            <a:headEnd/>
            <a:tailEnd/>
          </a:ln>
        </p:spPr>
      </p:pic>
    </p:spTree>
  </p:cSld>
  <p:clrMapOvr>
    <a:masterClrMapping/>
  </p:clrMapOvr>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71538" y="-357214"/>
            <a:ext cx="7158037" cy="1412875"/>
          </a:xfrm>
        </p:spPr>
        <p:txBody>
          <a:bodyPr>
            <a:normAutofit/>
          </a:bodyPr>
          <a:lstStyle/>
          <a:p>
            <a:pPr algn="ctr" eaLnBrk="1" hangingPunct="1"/>
            <a:r>
              <a:rPr lang="he-IL" sz="3200" dirty="0" smtClean="0">
                <a:latin typeface="Arial" pitchFamily="34" charset="0"/>
                <a:cs typeface="Arial" pitchFamily="34" charset="0"/>
              </a:rPr>
              <a:t>התנועות- היגוי קולי</a:t>
            </a:r>
            <a:endParaRPr lang="en-US" sz="3200" dirty="0" smtClean="0">
              <a:latin typeface="Arial" pitchFamily="34" charset="0"/>
              <a:cs typeface="Arial" pitchFamily="34" charset="0"/>
            </a:endParaRPr>
          </a:p>
        </p:txBody>
      </p:sp>
      <p:sp>
        <p:nvSpPr>
          <p:cNvPr id="93187" name="Rectangle 3"/>
          <p:cNvSpPr>
            <a:spLocks noGrp="1" noChangeArrowheads="1"/>
          </p:cNvSpPr>
          <p:nvPr>
            <p:ph type="body" sz="half" idx="1"/>
          </p:nvPr>
        </p:nvSpPr>
        <p:spPr>
          <a:xfrm>
            <a:off x="0" y="2000240"/>
            <a:ext cx="3754438" cy="4114800"/>
          </a:xfrm>
        </p:spPr>
        <p:txBody>
          <a:bodyPr/>
          <a:lstStyle/>
          <a:p>
            <a:pPr eaLnBrk="1" hangingPunct="1"/>
            <a:r>
              <a:rPr lang="he-IL" sz="2800" dirty="0" smtClean="0"/>
              <a:t>אופן היגוי התנועות</a:t>
            </a:r>
          </a:p>
          <a:p>
            <a:pPr lvl="1" eaLnBrk="1" hangingPunct="1"/>
            <a:r>
              <a:rPr lang="he-IL" sz="2400" dirty="0" smtClean="0"/>
              <a:t>גובה הלשון</a:t>
            </a:r>
          </a:p>
          <a:p>
            <a:pPr lvl="1" eaLnBrk="1" hangingPunct="1"/>
            <a:r>
              <a:rPr lang="he-IL" sz="2400" dirty="0" smtClean="0"/>
              <a:t>מיקום הלשון</a:t>
            </a:r>
          </a:p>
          <a:p>
            <a:pPr lvl="1" eaLnBrk="1" hangingPunct="1"/>
            <a:r>
              <a:rPr lang="he-IL" sz="2400" dirty="0" smtClean="0"/>
              <a:t>עיגול השפתיים</a:t>
            </a:r>
            <a:endParaRPr lang="en-US" sz="2400" dirty="0" smtClean="0"/>
          </a:p>
        </p:txBody>
      </p:sp>
      <p:pic>
        <p:nvPicPr>
          <p:cNvPr id="93188" name="Picture 4" descr="99032604"/>
          <p:cNvPicPr>
            <a:picLocks noGrp="1" noChangeAspect="1" noChangeArrowheads="1"/>
          </p:cNvPicPr>
          <p:nvPr>
            <p:ph sz="quarter" idx="2"/>
          </p:nvPr>
        </p:nvPicPr>
        <p:blipFill>
          <a:blip r:embed="rId3"/>
          <a:srcRect/>
          <a:stretch>
            <a:fillRect/>
          </a:stretch>
        </p:blipFill>
        <p:spPr>
          <a:xfrm>
            <a:off x="4716463" y="2349500"/>
            <a:ext cx="3889375" cy="3098800"/>
          </a:xfrm>
          <a:noFill/>
        </p:spPr>
      </p:pic>
      <p:sp>
        <p:nvSpPr>
          <p:cNvPr id="274437" name="AutoShape 5"/>
          <p:cNvSpPr>
            <a:spLocks noChangeArrowheads="1"/>
          </p:cNvSpPr>
          <p:nvPr/>
        </p:nvSpPr>
        <p:spPr bwMode="auto">
          <a:xfrm>
            <a:off x="7715272" y="642918"/>
            <a:ext cx="1331913" cy="1008063"/>
          </a:xfrm>
          <a:prstGeom prst="wedgeRoundRectCallout">
            <a:avLst>
              <a:gd name="adj1" fmla="val -23180"/>
              <a:gd name="adj2" fmla="val 167796"/>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שורוק</a:t>
            </a:r>
          </a:p>
          <a:p>
            <a:pPr algn="ctr"/>
            <a:r>
              <a:rPr lang="he-IL" dirty="0">
                <a:solidFill>
                  <a:srgbClr xmlns:mc="http://schemas.openxmlformats.org/markup-compatibility/2006" xmlns:a14="http://schemas.microsoft.com/office/drawing/2007/7/7/main" val="C14B03" mc:Ignorable=""/>
                </a:solidFill>
                <a:latin typeface="Garamond" pitchFamily="18" charset="0"/>
              </a:rPr>
              <a:t>קיבוץ</a:t>
            </a:r>
          </a:p>
          <a:p>
            <a:pPr algn="ctr"/>
            <a:r>
              <a:rPr lang="he-IL" dirty="0">
                <a:solidFill>
                  <a:srgbClr xmlns:mc="http://schemas.openxmlformats.org/markup-compatibility/2006" xmlns:a14="http://schemas.microsoft.com/office/drawing/2007/7/7/main" val="C14B03" mc:Ignorable=""/>
                </a:solidFill>
                <a:latin typeface="Garamond" pitchFamily="18" charset="0"/>
              </a:rPr>
              <a:t>מעוגלת</a:t>
            </a: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38" name="AutoShape 6"/>
          <p:cNvSpPr>
            <a:spLocks noChangeArrowheads="1"/>
          </p:cNvSpPr>
          <p:nvPr/>
        </p:nvSpPr>
        <p:spPr bwMode="auto">
          <a:xfrm>
            <a:off x="6429388" y="1071546"/>
            <a:ext cx="1331912" cy="1008063"/>
          </a:xfrm>
          <a:prstGeom prst="wedgeRoundRectCallout">
            <a:avLst>
              <a:gd name="adj1" fmla="val 68117"/>
              <a:gd name="adj2" fmla="val 195511"/>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חולם</a:t>
            </a:r>
          </a:p>
          <a:p>
            <a:pPr algn="ctr"/>
            <a:r>
              <a:rPr lang="he-IL" dirty="0">
                <a:solidFill>
                  <a:srgbClr xmlns:mc="http://schemas.openxmlformats.org/markup-compatibility/2006" xmlns:a14="http://schemas.microsoft.com/office/drawing/2007/7/7/main" val="C14B03" mc:Ignorable=""/>
                </a:solidFill>
                <a:latin typeface="Garamond" pitchFamily="18" charset="0"/>
              </a:rPr>
              <a:t>קמץ קטן</a:t>
            </a:r>
          </a:p>
          <a:p>
            <a:pPr algn="ctr"/>
            <a:r>
              <a:rPr lang="he-IL" dirty="0">
                <a:solidFill>
                  <a:srgbClr xmlns:mc="http://schemas.openxmlformats.org/markup-compatibility/2006" xmlns:a14="http://schemas.microsoft.com/office/drawing/2007/7/7/main" val="C14B03" mc:Ignorable=""/>
                </a:solidFill>
                <a:latin typeface="Garamond" pitchFamily="18" charset="0"/>
              </a:rPr>
              <a:t>מעוגלת</a:t>
            </a: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39" name="AutoShape 7"/>
          <p:cNvSpPr>
            <a:spLocks noChangeArrowheads="1"/>
          </p:cNvSpPr>
          <p:nvPr/>
        </p:nvSpPr>
        <p:spPr bwMode="auto">
          <a:xfrm>
            <a:off x="5143504" y="1785926"/>
            <a:ext cx="1331913" cy="576262"/>
          </a:xfrm>
          <a:prstGeom prst="wedgeRoundRectCallout">
            <a:avLst>
              <a:gd name="adj1" fmla="val 79440"/>
              <a:gd name="adj2" fmla="val 296008"/>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שווא</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40" name="AutoShape 8"/>
          <p:cNvSpPr>
            <a:spLocks noChangeArrowheads="1"/>
          </p:cNvSpPr>
          <p:nvPr/>
        </p:nvSpPr>
        <p:spPr bwMode="auto">
          <a:xfrm>
            <a:off x="2786050" y="1071546"/>
            <a:ext cx="1331912" cy="792163"/>
          </a:xfrm>
          <a:prstGeom prst="wedgeRoundRectCallout">
            <a:avLst>
              <a:gd name="adj1" fmla="val 145947"/>
              <a:gd name="adj2" fmla="val 176652"/>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חיריק</a:t>
            </a:r>
          </a:p>
          <a:p>
            <a:pPr algn="ctr"/>
            <a:r>
              <a:rPr lang="he-IL" dirty="0">
                <a:solidFill>
                  <a:srgbClr xmlns:mc="http://schemas.openxmlformats.org/markup-compatibility/2006" xmlns:a14="http://schemas.microsoft.com/office/drawing/2007/7/7/main" val="C14B03" mc:Ignorable=""/>
                </a:solidFill>
                <a:latin typeface="Garamond" pitchFamily="18" charset="0"/>
              </a:rPr>
              <a:t>פשוקה</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41" name="AutoShape 9"/>
          <p:cNvSpPr>
            <a:spLocks noChangeArrowheads="1"/>
          </p:cNvSpPr>
          <p:nvPr/>
        </p:nvSpPr>
        <p:spPr bwMode="auto">
          <a:xfrm>
            <a:off x="1785918" y="3929066"/>
            <a:ext cx="1331912" cy="720725"/>
          </a:xfrm>
          <a:prstGeom prst="wedgeRoundRectCallout">
            <a:avLst>
              <a:gd name="adj1" fmla="val 255124"/>
              <a:gd name="adj2" fmla="val -83259"/>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צירה</a:t>
            </a:r>
          </a:p>
          <a:p>
            <a:pPr algn="ctr"/>
            <a:r>
              <a:rPr lang="he-IL" dirty="0">
                <a:solidFill>
                  <a:srgbClr xmlns:mc="http://schemas.openxmlformats.org/markup-compatibility/2006" xmlns:a14="http://schemas.microsoft.com/office/drawing/2007/7/7/main" val="C14B03" mc:Ignorable=""/>
                </a:solidFill>
                <a:latin typeface="Garamond" pitchFamily="18" charset="0"/>
              </a:rPr>
              <a:t>פשוקה</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42" name="AutoShape 10"/>
          <p:cNvSpPr>
            <a:spLocks noChangeArrowheads="1"/>
          </p:cNvSpPr>
          <p:nvPr/>
        </p:nvSpPr>
        <p:spPr bwMode="auto">
          <a:xfrm>
            <a:off x="3357554" y="4357694"/>
            <a:ext cx="1331912" cy="720725"/>
          </a:xfrm>
          <a:prstGeom prst="wedgeRoundRectCallout">
            <a:avLst>
              <a:gd name="adj1" fmla="val 170022"/>
              <a:gd name="adj2" fmla="val -56389"/>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סגול</a:t>
            </a:r>
          </a:p>
          <a:p>
            <a:pPr algn="ctr"/>
            <a:r>
              <a:rPr lang="he-IL" dirty="0">
                <a:solidFill>
                  <a:srgbClr xmlns:mc="http://schemas.openxmlformats.org/markup-compatibility/2006" xmlns:a14="http://schemas.microsoft.com/office/drawing/2007/7/7/main" val="C14B03" mc:Ignorable=""/>
                </a:solidFill>
                <a:latin typeface="Garamond" pitchFamily="18" charset="0"/>
              </a:rPr>
              <a:t>פשוקה</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43" name="AutoShape 11"/>
          <p:cNvSpPr>
            <a:spLocks noChangeArrowheads="1"/>
          </p:cNvSpPr>
          <p:nvPr/>
        </p:nvSpPr>
        <p:spPr bwMode="auto">
          <a:xfrm>
            <a:off x="5357818" y="5429264"/>
            <a:ext cx="1331912" cy="792162"/>
          </a:xfrm>
          <a:prstGeom prst="wedgeRoundRectCallout">
            <a:avLst>
              <a:gd name="adj1" fmla="val 49164"/>
              <a:gd name="adj2" fmla="val -120740"/>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פתח קמץ</a:t>
            </a:r>
          </a:p>
          <a:p>
            <a:pPr algn="ctr"/>
            <a:r>
              <a:rPr lang="he-IL" dirty="0">
                <a:solidFill>
                  <a:srgbClr xmlns:mc="http://schemas.openxmlformats.org/markup-compatibility/2006" xmlns:a14="http://schemas.microsoft.com/office/drawing/2007/7/7/main" val="C14B03" mc:Ignorable=""/>
                </a:solidFill>
                <a:latin typeface="Garamond" pitchFamily="18" charset="0"/>
              </a:rPr>
              <a:t>פשוקה</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
        <p:nvSpPr>
          <p:cNvPr id="274445" name="AutoShape 13"/>
          <p:cNvSpPr>
            <a:spLocks noChangeArrowheads="1"/>
          </p:cNvSpPr>
          <p:nvPr/>
        </p:nvSpPr>
        <p:spPr bwMode="auto">
          <a:xfrm>
            <a:off x="7000892" y="5643578"/>
            <a:ext cx="1331913" cy="792162"/>
          </a:xfrm>
          <a:prstGeom prst="wedgeRoundRectCallout">
            <a:avLst>
              <a:gd name="adj1" fmla="val 30453"/>
              <a:gd name="adj2" fmla="val -127155"/>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dirty="0">
                <a:solidFill>
                  <a:srgbClr xmlns:mc="http://schemas.openxmlformats.org/markup-compatibility/2006" xmlns:a14="http://schemas.microsoft.com/office/drawing/2007/7/7/main" val="C14B03" mc:Ignorable=""/>
                </a:solidFill>
                <a:latin typeface="Garamond" pitchFamily="18" charset="0"/>
              </a:rPr>
              <a:t>מוזר </a:t>
            </a:r>
            <a:r>
              <a:rPr lang="en-US" dirty="0">
                <a:solidFill>
                  <a:srgbClr xmlns:mc="http://schemas.openxmlformats.org/markup-compatibility/2006" xmlns:a14="http://schemas.microsoft.com/office/drawing/2007/7/7/main" val="C14B03" mc:Ignorable=""/>
                </a:solidFill>
                <a:latin typeface="Garamond" pitchFamily="18" charset="0"/>
              </a:rPr>
              <a:t>odd</a:t>
            </a:r>
          </a:p>
          <a:p>
            <a:pPr algn="ctr"/>
            <a:r>
              <a:rPr lang="he-IL" dirty="0">
                <a:solidFill>
                  <a:srgbClr xmlns:mc="http://schemas.openxmlformats.org/markup-compatibility/2006" xmlns:a14="http://schemas.microsoft.com/office/drawing/2007/7/7/main" val="C14B03" mc:Ignorable=""/>
                </a:solidFill>
                <a:latin typeface="Garamond" pitchFamily="18" charset="0"/>
              </a:rPr>
              <a:t>מעוגלת</a:t>
            </a:r>
          </a:p>
          <a:p>
            <a:pPr algn="ctr"/>
            <a:endParaRPr lang="en-US" dirty="0">
              <a:solidFill>
                <a:srgbClr xmlns:mc="http://schemas.openxmlformats.org/markup-compatibility/2006" xmlns:a14="http://schemas.microsoft.com/office/drawing/2007/7/7/main" val="C14B03" mc:Ignorable=""/>
              </a:solidFill>
              <a:latin typeface="Garamond" pitchFamily="18" charset="0"/>
            </a:endParaRPr>
          </a:p>
        </p:txBody>
      </p:sp>
    </p:spTree>
  </p:cSld>
  <p:clrMapOvr>
    <a:masterClrMapping/>
  </p:clrMapOvr>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4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4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4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44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44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4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animBg="1"/>
      <p:bldP spid="274440" grpId="0" animBg="1"/>
      <p:bldP spid="274441" grpId="0" animBg="1"/>
      <p:bldP spid="274442" grpId="0" animBg="1"/>
      <p:bldP spid="274443" grpId="0" animBg="1"/>
      <p:bldP spid="2744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pPr algn="r" eaLnBrk="1" hangingPunct="1"/>
            <a:r>
              <a:rPr lang="he-IL" sz="3200" dirty="0" smtClean="0">
                <a:latin typeface="Arial" pitchFamily="34" charset="0"/>
                <a:cs typeface="Arial" pitchFamily="34" charset="0"/>
              </a:rPr>
              <a:t>התנועות</a:t>
            </a:r>
            <a:endParaRPr lang="en-US" sz="3200" dirty="0" smtClean="0">
              <a:latin typeface="Arial" pitchFamily="34" charset="0"/>
              <a:cs typeface="Arial" pitchFamily="34" charset="0"/>
            </a:endParaRPr>
          </a:p>
        </p:txBody>
      </p:sp>
      <p:sp>
        <p:nvSpPr>
          <p:cNvPr id="92163" name="Rectangle 3"/>
          <p:cNvSpPr>
            <a:spLocks noGrp="1" noChangeArrowheads="1"/>
          </p:cNvSpPr>
          <p:nvPr>
            <p:ph type="body" sz="half" idx="1"/>
          </p:nvPr>
        </p:nvSpPr>
        <p:spPr>
          <a:xfrm>
            <a:off x="900113" y="1773238"/>
            <a:ext cx="8075612" cy="4525962"/>
          </a:xfrm>
        </p:spPr>
        <p:txBody>
          <a:bodyPr>
            <a:normAutofit/>
          </a:bodyPr>
          <a:lstStyle/>
          <a:p>
            <a:pPr eaLnBrk="1" hangingPunct="1"/>
            <a:r>
              <a:rPr lang="he-IL" dirty="0" smtClean="0">
                <a:latin typeface="Arial" pitchFamily="34" charset="0"/>
                <a:cs typeface="Arial" pitchFamily="34" charset="0"/>
              </a:rPr>
              <a:t>ניתן לחלק את התנועות </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לאיזורים עפ"י הפורמנטים </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המרכיבים אותן</a:t>
            </a:r>
          </a:p>
        </p:txBody>
      </p:sp>
      <p:pic>
        <p:nvPicPr>
          <p:cNvPr id="92164" name="Picture 4" descr="vowels"/>
          <p:cNvPicPr>
            <a:picLocks noGrp="1" noChangeAspect="1" noChangeArrowheads="1"/>
          </p:cNvPicPr>
          <p:nvPr>
            <p:ph sz="half" idx="2"/>
          </p:nvPr>
        </p:nvPicPr>
        <p:blipFill>
          <a:blip r:embed="rId2"/>
          <a:srcRect/>
          <a:stretch>
            <a:fillRect/>
          </a:stretch>
        </p:blipFill>
        <p:spPr>
          <a:xfrm>
            <a:off x="714348" y="714356"/>
            <a:ext cx="4051300" cy="4797425"/>
          </a:xfrm>
          <a:noFill/>
        </p:spPr>
      </p:pic>
    </p:spTree>
  </p:cSld>
  <p:clrMapOvr>
    <a:masterClrMapping/>
  </p:clrMapOvr>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היגויים אי קוליים</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r>
              <a:rPr lang="he-IL" dirty="0" smtClean="0">
                <a:latin typeface="Arial" pitchFamily="34" charset="0"/>
                <a:cs typeface="Arial" pitchFamily="34" charset="0"/>
              </a:rPr>
              <a:t>היגויים אי קוליים</a:t>
            </a:r>
            <a:r>
              <a:rPr lang="en-US" dirty="0" smtClean="0">
                <a:latin typeface="Arial" pitchFamily="34" charset="0"/>
                <a:cs typeface="Arial" pitchFamily="34" charset="0"/>
              </a:rPr>
              <a:t>- </a:t>
            </a:r>
            <a:r>
              <a:rPr lang="he-IL" dirty="0" smtClean="0">
                <a:latin typeface="Arial" pitchFamily="34" charset="0"/>
                <a:cs typeface="Arial" pitchFamily="34" charset="0"/>
              </a:rPr>
              <a:t>ק</a:t>
            </a:r>
            <a:r>
              <a:rPr lang="en-US" dirty="0" smtClean="0">
                <a:latin typeface="Arial" pitchFamily="34" charset="0"/>
                <a:cs typeface="Arial" pitchFamily="34" charset="0"/>
              </a:rPr>
              <a:t>,</a:t>
            </a:r>
            <a:r>
              <a:rPr lang="he-IL" dirty="0" smtClean="0">
                <a:latin typeface="Arial" pitchFamily="34" charset="0"/>
                <a:cs typeface="Arial" pitchFamily="34" charset="0"/>
              </a:rPr>
              <a:t>פ</a:t>
            </a:r>
            <a:r>
              <a:rPr lang="en-US" dirty="0" smtClean="0">
                <a:latin typeface="Arial" pitchFamily="34" charset="0"/>
                <a:cs typeface="Arial" pitchFamily="34" charset="0"/>
              </a:rPr>
              <a:t>,</a:t>
            </a:r>
            <a:r>
              <a:rPr lang="he-IL" dirty="0" smtClean="0">
                <a:latin typeface="Arial" pitchFamily="34" charset="0"/>
                <a:cs typeface="Arial" pitchFamily="34" charset="0"/>
              </a:rPr>
              <a:t>ח</a:t>
            </a:r>
            <a:r>
              <a:rPr lang="en-US" dirty="0" smtClean="0">
                <a:latin typeface="Arial" pitchFamily="34" charset="0"/>
                <a:cs typeface="Arial" pitchFamily="34" charset="0"/>
              </a:rPr>
              <a:t>,</a:t>
            </a:r>
            <a:r>
              <a:rPr lang="he-IL" dirty="0" smtClean="0">
                <a:latin typeface="Arial" pitchFamily="34" charset="0"/>
                <a:cs typeface="Arial" pitchFamily="34" charset="0"/>
              </a:rPr>
              <a:t>ס</a:t>
            </a:r>
            <a:r>
              <a:rPr lang="en-US" dirty="0" smtClean="0">
                <a:latin typeface="Arial" pitchFamily="34" charset="0"/>
                <a:cs typeface="Arial" pitchFamily="34" charset="0"/>
              </a:rPr>
              <a:t>,</a:t>
            </a:r>
            <a:r>
              <a:rPr lang="he-IL" dirty="0" smtClean="0">
                <a:latin typeface="Arial" pitchFamily="34" charset="0"/>
                <a:cs typeface="Arial" pitchFamily="34" charset="0"/>
              </a:rPr>
              <a:t>ט</a:t>
            </a:r>
            <a:r>
              <a:rPr lang="en-US" dirty="0" smtClean="0">
                <a:latin typeface="Arial" pitchFamily="34" charset="0"/>
                <a:cs typeface="Arial" pitchFamily="34" charset="0"/>
              </a:rPr>
              <a:t>,</a:t>
            </a:r>
            <a:r>
              <a:rPr lang="he-IL" dirty="0" smtClean="0">
                <a:latin typeface="Arial" pitchFamily="34" charset="0"/>
                <a:cs typeface="Arial" pitchFamily="34" charset="0"/>
              </a:rPr>
              <a:t>ש</a:t>
            </a:r>
            <a:r>
              <a:rPr lang="en-US" dirty="0" smtClean="0">
                <a:latin typeface="Arial" pitchFamily="34" charset="0"/>
                <a:cs typeface="Arial" pitchFamily="34" charset="0"/>
              </a:rPr>
              <a:t>,</a:t>
            </a:r>
            <a:r>
              <a:rPr lang="he-IL" dirty="0" smtClean="0">
                <a:latin typeface="Arial" pitchFamily="34" charset="0"/>
                <a:cs typeface="Arial" pitchFamily="34" charset="0"/>
              </a:rPr>
              <a:t>ה</a:t>
            </a:r>
          </a:p>
          <a:p>
            <a:r>
              <a:rPr lang="he-IL" dirty="0" smtClean="0">
                <a:latin typeface="Arial" pitchFamily="34" charset="0"/>
                <a:cs typeface="Arial" pitchFamily="34" charset="0"/>
              </a:rPr>
              <a:t>המשותף לכל ההיגוים האי קוליים הוא שמיתרי הקול אינם משתתפים ביצירתם,הם נוצרים ע"י נשיפת אוויר וחסימה מלאה או חלקית במקום כלשהו בתא הקול- למשל במעבר בין השיניים או הלשון. </a:t>
            </a:r>
          </a:p>
          <a:p>
            <a:r>
              <a:rPr lang="he-IL" dirty="0" smtClean="0">
                <a:latin typeface="Arial" pitchFamily="34" charset="0"/>
                <a:cs typeface="Arial" pitchFamily="34" charset="0"/>
              </a:rPr>
              <a:t>לדחיקת אוויר זו יש אופי הדומה לאופיו של רעש הנשמע בעת מעבר אוויר דרך פתח צר .</a:t>
            </a:r>
            <a:endParaRPr lang="en-US" dirty="0" smtClean="0">
              <a:latin typeface="Arial" pitchFamily="34" charset="0"/>
              <a:cs typeface="Arial" pitchFamily="34" charset="0"/>
            </a:endParaRPr>
          </a:p>
          <a:p>
            <a:r>
              <a:rPr lang="he-IL" dirty="0" smtClean="0">
                <a:latin typeface="Arial" pitchFamily="34" charset="0"/>
                <a:cs typeface="Arial" pitchFamily="34" charset="0"/>
              </a:rPr>
              <a:t>להיגויים אי קוליים לא קיימים פורמנטים</a:t>
            </a:r>
            <a:r>
              <a:rPr lang="en-US" dirty="0" smtClean="0">
                <a:latin typeface="Arial" pitchFamily="34" charset="0"/>
                <a:cs typeface="Arial" pitchFamily="34" charset="0"/>
              </a:rPr>
              <a:t>. </a:t>
            </a:r>
            <a:r>
              <a:rPr lang="he-IL" dirty="0" smtClean="0">
                <a:latin typeface="Arial" pitchFamily="34" charset="0"/>
                <a:cs typeface="Arial" pitchFamily="34" charset="0"/>
              </a:rPr>
              <a:t>היגוי אי קולי בזמן נראה כמו אות אקראי ללא מחזוריות</a:t>
            </a:r>
            <a:r>
              <a:rPr lang="en-US" dirty="0" smtClean="0">
                <a:latin typeface="Arial" pitchFamily="34" charset="0"/>
                <a:cs typeface="Arial" pitchFamily="34" charset="0"/>
              </a:rPr>
              <a:t>.</a:t>
            </a:r>
          </a:p>
          <a:p>
            <a:endParaRPr lang="he-IL" dirty="0" smtClean="0">
              <a:latin typeface="Arial" pitchFamily="34" charset="0"/>
              <a:cs typeface="Arial" pitchFamily="34" charset="0"/>
            </a:endParaRPr>
          </a:p>
          <a:p>
            <a:endParaRPr lang="he-IL" dirty="0">
              <a:latin typeface="Arial" pitchFamily="34" charset="0"/>
              <a:cs typeface="Arial" pitchFamily="34" charset="0"/>
            </a:endParaRPr>
          </a:p>
        </p:txBody>
      </p:sp>
    </p:spTree>
  </p:cSld>
  <p:clrMapOvr>
    <a:masterClrMapping/>
  </p:clrMapOvr>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היגוי אי קולי בזמן</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lstStyle/>
          <a:p>
            <a:endParaRPr lang="he-IL" dirty="0"/>
          </a:p>
        </p:txBody>
      </p:sp>
      <p:pic>
        <p:nvPicPr>
          <p:cNvPr id="4" name="Picture 3"/>
          <p:cNvPicPr/>
          <p:nvPr/>
        </p:nvPicPr>
        <p:blipFill>
          <a:blip r:embed="rId2"/>
          <a:srcRect/>
          <a:stretch>
            <a:fillRect/>
          </a:stretch>
        </p:blipFill>
        <p:spPr bwMode="auto">
          <a:xfrm>
            <a:off x="2714612" y="2071678"/>
            <a:ext cx="3714851" cy="3113408"/>
          </a:xfrm>
          <a:prstGeom prst="rect">
            <a:avLst/>
          </a:prstGeom>
          <a:noFill/>
          <a:ln w="9525">
            <a:noFill/>
            <a:miter lim="800000"/>
            <a:headEnd/>
            <a:tailEnd/>
          </a:ln>
        </p:spPr>
      </p:pic>
    </p:spTree>
  </p:cSld>
  <p:clrMapOvr>
    <a:masterClrMapping/>
  </p:clrMapOvr>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pPr algn="r" eaLnBrk="1" hangingPunct="1"/>
            <a:r>
              <a:rPr lang="he-IL" sz="3200" dirty="0" smtClean="0">
                <a:latin typeface="Arial" pitchFamily="34" charset="0"/>
                <a:cs typeface="Arial" pitchFamily="34" charset="0"/>
              </a:rPr>
              <a:t>העיצורים- קוליים ואי קוליים</a:t>
            </a:r>
            <a:endParaRPr lang="en-US" sz="3200" dirty="0" smtClean="0">
              <a:latin typeface="Arial" pitchFamily="34" charset="0"/>
              <a:cs typeface="Arial" pitchFamily="34" charset="0"/>
            </a:endParaRPr>
          </a:p>
        </p:txBody>
      </p:sp>
      <p:sp>
        <p:nvSpPr>
          <p:cNvPr id="94211" name="Rectangle 3"/>
          <p:cNvSpPr>
            <a:spLocks noGrp="1" noChangeArrowheads="1"/>
          </p:cNvSpPr>
          <p:nvPr>
            <p:ph sz="quarter" idx="1"/>
          </p:nvPr>
        </p:nvSpPr>
        <p:spPr/>
        <p:txBody>
          <a:bodyPr>
            <a:normAutofit/>
          </a:bodyPr>
          <a:lstStyle/>
          <a:p>
            <a:pPr eaLnBrk="1" hangingPunct="1"/>
            <a:r>
              <a:rPr lang="he-IL" dirty="0" smtClean="0">
                <a:latin typeface="Arial" pitchFamily="34" charset="0"/>
                <a:cs typeface="Arial" pitchFamily="34" charset="0"/>
              </a:rPr>
              <a:t>בניגוד לתנועות קיימת עצירה של האוויר (לפעמים חלקית).</a:t>
            </a:r>
          </a:p>
          <a:p>
            <a:pPr eaLnBrk="1" hangingPunct="1"/>
            <a:r>
              <a:rPr lang="he-IL" dirty="0" smtClean="0">
                <a:latin typeface="Arial" pitchFamily="34" charset="0"/>
                <a:cs typeface="Arial" pitchFamily="34" charset="0"/>
              </a:rPr>
              <a:t>קיימים עיצורים קוליים ועיצורים אי קוליים.</a:t>
            </a:r>
          </a:p>
          <a:p>
            <a:pPr eaLnBrk="1" hangingPunct="1">
              <a:buFont typeface="Wingdings" pitchFamily="2" charset="2"/>
              <a:buNone/>
            </a:pPr>
            <a:endParaRPr lang="he-IL" dirty="0" smtClean="0">
              <a:latin typeface="Arial" pitchFamily="34" charset="0"/>
              <a:cs typeface="Arial" pitchFamily="34" charset="0"/>
            </a:endParaRPr>
          </a:p>
          <a:p>
            <a:pPr eaLnBrk="1" hangingPunct="1"/>
            <a:endParaRPr lang="en-US" dirty="0" smtClean="0">
              <a:latin typeface="Arial" pitchFamily="34" charset="0"/>
              <a:cs typeface="Arial" pitchFamily="34" charset="0"/>
            </a:endParaRPr>
          </a:p>
        </p:txBody>
      </p:sp>
    </p:spTree>
  </p:cSld>
  <p:clrMapOvr>
    <a:masterClrMapping/>
  </p:clrMapOvr>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algn="ctr" eaLnBrk="1" hangingPunct="1"/>
            <a:r>
              <a:rPr lang="he-IL" sz="3200" dirty="0" smtClean="0">
                <a:latin typeface="Arial" pitchFamily="34" charset="0"/>
                <a:cs typeface="Arial" pitchFamily="34" charset="0"/>
              </a:rPr>
              <a:t>              העיצורים</a:t>
            </a:r>
            <a:endParaRPr lang="en-US" sz="3200" dirty="0" smtClean="0">
              <a:latin typeface="Arial" pitchFamily="34" charset="0"/>
              <a:cs typeface="Arial" pitchFamily="34" charset="0"/>
            </a:endParaRPr>
          </a:p>
        </p:txBody>
      </p:sp>
      <p:pic>
        <p:nvPicPr>
          <p:cNvPr id="95236" name="Picture 4" descr="Organs of speech"/>
          <p:cNvPicPr>
            <a:picLocks noGrp="1" noChangeAspect="1" noChangeArrowheads="1"/>
          </p:cNvPicPr>
          <p:nvPr>
            <p:ph sz="half" idx="2"/>
          </p:nvPr>
        </p:nvPicPr>
        <p:blipFill>
          <a:blip r:embed="rId2" r:link="rId3"/>
          <a:srcRect/>
          <a:stretch>
            <a:fillRect/>
          </a:stretch>
        </p:blipFill>
        <p:spPr>
          <a:xfrm>
            <a:off x="4851400" y="2082800"/>
            <a:ext cx="3759200" cy="3911600"/>
          </a:xfrm>
          <a:noFill/>
        </p:spPr>
      </p:pic>
      <p:sp>
        <p:nvSpPr>
          <p:cNvPr id="276485" name="AutoShape 5"/>
          <p:cNvSpPr>
            <a:spLocks noChangeArrowheads="1"/>
          </p:cNvSpPr>
          <p:nvPr/>
        </p:nvSpPr>
        <p:spPr bwMode="auto">
          <a:xfrm>
            <a:off x="2700338" y="6092825"/>
            <a:ext cx="1619250" cy="503238"/>
          </a:xfrm>
          <a:prstGeom prst="wedgeRoundRectCallout">
            <a:avLst>
              <a:gd name="adj1" fmla="val 237940"/>
              <a:gd name="adj2" fmla="val -147162"/>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סדקי – א,ע,ה</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86" name="AutoShape 6"/>
          <p:cNvSpPr>
            <a:spLocks noChangeArrowheads="1"/>
          </p:cNvSpPr>
          <p:nvPr/>
        </p:nvSpPr>
        <p:spPr bwMode="auto">
          <a:xfrm>
            <a:off x="1692275" y="5589588"/>
            <a:ext cx="2627313" cy="503237"/>
          </a:xfrm>
          <a:prstGeom prst="wedgeRoundRectCallout">
            <a:avLst>
              <a:gd name="adj1" fmla="val 174713"/>
              <a:gd name="adj2" fmla="val -270819"/>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לועי – ח,ע (גרוניות)</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87" name="AutoShape 7"/>
          <p:cNvSpPr>
            <a:spLocks noChangeArrowheads="1"/>
          </p:cNvSpPr>
          <p:nvPr/>
        </p:nvSpPr>
        <p:spPr bwMode="auto">
          <a:xfrm>
            <a:off x="1042988" y="5084763"/>
            <a:ext cx="3276600" cy="503237"/>
          </a:xfrm>
          <a:prstGeom prst="wedgeRoundRectCallout">
            <a:avLst>
              <a:gd name="adj1" fmla="val 147819"/>
              <a:gd name="adj2" fmla="val -247792"/>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וילוני – ג,ח,כ (דגושה),כ,ק,ר</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88" name="AutoShape 8"/>
          <p:cNvSpPr>
            <a:spLocks noChangeArrowheads="1"/>
          </p:cNvSpPr>
          <p:nvPr/>
        </p:nvSpPr>
        <p:spPr bwMode="auto">
          <a:xfrm>
            <a:off x="2627313" y="4581525"/>
            <a:ext cx="1692275" cy="503238"/>
          </a:xfrm>
          <a:prstGeom prst="wedgeRoundRectCallout">
            <a:avLst>
              <a:gd name="adj1" fmla="val 217917"/>
              <a:gd name="adj2" fmla="val -187222"/>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חכי י</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89" name="AutoShape 9"/>
          <p:cNvSpPr>
            <a:spLocks noChangeArrowheads="1"/>
          </p:cNvSpPr>
          <p:nvPr/>
        </p:nvSpPr>
        <p:spPr bwMode="auto">
          <a:xfrm>
            <a:off x="1476375" y="4078288"/>
            <a:ext cx="2843213" cy="503237"/>
          </a:xfrm>
          <a:prstGeom prst="wedgeRoundRectCallout">
            <a:avLst>
              <a:gd name="adj1" fmla="val 139222"/>
              <a:gd name="adj2" fmla="val -83125"/>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חכי-מכתשי – ג',ד',ז',ש </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90" name="AutoShape 10"/>
          <p:cNvSpPr>
            <a:spLocks noChangeArrowheads="1"/>
          </p:cNvSpPr>
          <p:nvPr/>
        </p:nvSpPr>
        <p:spPr bwMode="auto">
          <a:xfrm>
            <a:off x="755650" y="3573463"/>
            <a:ext cx="3563938" cy="503237"/>
          </a:xfrm>
          <a:prstGeom prst="wedgeRoundRectCallout">
            <a:avLst>
              <a:gd name="adj1" fmla="val 108218"/>
              <a:gd name="adj2" fmla="val 46528"/>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מכתשי – ד,ז,ט,ל,נ,ס,צ,צ',ר,ת </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91" name="AutoShape 11"/>
          <p:cNvSpPr>
            <a:spLocks noChangeArrowheads="1"/>
          </p:cNvSpPr>
          <p:nvPr/>
        </p:nvSpPr>
        <p:spPr bwMode="auto">
          <a:xfrm>
            <a:off x="1908175" y="2852738"/>
            <a:ext cx="2484438" cy="503237"/>
          </a:xfrm>
          <a:prstGeom prst="wedgeRoundRectCallout">
            <a:avLst>
              <a:gd name="adj1" fmla="val 119394"/>
              <a:gd name="adj2" fmla="val 216875"/>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שפתי שיני – ב,ו,פ</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
        <p:nvSpPr>
          <p:cNvPr id="276492" name="AutoShape 12"/>
          <p:cNvSpPr>
            <a:spLocks noChangeArrowheads="1"/>
          </p:cNvSpPr>
          <p:nvPr/>
        </p:nvSpPr>
        <p:spPr bwMode="auto">
          <a:xfrm>
            <a:off x="4716463" y="1125538"/>
            <a:ext cx="3851275" cy="503237"/>
          </a:xfrm>
          <a:prstGeom prst="wedgeRoundRectCallout">
            <a:avLst>
              <a:gd name="adj1" fmla="val -17889"/>
              <a:gd name="adj2" fmla="val 560093"/>
              <a:gd name="adj3" fmla="val 16667"/>
            </a:avLst>
          </a:prstGeom>
          <a:solidFill>
            <a:schemeClr val="accent4">
              <a:lumMod val="40000"/>
              <a:lumOff val="60000"/>
            </a:schemeClr>
          </a:solidFill>
          <a:ln w="9525">
            <a:solidFill>
              <a:schemeClr val="tx1"/>
            </a:solidFill>
            <a:miter lim="800000"/>
            <a:headEnd/>
            <a:tailEnd/>
          </a:ln>
        </p:spPr>
        <p:txBody>
          <a:bodyPr/>
          <a:lstStyle/>
          <a:p>
            <a:pPr algn="ctr"/>
            <a:r>
              <a:rPr lang="he-IL">
                <a:solidFill>
                  <a:srgbClr xmlns:mc="http://schemas.openxmlformats.org/markup-compatibility/2006" xmlns:a14="http://schemas.microsoft.com/office/drawing/2007/7/7/main" val="C14B03" mc:Ignorable=""/>
                </a:solidFill>
                <a:latin typeface="Arial" pitchFamily="34" charset="0"/>
                <a:cs typeface="Arial" pitchFamily="34" charset="0"/>
              </a:rPr>
              <a:t>דו – שפתי – ב (דגושה),מ,פ (דגושה)</a:t>
            </a:r>
            <a:endParaRPr lang="en-US">
              <a:solidFill>
                <a:srgbClr xmlns:mc="http://schemas.openxmlformats.org/markup-compatibility/2006" xmlns:a14="http://schemas.microsoft.com/office/drawing/2007/7/7/main" val="C14B03" mc:Ignorable=""/>
              </a:solidFill>
              <a:latin typeface="Arial" pitchFamily="34" charset="0"/>
              <a:cs typeface="Arial" pitchFamily="34" charset="0"/>
            </a:endParaRPr>
          </a:p>
        </p:txBody>
      </p:sp>
    </p:spTree>
  </p:cSld>
  <p:clrMapOvr>
    <a:masterClrMapping/>
  </p:clrMapOvr>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4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4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4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animBg="1"/>
      <p:bldP spid="276486" grpId="0" animBg="1"/>
      <p:bldP spid="276487" grpId="0" animBg="1"/>
      <p:bldP spid="276488" grpId="0" animBg="1"/>
      <p:bldP spid="276489" grpId="0" animBg="1"/>
      <p:bldP spid="276490" grpId="0" animBg="1"/>
      <p:bldP spid="276491" grpId="0" animBg="1"/>
      <p:bldP spid="27649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normAutofit/>
          </a:bodyPr>
          <a:lstStyle/>
          <a:p>
            <a:pPr algn="ctr" eaLnBrk="1" hangingPunct="1"/>
            <a:r>
              <a:rPr lang="he-IL" sz="3200" dirty="0" smtClean="0">
                <a:latin typeface="Arial" pitchFamily="34" charset="0"/>
                <a:cs typeface="Arial" pitchFamily="34" charset="0"/>
              </a:rPr>
              <a:t>איך נחלק את הדיבור</a:t>
            </a:r>
            <a:endParaRPr lang="en-US" sz="3200" dirty="0" smtClean="0">
              <a:latin typeface="Arial" pitchFamily="34" charset="0"/>
              <a:cs typeface="Arial" pitchFamily="34" charset="0"/>
            </a:endParaRPr>
          </a:p>
        </p:txBody>
      </p:sp>
      <p:sp>
        <p:nvSpPr>
          <p:cNvPr id="8200" name="Rectangle 3"/>
          <p:cNvSpPr>
            <a:spLocks noGrp="1" noChangeArrowheads="1"/>
          </p:cNvSpPr>
          <p:nvPr>
            <p:ph type="body" sz="half" idx="1"/>
          </p:nvPr>
        </p:nvSpPr>
        <p:spPr>
          <a:xfrm>
            <a:off x="1571604" y="1643050"/>
            <a:ext cx="6286544" cy="2000264"/>
          </a:xfrm>
        </p:spPr>
        <p:txBody>
          <a:bodyPr>
            <a:normAutofit/>
          </a:bodyPr>
          <a:lstStyle/>
          <a:p>
            <a:r>
              <a:rPr lang="he-IL" dirty="0" smtClean="0">
                <a:latin typeface="Arial" pitchFamily="34" charset="0"/>
                <a:cs typeface="Arial" pitchFamily="34" charset="0"/>
              </a:rPr>
              <a:t>נלמד את המחשב להפריד בין מילים שונות ע"י כך שנאמן רשתות ניורונים לקבוע היכן מתחילה כל מילה במשפט</a:t>
            </a:r>
            <a:r>
              <a:rPr lang="en-US" dirty="0" smtClean="0">
                <a:latin typeface="Arial" pitchFamily="34" charset="0"/>
                <a:cs typeface="Arial" pitchFamily="34" charset="0"/>
              </a:rPr>
              <a:t>.</a:t>
            </a:r>
          </a:p>
          <a:p>
            <a:pPr eaLnBrk="1" hangingPunct="1"/>
            <a:endParaRPr lang="en-US" dirty="0" smtClean="0">
              <a:latin typeface="Arial" pitchFamily="34" charset="0"/>
              <a:cs typeface="Arial" pitchFamily="34" charset="0"/>
            </a:endParaRPr>
          </a:p>
        </p:txBody>
      </p:sp>
      <p:grpSp>
        <p:nvGrpSpPr>
          <p:cNvPr id="67" name="Group 66"/>
          <p:cNvGrpSpPr/>
          <p:nvPr/>
        </p:nvGrpSpPr>
        <p:grpSpPr>
          <a:xfrm>
            <a:off x="1071538" y="3357562"/>
            <a:ext cx="6953250" cy="2786082"/>
            <a:chOff x="1071538" y="2857496"/>
            <a:chExt cx="6953250" cy="2786082"/>
          </a:xfrm>
        </p:grpSpPr>
        <p:sp>
          <p:nvSpPr>
            <p:cNvPr id="41" name="Rectangle 3"/>
            <p:cNvSpPr txBox="1">
              <a:spLocks noChangeArrowheads="1"/>
            </p:cNvSpPr>
            <p:nvPr/>
          </p:nvSpPr>
          <p:spPr>
            <a:xfrm>
              <a:off x="2786050" y="4786322"/>
              <a:ext cx="1214446" cy="428628"/>
            </a:xfrm>
            <a:prstGeom prst="rect">
              <a:avLst/>
            </a:prstGeom>
          </p:spPr>
          <p:txBody>
            <a:bodyPr vert="horz" lIns="91440" tIns="45720" rIns="91440" bIns="45720" rtlCol="1">
              <a:normAutofit fontScale="85000" lnSpcReduction="1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800" dirty="0" smtClean="0"/>
                <a:t>המשפחות</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2" name="Rectangle 3"/>
            <p:cNvSpPr txBox="1">
              <a:spLocks noChangeArrowheads="1"/>
            </p:cNvSpPr>
            <p:nvPr/>
          </p:nvSpPr>
          <p:spPr>
            <a:xfrm>
              <a:off x="3571868" y="5214950"/>
              <a:ext cx="1071570" cy="428628"/>
            </a:xfrm>
            <a:prstGeom prst="rect">
              <a:avLst/>
            </a:prstGeom>
          </p:spPr>
          <p:txBody>
            <a:bodyPr vert="horz" lIns="91440" tIns="45720" rIns="91440" bIns="45720" rtlCol="1">
              <a:normAutofit lnSpcReduction="1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400" dirty="0" smtClean="0"/>
                <a:t>מספקות</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6" name="Group 65"/>
            <p:cNvGrpSpPr/>
            <p:nvPr/>
          </p:nvGrpSpPr>
          <p:grpSpPr>
            <a:xfrm>
              <a:off x="1071538" y="2857496"/>
              <a:ext cx="6953250" cy="2786082"/>
              <a:chOff x="1071538" y="2857496"/>
              <a:chExt cx="6953250" cy="2786082"/>
            </a:xfrm>
          </p:grpSpPr>
          <p:pic>
            <p:nvPicPr>
              <p:cNvPr id="30727" name="Picture 7"/>
              <p:cNvPicPr>
                <a:picLocks noChangeAspect="1" noChangeArrowheads="1"/>
              </p:cNvPicPr>
              <p:nvPr/>
            </p:nvPicPr>
            <p:blipFill>
              <a:blip r:embed="rId2"/>
              <a:srcRect/>
              <a:stretch>
                <a:fillRect/>
              </a:stretch>
            </p:blipFill>
            <p:spPr bwMode="auto">
              <a:xfrm>
                <a:off x="1071538" y="2857496"/>
                <a:ext cx="6953250" cy="1876425"/>
              </a:xfrm>
              <a:prstGeom prst="rect">
                <a:avLst/>
              </a:prstGeom>
              <a:noFill/>
              <a:ln w="9525">
                <a:noFill/>
                <a:miter lim="800000"/>
                <a:headEnd/>
                <a:tailEnd/>
              </a:ln>
              <a:effectLst/>
            </p:spPr>
          </p:pic>
          <p:sp>
            <p:nvSpPr>
              <p:cNvPr id="40" name="Rectangle 3"/>
              <p:cNvSpPr txBox="1">
                <a:spLocks noChangeArrowheads="1"/>
              </p:cNvSpPr>
              <p:nvPr/>
            </p:nvSpPr>
            <p:spPr>
              <a:xfrm>
                <a:off x="2285984" y="4857760"/>
                <a:ext cx="571504" cy="428628"/>
              </a:xfrm>
              <a:prstGeom prst="rect">
                <a:avLst/>
              </a:prstGeom>
            </p:spPr>
            <p:txBody>
              <a:bodyPr vert="horz" lIns="91440" tIns="45720" rIns="91440" bIns="45720" rtlCol="1">
                <a:normAutofit fontScale="70000" lnSpcReduction="2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3200" dirty="0" smtClean="0"/>
                  <a:t>שתי</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3" name="Rectangle 3"/>
              <p:cNvSpPr txBox="1">
                <a:spLocks noChangeArrowheads="1"/>
              </p:cNvSpPr>
              <p:nvPr/>
            </p:nvSpPr>
            <p:spPr>
              <a:xfrm>
                <a:off x="4643438" y="4786322"/>
                <a:ext cx="428628" cy="357190"/>
              </a:xfrm>
              <a:prstGeom prst="rect">
                <a:avLst/>
              </a:prstGeom>
            </p:spPr>
            <p:txBody>
              <a:bodyPr vert="horz" lIns="91440" tIns="45720" rIns="91440" bIns="45720" rtlCol="1">
                <a:normAutofit fontScale="70000" lnSpcReduction="2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800" dirty="0" smtClean="0"/>
                  <a:t>זו</a:t>
                </a:r>
                <a:endParaRPr kumimoji="0" lang="en-US" sz="2800" b="0" i="0" u="none" strike="noStrike" kern="1200" cap="none" spc="0" normalizeH="0" baseline="0" noProof="0" dirty="0" smtClean="0">
                  <a:ln>
                    <a:noFill/>
                  </a:ln>
                  <a:solidFill>
                    <a:schemeClr val="tx1"/>
                  </a:solidFill>
                  <a:effectLst/>
                  <a:uLnTx/>
                  <a:uFillTx/>
                  <a:latin typeface="+mn-lt"/>
                  <a:ea typeface="+mn-ea"/>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4" name="Rectangle 3"/>
              <p:cNvSpPr txBox="1">
                <a:spLocks noChangeArrowheads="1"/>
              </p:cNvSpPr>
              <p:nvPr/>
            </p:nvSpPr>
            <p:spPr>
              <a:xfrm>
                <a:off x="5072066" y="4786322"/>
                <a:ext cx="571504" cy="357190"/>
              </a:xfrm>
              <a:prstGeom prst="rect">
                <a:avLst/>
              </a:prstGeom>
            </p:spPr>
            <p:txBody>
              <a:bodyPr vert="horz" lIns="91440" tIns="45720" rIns="91440" bIns="45720" rtlCol="1">
                <a:normAutofit fontScale="92500" lnSpcReduction="2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200" dirty="0" smtClean="0"/>
                  <a:t>לזו</a:t>
                </a:r>
                <a:endParaRPr kumimoji="0" lang="en-US" sz="2200" b="0" i="0" u="none" strike="noStrike" kern="1200" cap="none" spc="0" normalizeH="0" baseline="0" noProof="0" dirty="0" smtClean="0">
                  <a:ln>
                    <a:noFill/>
                  </a:ln>
                  <a:solidFill>
                    <a:schemeClr val="tx1"/>
                  </a:solidFill>
                  <a:effectLst/>
                  <a:uLnTx/>
                  <a:uFillTx/>
                  <a:latin typeface="+mn-lt"/>
                  <a:ea typeface="+mn-ea"/>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5" name="Rectangle 3"/>
              <p:cNvSpPr txBox="1">
                <a:spLocks noChangeArrowheads="1"/>
              </p:cNvSpPr>
              <p:nvPr/>
            </p:nvSpPr>
            <p:spPr>
              <a:xfrm>
                <a:off x="5715008" y="5000636"/>
                <a:ext cx="928694" cy="357190"/>
              </a:xfrm>
              <a:prstGeom prst="rect">
                <a:avLst/>
              </a:prstGeom>
            </p:spPr>
            <p:txBody>
              <a:bodyPr vert="horz" lIns="91440" tIns="45720" rIns="91440" bIns="45720" rtlCol="1">
                <a:normAutofit fontScale="70000" lnSpcReduction="20000"/>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800" dirty="0" smtClean="0"/>
                  <a:t>תמיכה</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6" name="Rectangle 3"/>
              <p:cNvSpPr txBox="1">
                <a:spLocks noChangeArrowheads="1"/>
              </p:cNvSpPr>
              <p:nvPr/>
            </p:nvSpPr>
            <p:spPr>
              <a:xfrm>
                <a:off x="6643702" y="5286388"/>
                <a:ext cx="1000132" cy="357190"/>
              </a:xfrm>
              <a:prstGeom prst="rect">
                <a:avLst/>
              </a:prstGeom>
            </p:spPr>
            <p:txBody>
              <a:bodyPr vert="horz" lIns="91440" tIns="45720" rIns="91440" bIns="45720" rtlCol="1">
                <a:noAutofit/>
              </a:bodyPr>
              <a:lstStyle/>
              <a:p>
                <a:pPr marL="342900" marR="0" lvl="0" indent="-342900" algn="r" defTabSz="914400" rtl="1" eaLnBrk="1" fontAlgn="auto" latinLnBrk="0" hangingPunct="1">
                  <a:lnSpc>
                    <a:spcPct val="100000"/>
                  </a:lnSpc>
                  <a:spcBef>
                    <a:spcPct val="20000"/>
                  </a:spcBef>
                  <a:spcAft>
                    <a:spcPts val="0"/>
                  </a:spcAft>
                  <a:buClrTx/>
                  <a:buSzTx/>
                  <a:tabLst/>
                  <a:defRPr/>
                </a:pPr>
                <a:r>
                  <a:rPr lang="he-IL" sz="2000" dirty="0" smtClean="0"/>
                  <a:t>רגשית</a:t>
                </a:r>
                <a:endParaRPr kumimoji="0" lang="en-US" sz="2000" b="0" i="0" u="none" strike="noStrike" kern="1200" cap="none" spc="0" normalizeH="0" baseline="0" noProof="0" dirty="0" smtClean="0">
                  <a:ln>
                    <a:noFill/>
                  </a:ln>
                  <a:solidFill>
                    <a:schemeClr val="tx1"/>
                  </a:solidFill>
                  <a:effectLst/>
                  <a:uLnTx/>
                  <a:uFillTx/>
                  <a:latin typeface="+mn-lt"/>
                  <a:ea typeface="+mn-ea"/>
                </a:endParaRPr>
              </a:p>
              <a:p>
                <a:pPr marL="342900" marR="0" lvl="0" indent="-342900" algn="r" defTabSz="914400" rtl="1"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endParaRPr>
              </a:p>
            </p:txBody>
          </p:sp>
          <p:cxnSp>
            <p:nvCxnSpPr>
              <p:cNvPr id="48" name="Straight Arrow Connector 47"/>
              <p:cNvCxnSpPr>
                <a:endCxn id="40" idx="0"/>
              </p:cNvCxnSpPr>
              <p:nvPr/>
            </p:nvCxnSpPr>
            <p:spPr>
              <a:xfrm rot="16200000" flipH="1">
                <a:off x="2464579" y="4750603"/>
                <a:ext cx="14287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786052" y="4714886"/>
                <a:ext cx="57150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786182" y="4714884"/>
                <a:ext cx="570710" cy="500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0"/>
              </p:cNvCxnSpPr>
              <p:nvPr/>
            </p:nvCxnSpPr>
            <p:spPr>
              <a:xfrm>
                <a:off x="4714876" y="4714884"/>
                <a:ext cx="14287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0"/>
              </p:cNvCxnSpPr>
              <p:nvPr/>
            </p:nvCxnSpPr>
            <p:spPr>
              <a:xfrm>
                <a:off x="5000628" y="4714884"/>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5" idx="0"/>
              </p:cNvCxnSpPr>
              <p:nvPr/>
            </p:nvCxnSpPr>
            <p:spPr>
              <a:xfrm>
                <a:off x="5715008" y="4714884"/>
                <a:ext cx="464347"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6" idx="0"/>
              </p:cNvCxnSpPr>
              <p:nvPr/>
            </p:nvCxnSpPr>
            <p:spPr>
              <a:xfrm>
                <a:off x="6429388" y="4714884"/>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0"/>
            <a:ext cx="7158037" cy="1412875"/>
          </a:xfrm>
        </p:spPr>
        <p:txBody>
          <a:bodyPr>
            <a:normAutofit/>
          </a:bodyPr>
          <a:lstStyle/>
          <a:p>
            <a:pPr algn="ctr"/>
            <a:r>
              <a:rPr lang="he-IL" sz="3200" dirty="0" smtClean="0">
                <a:latin typeface="Arial" pitchFamily="34" charset="0"/>
                <a:cs typeface="Arial" pitchFamily="34" charset="0"/>
              </a:rPr>
              <a:t>והתוכנית היא....</a:t>
            </a:r>
            <a:endParaRPr lang="he-IL" sz="3200" dirty="0">
              <a:latin typeface="Arial" pitchFamily="34" charset="0"/>
              <a:cs typeface="Arial" pitchFamily="34" charset="0"/>
            </a:endParaRPr>
          </a:p>
        </p:txBody>
      </p:sp>
      <p:pic>
        <p:nvPicPr>
          <p:cNvPr id="6" name="Picture 5" descr="bug.jpg"/>
          <p:cNvPicPr/>
          <p:nvPr/>
        </p:nvPicPr>
        <p:blipFill>
          <a:blip r:embed="rId2"/>
          <a:stretch>
            <a:fillRect/>
          </a:stretch>
        </p:blipFill>
        <p:spPr>
          <a:xfrm>
            <a:off x="428596" y="1357298"/>
            <a:ext cx="7572428" cy="5214974"/>
          </a:xfrm>
          <a:prstGeom prst="rect">
            <a:avLst/>
          </a:prstGeom>
        </p:spPr>
      </p:pic>
    </p:spTree>
  </p:cSld>
  <p:clrMapOvr>
    <a:masterClrMapping/>
  </p:clrMapOvr>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itchFamily="34" charset="0"/>
                <a:cs typeface="Arial" pitchFamily="34" charset="0"/>
              </a:rPr>
              <a:t>Automatic Speech Segmentation</a:t>
            </a:r>
            <a:endParaRPr lang="he-IL" sz="3200" dirty="0">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he-IL" dirty="0" smtClean="0">
                <a:latin typeface="Arial" pitchFamily="34" charset="0"/>
                <a:cs typeface="Arial" pitchFamily="34" charset="0"/>
              </a:rPr>
              <a:t>מטרת הפרוייקט:  לכתוב אפליקציה לחלוקה אוטומטית  של משפטים  (קבצי קול) למילים</a:t>
            </a:r>
          </a:p>
          <a:p>
            <a:endParaRPr lang="he-IL" dirty="0" smtClean="0">
              <a:latin typeface="Arial" pitchFamily="34" charset="0"/>
              <a:cs typeface="Arial" pitchFamily="34" charset="0"/>
            </a:endParaRPr>
          </a:p>
          <a:p>
            <a:r>
              <a:rPr lang="he-IL" dirty="0" smtClean="0">
                <a:latin typeface="Arial" pitchFamily="34" charset="0"/>
                <a:cs typeface="Arial" pitchFamily="34" charset="0"/>
              </a:rPr>
              <a:t>קלט: קובץ קול </a:t>
            </a:r>
            <a:r>
              <a:rPr lang="en-US" dirty="0" smtClean="0">
                <a:latin typeface="Arial" pitchFamily="34" charset="0"/>
                <a:cs typeface="Arial" pitchFamily="34" charset="0"/>
              </a:rPr>
              <a:t>WAV</a:t>
            </a:r>
            <a:endParaRPr lang="he-IL" dirty="0" smtClean="0">
              <a:latin typeface="Arial" pitchFamily="34" charset="0"/>
              <a:cs typeface="Arial" pitchFamily="34" charset="0"/>
            </a:endParaRPr>
          </a:p>
          <a:p>
            <a:r>
              <a:rPr lang="he-IL" dirty="0" smtClean="0">
                <a:latin typeface="Arial" pitchFamily="34" charset="0"/>
                <a:cs typeface="Arial" pitchFamily="34" charset="0"/>
              </a:rPr>
              <a:t>פלט: קובץ </a:t>
            </a:r>
            <a:r>
              <a:rPr lang="en-US" dirty="0" smtClean="0">
                <a:latin typeface="Arial" pitchFamily="34" charset="0"/>
                <a:cs typeface="Arial" pitchFamily="34" charset="0"/>
              </a:rPr>
              <a:t>SEG</a:t>
            </a:r>
            <a:r>
              <a:rPr lang="he-IL" dirty="0" smtClean="0">
                <a:latin typeface="Arial" pitchFamily="34" charset="0"/>
                <a:cs typeface="Arial" pitchFamily="34" charset="0"/>
              </a:rPr>
              <a:t> מחולק למילים ע"י חוצצים ב</a:t>
            </a:r>
            <a:r>
              <a:rPr lang="en-US" dirty="0" err="1" smtClean="0">
                <a:latin typeface="Arial" pitchFamily="34" charset="0"/>
                <a:cs typeface="Arial" pitchFamily="34" charset="0"/>
              </a:rPr>
              <a:t>Praat</a:t>
            </a:r>
            <a:r>
              <a:rPr lang="en-US" dirty="0" smtClean="0">
                <a:latin typeface="Arial" pitchFamily="34" charset="0"/>
                <a:cs typeface="Arial" pitchFamily="34" charset="0"/>
              </a:rPr>
              <a:t>-</a:t>
            </a:r>
            <a:endParaRPr lang="he-IL" dirty="0" smtClean="0">
              <a:latin typeface="Arial" pitchFamily="34" charset="0"/>
              <a:cs typeface="Arial" pitchFamily="34" charset="0"/>
            </a:endParaRPr>
          </a:p>
        </p:txBody>
      </p:sp>
      <p:pic>
        <p:nvPicPr>
          <p:cNvPr id="4" name="Picture 3"/>
          <p:cNvPicPr/>
          <p:nvPr/>
        </p:nvPicPr>
        <p:blipFill>
          <a:blip r:embed="rId2"/>
          <a:srcRect/>
          <a:stretch>
            <a:fillRect/>
          </a:stretch>
        </p:blipFill>
        <p:spPr bwMode="auto">
          <a:xfrm>
            <a:off x="7286644" y="285728"/>
            <a:ext cx="1214446" cy="1214446"/>
          </a:xfrm>
          <a:prstGeom prst="rect">
            <a:avLst/>
          </a:prstGeom>
          <a:noFill/>
          <a:ln w="9525">
            <a:noFill/>
            <a:miter lim="800000"/>
            <a:headEnd/>
            <a:tailEnd/>
          </a:ln>
        </p:spPr>
      </p:pic>
    </p:spTree>
  </p:cSld>
  <p:clrMapOvr>
    <a:masterClrMapping/>
  </p:clrMapOvr>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רשתות עצביות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857224" y="1643050"/>
            <a:ext cx="7123137" cy="4091006"/>
          </a:xfrm>
        </p:spPr>
        <p:txBody>
          <a:bodyPr>
            <a:normAutofit/>
          </a:bodyPr>
          <a:lstStyle/>
          <a:p>
            <a:pPr>
              <a:buNone/>
            </a:pPr>
            <a:r>
              <a:rPr lang="he-IL" sz="2000" u="sng" dirty="0" smtClean="0">
                <a:latin typeface="Arial" pitchFamily="34" charset="0"/>
                <a:cs typeface="Arial" pitchFamily="34" charset="0"/>
              </a:rPr>
              <a:t>המח כמכונת חישוב</a:t>
            </a:r>
            <a:r>
              <a:rPr lang="en-US" sz="2000" u="sng" dirty="0" smtClean="0">
                <a:latin typeface="Arial" pitchFamily="34" charset="0"/>
                <a:cs typeface="Arial" pitchFamily="34" charset="0"/>
              </a:rPr>
              <a:t>:</a:t>
            </a:r>
            <a:endParaRPr lang="en-US" sz="2000" dirty="0" smtClean="0">
              <a:latin typeface="Arial" pitchFamily="34" charset="0"/>
              <a:cs typeface="Arial" pitchFamily="34" charset="0"/>
            </a:endParaRPr>
          </a:p>
          <a:p>
            <a:pPr>
              <a:buSzPct val="110000"/>
              <a:buFont typeface="Courier New" pitchFamily="49" charset="0"/>
              <a:buChar char="o"/>
            </a:pPr>
            <a:r>
              <a:rPr lang="he-IL" sz="2000" dirty="0" smtClean="0">
                <a:latin typeface="Arial" pitchFamily="34" charset="0"/>
                <a:cs typeface="Arial" pitchFamily="34" charset="0"/>
              </a:rPr>
              <a:t>המוח האנושי מבצע פעולות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חישוביות מגוונות ומסובכות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במהירות וביעילות העולות פי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כמה וכמה על אלה של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המחשבים המשוכללים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ביותר הקיימים כיום.</a:t>
            </a:r>
          </a:p>
          <a:p>
            <a:pPr>
              <a:buSzPct val="110000"/>
              <a:buFont typeface="Courier New" pitchFamily="49" charset="0"/>
              <a:buChar char="o"/>
            </a:pPr>
            <a:r>
              <a:rPr lang="he-IL" sz="2000" dirty="0" smtClean="0">
                <a:latin typeface="Arial" pitchFamily="34" charset="0"/>
                <a:cs typeface="Arial" pitchFamily="34" charset="0"/>
              </a:rPr>
              <a:t>החישובית אינה תלויה בפעולתו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של תא יחיד זה או אחר</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תאים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רבים מתים במוח מדי יום</a:t>
            </a:r>
            <a:r>
              <a:rPr lang="en-US" sz="2000" dirty="0" smtClean="0">
                <a:latin typeface="Arial" pitchFamily="34" charset="0"/>
                <a:cs typeface="Arial" pitchFamily="34" charset="0"/>
              </a:rPr>
              <a:t>, </a:t>
            </a:r>
            <a:br>
              <a:rPr lang="en-US" sz="2000" dirty="0" smtClean="0">
                <a:latin typeface="Arial" pitchFamily="34" charset="0"/>
                <a:cs typeface="Arial" pitchFamily="34" charset="0"/>
              </a:rPr>
            </a:br>
            <a:r>
              <a:rPr lang="he-IL" sz="2000" dirty="0" smtClean="0">
                <a:latin typeface="Arial" pitchFamily="34" charset="0"/>
                <a:cs typeface="Arial" pitchFamily="34" charset="0"/>
              </a:rPr>
              <a:t>בלי שנרגיש בפגיעה בתפקודו הכולל.</a:t>
            </a:r>
          </a:p>
          <a:p>
            <a:pPr>
              <a:buNone/>
            </a:pPr>
            <a:endParaRPr lang="he-IL" sz="2000" dirty="0" smtClean="0">
              <a:latin typeface="Arial" pitchFamily="34" charset="0"/>
              <a:cs typeface="Arial" pitchFamily="34" charset="0"/>
            </a:endParaRPr>
          </a:p>
          <a:p>
            <a:pPr>
              <a:buNone/>
            </a:pPr>
            <a:endParaRPr lang="he-IL" sz="2000" dirty="0" smtClean="0">
              <a:latin typeface="Arial" pitchFamily="34" charset="0"/>
              <a:cs typeface="Arial" pitchFamily="34" charset="0"/>
            </a:endParaRPr>
          </a:p>
          <a:p>
            <a:pPr>
              <a:buNone/>
            </a:pPr>
            <a:endParaRPr lang="he-IL" sz="2000" dirty="0" smtClean="0">
              <a:latin typeface="Arial" pitchFamily="34" charset="0"/>
              <a:cs typeface="Arial" pitchFamily="34" charset="0"/>
            </a:endParaRPr>
          </a:p>
          <a:p>
            <a:pPr>
              <a:buNone/>
            </a:pPr>
            <a:endParaRPr lang="he-IL" sz="2000" dirty="0" smtClean="0">
              <a:latin typeface="Arial" pitchFamily="34" charset="0"/>
              <a:cs typeface="Arial" pitchFamily="34" charset="0"/>
            </a:endParaRPr>
          </a:p>
          <a:p>
            <a:pPr>
              <a:buNone/>
            </a:pPr>
            <a:endParaRPr lang="he-IL" sz="2000" dirty="0" smtClean="0">
              <a:latin typeface="Arial" pitchFamily="34" charset="0"/>
              <a:cs typeface="Arial" pitchFamily="34" charset="0"/>
            </a:endParaRPr>
          </a:p>
          <a:p>
            <a:endParaRPr lang="he-IL" sz="2000" dirty="0">
              <a:latin typeface="Arial" pitchFamily="34" charset="0"/>
              <a:cs typeface="Arial" pitchFamily="34" charset="0"/>
            </a:endParaRPr>
          </a:p>
        </p:txBody>
      </p:sp>
      <p:pic>
        <p:nvPicPr>
          <p:cNvPr id="9" name="Рисунок 8" descr="Brain and neurons.jpg"/>
          <p:cNvPicPr>
            <a:picLocks noChangeAspect="1"/>
          </p:cNvPicPr>
          <p:nvPr/>
        </p:nvPicPr>
        <p:blipFill>
          <a:blip r:embed="rId2" cstate="print"/>
          <a:stretch>
            <a:fillRect/>
          </a:stretch>
        </p:blipFill>
        <p:spPr>
          <a:xfrm>
            <a:off x="571472" y="1714488"/>
            <a:ext cx="3985209" cy="2989328"/>
          </a:xfrm>
          <a:prstGeom prst="rect">
            <a:avLst/>
          </a:prstGeom>
        </p:spPr>
      </p:pic>
    </p:spTree>
  </p:cSld>
  <p:clrMapOvr>
    <a:masterClrMapping/>
  </p:clrMapOvr>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he-IL" sz="3200" dirty="0" smtClean="0">
                <a:latin typeface="Arial" pitchFamily="34" charset="0"/>
                <a:cs typeface="Arial" pitchFamily="34" charset="0"/>
              </a:rPr>
              <a:t>רשתות עצביות </a:t>
            </a:r>
            <a:endParaRPr lang="en-US" sz="3200" dirty="0">
              <a:latin typeface="Arial" pitchFamily="34" charset="0"/>
              <a:cs typeface="Arial" pitchFamily="34" charset="0"/>
            </a:endParaRPr>
          </a:p>
        </p:txBody>
      </p:sp>
      <p:pic>
        <p:nvPicPr>
          <p:cNvPr id="7" name="Picture 5" descr="6a00d83451c3ab69e200e54f70f6fa8833-640wi.jpg"/>
          <p:cNvPicPr>
            <a:picLocks noChangeAspect="1"/>
          </p:cNvPicPr>
          <p:nvPr/>
        </p:nvPicPr>
        <p:blipFill>
          <a:blip r:embed="rId2"/>
          <a:stretch>
            <a:fillRect/>
          </a:stretch>
        </p:blipFill>
        <p:spPr>
          <a:xfrm>
            <a:off x="285720" y="357166"/>
            <a:ext cx="2857474" cy="1500174"/>
          </a:xfrm>
          <a:prstGeom prst="rect">
            <a:avLst/>
          </a:prstGeom>
        </p:spPr>
      </p:pic>
      <p:pic>
        <p:nvPicPr>
          <p:cNvPr id="8" name="Picture 6" descr="micropspyu-neurons.jpg"/>
          <p:cNvPicPr>
            <a:picLocks noChangeAspect="1"/>
          </p:cNvPicPr>
          <p:nvPr/>
        </p:nvPicPr>
        <p:blipFill>
          <a:blip r:embed="rId3"/>
          <a:stretch>
            <a:fillRect/>
          </a:stretch>
        </p:blipFill>
        <p:spPr>
          <a:xfrm>
            <a:off x="6072198" y="214290"/>
            <a:ext cx="2462028" cy="1767610"/>
          </a:xfrm>
          <a:prstGeom prst="rect">
            <a:avLst/>
          </a:prstGeom>
        </p:spPr>
      </p:pic>
      <p:pic>
        <p:nvPicPr>
          <p:cNvPr id="9" name="Рисунок 8" descr="brain-neurons.jpg"/>
          <p:cNvPicPr>
            <a:picLocks noChangeAspect="1"/>
          </p:cNvPicPr>
          <p:nvPr/>
        </p:nvPicPr>
        <p:blipFill>
          <a:blip r:embed="rId4"/>
          <a:stretch>
            <a:fillRect/>
          </a:stretch>
        </p:blipFill>
        <p:spPr>
          <a:xfrm>
            <a:off x="357158" y="4714884"/>
            <a:ext cx="2547928" cy="1910946"/>
          </a:xfrm>
          <a:prstGeom prst="rect">
            <a:avLst/>
          </a:prstGeom>
        </p:spPr>
      </p:pic>
      <p:pic>
        <p:nvPicPr>
          <p:cNvPr id="10" name="Рисунок 9" descr="neurons.jpg"/>
          <p:cNvPicPr>
            <a:picLocks noChangeAspect="1"/>
          </p:cNvPicPr>
          <p:nvPr/>
        </p:nvPicPr>
        <p:blipFill>
          <a:blip r:embed="rId5"/>
          <a:stretch>
            <a:fillRect/>
          </a:stretch>
        </p:blipFill>
        <p:spPr>
          <a:xfrm>
            <a:off x="6072198" y="4714884"/>
            <a:ext cx="2587623" cy="1940717"/>
          </a:xfrm>
          <a:prstGeom prst="rect">
            <a:avLst/>
          </a:prstGeom>
        </p:spPr>
      </p:pic>
      <p:sp>
        <p:nvSpPr>
          <p:cNvPr id="11" name="Text Placeholder 2"/>
          <p:cNvSpPr>
            <a:spLocks noGrp="1"/>
          </p:cNvSpPr>
          <p:nvPr>
            <p:ph type="body" sz="half" idx="1"/>
          </p:nvPr>
        </p:nvSpPr>
        <p:spPr>
          <a:xfrm>
            <a:off x="785786" y="1500174"/>
            <a:ext cx="7123137" cy="4091006"/>
          </a:xfrm>
        </p:spPr>
        <p:txBody>
          <a:bodyPr>
            <a:normAutofit/>
          </a:bodyPr>
          <a:lstStyle/>
          <a:p>
            <a:pPr>
              <a:buNone/>
            </a:pPr>
            <a:endParaRPr lang="he-IL" sz="2000" dirty="0" smtClean="0">
              <a:latin typeface="Arial" pitchFamily="34" charset="0"/>
              <a:cs typeface="Arial" pitchFamily="34" charset="0"/>
            </a:endParaRPr>
          </a:p>
          <a:p>
            <a:pPr>
              <a:buNone/>
            </a:pPr>
            <a:endParaRPr lang="he-IL" sz="2000" dirty="0" smtClean="0">
              <a:latin typeface="Arial" pitchFamily="34" charset="0"/>
              <a:cs typeface="Arial" pitchFamily="34" charset="0"/>
            </a:endParaRPr>
          </a:p>
          <a:p>
            <a:pPr>
              <a:buSzPct val="110000"/>
              <a:buFont typeface="Courier New" pitchFamily="49" charset="0"/>
              <a:buChar char="o"/>
            </a:pPr>
            <a:r>
              <a:rPr lang="he-IL" sz="2000" dirty="0" smtClean="0">
                <a:latin typeface="Arial" pitchFamily="34" charset="0"/>
                <a:cs typeface="Arial" pitchFamily="34" charset="0"/>
              </a:rPr>
              <a:t>כאשר מתבוננים מבעד למיקרוסקופ בקטע מהמוח</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מגלים שהוא מכיל תאי עצב רבים מאוד מסוגים שונים</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כל נוירון מתקשר עם נוירונים אחרים</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והם מעבירים ביניהם אותות כימיים וחשמליים.</a:t>
            </a:r>
          </a:p>
          <a:p>
            <a:pPr>
              <a:buSzPct val="110000"/>
              <a:buFont typeface="Courier New" pitchFamily="49" charset="0"/>
              <a:buChar char="o"/>
            </a:pPr>
            <a:r>
              <a:rPr lang="he-IL" sz="2000" dirty="0" smtClean="0">
                <a:latin typeface="Arial" pitchFamily="34" charset="0"/>
                <a:cs typeface="Arial" pitchFamily="34" charset="0"/>
              </a:rPr>
              <a:t>הם המאפשרים למוח לבצע חישובים מורכבים,</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smtClean="0">
                <a:latin typeface="Arial" pitchFamily="34" charset="0"/>
                <a:cs typeface="Arial" pitchFamily="34" charset="0"/>
              </a:rPr>
              <a:t> </a:t>
            </a:r>
            <a:r>
              <a:rPr lang="he-IL" sz="2000" dirty="0" smtClean="0">
                <a:latin typeface="Arial" pitchFamily="34" charset="0"/>
                <a:cs typeface="Arial" pitchFamily="34" charset="0"/>
              </a:rPr>
              <a:t>והם המקנים לו עמידות</a:t>
            </a:r>
            <a:r>
              <a:rPr lang="en-US" sz="2000" dirty="0" smtClean="0">
                <a:latin typeface="Arial" pitchFamily="34" charset="0"/>
                <a:cs typeface="Arial" pitchFamily="34" charset="0"/>
              </a:rPr>
              <a:t>, </a:t>
            </a:r>
            <a:r>
              <a:rPr lang="he-IL" sz="2000" dirty="0" smtClean="0">
                <a:latin typeface="Arial" pitchFamily="34" charset="0"/>
                <a:cs typeface="Arial" pitchFamily="34" charset="0"/>
              </a:rPr>
              <a:t>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יכולת לבצע מגוון פעולות</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וכושר למידה</a:t>
            </a:r>
            <a:r>
              <a:rPr lang="en-US" sz="2000" dirty="0" smtClean="0">
                <a:latin typeface="Arial" pitchFamily="34" charset="0"/>
                <a:cs typeface="Arial" pitchFamily="34" charset="0"/>
              </a:rPr>
              <a:t>.</a:t>
            </a:r>
          </a:p>
          <a:p>
            <a:pPr>
              <a:buNone/>
            </a:pPr>
            <a:endParaRPr lang="en-US" sz="2000" dirty="0" smtClean="0">
              <a:latin typeface="Arial" pitchFamily="34" charset="0"/>
              <a:cs typeface="Arial" pitchFamily="34" charset="0"/>
            </a:endParaRPr>
          </a:p>
          <a:p>
            <a:endParaRPr lang="he-IL" sz="2000"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רשתות עצביות מלאכותיות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28662" y="1285860"/>
            <a:ext cx="7337451" cy="4238636"/>
          </a:xfrm>
        </p:spPr>
        <p:txBody>
          <a:bodyPr>
            <a:normAutofit/>
          </a:bodyPr>
          <a:lstStyle/>
          <a:p>
            <a:pPr>
              <a:buNone/>
            </a:pPr>
            <a:endParaRPr lang="he-IL" sz="2400" dirty="0" smtClean="0">
              <a:latin typeface="Arial" pitchFamily="34" charset="0"/>
              <a:cs typeface="Arial" pitchFamily="34" charset="0"/>
            </a:endParaRPr>
          </a:p>
          <a:p>
            <a:pPr>
              <a:buNone/>
            </a:pPr>
            <a:r>
              <a:rPr lang="he-IL" sz="2400" dirty="0" smtClean="0">
                <a:latin typeface="Arial" pitchFamily="34" charset="0"/>
                <a:cs typeface="Arial" pitchFamily="34" charset="0"/>
              </a:rPr>
              <a:t>ניתן להסתכל על כל נוירון כעל יחידת עיבוד - המבצעת פעולה חישובית פשוטה</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ועל המוח כולו כעל רשת של מעבדים פשוטים הקשורים זה לזה</a:t>
            </a:r>
            <a:r>
              <a:rPr lang="en-US" sz="2400" dirty="0" smtClean="0">
                <a:latin typeface="Arial" pitchFamily="34" charset="0"/>
                <a:cs typeface="Arial" pitchFamily="34" charset="0"/>
              </a:rPr>
              <a:t>.  </a:t>
            </a:r>
            <a:r>
              <a:rPr lang="he-IL" sz="2400" dirty="0" smtClean="0">
                <a:latin typeface="Arial" pitchFamily="34" charset="0"/>
                <a:cs typeface="Arial" pitchFamily="34" charset="0"/>
              </a:rPr>
              <a:t> </a:t>
            </a:r>
            <a:endParaRPr lang="en-US" sz="2400" dirty="0" smtClean="0">
              <a:latin typeface="Arial" pitchFamily="34" charset="0"/>
              <a:cs typeface="Arial" pitchFamily="34" charset="0"/>
            </a:endParaRPr>
          </a:p>
          <a:p>
            <a:pPr>
              <a:buNone/>
            </a:pPr>
            <a:r>
              <a:rPr lang="he-IL" sz="2400" dirty="0" smtClean="0">
                <a:latin typeface="Arial" pitchFamily="34" charset="0"/>
                <a:cs typeface="Arial" pitchFamily="34" charset="0"/>
              </a:rPr>
              <a:t>    </a:t>
            </a:r>
          </a:p>
          <a:p>
            <a:endParaRPr lang="en-US" sz="2400" dirty="0" smtClean="0">
              <a:latin typeface="Arial" pitchFamily="34" charset="0"/>
              <a:cs typeface="Arial" pitchFamily="34" charset="0"/>
            </a:endParaRPr>
          </a:p>
          <a:p>
            <a:endParaRPr lang="he-IL" sz="2400" dirty="0">
              <a:latin typeface="Arial" pitchFamily="34" charset="0"/>
              <a:cs typeface="Arial" pitchFamily="34" charset="0"/>
            </a:endParaRPr>
          </a:p>
        </p:txBody>
      </p:sp>
      <p:pic>
        <p:nvPicPr>
          <p:cNvPr id="4" name="Рисунок 3" descr="anatome-neurons.jpg"/>
          <p:cNvPicPr>
            <a:picLocks noChangeAspect="1"/>
          </p:cNvPicPr>
          <p:nvPr/>
        </p:nvPicPr>
        <p:blipFill>
          <a:blip r:embed="rId2"/>
          <a:stretch>
            <a:fillRect/>
          </a:stretch>
        </p:blipFill>
        <p:spPr>
          <a:xfrm>
            <a:off x="2500298" y="3286124"/>
            <a:ext cx="3798099" cy="2532066"/>
          </a:xfrm>
          <a:prstGeom prst="rect">
            <a:avLst/>
          </a:prstGeom>
        </p:spPr>
      </p:pic>
    </p:spTree>
  </p:cSld>
  <p:clrMapOvr>
    <a:masterClrMapping/>
  </p:clrMapOvr>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he-IL" sz="3200" dirty="0" smtClean="0">
                <a:latin typeface="Arial" pitchFamily="34" charset="0"/>
                <a:cs typeface="Arial" pitchFamily="34" charset="0"/>
              </a:rPr>
              <a:t>רשתות עצביות מלאכותיות</a:t>
            </a:r>
            <a:endParaRPr lang="en-US" sz="3200" dirty="0">
              <a:latin typeface="Arial" pitchFamily="34" charset="0"/>
              <a:cs typeface="Arial" pitchFamily="34" charset="0"/>
            </a:endParaRPr>
          </a:p>
        </p:txBody>
      </p:sp>
      <p:sp>
        <p:nvSpPr>
          <p:cNvPr id="6" name="Text Placeholder 2"/>
          <p:cNvSpPr>
            <a:spLocks noGrp="1"/>
          </p:cNvSpPr>
          <p:nvPr>
            <p:ph type="body" sz="half" idx="1"/>
          </p:nvPr>
        </p:nvSpPr>
        <p:spPr>
          <a:xfrm>
            <a:off x="928662" y="1285860"/>
            <a:ext cx="7337451" cy="4238636"/>
          </a:xfrm>
        </p:spPr>
        <p:txBody>
          <a:bodyPr>
            <a:normAutofit/>
          </a:bodyPr>
          <a:lstStyle/>
          <a:p>
            <a:pPr>
              <a:buNone/>
            </a:pPr>
            <a:r>
              <a:rPr lang="he-IL" sz="2400" dirty="0" smtClean="0">
                <a:latin typeface="Arial" pitchFamily="34" charset="0"/>
                <a:cs typeface="Arial" pitchFamily="34" charset="0"/>
              </a:rPr>
              <a:t>    </a:t>
            </a:r>
          </a:p>
          <a:p>
            <a:pPr>
              <a:buNone/>
            </a:pPr>
            <a:r>
              <a:rPr lang="he-IL" sz="2400" dirty="0" smtClean="0">
                <a:latin typeface="Arial" pitchFamily="34" charset="0"/>
                <a:cs typeface="Arial" pitchFamily="34" charset="0"/>
              </a:rPr>
              <a:t>הנוירון הוא יחידה המקבלת קלט מיחידות אחרות</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מבצעת</a:t>
            </a:r>
            <a:endParaRPr lang="en-US" sz="2400" dirty="0" smtClean="0">
              <a:latin typeface="Arial" pitchFamily="34" charset="0"/>
              <a:cs typeface="Arial" pitchFamily="34" charset="0"/>
            </a:endParaRPr>
          </a:p>
          <a:p>
            <a:pPr>
              <a:buNone/>
            </a:pPr>
            <a:r>
              <a:rPr lang="he-IL" sz="2400" dirty="0" smtClean="0">
                <a:latin typeface="Arial" pitchFamily="34" charset="0"/>
                <a:cs typeface="Arial" pitchFamily="34" charset="0"/>
              </a:rPr>
              <a:t>     פעולות מסוימות על הקלט</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ומוציאה פלט</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המשמש קלט ליחידות נוספות</a:t>
            </a:r>
            <a:r>
              <a:rPr lang="en-US" sz="2400" dirty="0" smtClean="0">
                <a:latin typeface="Arial" pitchFamily="34" charset="0"/>
                <a:cs typeface="Arial" pitchFamily="34" charset="0"/>
              </a:rPr>
              <a:t>. </a:t>
            </a:r>
            <a:endParaRPr lang="he-IL" sz="2400" dirty="0" smtClean="0">
              <a:latin typeface="Arial" pitchFamily="34" charset="0"/>
              <a:cs typeface="Arial" pitchFamily="34" charset="0"/>
            </a:endParaRPr>
          </a:p>
          <a:p>
            <a:pPr>
              <a:buNone/>
            </a:pPr>
            <a:r>
              <a:rPr lang="he-IL" sz="2400" dirty="0" smtClean="0">
                <a:latin typeface="Arial" pitchFamily="34" charset="0"/>
                <a:cs typeface="Arial" pitchFamily="34" charset="0"/>
              </a:rPr>
              <a:t>מקובל להסתכל על הנוירון כעל יחידה של</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סכימה וירייה</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כלומר יחידה המבצעת סכימה של קלטים מיחידות אחרות</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ומגיבה ב</a:t>
            </a:r>
            <a:r>
              <a:rPr lang="en-US" sz="2400" dirty="0" smtClean="0">
                <a:latin typeface="Arial" pitchFamily="34" charset="0"/>
                <a:cs typeface="Arial" pitchFamily="34" charset="0"/>
              </a:rPr>
              <a:t>"</a:t>
            </a:r>
            <a:r>
              <a:rPr lang="he-IL" sz="2400" dirty="0" smtClean="0">
                <a:latin typeface="Arial" pitchFamily="34" charset="0"/>
                <a:cs typeface="Arial" pitchFamily="34" charset="0"/>
              </a:rPr>
              <a:t>ירי</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אות</a:t>
            </a:r>
            <a:r>
              <a:rPr lang="en-US" sz="2400" dirty="0" smtClean="0">
                <a:latin typeface="Arial" pitchFamily="34" charset="0"/>
                <a:cs typeface="Arial" pitchFamily="34" charset="0"/>
              </a:rPr>
              <a:t>, </a:t>
            </a:r>
            <a:r>
              <a:rPr lang="he-IL" sz="2400" dirty="0" smtClean="0">
                <a:latin typeface="Arial" pitchFamily="34" charset="0"/>
                <a:cs typeface="Arial" pitchFamily="34" charset="0"/>
              </a:rPr>
              <a:t>אם סכום הקלטים עובר סף מסוים,ובכך קובעים את תוצאת החישוב ברשת כולה</a:t>
            </a:r>
            <a:r>
              <a:rPr lang="en-US" sz="2400" dirty="0" smtClean="0">
                <a:latin typeface="Arial" pitchFamily="34" charset="0"/>
                <a:cs typeface="Arial" pitchFamily="34" charset="0"/>
              </a:rPr>
              <a:t>. </a:t>
            </a:r>
          </a:p>
          <a:p>
            <a:endParaRPr lang="en-US" sz="2400" dirty="0" smtClean="0">
              <a:latin typeface="Arial" pitchFamily="34" charset="0"/>
              <a:cs typeface="Arial" pitchFamily="34" charset="0"/>
            </a:endParaRPr>
          </a:p>
          <a:p>
            <a:endParaRPr lang="he-IL" sz="2400" dirty="0">
              <a:latin typeface="Arial" pitchFamily="34" charset="0"/>
              <a:cs typeface="Arial" pitchFamily="34" charset="0"/>
            </a:endParaRPr>
          </a:p>
        </p:txBody>
      </p:sp>
      <p:pic>
        <p:nvPicPr>
          <p:cNvPr id="7" name="Рисунок 6" descr="artificial.jpg"/>
          <p:cNvPicPr>
            <a:picLocks noChangeAspect="1"/>
          </p:cNvPicPr>
          <p:nvPr/>
        </p:nvPicPr>
        <p:blipFill>
          <a:blip r:embed="rId2"/>
          <a:stretch>
            <a:fillRect/>
          </a:stretch>
        </p:blipFill>
        <p:spPr>
          <a:xfrm>
            <a:off x="2214546" y="4714884"/>
            <a:ext cx="4216400" cy="1930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רשתות עצביות מלאכותיות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Autofit/>
          </a:bodyPr>
          <a:lstStyle/>
          <a:p>
            <a:r>
              <a:rPr lang="he-IL" sz="2000" dirty="0" smtClean="0">
                <a:latin typeface="Arial" pitchFamily="34" charset="0"/>
                <a:cs typeface="Arial" pitchFamily="34" charset="0"/>
              </a:rPr>
              <a:t>בחירת המשקלים היא המפתח. </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he-IL" sz="2000" dirty="0" smtClean="0">
                <a:latin typeface="Arial" pitchFamily="34" charset="0"/>
                <a:cs typeface="Arial" pitchFamily="34" charset="0"/>
              </a:rPr>
              <a:t>המשקלים מגדירים את התלות בין הקלטים שכל יחידה מקבלת ובין הפלט שלה</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כלומר את ערכי המשקלים של כל יחידה לביצוע החישוב. המשקלים  משויכים ליחידה ומתארים את מידת ההשפעה של הקלט מכל יחידה על הפלט. </a:t>
            </a:r>
          </a:p>
          <a:p>
            <a:r>
              <a:rPr lang="he-IL" sz="2000" dirty="0" smtClean="0">
                <a:latin typeface="Arial" pitchFamily="34" charset="0"/>
                <a:cs typeface="Arial" pitchFamily="34" charset="0"/>
              </a:rPr>
              <a:t>יש לקבוע את הקשרים בין היחידות השונות .</a:t>
            </a:r>
          </a:p>
          <a:p>
            <a:r>
              <a:rPr lang="he-IL" sz="2000" dirty="0" smtClean="0">
                <a:latin typeface="Arial" pitchFamily="34" charset="0"/>
                <a:cs typeface="Arial" pitchFamily="34" charset="0"/>
              </a:rPr>
              <a:t>כדי לבצע פעולות של עיבוד מידע ולפתור בעיות, היחידות ברשתות מבצעות פעולות של סכימה משוקללת ותגובה</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ומעבירות זו לזו את הפלטים</a:t>
            </a:r>
            <a:r>
              <a:rPr lang="en-US" sz="2000" dirty="0" smtClean="0">
                <a:latin typeface="Arial" pitchFamily="34" charset="0"/>
                <a:cs typeface="Arial" pitchFamily="34" charset="0"/>
              </a:rPr>
              <a:t>.</a:t>
            </a:r>
            <a:endParaRPr lang="he-IL" sz="2000" dirty="0" smtClean="0">
              <a:latin typeface="Arial" pitchFamily="34" charset="0"/>
              <a:cs typeface="Arial" pitchFamily="34" charset="0"/>
            </a:endParaRPr>
          </a:p>
          <a:p>
            <a:r>
              <a:rPr lang="he-IL" sz="2000" dirty="0" smtClean="0">
                <a:latin typeface="Arial" pitchFamily="34" charset="0"/>
                <a:cs typeface="Arial" pitchFamily="34" charset="0"/>
              </a:rPr>
              <a:t>הפלט</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עוצמת התגובה של היחידה</a:t>
            </a:r>
            <a:r>
              <a:rPr lang="en-US" sz="2000" dirty="0" smtClean="0">
                <a:latin typeface="Arial" pitchFamily="34" charset="0"/>
                <a:cs typeface="Arial" pitchFamily="34" charset="0"/>
              </a:rPr>
              <a:t>, </a:t>
            </a:r>
            <a:r>
              <a:rPr lang="he-IL" sz="2000" dirty="0" smtClean="0">
                <a:latin typeface="Arial" pitchFamily="34" charset="0"/>
                <a:cs typeface="Arial" pitchFamily="34" charset="0"/>
              </a:rPr>
              <a:t>משמש קלט ליחידות והיחידה מגיבה לפי עוצמת הסכום המשוקלל מכל היחידות</a:t>
            </a:r>
            <a:r>
              <a:rPr lang="en-US" sz="2000" dirty="0" smtClean="0">
                <a:latin typeface="Arial" pitchFamily="34" charset="0"/>
                <a:cs typeface="Arial" pitchFamily="34" charset="0"/>
              </a:rPr>
              <a:t>. </a:t>
            </a:r>
            <a:endParaRPr lang="he-IL" sz="2000" dirty="0" smtClean="0">
              <a:latin typeface="Arial" pitchFamily="34" charset="0"/>
              <a:cs typeface="Arial" pitchFamily="34" charset="0"/>
            </a:endParaRPr>
          </a:p>
          <a:p>
            <a:r>
              <a:rPr lang="he-IL" sz="2000" dirty="0" smtClean="0">
                <a:latin typeface="Arial" pitchFamily="34" charset="0"/>
                <a:cs typeface="Arial" pitchFamily="34" charset="0"/>
              </a:rPr>
              <a:t>כדי להגיב מוכפל הקלט מהיחידות האחרות במשקל המתאים</a:t>
            </a:r>
            <a:r>
              <a:rPr lang="en-US" sz="2000" dirty="0" smtClean="0">
                <a:latin typeface="Arial" pitchFamily="34" charset="0"/>
                <a:cs typeface="Arial" pitchFamily="34" charset="0"/>
              </a:rPr>
              <a:t>. </a:t>
            </a:r>
            <a:r>
              <a:rPr lang="he-IL" sz="2000" dirty="0" smtClean="0">
                <a:latin typeface="Arial" pitchFamily="34" charset="0"/>
                <a:cs typeface="Arial" pitchFamily="34" charset="0"/>
              </a:rPr>
              <a:t/>
            </a:r>
            <a:br>
              <a:rPr lang="he-IL" sz="2000" dirty="0" smtClean="0">
                <a:latin typeface="Arial" pitchFamily="34" charset="0"/>
                <a:cs typeface="Arial" pitchFamily="34" charset="0"/>
              </a:rPr>
            </a:br>
            <a:r>
              <a:rPr lang="he-IL" sz="2000" dirty="0" smtClean="0">
                <a:latin typeface="Arial" pitchFamily="34" charset="0"/>
                <a:cs typeface="Arial" pitchFamily="34" charset="0"/>
              </a:rPr>
              <a:t>המשקלים  משויכים ליחידה ומתארים את מידת ההשפעה של הקלט מכל יחידה על הפלט. </a:t>
            </a:r>
            <a:endParaRPr lang="en-US" sz="2000" dirty="0" smtClean="0">
              <a:latin typeface="Arial" pitchFamily="34" charset="0"/>
              <a:cs typeface="Arial" pitchFamily="34" charset="0"/>
            </a:endParaRPr>
          </a:p>
          <a:p>
            <a:endParaRPr lang="he-IL" sz="2000" dirty="0">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רשת ניורונים מלאכותית</a:t>
            </a:r>
            <a:endParaRPr lang="he-IL" sz="3200" dirty="0">
              <a:latin typeface="Arial" pitchFamily="34" charset="0"/>
              <a:cs typeface="Arial" pitchFamily="34" charset="0"/>
            </a:endParaRPr>
          </a:p>
        </p:txBody>
      </p:sp>
      <p:pic>
        <p:nvPicPr>
          <p:cNvPr id="4" name="Picture 3" descr="940420c.gif"/>
          <p:cNvPicPr/>
          <p:nvPr/>
        </p:nvPicPr>
        <p:blipFill>
          <a:blip r:embed="rId2"/>
          <a:stretch>
            <a:fillRect/>
          </a:stretch>
        </p:blipFill>
        <p:spPr>
          <a:xfrm>
            <a:off x="1500166" y="1714488"/>
            <a:ext cx="6143668" cy="41434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itchFamily="34" charset="0"/>
                <a:cs typeface="Arial" pitchFamily="34" charset="0"/>
              </a:rPr>
              <a:t>Back Propagation</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pPr>
              <a:buNone/>
            </a:pPr>
            <a:r>
              <a:rPr lang="en-US" u="sng" dirty="0" smtClean="0">
                <a:latin typeface="Arial" pitchFamily="34" charset="0"/>
                <a:cs typeface="Arial" pitchFamily="34" charset="0"/>
              </a:rPr>
              <a:t>Error Back Propagation</a:t>
            </a:r>
            <a:r>
              <a:rPr lang="he-IL" u="sng" dirty="0" smtClean="0">
                <a:latin typeface="Arial" pitchFamily="34" charset="0"/>
                <a:cs typeface="Arial" pitchFamily="34" charset="0"/>
              </a:rPr>
              <a:t>:</a:t>
            </a:r>
            <a:endParaRPr lang="en-US" u="sng" dirty="0" smtClean="0">
              <a:latin typeface="Arial" pitchFamily="34" charset="0"/>
              <a:cs typeface="Arial" pitchFamily="34" charset="0"/>
            </a:endParaRPr>
          </a:p>
          <a:p>
            <a:r>
              <a:rPr lang="he-IL" dirty="0" smtClean="0">
                <a:latin typeface="Arial" pitchFamily="34" charset="0"/>
                <a:cs typeface="Arial" pitchFamily="34" charset="0"/>
              </a:rPr>
              <a:t>העיקרון הוא מעבר על השכבות יותר מפעם אחת</a:t>
            </a:r>
            <a:r>
              <a:rPr lang="en-US" dirty="0" smtClean="0">
                <a:latin typeface="Arial" pitchFamily="34" charset="0"/>
                <a:cs typeface="Arial" pitchFamily="34" charset="0"/>
              </a:rPr>
              <a:t> </a:t>
            </a:r>
            <a:r>
              <a:rPr lang="he-IL" dirty="0" smtClean="0">
                <a:latin typeface="Arial" pitchFamily="34" charset="0"/>
                <a:cs typeface="Arial" pitchFamily="34" charset="0"/>
              </a:rPr>
              <a:t>בכיוון אחד ואז חזרה.</a:t>
            </a:r>
          </a:p>
          <a:p>
            <a:pPr>
              <a:buNone/>
            </a:pPr>
            <a:endParaRPr lang="he-IL" dirty="0">
              <a:latin typeface="Arial" pitchFamily="34" charset="0"/>
              <a:cs typeface="Arial" pitchFamily="34" charset="0"/>
            </a:endParaRPr>
          </a:p>
        </p:txBody>
      </p:sp>
      <p:pic>
        <p:nvPicPr>
          <p:cNvPr id="4" name="Рисунок 3" descr="bcr2257-1-l.jpg"/>
          <p:cNvPicPr>
            <a:picLocks noChangeAspect="1"/>
          </p:cNvPicPr>
          <p:nvPr/>
        </p:nvPicPr>
        <p:blipFill>
          <a:blip r:embed="rId2"/>
          <a:stretch>
            <a:fillRect/>
          </a:stretch>
        </p:blipFill>
        <p:spPr>
          <a:xfrm>
            <a:off x="500034" y="2928934"/>
            <a:ext cx="4357718" cy="36545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itchFamily="34" charset="0"/>
                <a:cs typeface="Arial" pitchFamily="34" charset="0"/>
              </a:rPr>
              <a:t>Back Propagation</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r>
              <a:rPr lang="he-IL" dirty="0" smtClean="0">
                <a:latin typeface="Arial" pitchFamily="34" charset="0"/>
                <a:cs typeface="Arial" pitchFamily="34" charset="0"/>
              </a:rPr>
              <a:t>בדרך </a:t>
            </a:r>
            <a:r>
              <a:rPr lang="en-US" dirty="0" smtClean="0">
                <a:latin typeface="Arial" pitchFamily="34" charset="0"/>
                <a:cs typeface="Arial" pitchFamily="34" charset="0"/>
              </a:rPr>
              <a:t>"</a:t>
            </a:r>
            <a:r>
              <a:rPr lang="he-IL" dirty="0" smtClean="0">
                <a:latin typeface="Arial" pitchFamily="34" charset="0"/>
                <a:cs typeface="Arial" pitchFamily="34" charset="0"/>
              </a:rPr>
              <a:t>הלוך"</a:t>
            </a:r>
            <a:r>
              <a:rPr lang="en-US" dirty="0" smtClean="0">
                <a:latin typeface="Arial" pitchFamily="34" charset="0"/>
                <a:cs typeface="Arial" pitchFamily="34" charset="0"/>
              </a:rPr>
              <a:t> </a:t>
            </a:r>
            <a:r>
              <a:rPr lang="he-IL" dirty="0" smtClean="0">
                <a:latin typeface="Arial" pitchFamily="34" charset="0"/>
                <a:cs typeface="Arial" pitchFamily="34" charset="0"/>
              </a:rPr>
              <a:t>כל המשקלים מושמים בצמתים וההשפעה שלהם מתפשטת על פני הרשת כאשר בסופו של דבר</a:t>
            </a:r>
            <a:r>
              <a:rPr lang="en-US" dirty="0" smtClean="0">
                <a:latin typeface="Arial" pitchFamily="34" charset="0"/>
                <a:cs typeface="Arial" pitchFamily="34" charset="0"/>
              </a:rPr>
              <a:t>  </a:t>
            </a:r>
            <a:r>
              <a:rPr lang="he-IL" dirty="0" smtClean="0">
                <a:latin typeface="Arial" pitchFamily="34" charset="0"/>
                <a:cs typeface="Arial" pitchFamily="34" charset="0"/>
              </a:rPr>
              <a:t>מתקבלת תוצאה בשכבה האחרונה.</a:t>
            </a:r>
          </a:p>
          <a:p>
            <a:r>
              <a:rPr lang="he-IL" dirty="0" smtClean="0">
                <a:latin typeface="Arial" pitchFamily="34" charset="0"/>
                <a:cs typeface="Arial" pitchFamily="34" charset="0"/>
              </a:rPr>
              <a:t>במעבר בכיוון ההפוך</a:t>
            </a:r>
            <a:r>
              <a:rPr lang="en-US" dirty="0" smtClean="0">
                <a:latin typeface="Arial" pitchFamily="34" charset="0"/>
                <a:cs typeface="Arial" pitchFamily="34" charset="0"/>
              </a:rPr>
              <a:t> , </a:t>
            </a:r>
            <a:r>
              <a:rPr lang="he-IL" dirty="0" smtClean="0">
                <a:latin typeface="Arial" pitchFamily="34" charset="0"/>
                <a:cs typeface="Arial" pitchFamily="34" charset="0"/>
              </a:rPr>
              <a:t>המשקלים מתוקנים שכבה אחר שכבה בעזרת חוק תיקון הטעות-</a:t>
            </a:r>
            <a:r>
              <a:rPr lang="en-US" dirty="0" smtClean="0">
                <a:latin typeface="Arial" pitchFamily="34" charset="0"/>
                <a:cs typeface="Arial" pitchFamily="34" charset="0"/>
              </a:rPr>
              <a:t> </a:t>
            </a:r>
            <a:r>
              <a:rPr lang="he-IL" dirty="0" smtClean="0">
                <a:latin typeface="Arial" pitchFamily="34" charset="0"/>
                <a:cs typeface="Arial" pitchFamily="34" charset="0"/>
              </a:rPr>
              <a:t>התוצאה המתקבלת ביציאה מהרשת מחוסרת מהתוצאה הרצוייה ותוצאת החיסור עוברת נירמול מסויים ומועברת חזרה לרשת בכיוון ההפוך</a:t>
            </a:r>
            <a:r>
              <a:rPr lang="en-US" dirty="0" smtClean="0">
                <a:latin typeface="Arial" pitchFamily="34" charset="0"/>
                <a:cs typeface="Arial" pitchFamily="34" charset="0"/>
              </a:rPr>
              <a:t>.</a:t>
            </a:r>
            <a:endParaRPr lang="he-IL" dirty="0" smtClean="0">
              <a:latin typeface="Arial" pitchFamily="34" charset="0"/>
              <a:cs typeface="Arial" pitchFamily="34" charset="0"/>
            </a:endParaRPr>
          </a:p>
          <a:p>
            <a:pPr>
              <a:buNone/>
            </a:pPr>
            <a:endParaRPr lang="he-IL"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שיפור לרשתות ניורונים	</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fontScale="92500"/>
          </a:bodyPr>
          <a:lstStyle/>
          <a:p>
            <a:pPr>
              <a:buNone/>
            </a:pPr>
            <a:r>
              <a:rPr lang="he-IL" u="sng" dirty="0" smtClean="0">
                <a:latin typeface="Arial" pitchFamily="34" charset="0"/>
                <a:cs typeface="Arial" pitchFamily="34" charset="0"/>
              </a:rPr>
              <a:t>נשתמש בנתונים סטטיסטיים:</a:t>
            </a:r>
          </a:p>
          <a:p>
            <a:r>
              <a:rPr lang="he-IL" dirty="0" smtClean="0">
                <a:latin typeface="Arial" pitchFamily="34" charset="0"/>
                <a:cs typeface="Arial" pitchFamily="34" charset="0"/>
              </a:rPr>
              <a:t>ישנו טווח זמנים בו אנו יכולים לצפות כי תקרא המילה השניה במשפט </a:t>
            </a:r>
            <a:r>
              <a:rPr lang="en-US" dirty="0" smtClean="0">
                <a:latin typeface="Arial" pitchFamily="34" charset="0"/>
                <a:cs typeface="Arial" pitchFamily="34" charset="0"/>
              </a:rPr>
              <a:t> X </a:t>
            </a:r>
            <a:r>
              <a:rPr lang="he-IL" dirty="0" smtClean="0">
                <a:latin typeface="Arial" pitchFamily="34" charset="0"/>
                <a:cs typeface="Arial" pitchFamily="34" charset="0"/>
              </a:rPr>
              <a:t>בהסתמך על נבדקים קודמים שקראו את אותו המשפט</a:t>
            </a:r>
            <a:r>
              <a:rPr lang="en-US" dirty="0" smtClean="0">
                <a:latin typeface="Arial" pitchFamily="34" charset="0"/>
                <a:cs typeface="Arial" pitchFamily="34" charset="0"/>
              </a:rPr>
              <a:t>.</a:t>
            </a:r>
            <a:endParaRPr lang="he-IL" dirty="0" smtClean="0">
              <a:latin typeface="Arial" pitchFamily="34" charset="0"/>
              <a:cs typeface="Arial" pitchFamily="34" charset="0"/>
            </a:endParaRPr>
          </a:p>
          <a:p>
            <a:r>
              <a:rPr lang="he-IL" dirty="0" smtClean="0">
                <a:latin typeface="Arial" pitchFamily="34" charset="0"/>
                <a:cs typeface="Arial" pitchFamily="34" charset="0"/>
              </a:rPr>
              <a:t>נשמור את הזמן הממוצע ,הזמן שבו</a:t>
            </a:r>
            <a:r>
              <a:rPr lang="en-US" dirty="0" smtClean="0">
                <a:latin typeface="Arial" pitchFamily="34" charset="0"/>
                <a:cs typeface="Arial" pitchFamily="34" charset="0"/>
              </a:rPr>
              <a:t>  </a:t>
            </a:r>
            <a:r>
              <a:rPr lang="he-IL" dirty="0" smtClean="0">
                <a:latin typeface="Arial" pitchFamily="34" charset="0"/>
                <a:cs typeface="Arial" pitchFamily="34" charset="0"/>
              </a:rPr>
              <a:t>נצפה לה בפעם הבאה שנתקל באותו המשפט</a:t>
            </a:r>
            <a:r>
              <a:rPr lang="en-US" dirty="0" smtClean="0">
                <a:latin typeface="Arial" pitchFamily="34" charset="0"/>
                <a:cs typeface="Arial" pitchFamily="34" charset="0"/>
              </a:rPr>
              <a:t>. </a:t>
            </a:r>
          </a:p>
          <a:p>
            <a:pPr>
              <a:buNone/>
            </a:pPr>
            <a:r>
              <a:rPr lang="he-IL" dirty="0" smtClean="0">
                <a:latin typeface="Arial" pitchFamily="34" charset="0"/>
                <a:cs typeface="Arial" pitchFamily="34" charset="0"/>
              </a:rPr>
              <a:t>השיפור לרשת:</a:t>
            </a:r>
            <a:endParaRPr lang="en-US" dirty="0" smtClean="0">
              <a:latin typeface="Arial" pitchFamily="34" charset="0"/>
              <a:cs typeface="Arial" pitchFamily="34" charset="0"/>
            </a:endParaRPr>
          </a:p>
          <a:p>
            <a:r>
              <a:rPr lang="he-IL" dirty="0" smtClean="0">
                <a:latin typeface="Arial" pitchFamily="34" charset="0"/>
                <a:cs typeface="Arial" pitchFamily="34" charset="0"/>
              </a:rPr>
              <a:t>כשנקבל משפט כקלט לחלוקה האוטומטית נגזור מספר קטעים באזור שבו אנו מצפים לתחילת מילה</a:t>
            </a:r>
            <a:r>
              <a:rPr lang="en-US" dirty="0" smtClean="0">
                <a:latin typeface="Arial" pitchFamily="34" charset="0"/>
                <a:cs typeface="Arial" pitchFamily="34" charset="0"/>
              </a:rPr>
              <a:t>.</a:t>
            </a:r>
          </a:p>
          <a:p>
            <a:r>
              <a:rPr lang="he-IL" dirty="0" smtClean="0">
                <a:latin typeface="Arial" pitchFamily="34" charset="0"/>
                <a:cs typeface="Arial" pitchFamily="34" charset="0"/>
              </a:rPr>
              <a:t>את הקטעים הללו נעביר לרשת מיוחדת שתדע לחלק משפט זה</a:t>
            </a:r>
            <a:r>
              <a:rPr lang="en-US" dirty="0" smtClean="0">
                <a:latin typeface="Arial" pitchFamily="34" charset="0"/>
                <a:cs typeface="Arial" pitchFamily="34" charset="0"/>
              </a:rPr>
              <a:t>, </a:t>
            </a:r>
            <a:r>
              <a:rPr lang="he-IL" dirty="0" smtClean="0">
                <a:latin typeface="Arial" pitchFamily="34" charset="0"/>
                <a:cs typeface="Arial" pitchFamily="34" charset="0"/>
              </a:rPr>
              <a:t>והיא תחליט מי מהקטעים הכי מתאים להיות תחילת מילה</a:t>
            </a:r>
            <a:r>
              <a:rPr lang="en-US" dirty="0" smtClean="0">
                <a:latin typeface="Arial" pitchFamily="34" charset="0"/>
                <a:cs typeface="Arial" pitchFamily="34" charset="0"/>
              </a:rPr>
              <a:t>.</a:t>
            </a:r>
          </a:p>
          <a:p>
            <a:endParaRPr lang="he-IL"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normAutofit/>
          </a:bodyPr>
          <a:lstStyle/>
          <a:p>
            <a:pPr algn="r"/>
            <a:r>
              <a:rPr lang="en-US" sz="3600" dirty="0" smtClean="0">
                <a:latin typeface="Arial" pitchFamily="34" charset="0"/>
                <a:cs typeface="Arial" pitchFamily="34" charset="0"/>
              </a:rPr>
              <a:t>Automatic Speech Segmentation</a:t>
            </a:r>
          </a:p>
        </p:txBody>
      </p:sp>
      <p:sp>
        <p:nvSpPr>
          <p:cNvPr id="1031" name="Rectangle 3"/>
          <p:cNvSpPr>
            <a:spLocks noGrp="1" noChangeArrowheads="1"/>
          </p:cNvSpPr>
          <p:nvPr>
            <p:ph sz="quarter" idx="1"/>
          </p:nvPr>
        </p:nvSpPr>
        <p:spPr/>
        <p:txBody>
          <a:bodyPr>
            <a:normAutofit/>
          </a:bodyPr>
          <a:lstStyle/>
          <a:p>
            <a:pPr marL="533400" indent="-533400" eaLnBrk="1" hangingPunct="1">
              <a:lnSpc>
                <a:spcPct val="80000"/>
              </a:lnSpc>
              <a:buFont typeface="Wingdings" pitchFamily="2" charset="2"/>
              <a:buNone/>
            </a:pPr>
            <a:r>
              <a:rPr lang="he-IL" dirty="0" smtClean="0">
                <a:latin typeface="Arial" pitchFamily="34" charset="0"/>
                <a:cs typeface="Arial" pitchFamily="34" charset="0"/>
              </a:rPr>
              <a:t>בנויה מהשלבים הבאים:</a:t>
            </a:r>
          </a:p>
          <a:p>
            <a:pPr marL="533400" indent="-533400" eaLnBrk="1" hangingPunct="1">
              <a:lnSpc>
                <a:spcPct val="80000"/>
              </a:lnSpc>
              <a:buFont typeface="Wingdings" pitchFamily="2" charset="2"/>
              <a:buNone/>
            </a:pPr>
            <a:endParaRPr lang="he-IL" dirty="0" smtClean="0">
              <a:latin typeface="Arial" pitchFamily="34" charset="0"/>
              <a:cs typeface="Arial" pitchFamily="34" charset="0"/>
            </a:endParaRPr>
          </a:p>
          <a:p>
            <a:pPr marL="533400" indent="-533400" eaLnBrk="1" hangingPunct="1">
              <a:lnSpc>
                <a:spcPct val="80000"/>
              </a:lnSpc>
              <a:buFont typeface="Wingdings" pitchFamily="2" charset="2"/>
              <a:buNone/>
            </a:pPr>
            <a:r>
              <a:rPr lang="he-IL" dirty="0" smtClean="0">
                <a:latin typeface="Arial" pitchFamily="34" charset="0"/>
                <a:cs typeface="Arial" pitchFamily="34" charset="0"/>
              </a:rPr>
              <a:t>שלב הלימוד:</a:t>
            </a:r>
          </a:p>
          <a:p>
            <a:pPr marL="533400" indent="-533400" eaLnBrk="1" hangingPunct="1">
              <a:lnSpc>
                <a:spcPct val="80000"/>
              </a:lnSpc>
              <a:buFont typeface="Wingdings" pitchFamily="2" charset="2"/>
              <a:buAutoNum type="arabicPeriod"/>
            </a:pPr>
            <a:r>
              <a:rPr lang="he-IL" dirty="0" smtClean="0">
                <a:latin typeface="Arial" pitchFamily="34" charset="0"/>
                <a:cs typeface="Arial" pitchFamily="34" charset="0"/>
              </a:rPr>
              <a:t>איסוף דוגמאות מתויגות</a:t>
            </a:r>
          </a:p>
          <a:p>
            <a:pPr marL="533400" indent="-533400" eaLnBrk="1" hangingPunct="1">
              <a:lnSpc>
                <a:spcPct val="80000"/>
              </a:lnSpc>
              <a:buFont typeface="Wingdings" pitchFamily="2" charset="2"/>
              <a:buAutoNum type="arabicPeriod"/>
            </a:pPr>
            <a:r>
              <a:rPr lang="he-IL" dirty="0" smtClean="0">
                <a:latin typeface="Arial" pitchFamily="34" charset="0"/>
                <a:cs typeface="Arial" pitchFamily="34" charset="0"/>
              </a:rPr>
              <a:t>אימון רשתות ניורונים- לכל משפט תהיה רשת משלו</a:t>
            </a:r>
          </a:p>
          <a:p>
            <a:pPr marL="533400" indent="-533400" eaLnBrk="1" hangingPunct="1">
              <a:lnSpc>
                <a:spcPct val="80000"/>
              </a:lnSpc>
              <a:buFont typeface="Wingdings" pitchFamily="2" charset="2"/>
              <a:buAutoNum type="arabicPeriod"/>
            </a:pPr>
            <a:r>
              <a:rPr lang="he-IL" dirty="0" smtClean="0">
                <a:latin typeface="Arial" pitchFamily="34" charset="0"/>
                <a:cs typeface="Arial" pitchFamily="34" charset="0"/>
              </a:rPr>
              <a:t>בניית מערך ממוצעים</a:t>
            </a:r>
          </a:p>
          <a:p>
            <a:pPr marL="533400" indent="-533400" eaLnBrk="1" hangingPunct="1">
              <a:lnSpc>
                <a:spcPct val="80000"/>
              </a:lnSpc>
              <a:buNone/>
            </a:pPr>
            <a:endParaRPr lang="en-US" dirty="0" smtClean="0">
              <a:latin typeface="Arial" pitchFamily="34" charset="0"/>
              <a:cs typeface="Arial" pitchFamily="34" charset="0"/>
            </a:endParaRPr>
          </a:p>
          <a:p>
            <a:pPr marL="533400" indent="-533400" eaLnBrk="1" hangingPunct="1">
              <a:lnSpc>
                <a:spcPct val="80000"/>
              </a:lnSpc>
              <a:buFont typeface="Wingdings" pitchFamily="2" charset="2"/>
              <a:buNone/>
            </a:pPr>
            <a:r>
              <a:rPr lang="he-IL" dirty="0" smtClean="0">
                <a:latin typeface="Arial" pitchFamily="34" charset="0"/>
                <a:cs typeface="Arial" pitchFamily="34" charset="0"/>
              </a:rPr>
              <a:t>שלב המבחן:</a:t>
            </a:r>
          </a:p>
          <a:p>
            <a:pPr marL="533400" indent="-533400" eaLnBrk="1" hangingPunct="1">
              <a:lnSpc>
                <a:spcPct val="80000"/>
              </a:lnSpc>
              <a:buFont typeface="Wingdings" pitchFamily="2" charset="2"/>
              <a:buAutoNum type="arabicPeriod"/>
            </a:pPr>
            <a:r>
              <a:rPr lang="he-IL" dirty="0" smtClean="0">
                <a:latin typeface="Arial" pitchFamily="34" charset="0"/>
                <a:cs typeface="Arial" pitchFamily="34" charset="0"/>
              </a:rPr>
              <a:t>קבלת דוגמא לא מתויגת</a:t>
            </a:r>
          </a:p>
          <a:p>
            <a:pPr marL="533400" indent="-533400" eaLnBrk="1" hangingPunct="1">
              <a:lnSpc>
                <a:spcPct val="80000"/>
              </a:lnSpc>
              <a:buFont typeface="Wingdings" pitchFamily="2" charset="2"/>
              <a:buAutoNum type="arabicPeriod"/>
            </a:pPr>
            <a:r>
              <a:rPr lang="he-IL" dirty="0" smtClean="0">
                <a:latin typeface="Arial" pitchFamily="34" charset="0"/>
                <a:cs typeface="Arial" pitchFamily="34" charset="0"/>
              </a:rPr>
              <a:t>חלוקה אוטומטית</a:t>
            </a:r>
            <a:endParaRPr lang="en-US" dirty="0" smtClean="0">
              <a:latin typeface="Arial" pitchFamily="34" charset="0"/>
              <a:cs typeface="Arial" pitchFamily="34" charset="0"/>
            </a:endParaRPr>
          </a:p>
        </p:txBody>
      </p:sp>
      <p:pic>
        <p:nvPicPr>
          <p:cNvPr id="1027" name="Picture 3"/>
          <p:cNvPicPr>
            <a:picLocks noChangeAspect="1" noChangeArrowheads="1"/>
          </p:cNvPicPr>
          <p:nvPr/>
        </p:nvPicPr>
        <p:blipFill>
          <a:blip r:embed="rId2"/>
          <a:srcRect/>
          <a:stretch>
            <a:fillRect/>
          </a:stretch>
        </p:blipFill>
        <p:spPr bwMode="auto">
          <a:xfrm>
            <a:off x="642910" y="4071942"/>
            <a:ext cx="2428892" cy="2304969"/>
          </a:xfrm>
          <a:prstGeom prst="rect">
            <a:avLst/>
          </a:prstGeom>
          <a:noFill/>
          <a:ln w="9525">
            <a:noFill/>
            <a:miter lim="800000"/>
            <a:headEnd/>
            <a:tailEnd/>
          </a:ln>
          <a:effectLst/>
        </p:spPr>
      </p:pic>
    </p:spTree>
  </p:cSld>
  <p:clrMapOvr>
    <a:masterClrMapping/>
  </p:clrMapOvr>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he-IL" sz="3200" dirty="0" smtClean="0">
                <a:latin typeface="Arial" pitchFamily="34" charset="0"/>
                <a:cs typeface="Arial" pitchFamily="34" charset="0"/>
              </a:rPr>
              <a:t>אילוצים ודרישות</a:t>
            </a:r>
            <a:endParaRPr lang="he-IL" sz="3200" dirty="0">
              <a:latin typeface="Arial" pitchFamily="34" charset="0"/>
              <a:cs typeface="Arial" pitchFamily="34" charset="0"/>
            </a:endParaRPr>
          </a:p>
        </p:txBody>
      </p:sp>
      <p:sp>
        <p:nvSpPr>
          <p:cNvPr id="3" name="Content Placeholder 2"/>
          <p:cNvSpPr>
            <a:spLocks noGrp="1"/>
          </p:cNvSpPr>
          <p:nvPr>
            <p:ph sz="quarter" idx="1"/>
          </p:nvPr>
        </p:nvSpPr>
        <p:spPr/>
        <p:txBody>
          <a:bodyPr/>
          <a:lstStyle/>
          <a:p>
            <a:pPr lvl="0"/>
            <a:r>
              <a:rPr lang="he-IL" dirty="0" smtClean="0">
                <a:latin typeface="Arial" pitchFamily="34" charset="0"/>
                <a:cs typeface="Arial" pitchFamily="34" charset="0"/>
              </a:rPr>
              <a:t>מספר הנבדקים אינו ידוע</a:t>
            </a:r>
            <a:endParaRPr lang="en-US" dirty="0" smtClean="0">
              <a:latin typeface="Arial" pitchFamily="34" charset="0"/>
              <a:cs typeface="Arial" pitchFamily="34" charset="0"/>
            </a:endParaRPr>
          </a:p>
          <a:p>
            <a:pPr lvl="0"/>
            <a:r>
              <a:rPr lang="he-IL" dirty="0" smtClean="0">
                <a:latin typeface="Arial" pitchFamily="34" charset="0"/>
                <a:cs typeface="Arial" pitchFamily="34" charset="0"/>
              </a:rPr>
              <a:t>נבדקים חדשים יתווספו עם הזמן</a:t>
            </a:r>
            <a:endParaRPr lang="en-US" dirty="0" smtClean="0">
              <a:latin typeface="Arial" pitchFamily="34" charset="0"/>
              <a:cs typeface="Arial" pitchFamily="34" charset="0"/>
            </a:endParaRPr>
          </a:p>
          <a:p>
            <a:pPr lvl="0"/>
            <a:r>
              <a:rPr lang="he-IL" dirty="0" smtClean="0">
                <a:latin typeface="Arial" pitchFamily="34" charset="0"/>
                <a:cs typeface="Arial" pitchFamily="34" charset="0"/>
              </a:rPr>
              <a:t>הנבדקים הינם משני המינים</a:t>
            </a:r>
            <a:endParaRPr lang="en-US" dirty="0" smtClean="0">
              <a:latin typeface="Arial" pitchFamily="34" charset="0"/>
              <a:cs typeface="Arial" pitchFamily="34" charset="0"/>
            </a:endParaRPr>
          </a:p>
          <a:p>
            <a:r>
              <a:rPr lang="he-IL" dirty="0" smtClean="0">
                <a:latin typeface="Arial" pitchFamily="34" charset="0"/>
                <a:cs typeface="Arial" pitchFamily="34" charset="0"/>
              </a:rPr>
              <a:t>הנבדקים מדברים בטון ועוצמה שונים</a:t>
            </a:r>
          </a:p>
          <a:p>
            <a:r>
              <a:rPr lang="he-IL" dirty="0" smtClean="0">
                <a:latin typeface="Arial" pitchFamily="34" charset="0"/>
                <a:cs typeface="Arial" pitchFamily="34" charset="0"/>
              </a:rPr>
              <a:t>ברור איזה משפטים נסווג- קיים מאגר נתון</a:t>
            </a:r>
            <a:endParaRPr lang="he-IL" dirty="0">
              <a:latin typeface="Arial" pitchFamily="34" charset="0"/>
              <a:cs typeface="Arial" pitchFamily="34" charset="0"/>
            </a:endParaRPr>
          </a:p>
        </p:txBody>
      </p:sp>
      <p:pic>
        <p:nvPicPr>
          <p:cNvPr id="33794" name="Picture 2"/>
          <p:cNvPicPr>
            <a:picLocks noChangeAspect="1" noChangeArrowheads="1"/>
          </p:cNvPicPr>
          <p:nvPr/>
        </p:nvPicPr>
        <p:blipFill>
          <a:blip r:embed="rId2"/>
          <a:srcRect/>
          <a:stretch>
            <a:fillRect/>
          </a:stretch>
        </p:blipFill>
        <p:spPr bwMode="auto">
          <a:xfrm>
            <a:off x="500034" y="285728"/>
            <a:ext cx="2357454" cy="2401111"/>
          </a:xfrm>
          <a:prstGeom prst="rect">
            <a:avLst/>
          </a:prstGeom>
          <a:noFill/>
          <a:ln w="9525">
            <a:noFill/>
            <a:miter lim="800000"/>
            <a:headEnd/>
            <a:tailEnd/>
          </a:ln>
          <a:effectLst/>
        </p:spPr>
      </p:pic>
    </p:spTree>
  </p:cSld>
  <p:clrMapOvr>
    <a:masterClrMapping/>
  </p:clrMapOvr>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14414" y="1357298"/>
            <a:ext cx="6215106" cy="4572032"/>
          </a:xfrm>
          <a:prstGeom prst="rect">
            <a:avLst/>
          </a:prstGeom>
          <a:noFill/>
          <a:ln w="9525">
            <a:noFill/>
            <a:miter lim="800000"/>
            <a:headEnd/>
            <a:tailEnd/>
          </a:ln>
        </p:spPr>
      </p:pic>
      <p:sp>
        <p:nvSpPr>
          <p:cNvPr id="32770" name="Text Box 2"/>
          <p:cNvSpPr txBox="1">
            <a:spLocks noChangeArrowheads="1"/>
          </p:cNvSpPr>
          <p:nvPr/>
        </p:nvSpPr>
        <p:spPr bwMode="auto">
          <a:xfrm>
            <a:off x="1019154" y="3509954"/>
            <a:ext cx="1766895" cy="1204930"/>
          </a:xfrm>
          <a:prstGeom prst="rect">
            <a:avLst/>
          </a:prstGeom>
          <a:solidFill>
            <a:srgbClr xmlns:mc="http://schemas.openxmlformats.org/markup-compatibility/2006" xmlns:a14="http://schemas.microsoft.com/office/drawing/2007/7/7/main" val="FFFFFF" mc:Ignorable=""/>
          </a:solidFill>
          <a:ln w="9525">
            <a:solidFill>
              <a:srgbClr xmlns:mc="http://schemas.openxmlformats.org/markup-compatibility/2006" xmlns:a14="http://schemas.microsoft.com/office/drawing/2007/7/7/main" val="000000" mc:Ignorable=""/>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הניורונים בשכבת הקלט מקבלים קטע קול פוטנציאלי לתחילת מילה, ניורון בודד מקבל דגימה אחת מהקלט. נעבוד עם 1200 נדגימות</a:t>
            </a:r>
            <a:endParaRPr kumimoji="0" lang="he-IL"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1" name="Text Box 3"/>
          <p:cNvSpPr txBox="1">
            <a:spLocks noChangeArrowheads="1"/>
          </p:cNvSpPr>
          <p:nvPr/>
        </p:nvSpPr>
        <p:spPr bwMode="auto">
          <a:xfrm>
            <a:off x="5591192" y="5129209"/>
            <a:ext cx="2338394" cy="1300188"/>
          </a:xfrm>
          <a:prstGeom prst="rect">
            <a:avLst/>
          </a:prstGeom>
          <a:solidFill>
            <a:srgbClr xmlns:mc="http://schemas.openxmlformats.org/markup-compatibility/2006" xmlns:a14="http://schemas.microsoft.com/office/drawing/2007/7/7/main" val="FFFFFF" mc:Ignorable=""/>
          </a:solidFill>
          <a:ln w="9525">
            <a:solidFill>
              <a:srgbClr xmlns:mc="http://schemas.openxmlformats.org/markup-compatibility/2006" xmlns:a14="http://schemas.microsoft.com/office/drawing/2007/7/7/main" val="000000" mc:Ignorable=""/>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he-IL"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כל ניורון בשכבת הפלט שייך למילה מסויימת במשפט, כאשר נרצה לקבוע היכן מתחילה המילה </a:t>
            </a:r>
            <a:r>
              <a:rPr kumimoji="0" lang="en-US"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X</a:t>
            </a:r>
            <a:r>
              <a:rPr kumimoji="0" lang="he-IL"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 במשפט מסויים נסתכל על הפלט של ניורון </a:t>
            </a:r>
            <a:r>
              <a:rPr kumimoji="0" lang="en-US"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X</a:t>
            </a:r>
            <a:r>
              <a:rPr kumimoji="0" lang="he-IL"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 , הפלט המקסימלי ינתן בעבור הקטע הכי מתאים להיות תחילת מילה </a:t>
            </a:r>
            <a:r>
              <a:rPr kumimoji="0" lang="en-US" sz="1200" b="0" i="0" u="none" strike="noStrike" cap="none" normalizeH="0" baseline="0" dirty="0" smtClean="0">
                <a:ln>
                  <a:noFill/>
                </a:ln>
                <a:solidFill>
                  <a:schemeClr val="tx1"/>
                </a:solidFill>
                <a:effectLst/>
                <a:latin typeface="Arial" pitchFamily="34" charset="0"/>
                <a:ea typeface="Arial" pitchFamily="34" charset="0"/>
                <a:cs typeface="Arial" pitchFamily="34" charset="0"/>
              </a:rPr>
              <a:t> X</a:t>
            </a:r>
            <a:endParaRPr kumimoji="0" lang="he-IL"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2772" name="AutoShape 4"/>
          <p:cNvCxnSpPr>
            <a:cxnSpLocks noChangeShapeType="1"/>
          </p:cNvCxnSpPr>
          <p:nvPr/>
        </p:nvCxnSpPr>
        <p:spPr bwMode="auto">
          <a:xfrm rot="16200000" flipH="1">
            <a:off x="1162028" y="4981584"/>
            <a:ext cx="923925" cy="390525"/>
          </a:xfrm>
          <a:prstGeom prst="curvedConnector3">
            <a:avLst>
              <a:gd name="adj1" fmla="val 136630"/>
            </a:avLst>
          </a:prstGeom>
          <a:noFill/>
          <a:ln w="9525">
            <a:solidFill>
              <a:srgbClr xmlns:mc="http://schemas.openxmlformats.org/markup-compatibility/2006" xmlns:a14="http://schemas.microsoft.com/office/drawing/2007/7/7/main" val="000000" mc:Ignorable=""/>
            </a:solidFill>
            <a:round/>
            <a:headEnd/>
            <a:tailEnd type="triangle" w="med" len="med"/>
          </a:ln>
        </p:spPr>
      </p:cxnSp>
      <p:cxnSp>
        <p:nvCxnSpPr>
          <p:cNvPr id="32773" name="AutoShape 5"/>
          <p:cNvCxnSpPr>
            <a:cxnSpLocks noChangeShapeType="1"/>
          </p:cNvCxnSpPr>
          <p:nvPr/>
        </p:nvCxnSpPr>
        <p:spPr bwMode="auto">
          <a:xfrm rot="16200000">
            <a:off x="1042967" y="2743192"/>
            <a:ext cx="1152525" cy="381000"/>
          </a:xfrm>
          <a:prstGeom prst="curvedConnector3">
            <a:avLst>
              <a:gd name="adj1" fmla="val 120162"/>
            </a:avLst>
          </a:prstGeom>
          <a:noFill/>
          <a:ln w="9525">
            <a:solidFill>
              <a:srgbClr xmlns:mc="http://schemas.openxmlformats.org/markup-compatibility/2006" xmlns:a14="http://schemas.microsoft.com/office/drawing/2007/7/7/main" val="000000" mc:Ignorable=""/>
            </a:solidFill>
            <a:round/>
            <a:headEnd/>
            <a:tailEnd type="triangle" w="med" len="med"/>
          </a:ln>
        </p:spPr>
      </p:cxnSp>
      <p:cxnSp>
        <p:nvCxnSpPr>
          <p:cNvPr id="32774" name="AutoShape 6"/>
          <p:cNvCxnSpPr>
            <a:cxnSpLocks noChangeShapeType="1"/>
          </p:cNvCxnSpPr>
          <p:nvPr/>
        </p:nvCxnSpPr>
        <p:spPr bwMode="auto">
          <a:xfrm rot="5400000" flipH="1">
            <a:off x="6215080" y="3714746"/>
            <a:ext cx="2343150" cy="485775"/>
          </a:xfrm>
          <a:prstGeom prst="curvedConnector3">
            <a:avLst>
              <a:gd name="adj1" fmla="val 119481"/>
            </a:avLst>
          </a:prstGeom>
          <a:noFill/>
          <a:ln w="9525">
            <a:solidFill>
              <a:srgbClr xmlns:mc="http://schemas.openxmlformats.org/markup-compatibility/2006" xmlns:a14="http://schemas.microsoft.com/office/drawing/2007/7/7/main" val="000000" mc:Ignorable=""/>
            </a:solidFill>
            <a:round/>
            <a:headEnd/>
            <a:tailEnd type="triangle" w="med" len="med"/>
          </a:ln>
        </p:spPr>
      </p:cxnSp>
      <p:sp>
        <p:nvSpPr>
          <p:cNvPr id="10" name="Rectangle 2"/>
          <p:cNvSpPr>
            <a:spLocks noGrp="1" noChangeArrowheads="1"/>
          </p:cNvSpPr>
          <p:nvPr>
            <p:ph type="title"/>
          </p:nvPr>
        </p:nvSpPr>
        <p:spPr>
          <a:xfrm>
            <a:off x="428596" y="0"/>
            <a:ext cx="8229600" cy="1143000"/>
          </a:xfrm>
        </p:spPr>
        <p:txBody>
          <a:bodyPr>
            <a:normAutofit/>
          </a:bodyPr>
          <a:lstStyle/>
          <a:p>
            <a:pPr algn="ctr"/>
            <a:r>
              <a:rPr lang="he-IL" sz="3200" dirty="0" smtClean="0">
                <a:latin typeface="Arial" pitchFamily="34" charset="0"/>
                <a:cs typeface="Arial" pitchFamily="34" charset="0"/>
              </a:rPr>
              <a:t>הרשת שלנו</a:t>
            </a:r>
            <a:endParaRPr lang="en-US" sz="3200" dirty="0" smtClean="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מבנה הרשת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pPr>
              <a:buNone/>
            </a:pPr>
            <a:r>
              <a:rPr lang="he-IL" u="sng" dirty="0" smtClean="0">
                <a:latin typeface="Arial" pitchFamily="34" charset="0"/>
                <a:cs typeface="Arial" pitchFamily="34" charset="0"/>
              </a:rPr>
              <a:t>הטופולוגיה של הרשת</a:t>
            </a:r>
            <a:r>
              <a:rPr lang="en-US" u="sng" dirty="0" smtClean="0">
                <a:latin typeface="Arial" pitchFamily="34" charset="0"/>
                <a:cs typeface="Arial" pitchFamily="34" charset="0"/>
              </a:rPr>
              <a:t> :</a:t>
            </a:r>
          </a:p>
          <a:p>
            <a:r>
              <a:rPr lang="en-US" dirty="0" smtClean="0">
                <a:latin typeface="Arial" pitchFamily="34" charset="0"/>
                <a:cs typeface="Arial" pitchFamily="34" charset="0"/>
              </a:rPr>
              <a:t> </a:t>
            </a:r>
            <a:r>
              <a:rPr lang="he-IL" dirty="0" smtClean="0">
                <a:latin typeface="Arial" pitchFamily="34" charset="0"/>
                <a:cs typeface="Arial" pitchFamily="34" charset="0"/>
              </a:rPr>
              <a:t>שכבת קלט</a:t>
            </a:r>
            <a:r>
              <a:rPr lang="en-US" dirty="0" smtClean="0">
                <a:latin typeface="Arial" pitchFamily="34" charset="0"/>
                <a:cs typeface="Arial" pitchFamily="34" charset="0"/>
              </a:rPr>
              <a:t>: </a:t>
            </a:r>
            <a:r>
              <a:rPr lang="he-IL" dirty="0" smtClean="0">
                <a:latin typeface="Arial" pitchFamily="34" charset="0"/>
                <a:cs typeface="Arial" pitchFamily="34" charset="0"/>
              </a:rPr>
              <a:t>כ</a:t>
            </a:r>
            <a:r>
              <a:rPr lang="en-US" dirty="0" smtClean="0">
                <a:latin typeface="Arial" pitchFamily="34" charset="0"/>
                <a:cs typeface="Arial" pitchFamily="34" charset="0"/>
              </a:rPr>
              <a:t> 1200 -</a:t>
            </a:r>
            <a:r>
              <a:rPr lang="he-IL" dirty="0" smtClean="0">
                <a:latin typeface="Arial" pitchFamily="34" charset="0"/>
                <a:cs typeface="Arial" pitchFamily="34" charset="0"/>
              </a:rPr>
              <a:t>ניורונים</a:t>
            </a:r>
            <a:r>
              <a:rPr lang="en-US" dirty="0" smtClean="0">
                <a:latin typeface="Arial" pitchFamily="34" charset="0"/>
                <a:cs typeface="Arial" pitchFamily="34" charset="0"/>
              </a:rPr>
              <a:t>, </a:t>
            </a:r>
            <a:r>
              <a:rPr lang="he-IL" dirty="0" smtClean="0">
                <a:latin typeface="Arial" pitchFamily="34" charset="0"/>
                <a:cs typeface="Arial" pitchFamily="34" charset="0"/>
              </a:rPr>
              <a:t>ניורון לכל </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sample                     </a:t>
            </a:r>
            <a:r>
              <a:rPr lang="he-IL" dirty="0" smtClean="0">
                <a:latin typeface="Arial" pitchFamily="34" charset="0"/>
                <a:cs typeface="Arial" pitchFamily="34" charset="0"/>
              </a:rPr>
              <a:t>של הקול</a:t>
            </a:r>
            <a:r>
              <a:rPr lang="en-US" dirty="0" smtClean="0">
                <a:latin typeface="Arial" pitchFamily="34" charset="0"/>
                <a:cs typeface="Arial" pitchFamily="34" charset="0"/>
              </a:rPr>
              <a:t> </a:t>
            </a:r>
            <a:endParaRPr lang="he-IL" dirty="0" smtClean="0">
              <a:latin typeface="Arial" pitchFamily="34" charset="0"/>
              <a:cs typeface="Arial" pitchFamily="34" charset="0"/>
            </a:endParaRPr>
          </a:p>
          <a:p>
            <a:r>
              <a:rPr lang="he-IL" dirty="0" smtClean="0">
                <a:latin typeface="Arial" pitchFamily="34" charset="0"/>
                <a:cs typeface="Arial" pitchFamily="34" charset="0"/>
              </a:rPr>
              <a:t>שכבה נסתרת:</a:t>
            </a:r>
            <a:r>
              <a:rPr lang="en-US" dirty="0" smtClean="0">
                <a:latin typeface="Arial" pitchFamily="34" charset="0"/>
                <a:cs typeface="Arial" pitchFamily="34" charset="0"/>
              </a:rPr>
              <a:t> </a:t>
            </a:r>
          </a:p>
          <a:p>
            <a:r>
              <a:rPr lang="he-IL" dirty="0" smtClean="0">
                <a:latin typeface="Arial" pitchFamily="34" charset="0"/>
                <a:cs typeface="Arial" pitchFamily="34" charset="0"/>
              </a:rPr>
              <a:t>שכבת הפלט</a:t>
            </a:r>
            <a:r>
              <a:rPr lang="en-US" dirty="0" smtClean="0">
                <a:latin typeface="Arial" pitchFamily="34" charset="0"/>
                <a:cs typeface="Arial" pitchFamily="34" charset="0"/>
              </a:rPr>
              <a:t> : </a:t>
            </a:r>
            <a:r>
              <a:rPr lang="he-IL" dirty="0" smtClean="0">
                <a:latin typeface="Arial" pitchFamily="34" charset="0"/>
                <a:cs typeface="Arial" pitchFamily="34" charset="0"/>
              </a:rPr>
              <a:t>מספר הניורונים כמספר המילים</a:t>
            </a:r>
            <a:r>
              <a:rPr lang="en-US" dirty="0" smtClean="0">
                <a:latin typeface="Arial" pitchFamily="34" charset="0"/>
                <a:cs typeface="Arial" pitchFamily="34" charset="0"/>
              </a:rPr>
              <a:t/>
            </a:r>
            <a:br>
              <a:rPr lang="en-US" dirty="0" smtClean="0">
                <a:latin typeface="Arial" pitchFamily="34" charset="0"/>
                <a:cs typeface="Arial" pitchFamily="34" charset="0"/>
              </a:rPr>
            </a:br>
            <a:r>
              <a:rPr lang="he-IL" dirty="0" smtClean="0">
                <a:latin typeface="Arial" pitchFamily="34" charset="0"/>
                <a:cs typeface="Arial" pitchFamily="34" charset="0"/>
              </a:rPr>
              <a:t>                    במשפט </a:t>
            </a:r>
            <a:r>
              <a:rPr lang="en-US" u="sng" dirty="0" smtClean="0">
                <a:latin typeface="Arial" pitchFamily="34" charset="0"/>
                <a:cs typeface="Arial" pitchFamily="34" charset="0"/>
              </a:rPr>
              <a:t/>
            </a:r>
            <a:br>
              <a:rPr lang="en-US" u="sng" dirty="0" smtClean="0">
                <a:latin typeface="Arial" pitchFamily="34" charset="0"/>
                <a:cs typeface="Arial" pitchFamily="34" charset="0"/>
              </a:rPr>
            </a:b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he-IL"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קלט לרשת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r>
              <a:rPr lang="he-IL" dirty="0" smtClean="0">
                <a:latin typeface="Arial" pitchFamily="34" charset="0"/>
                <a:cs typeface="Arial" pitchFamily="34" charset="0"/>
              </a:rPr>
              <a:t>הקלט לרשת: קטע קול פוטנציאלי באורך 0.3 שניות </a:t>
            </a:r>
          </a:p>
          <a:p>
            <a:r>
              <a:rPr lang="he-IL" dirty="0" smtClean="0">
                <a:latin typeface="Arial" pitchFamily="34" charset="0"/>
                <a:cs typeface="Arial" pitchFamily="34" charset="0"/>
              </a:rPr>
              <a:t>הקטעים הפוטנציאלים הם הקטעים בסביבות הזמן הממוצע, מהדוגמאות שלמדנו עד כה</a:t>
            </a:r>
            <a:endParaRPr lang="en-US" dirty="0" smtClean="0">
              <a:latin typeface="Arial" pitchFamily="34" charset="0"/>
              <a:cs typeface="Arial" pitchFamily="34" charset="0"/>
            </a:endParaRPr>
          </a:p>
          <a:p>
            <a:r>
              <a:rPr lang="he-IL" dirty="0" smtClean="0">
                <a:latin typeface="Arial" pitchFamily="34" charset="0"/>
                <a:cs typeface="Arial" pitchFamily="34" charset="0"/>
              </a:rPr>
              <a:t>הזמן הממוצע נשמר במערך </a:t>
            </a:r>
            <a:r>
              <a:rPr lang="en-US" dirty="0" smtClean="0">
                <a:latin typeface="Arial" pitchFamily="34" charset="0"/>
                <a:cs typeface="Arial" pitchFamily="34" charset="0"/>
              </a:rPr>
              <a:t>mean array</a:t>
            </a:r>
          </a:p>
          <a:p>
            <a:endParaRPr lang="he-IL"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פלט הרשת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lstStyle/>
          <a:p>
            <a:r>
              <a:rPr lang="he-IL" dirty="0" smtClean="0">
                <a:latin typeface="Arial" pitchFamily="34" charset="0"/>
                <a:cs typeface="Arial" pitchFamily="34" charset="0"/>
              </a:rPr>
              <a:t>עד כמה קטע מתאים להיות תחילה מילה</a:t>
            </a:r>
          </a:p>
          <a:p>
            <a:r>
              <a:rPr lang="he-IL" dirty="0" smtClean="0">
                <a:latin typeface="Arial" pitchFamily="34" charset="0"/>
                <a:cs typeface="Arial" pitchFamily="34" charset="0"/>
              </a:rPr>
              <a:t>בעבור כל מילה נבחן את ניורון הפלט המייצג אותה ונבדוק על איזה מהקטעים שנתנו לרשת הניורון הזה מוציא ערך מקסימלי</a:t>
            </a:r>
          </a:p>
          <a:p>
            <a:r>
              <a:rPr lang="he-IL" dirty="0" smtClean="0">
                <a:latin typeface="Arial" pitchFamily="34" charset="0"/>
                <a:cs typeface="Arial" pitchFamily="34" charset="0"/>
              </a:rPr>
              <a:t>הקטע שבעבורו התקבל מקסימום בניורון הזה יחשב כקטע הכי קרוב לתחילת המילה</a:t>
            </a:r>
            <a:endParaRPr lang="he-IL" dirty="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שלב הלימוד</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pPr marL="457200" indent="-457200">
              <a:buSzPct val="110000"/>
              <a:buFont typeface="+mj-lt"/>
              <a:buAutoNum type="arabicParenR"/>
            </a:pPr>
            <a:r>
              <a:rPr lang="he-IL" u="sng" dirty="0" smtClean="0">
                <a:latin typeface="Arial" pitchFamily="34" charset="0"/>
                <a:cs typeface="Arial" pitchFamily="34" charset="0"/>
              </a:rPr>
              <a:t>קבוצת אימון</a:t>
            </a:r>
            <a:r>
              <a:rPr lang="he-IL" dirty="0" smtClean="0">
                <a:latin typeface="Arial" pitchFamily="34" charset="0"/>
                <a:cs typeface="Arial" pitchFamily="34" charset="0"/>
              </a:rPr>
              <a:t>-  ניצור קבוצת אימון שתכלול מספר קטעים</a:t>
            </a:r>
            <a:r>
              <a:rPr lang="en-US" dirty="0" smtClean="0">
                <a:latin typeface="Arial" pitchFamily="34" charset="0"/>
                <a:cs typeface="Arial" pitchFamily="34" charset="0"/>
              </a:rPr>
              <a:t>  </a:t>
            </a:r>
            <a:r>
              <a:rPr lang="he-IL" dirty="0" smtClean="0">
                <a:latin typeface="Arial" pitchFamily="34" charset="0"/>
                <a:cs typeface="Arial" pitchFamily="34" charset="0"/>
              </a:rPr>
              <a:t>באורך 0.3 שניות מתחילת כל מילה במשפט</a:t>
            </a:r>
            <a:endParaRPr lang="en-US" dirty="0" smtClean="0">
              <a:latin typeface="Arial" pitchFamily="34" charset="0"/>
              <a:cs typeface="Arial" pitchFamily="34" charset="0"/>
            </a:endParaRPr>
          </a:p>
          <a:p>
            <a:pPr marL="457200" indent="-457200">
              <a:buSzPct val="110000"/>
              <a:buFont typeface="+mj-lt"/>
              <a:buAutoNum type="arabicParenR"/>
            </a:pPr>
            <a:r>
              <a:rPr lang="he-IL" u="sng" dirty="0" smtClean="0">
                <a:latin typeface="Arial" pitchFamily="34" charset="0"/>
                <a:cs typeface="Arial" pitchFamily="34" charset="0"/>
              </a:rPr>
              <a:t>ניצור רשת ניורונים-</a:t>
            </a:r>
            <a:r>
              <a:rPr lang="en-US" dirty="0" smtClean="0">
                <a:latin typeface="Arial" pitchFamily="34" charset="0"/>
                <a:cs typeface="Arial" pitchFamily="34" charset="0"/>
              </a:rPr>
              <a:t> </a:t>
            </a:r>
            <a:r>
              <a:rPr lang="he-IL" dirty="0" smtClean="0">
                <a:latin typeface="Arial" pitchFamily="34" charset="0"/>
                <a:cs typeface="Arial" pitchFamily="34" charset="0"/>
              </a:rPr>
              <a:t>שכבת קלט</a:t>
            </a:r>
            <a:r>
              <a:rPr lang="en-US" dirty="0" smtClean="0">
                <a:latin typeface="Arial" pitchFamily="34" charset="0"/>
                <a:cs typeface="Arial" pitchFamily="34" charset="0"/>
              </a:rPr>
              <a:t>, </a:t>
            </a:r>
            <a:r>
              <a:rPr lang="he-IL" dirty="0" smtClean="0">
                <a:latin typeface="Arial" pitchFamily="34" charset="0"/>
                <a:cs typeface="Arial" pitchFamily="34" charset="0"/>
              </a:rPr>
              <a:t>שכבה נסתרת אחת ושכבת פלט</a:t>
            </a:r>
            <a:r>
              <a:rPr lang="en-US" dirty="0" smtClean="0">
                <a:latin typeface="Arial" pitchFamily="34" charset="0"/>
                <a:cs typeface="Arial" pitchFamily="34" charset="0"/>
              </a:rPr>
              <a:t>.</a:t>
            </a:r>
            <a:br>
              <a:rPr lang="en-US" dirty="0" smtClean="0">
                <a:latin typeface="Arial" pitchFamily="34" charset="0"/>
                <a:cs typeface="Arial" pitchFamily="34" charset="0"/>
              </a:rPr>
            </a:br>
            <a:r>
              <a:rPr lang="he-IL" dirty="0" smtClean="0">
                <a:latin typeface="Arial" pitchFamily="34" charset="0"/>
                <a:cs typeface="Arial" pitchFamily="34" charset="0"/>
              </a:rPr>
              <a:t>תכנות הרשת ב</a:t>
            </a:r>
            <a:r>
              <a:rPr lang="en-US" dirty="0" err="1" smtClean="0">
                <a:latin typeface="Arial" pitchFamily="34" charset="0"/>
                <a:cs typeface="Arial" pitchFamily="34" charset="0"/>
              </a:rPr>
              <a:t>Praat</a:t>
            </a:r>
            <a:r>
              <a:rPr lang="en-US" dirty="0" smtClean="0">
                <a:latin typeface="Arial" pitchFamily="34" charset="0"/>
                <a:cs typeface="Arial" pitchFamily="34" charset="0"/>
              </a:rPr>
              <a:t>  </a:t>
            </a:r>
            <a:r>
              <a:rPr lang="he-IL" dirty="0" smtClean="0">
                <a:latin typeface="Arial" pitchFamily="34" charset="0"/>
                <a:cs typeface="Arial" pitchFamily="34" charset="0"/>
              </a:rPr>
              <a:t>דורש בנית </a:t>
            </a:r>
            <a:r>
              <a:rPr lang="en-US" dirty="0" smtClean="0">
                <a:latin typeface="Arial" pitchFamily="34" charset="0"/>
                <a:cs typeface="Arial" pitchFamily="34" charset="0"/>
              </a:rPr>
              <a:t>Pattern </a:t>
            </a:r>
            <a:r>
              <a:rPr lang="he-IL" dirty="0" smtClean="0">
                <a:latin typeface="Arial" pitchFamily="34" charset="0"/>
                <a:cs typeface="Arial" pitchFamily="34" charset="0"/>
              </a:rPr>
              <a:t> ז"א קבצי קלט לרשת,</a:t>
            </a:r>
            <a:r>
              <a:rPr lang="en-US" dirty="0" smtClean="0">
                <a:latin typeface="Arial" pitchFamily="34" charset="0"/>
                <a:cs typeface="Arial" pitchFamily="34" charset="0"/>
              </a:rPr>
              <a:t> Categories </a:t>
            </a:r>
            <a:r>
              <a:rPr lang="he-IL" dirty="0" smtClean="0">
                <a:latin typeface="Arial" pitchFamily="34" charset="0"/>
                <a:cs typeface="Arial" pitchFamily="34" charset="0"/>
              </a:rPr>
              <a:t>הסיווג של קבצי הקלט</a:t>
            </a:r>
            <a:r>
              <a:rPr lang="en-US" dirty="0" smtClean="0">
                <a:latin typeface="Arial" pitchFamily="34" charset="0"/>
                <a:cs typeface="Arial" pitchFamily="34" charset="0"/>
              </a:rPr>
              <a:t> ,</a:t>
            </a:r>
            <a:r>
              <a:rPr lang="he-IL" dirty="0" smtClean="0">
                <a:latin typeface="Arial" pitchFamily="34" charset="0"/>
                <a:cs typeface="Arial" pitchFamily="34" charset="0"/>
              </a:rPr>
              <a:t>והגדרת המבנה הטופולוגי של הרשת</a:t>
            </a:r>
            <a:r>
              <a:rPr lang="en-US" dirty="0" smtClean="0">
                <a:latin typeface="Arial" pitchFamily="34" charset="0"/>
                <a:cs typeface="Arial" pitchFamily="34" charset="0"/>
              </a:rPr>
              <a:t>.  </a:t>
            </a:r>
            <a:endParaRPr lang="he-IL" dirty="0" smtClean="0">
              <a:latin typeface="Arial" pitchFamily="34" charset="0"/>
              <a:cs typeface="Arial" pitchFamily="34" charset="0"/>
            </a:endParaRPr>
          </a:p>
          <a:p>
            <a:pPr marL="457200" indent="-457200">
              <a:buSzPct val="110000"/>
              <a:buFont typeface="+mj-lt"/>
              <a:buAutoNum type="arabicParenR"/>
            </a:pPr>
            <a:r>
              <a:rPr lang="he-IL" u="sng" dirty="0" smtClean="0">
                <a:latin typeface="Arial" pitchFamily="34" charset="0"/>
                <a:cs typeface="Arial" pitchFamily="34" charset="0"/>
              </a:rPr>
              <a:t>ניצור מערך ממוצעים </a:t>
            </a:r>
            <a:r>
              <a:rPr lang="en-US" dirty="0" smtClean="0">
                <a:latin typeface="Arial" pitchFamily="34" charset="0"/>
                <a:cs typeface="Arial" pitchFamily="34" charset="0"/>
              </a:rPr>
              <a:t>–</a:t>
            </a:r>
            <a:r>
              <a:rPr lang="he-IL" dirty="0" smtClean="0">
                <a:latin typeface="Arial" pitchFamily="34" charset="0"/>
                <a:cs typeface="Arial" pitchFamily="34" charset="0"/>
              </a:rPr>
              <a:t>מערך שכל תא בו מכיל את הזמן הממוצע לתחילת מילה</a:t>
            </a:r>
            <a:r>
              <a:rPr lang="en-US" dirty="0" smtClean="0">
                <a:latin typeface="Arial" pitchFamily="34" charset="0"/>
                <a:cs typeface="Arial" pitchFamily="34" charset="0"/>
              </a:rPr>
              <a:t>,</a:t>
            </a:r>
            <a:r>
              <a:rPr lang="he-IL" dirty="0" smtClean="0">
                <a:latin typeface="Arial" pitchFamily="34" charset="0"/>
                <a:cs typeface="Arial" pitchFamily="34" charset="0"/>
              </a:rPr>
              <a:t>בהתבסס על המערך הזה נוכל לדעת היכן לצפות למילה מסויימת</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endParaRPr lang="he-IL"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שלב הסגמנטציה</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fontScale="92500" lnSpcReduction="20000"/>
          </a:bodyPr>
          <a:lstStyle/>
          <a:p>
            <a:pPr marL="457200" indent="-457200">
              <a:buSzPct val="110000"/>
              <a:buFont typeface="+mj-lt"/>
              <a:buAutoNum type="arabicParenR"/>
            </a:pPr>
            <a:r>
              <a:rPr lang="he-IL" dirty="0" smtClean="0">
                <a:latin typeface="Arial" pitchFamily="34" charset="0"/>
                <a:cs typeface="Arial" pitchFamily="34" charset="0"/>
              </a:rPr>
              <a:t>נקרא לתוך סביבת העבודה קובץ הקול של המשפט</a:t>
            </a:r>
            <a:r>
              <a:rPr lang="en-US" dirty="0" smtClean="0">
                <a:latin typeface="Arial" pitchFamily="34" charset="0"/>
                <a:cs typeface="Arial" pitchFamily="34" charset="0"/>
              </a:rPr>
              <a:t>, </a:t>
            </a:r>
            <a:r>
              <a:rPr lang="he-IL" dirty="0" smtClean="0">
                <a:latin typeface="Arial" pitchFamily="34" charset="0"/>
                <a:cs typeface="Arial" pitchFamily="34" charset="0"/>
              </a:rPr>
              <a:t>אותו נרצה לחלק בצורה אוטומטית</a:t>
            </a:r>
            <a:r>
              <a:rPr lang="en-US" dirty="0" smtClean="0">
                <a:latin typeface="Arial" pitchFamily="34" charset="0"/>
                <a:cs typeface="Arial" pitchFamily="34" charset="0"/>
              </a:rPr>
              <a:t>.</a:t>
            </a:r>
          </a:p>
          <a:p>
            <a:pPr marL="457200" indent="-457200">
              <a:buSzPct val="110000"/>
              <a:buFont typeface="+mj-lt"/>
              <a:buAutoNum type="arabicParenR"/>
            </a:pPr>
            <a:r>
              <a:rPr lang="he-IL" dirty="0" smtClean="0">
                <a:latin typeface="Arial" pitchFamily="34" charset="0"/>
                <a:cs typeface="Arial" pitchFamily="34" charset="0"/>
              </a:rPr>
              <a:t>נגזור ממשפט זה מספר קטעים באורך 0.3 שניות באזור הממוצע לתחילת מילה</a:t>
            </a:r>
            <a:r>
              <a:rPr lang="en-US" dirty="0" smtClean="0">
                <a:latin typeface="Arial" pitchFamily="34" charset="0"/>
                <a:cs typeface="Arial" pitchFamily="34" charset="0"/>
              </a:rPr>
              <a:t>– </a:t>
            </a:r>
            <a:r>
              <a:rPr lang="he-IL" dirty="0" smtClean="0">
                <a:latin typeface="Arial" pitchFamily="34" charset="0"/>
                <a:cs typeface="Arial" pitchFamily="34" charset="0"/>
              </a:rPr>
              <a:t>בהסתמך על מערך הממוצעים שיצרנו בשלב הלימוד</a:t>
            </a:r>
          </a:p>
          <a:p>
            <a:pPr marL="457200" indent="-457200">
              <a:buSzPct val="110000"/>
              <a:buFont typeface="+mj-lt"/>
              <a:buAutoNum type="arabicParenR"/>
            </a:pPr>
            <a:r>
              <a:rPr lang="he-IL" dirty="0" smtClean="0">
                <a:latin typeface="Arial" pitchFamily="34" charset="0"/>
                <a:cs typeface="Arial" pitchFamily="34" charset="0"/>
              </a:rPr>
              <a:t>נפעיל דגימה מחדש</a:t>
            </a:r>
            <a:r>
              <a:rPr lang="en-US" dirty="0" smtClean="0">
                <a:latin typeface="Arial" pitchFamily="34" charset="0"/>
                <a:cs typeface="Arial" pitchFamily="34" charset="0"/>
              </a:rPr>
              <a:t> (resample) </a:t>
            </a:r>
            <a:r>
              <a:rPr lang="he-IL" dirty="0" smtClean="0">
                <a:latin typeface="Arial" pitchFamily="34" charset="0"/>
                <a:cs typeface="Arial" pitchFamily="34" charset="0"/>
              </a:rPr>
              <a:t>על מנת שנוכל להתאים את הקטעים החדשים לרשת הניורונים שיצרנו</a:t>
            </a:r>
            <a:r>
              <a:rPr lang="en-US" dirty="0" smtClean="0">
                <a:latin typeface="Arial" pitchFamily="34" charset="0"/>
                <a:cs typeface="Arial" pitchFamily="34" charset="0"/>
              </a:rPr>
              <a:t>. </a:t>
            </a:r>
            <a:endParaRPr lang="he-IL" dirty="0" smtClean="0">
              <a:latin typeface="Arial" pitchFamily="34" charset="0"/>
              <a:cs typeface="Arial" pitchFamily="34" charset="0"/>
            </a:endParaRPr>
          </a:p>
          <a:p>
            <a:pPr marL="457200" indent="-457200">
              <a:buSzPct val="110000"/>
              <a:buFont typeface="+mj-lt"/>
              <a:buAutoNum type="arabicParenR"/>
            </a:pPr>
            <a:r>
              <a:rPr lang="he-IL" dirty="0" smtClean="0">
                <a:latin typeface="Arial" pitchFamily="34" charset="0"/>
                <a:cs typeface="Arial" pitchFamily="34" charset="0"/>
              </a:rPr>
              <a:t>נעביר כל אחד מהקטעים הללו ברשת ונבדוק בעבור אלו קטעים התקבל הערך הכי גבוה בניורון בפלט</a:t>
            </a:r>
          </a:p>
          <a:p>
            <a:pPr marL="457200" indent="-457200">
              <a:buSzPct val="110000"/>
              <a:buFont typeface="+mj-lt"/>
              <a:buAutoNum type="arabicParenR"/>
            </a:pPr>
            <a:r>
              <a:rPr lang="he-IL" dirty="0" smtClean="0">
                <a:latin typeface="Arial" pitchFamily="34" charset="0"/>
                <a:cs typeface="Arial" pitchFamily="34" charset="0"/>
              </a:rPr>
              <a:t>נקבע את תחילתה של מילה </a:t>
            </a:r>
            <a:r>
              <a:rPr lang="en-US" dirty="0" smtClean="0">
                <a:latin typeface="Arial" pitchFamily="34" charset="0"/>
                <a:cs typeface="Arial" pitchFamily="34" charset="0"/>
              </a:rPr>
              <a:t>X</a:t>
            </a:r>
            <a:r>
              <a:rPr lang="he-IL" dirty="0" smtClean="0">
                <a:latin typeface="Arial" pitchFamily="34" charset="0"/>
                <a:cs typeface="Arial" pitchFamily="34" charset="0"/>
              </a:rPr>
              <a:t> ע</a:t>
            </a:r>
            <a:r>
              <a:rPr lang="en-US" dirty="0" smtClean="0">
                <a:latin typeface="Arial" pitchFamily="34" charset="0"/>
                <a:cs typeface="Arial" pitchFamily="34" charset="0"/>
              </a:rPr>
              <a:t>"</a:t>
            </a:r>
            <a:r>
              <a:rPr lang="he-IL" dirty="0" smtClean="0">
                <a:latin typeface="Arial" pitchFamily="34" charset="0"/>
                <a:cs typeface="Arial" pitchFamily="34" charset="0"/>
              </a:rPr>
              <a:t>י יצירת חוצץ בקובץ ה</a:t>
            </a:r>
            <a:r>
              <a:rPr lang="en-US" dirty="0" err="1" smtClean="0">
                <a:latin typeface="Arial" pitchFamily="34" charset="0"/>
                <a:cs typeface="Arial" pitchFamily="34" charset="0"/>
              </a:rPr>
              <a:t>TextGrid</a:t>
            </a:r>
            <a:r>
              <a:rPr lang="en-US" dirty="0" smtClean="0">
                <a:latin typeface="Arial" pitchFamily="34" charset="0"/>
                <a:cs typeface="Arial" pitchFamily="34" charset="0"/>
              </a:rPr>
              <a:t>  </a:t>
            </a:r>
            <a:r>
              <a:rPr lang="he-IL" dirty="0" smtClean="0">
                <a:latin typeface="Arial" pitchFamily="34" charset="0"/>
                <a:cs typeface="Arial" pitchFamily="34" charset="0"/>
              </a:rPr>
              <a:t>ומיקומו בתחילת הקטע בו הניורון של מילה </a:t>
            </a:r>
            <a:r>
              <a:rPr lang="en-US" dirty="0" smtClean="0">
                <a:latin typeface="Arial" pitchFamily="34" charset="0"/>
                <a:cs typeface="Arial" pitchFamily="34" charset="0"/>
              </a:rPr>
              <a:t>X </a:t>
            </a:r>
            <a:r>
              <a:rPr lang="he-IL" dirty="0" smtClean="0">
                <a:latin typeface="Arial" pitchFamily="34" charset="0"/>
                <a:cs typeface="Arial" pitchFamily="34" charset="0"/>
              </a:rPr>
              <a:t> פלט את הערך המקסימלי</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he-IL"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בעיות ופתרונות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fontScale="92500" lnSpcReduction="10000"/>
          </a:bodyPr>
          <a:lstStyle/>
          <a:p>
            <a:pPr>
              <a:buNone/>
            </a:pPr>
            <a:r>
              <a:rPr lang="he-IL" u="sng" dirty="0" smtClean="0">
                <a:latin typeface="Arial" pitchFamily="34" charset="0"/>
                <a:cs typeface="Arial" pitchFamily="34" charset="0"/>
              </a:rPr>
              <a:t>ההבדל בין גבר לאישה</a:t>
            </a:r>
            <a:r>
              <a:rPr lang="en-US" u="sng" dirty="0" smtClean="0">
                <a:latin typeface="Arial" pitchFamily="34" charset="0"/>
                <a:cs typeface="Arial" pitchFamily="34" charset="0"/>
              </a:rPr>
              <a:t> </a:t>
            </a:r>
            <a:endParaRPr lang="he-IL" u="sng" dirty="0" smtClean="0">
              <a:latin typeface="Arial" pitchFamily="34" charset="0"/>
              <a:cs typeface="Arial" pitchFamily="34" charset="0"/>
            </a:endParaRPr>
          </a:p>
          <a:p>
            <a:r>
              <a:rPr lang="he-IL" u="sng" dirty="0" smtClean="0">
                <a:latin typeface="Arial" pitchFamily="34" charset="0"/>
                <a:cs typeface="Arial" pitchFamily="34" charset="0"/>
              </a:rPr>
              <a:t>הבעיה:</a:t>
            </a:r>
          </a:p>
          <a:p>
            <a:pPr>
              <a:buNone/>
            </a:pPr>
            <a:r>
              <a:rPr lang="en-US" dirty="0" smtClean="0">
                <a:latin typeface="Arial" pitchFamily="34" charset="0"/>
                <a:cs typeface="Arial" pitchFamily="34" charset="0"/>
              </a:rPr>
              <a:t>      </a:t>
            </a:r>
            <a:r>
              <a:rPr lang="en-US" dirty="0" err="1" smtClean="0">
                <a:latin typeface="Arial" pitchFamily="34" charset="0"/>
                <a:cs typeface="Arial" pitchFamily="34" charset="0"/>
              </a:rPr>
              <a:t>ידוע</a:t>
            </a:r>
            <a:r>
              <a:rPr lang="en-US" dirty="0" smtClean="0">
                <a:latin typeface="Arial" pitchFamily="34" charset="0"/>
                <a:cs typeface="Arial" pitchFamily="34" charset="0"/>
              </a:rPr>
              <a:t> </a:t>
            </a:r>
            <a:r>
              <a:rPr lang="en-US" dirty="0" err="1" smtClean="0">
                <a:latin typeface="Arial" pitchFamily="34" charset="0"/>
                <a:cs typeface="Arial" pitchFamily="34" charset="0"/>
              </a:rPr>
              <a:t>כי</a:t>
            </a:r>
            <a:r>
              <a:rPr lang="en-US" dirty="0" smtClean="0">
                <a:latin typeface="Arial" pitchFamily="34" charset="0"/>
                <a:cs typeface="Arial" pitchFamily="34" charset="0"/>
              </a:rPr>
              <a:t> </a:t>
            </a:r>
            <a:r>
              <a:rPr lang="en-US" dirty="0" err="1" smtClean="0">
                <a:latin typeface="Arial" pitchFamily="34" charset="0"/>
                <a:cs typeface="Arial" pitchFamily="34" charset="0"/>
              </a:rPr>
              <a:t>הקול</a:t>
            </a:r>
            <a:r>
              <a:rPr lang="en-US" dirty="0" smtClean="0">
                <a:latin typeface="Arial" pitchFamily="34" charset="0"/>
                <a:cs typeface="Arial" pitchFamily="34" charset="0"/>
              </a:rPr>
              <a:t> </a:t>
            </a:r>
            <a:r>
              <a:rPr lang="en-US" dirty="0" err="1" smtClean="0">
                <a:latin typeface="Arial" pitchFamily="34" charset="0"/>
                <a:cs typeface="Arial" pitchFamily="34" charset="0"/>
              </a:rPr>
              <a:t>הנשי</a:t>
            </a:r>
            <a:r>
              <a:rPr lang="en-US" dirty="0" smtClean="0">
                <a:latin typeface="Arial" pitchFamily="34" charset="0"/>
                <a:cs typeface="Arial" pitchFamily="34" charset="0"/>
              </a:rPr>
              <a:t> </a:t>
            </a:r>
            <a:r>
              <a:rPr lang="en-US" dirty="0" err="1" smtClean="0">
                <a:latin typeface="Arial" pitchFamily="34" charset="0"/>
                <a:cs typeface="Arial" pitchFamily="34" charset="0"/>
              </a:rPr>
              <a:t>נבדל</a:t>
            </a:r>
            <a:r>
              <a:rPr lang="en-US" dirty="0" smtClean="0">
                <a:latin typeface="Arial" pitchFamily="34" charset="0"/>
                <a:cs typeface="Arial" pitchFamily="34" charset="0"/>
              </a:rPr>
              <a:t> </a:t>
            </a:r>
            <a:r>
              <a:rPr lang="en-US" dirty="0" err="1" smtClean="0">
                <a:latin typeface="Arial" pitchFamily="34" charset="0"/>
                <a:cs typeface="Arial" pitchFamily="34" charset="0"/>
              </a:rPr>
              <a:t>בצורה</a:t>
            </a:r>
            <a:r>
              <a:rPr lang="en-US" dirty="0" smtClean="0">
                <a:latin typeface="Arial" pitchFamily="34" charset="0"/>
                <a:cs typeface="Arial" pitchFamily="34" charset="0"/>
              </a:rPr>
              <a:t> </a:t>
            </a:r>
            <a:r>
              <a:rPr lang="en-US" dirty="0" err="1" smtClean="0">
                <a:latin typeface="Arial" pitchFamily="34" charset="0"/>
                <a:cs typeface="Arial" pitchFamily="34" charset="0"/>
              </a:rPr>
              <a:t>מהותית</a:t>
            </a:r>
            <a:r>
              <a:rPr lang="en-US" dirty="0" smtClean="0">
                <a:latin typeface="Arial" pitchFamily="34" charset="0"/>
                <a:cs typeface="Arial" pitchFamily="34" charset="0"/>
              </a:rPr>
              <a:t> </a:t>
            </a:r>
            <a:r>
              <a:rPr lang="en-US" dirty="0" err="1" smtClean="0">
                <a:latin typeface="Arial" pitchFamily="34" charset="0"/>
                <a:cs typeface="Arial" pitchFamily="34" charset="0"/>
              </a:rPr>
              <a:t>מן</a:t>
            </a:r>
            <a:r>
              <a:rPr lang="en-US" dirty="0" smtClean="0">
                <a:latin typeface="Arial" pitchFamily="34" charset="0"/>
                <a:cs typeface="Arial" pitchFamily="34" charset="0"/>
              </a:rPr>
              <a:t> </a:t>
            </a:r>
            <a:r>
              <a:rPr lang="en-US" dirty="0" err="1" smtClean="0">
                <a:latin typeface="Arial" pitchFamily="34" charset="0"/>
                <a:cs typeface="Arial" pitchFamily="34" charset="0"/>
              </a:rPr>
              <a:t>הקול</a:t>
            </a:r>
            <a:r>
              <a:rPr lang="en-US" dirty="0" smtClean="0">
                <a:latin typeface="Arial" pitchFamily="34" charset="0"/>
                <a:cs typeface="Arial" pitchFamily="34" charset="0"/>
              </a:rPr>
              <a:t> </a:t>
            </a:r>
            <a:r>
              <a:rPr lang="en-US" dirty="0" err="1" smtClean="0">
                <a:latin typeface="Arial" pitchFamily="34" charset="0"/>
                <a:cs typeface="Arial" pitchFamily="34" charset="0"/>
              </a:rPr>
              <a:t>הגברי</a:t>
            </a:r>
            <a:r>
              <a:rPr lang="en-US" dirty="0" smtClean="0">
                <a:latin typeface="Arial" pitchFamily="34" charset="0"/>
                <a:cs typeface="Arial" pitchFamily="34" charset="0"/>
              </a:rPr>
              <a:t>. </a:t>
            </a:r>
            <a:r>
              <a:rPr lang="en-US" dirty="0" err="1" smtClean="0">
                <a:latin typeface="Arial" pitchFamily="34" charset="0"/>
                <a:cs typeface="Arial" pitchFamily="34" charset="0"/>
              </a:rPr>
              <a:t>חששנו</a:t>
            </a:r>
            <a:r>
              <a:rPr lang="en-US" dirty="0" smtClean="0">
                <a:latin typeface="Arial" pitchFamily="34" charset="0"/>
                <a:cs typeface="Arial" pitchFamily="34" charset="0"/>
              </a:rPr>
              <a:t> </a:t>
            </a:r>
            <a:r>
              <a:rPr lang="en-US" dirty="0" err="1" smtClean="0">
                <a:latin typeface="Arial" pitchFamily="34" charset="0"/>
                <a:cs typeface="Arial" pitchFamily="34" charset="0"/>
              </a:rPr>
              <a:t>כי</a:t>
            </a:r>
            <a:r>
              <a:rPr lang="en-US" dirty="0" smtClean="0">
                <a:latin typeface="Arial" pitchFamily="34" charset="0"/>
                <a:cs typeface="Arial" pitchFamily="34" charset="0"/>
              </a:rPr>
              <a:t> </a:t>
            </a:r>
            <a:r>
              <a:rPr lang="en-US" dirty="0" err="1" smtClean="0">
                <a:latin typeface="Arial" pitchFamily="34" charset="0"/>
                <a:cs typeface="Arial" pitchFamily="34" charset="0"/>
              </a:rPr>
              <a:t>הבדל</a:t>
            </a:r>
            <a:r>
              <a:rPr lang="en-US" dirty="0" smtClean="0">
                <a:latin typeface="Arial" pitchFamily="34" charset="0"/>
                <a:cs typeface="Arial" pitchFamily="34" charset="0"/>
              </a:rPr>
              <a:t> </a:t>
            </a:r>
            <a:r>
              <a:rPr lang="en-US" dirty="0" err="1" smtClean="0">
                <a:latin typeface="Arial" pitchFamily="34" charset="0"/>
                <a:cs typeface="Arial" pitchFamily="34" charset="0"/>
              </a:rPr>
              <a:t>זה</a:t>
            </a:r>
            <a:r>
              <a:rPr lang="en-US" dirty="0" smtClean="0">
                <a:latin typeface="Arial" pitchFamily="34" charset="0"/>
                <a:cs typeface="Arial" pitchFamily="34" charset="0"/>
              </a:rPr>
              <a:t> </a:t>
            </a:r>
            <a:r>
              <a:rPr lang="en-US" dirty="0" err="1" smtClean="0">
                <a:latin typeface="Arial" pitchFamily="34" charset="0"/>
                <a:cs typeface="Arial" pitchFamily="34" charset="0"/>
              </a:rPr>
              <a:t>מהווה</a:t>
            </a:r>
            <a:r>
              <a:rPr lang="en-US" dirty="0" smtClean="0">
                <a:latin typeface="Arial" pitchFamily="34" charset="0"/>
                <a:cs typeface="Arial" pitchFamily="34" charset="0"/>
              </a:rPr>
              <a:t> </a:t>
            </a:r>
            <a:r>
              <a:rPr lang="en-US" dirty="0" err="1" smtClean="0">
                <a:latin typeface="Arial" pitchFamily="34" charset="0"/>
                <a:cs typeface="Arial" pitchFamily="34" charset="0"/>
              </a:rPr>
              <a:t>סיכון</a:t>
            </a:r>
            <a:r>
              <a:rPr lang="en-US" dirty="0" smtClean="0">
                <a:latin typeface="Arial" pitchFamily="34" charset="0"/>
                <a:cs typeface="Arial" pitchFamily="34" charset="0"/>
              </a:rPr>
              <a:t> </a:t>
            </a:r>
            <a:r>
              <a:rPr lang="en-US" dirty="0" err="1" smtClean="0">
                <a:latin typeface="Arial" pitchFamily="34" charset="0"/>
                <a:cs typeface="Arial" pitchFamily="34" charset="0"/>
              </a:rPr>
              <a:t>לביצועים</a:t>
            </a:r>
            <a:r>
              <a:rPr lang="en-US" dirty="0" smtClean="0">
                <a:latin typeface="Arial" pitchFamily="34" charset="0"/>
                <a:cs typeface="Arial" pitchFamily="34" charset="0"/>
              </a:rPr>
              <a:t> </a:t>
            </a:r>
            <a:r>
              <a:rPr lang="en-US" dirty="0" err="1" smtClean="0">
                <a:latin typeface="Arial" pitchFamily="34" charset="0"/>
                <a:cs typeface="Arial" pitchFamily="34" charset="0"/>
              </a:rPr>
              <a:t>טובים</a:t>
            </a:r>
            <a:r>
              <a:rPr lang="en-US" dirty="0" smtClean="0">
                <a:latin typeface="Arial" pitchFamily="34" charset="0"/>
                <a:cs typeface="Arial" pitchFamily="34" charset="0"/>
              </a:rPr>
              <a:t>, </a:t>
            </a:r>
            <a:br>
              <a:rPr lang="en-US" dirty="0" smtClean="0">
                <a:latin typeface="Arial" pitchFamily="34" charset="0"/>
                <a:cs typeface="Arial" pitchFamily="34" charset="0"/>
              </a:rPr>
            </a:br>
            <a:r>
              <a:rPr lang="en-US" dirty="0" err="1" smtClean="0">
                <a:latin typeface="Arial" pitchFamily="34" charset="0"/>
                <a:cs typeface="Arial" pitchFamily="34" charset="0"/>
              </a:rPr>
              <a:t>מאוחר</a:t>
            </a:r>
            <a:r>
              <a:rPr lang="en-US" dirty="0" smtClean="0">
                <a:latin typeface="Arial" pitchFamily="34" charset="0"/>
                <a:cs typeface="Arial" pitchFamily="34" charset="0"/>
              </a:rPr>
              <a:t> </a:t>
            </a:r>
            <a:r>
              <a:rPr lang="en-US" dirty="0" err="1" smtClean="0">
                <a:latin typeface="Arial" pitchFamily="34" charset="0"/>
                <a:cs typeface="Arial" pitchFamily="34" charset="0"/>
              </a:rPr>
              <a:t>יותר</a:t>
            </a:r>
            <a:r>
              <a:rPr lang="en-US" dirty="0" smtClean="0">
                <a:latin typeface="Arial" pitchFamily="34" charset="0"/>
                <a:cs typeface="Arial" pitchFamily="34" charset="0"/>
              </a:rPr>
              <a:t> </a:t>
            </a:r>
            <a:r>
              <a:rPr lang="en-US" dirty="0" err="1" smtClean="0">
                <a:latin typeface="Arial" pitchFamily="34" charset="0"/>
                <a:cs typeface="Arial" pitchFamily="34" charset="0"/>
              </a:rPr>
              <a:t>כשאר</a:t>
            </a:r>
            <a:r>
              <a:rPr lang="en-US" dirty="0" smtClean="0">
                <a:latin typeface="Arial" pitchFamily="34" charset="0"/>
                <a:cs typeface="Arial" pitchFamily="34" charset="0"/>
              </a:rPr>
              <a:t> </a:t>
            </a:r>
            <a:r>
              <a:rPr lang="en-US" dirty="0" err="1" smtClean="0">
                <a:latin typeface="Arial" pitchFamily="34" charset="0"/>
                <a:cs typeface="Arial" pitchFamily="34" charset="0"/>
              </a:rPr>
              <a:t>ניסינו</a:t>
            </a:r>
            <a:r>
              <a:rPr lang="en-US" dirty="0" smtClean="0">
                <a:latin typeface="Arial" pitchFamily="34" charset="0"/>
                <a:cs typeface="Arial" pitchFamily="34" charset="0"/>
              </a:rPr>
              <a:t> </a:t>
            </a:r>
            <a:r>
              <a:rPr lang="en-US" dirty="0" err="1" smtClean="0">
                <a:latin typeface="Arial" pitchFamily="34" charset="0"/>
                <a:cs typeface="Arial" pitchFamily="34" charset="0"/>
              </a:rPr>
              <a:t>לבנות</a:t>
            </a:r>
            <a:r>
              <a:rPr lang="en-US" dirty="0" smtClean="0">
                <a:latin typeface="Arial" pitchFamily="34" charset="0"/>
                <a:cs typeface="Arial" pitchFamily="34" charset="0"/>
              </a:rPr>
              <a:t> </a:t>
            </a:r>
            <a:r>
              <a:rPr lang="en-US" dirty="0" err="1" smtClean="0">
                <a:latin typeface="Arial" pitchFamily="34" charset="0"/>
                <a:cs typeface="Arial" pitchFamily="34" charset="0"/>
              </a:rPr>
              <a:t>רשת</a:t>
            </a:r>
            <a:r>
              <a:rPr lang="en-US" dirty="0" smtClean="0">
                <a:latin typeface="Arial" pitchFamily="34" charset="0"/>
                <a:cs typeface="Arial" pitchFamily="34" charset="0"/>
              </a:rPr>
              <a:t> </a:t>
            </a:r>
            <a:r>
              <a:rPr lang="en-US" dirty="0" err="1" smtClean="0">
                <a:latin typeface="Arial" pitchFamily="34" charset="0"/>
                <a:cs typeface="Arial" pitchFamily="34" charset="0"/>
              </a:rPr>
              <a:t>משותפת</a:t>
            </a:r>
            <a:r>
              <a:rPr lang="en-US" dirty="0" smtClean="0">
                <a:latin typeface="Arial" pitchFamily="34" charset="0"/>
                <a:cs typeface="Arial" pitchFamily="34" charset="0"/>
              </a:rPr>
              <a:t> </a:t>
            </a:r>
            <a:r>
              <a:rPr lang="en-US" dirty="0" err="1" smtClean="0">
                <a:latin typeface="Arial" pitchFamily="34" charset="0"/>
                <a:cs typeface="Arial" pitchFamily="34" charset="0"/>
              </a:rPr>
              <a:t>לשני</a:t>
            </a:r>
            <a:r>
              <a:rPr lang="en-US" dirty="0" smtClean="0">
                <a:latin typeface="Arial" pitchFamily="34" charset="0"/>
                <a:cs typeface="Arial" pitchFamily="34" charset="0"/>
              </a:rPr>
              <a:t> </a:t>
            </a:r>
            <a:r>
              <a:rPr lang="en-US" dirty="0" err="1" smtClean="0">
                <a:latin typeface="Arial" pitchFamily="34" charset="0"/>
                <a:cs typeface="Arial" pitchFamily="34" charset="0"/>
              </a:rPr>
              <a:t>המינים</a:t>
            </a:r>
            <a:r>
              <a:rPr lang="en-US" dirty="0" smtClean="0">
                <a:latin typeface="Arial" pitchFamily="34" charset="0"/>
                <a:cs typeface="Arial" pitchFamily="34" charset="0"/>
              </a:rPr>
              <a:t> </a:t>
            </a:r>
            <a:r>
              <a:rPr lang="en-US" dirty="0" err="1" smtClean="0">
                <a:latin typeface="Arial" pitchFamily="34" charset="0"/>
                <a:cs typeface="Arial" pitchFamily="34" charset="0"/>
              </a:rPr>
              <a:t>גילינו</a:t>
            </a:r>
            <a:r>
              <a:rPr lang="en-US" dirty="0" smtClean="0">
                <a:latin typeface="Arial" pitchFamily="34" charset="0"/>
                <a:cs typeface="Arial" pitchFamily="34" charset="0"/>
              </a:rPr>
              <a:t> </a:t>
            </a:r>
            <a:r>
              <a:rPr lang="en-US" dirty="0" err="1" smtClean="0">
                <a:latin typeface="Arial" pitchFamily="34" charset="0"/>
                <a:cs typeface="Arial" pitchFamily="34" charset="0"/>
              </a:rPr>
              <a:t>כי</a:t>
            </a:r>
            <a:r>
              <a:rPr lang="en-US" dirty="0" smtClean="0">
                <a:latin typeface="Arial" pitchFamily="34" charset="0"/>
                <a:cs typeface="Arial" pitchFamily="34" charset="0"/>
              </a:rPr>
              <a:t> </a:t>
            </a:r>
            <a:r>
              <a:rPr lang="en-US" dirty="0" err="1" smtClean="0">
                <a:latin typeface="Arial" pitchFamily="34" charset="0"/>
                <a:cs typeface="Arial" pitchFamily="34" charset="0"/>
              </a:rPr>
              <a:t>ההפרדה</a:t>
            </a:r>
            <a:r>
              <a:rPr lang="en-US" dirty="0" smtClean="0">
                <a:latin typeface="Arial" pitchFamily="34" charset="0"/>
                <a:cs typeface="Arial" pitchFamily="34" charset="0"/>
              </a:rPr>
              <a:t> </a:t>
            </a:r>
            <a:r>
              <a:rPr lang="en-US" dirty="0" err="1" smtClean="0">
                <a:latin typeface="Arial" pitchFamily="34" charset="0"/>
                <a:cs typeface="Arial" pitchFamily="34" charset="0"/>
              </a:rPr>
              <a:t>המתבצעת</a:t>
            </a:r>
            <a:r>
              <a:rPr lang="en-US" dirty="0" smtClean="0">
                <a:latin typeface="Arial" pitchFamily="34" charset="0"/>
                <a:cs typeface="Arial" pitchFamily="34" charset="0"/>
              </a:rPr>
              <a:t> </a:t>
            </a:r>
            <a:r>
              <a:rPr lang="en-US" dirty="0" err="1" smtClean="0">
                <a:latin typeface="Arial" pitchFamily="34" charset="0"/>
                <a:cs typeface="Arial" pitchFamily="34" charset="0"/>
              </a:rPr>
              <a:t>אינה</a:t>
            </a:r>
            <a:r>
              <a:rPr lang="en-US" dirty="0" smtClean="0">
                <a:latin typeface="Arial" pitchFamily="34" charset="0"/>
                <a:cs typeface="Arial" pitchFamily="34" charset="0"/>
              </a:rPr>
              <a:t> </a:t>
            </a:r>
            <a:r>
              <a:rPr lang="en-US" dirty="0" err="1" smtClean="0">
                <a:latin typeface="Arial" pitchFamily="34" charset="0"/>
                <a:cs typeface="Arial" pitchFamily="34" charset="0"/>
              </a:rPr>
              <a:t>טובה</a:t>
            </a:r>
            <a:r>
              <a:rPr lang="en-US" dirty="0" smtClean="0">
                <a:latin typeface="Arial" pitchFamily="34" charset="0"/>
                <a:cs typeface="Arial" pitchFamily="34" charset="0"/>
              </a:rPr>
              <a:t> </a:t>
            </a:r>
            <a:r>
              <a:rPr lang="en-US" dirty="0" err="1" smtClean="0">
                <a:latin typeface="Arial" pitchFamily="34" charset="0"/>
                <a:cs typeface="Arial" pitchFamily="34" charset="0"/>
              </a:rPr>
              <a:t>מספיק</a:t>
            </a:r>
            <a:endParaRPr lang="he-IL" u="sng" dirty="0" smtClean="0">
              <a:latin typeface="Arial" pitchFamily="34" charset="0"/>
              <a:cs typeface="Arial" pitchFamily="34" charset="0"/>
            </a:endParaRPr>
          </a:p>
          <a:p>
            <a:endParaRPr lang="he-IL" u="sng" dirty="0" smtClean="0">
              <a:latin typeface="Arial" pitchFamily="34" charset="0"/>
              <a:cs typeface="Arial" pitchFamily="34" charset="0"/>
            </a:endParaRPr>
          </a:p>
          <a:p>
            <a:r>
              <a:rPr lang="he-IL" u="sng" dirty="0" smtClean="0">
                <a:latin typeface="Arial" pitchFamily="34" charset="0"/>
                <a:cs typeface="Arial" pitchFamily="34" charset="0"/>
              </a:rPr>
              <a:t>הפתרון:</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החלטנו</a:t>
            </a:r>
            <a:r>
              <a:rPr lang="en-US" dirty="0" smtClean="0">
                <a:latin typeface="Arial" pitchFamily="34" charset="0"/>
                <a:cs typeface="Arial" pitchFamily="34" charset="0"/>
              </a:rPr>
              <a:t> </a:t>
            </a:r>
            <a:r>
              <a:rPr lang="en-US" dirty="0" err="1" smtClean="0">
                <a:latin typeface="Arial" pitchFamily="34" charset="0"/>
                <a:cs typeface="Arial" pitchFamily="34" charset="0"/>
              </a:rPr>
              <a:t>להקים</a:t>
            </a:r>
            <a:r>
              <a:rPr lang="en-US" dirty="0" smtClean="0">
                <a:latin typeface="Arial" pitchFamily="34" charset="0"/>
                <a:cs typeface="Arial" pitchFamily="34" charset="0"/>
              </a:rPr>
              <a:t> </a:t>
            </a:r>
            <a:r>
              <a:rPr lang="en-US" dirty="0" err="1" smtClean="0">
                <a:latin typeface="Arial" pitchFamily="34" charset="0"/>
                <a:cs typeface="Arial" pitchFamily="34" charset="0"/>
              </a:rPr>
              <a:t>לכל</a:t>
            </a:r>
            <a:r>
              <a:rPr lang="en-US" dirty="0" smtClean="0">
                <a:latin typeface="Arial" pitchFamily="34" charset="0"/>
                <a:cs typeface="Arial" pitchFamily="34" charset="0"/>
              </a:rPr>
              <a:t> </a:t>
            </a:r>
            <a:r>
              <a:rPr lang="en-US" dirty="0" err="1" smtClean="0">
                <a:latin typeface="Arial" pitchFamily="34" charset="0"/>
                <a:cs typeface="Arial" pitchFamily="34" charset="0"/>
              </a:rPr>
              <a:t>משפט</a:t>
            </a:r>
            <a:r>
              <a:rPr lang="en-US" dirty="0" smtClean="0">
                <a:latin typeface="Arial" pitchFamily="34" charset="0"/>
                <a:cs typeface="Arial" pitchFamily="34" charset="0"/>
              </a:rPr>
              <a:t> </a:t>
            </a:r>
            <a:r>
              <a:rPr lang="en-US" dirty="0" err="1" smtClean="0">
                <a:latin typeface="Arial" pitchFamily="34" charset="0"/>
                <a:cs typeface="Arial" pitchFamily="34" charset="0"/>
              </a:rPr>
              <a:t>שתי</a:t>
            </a:r>
            <a:r>
              <a:rPr lang="en-US" dirty="0" smtClean="0">
                <a:latin typeface="Arial" pitchFamily="34" charset="0"/>
                <a:cs typeface="Arial" pitchFamily="34" charset="0"/>
              </a:rPr>
              <a:t> </a:t>
            </a:r>
            <a:r>
              <a:rPr lang="en-US" dirty="0" err="1" smtClean="0">
                <a:latin typeface="Arial" pitchFamily="34" charset="0"/>
                <a:cs typeface="Arial" pitchFamily="34" charset="0"/>
              </a:rPr>
              <a:t>רשתות</a:t>
            </a:r>
            <a:r>
              <a:rPr lang="en-US" dirty="0" smtClean="0">
                <a:latin typeface="Arial" pitchFamily="34" charset="0"/>
                <a:cs typeface="Arial" pitchFamily="34" charset="0"/>
              </a:rPr>
              <a:t> –</a:t>
            </a:r>
            <a:r>
              <a:rPr lang="en-US" dirty="0" err="1" smtClean="0">
                <a:latin typeface="Arial" pitchFamily="34" charset="0"/>
                <a:cs typeface="Arial" pitchFamily="34" charset="0"/>
              </a:rPr>
              <a:t>רשת</a:t>
            </a:r>
            <a:r>
              <a:rPr lang="en-US" dirty="0" smtClean="0">
                <a:latin typeface="Arial" pitchFamily="34" charset="0"/>
                <a:cs typeface="Arial" pitchFamily="34" charset="0"/>
              </a:rPr>
              <a:t> </a:t>
            </a:r>
            <a:r>
              <a:rPr lang="en-US" dirty="0" err="1" smtClean="0">
                <a:latin typeface="Arial" pitchFamily="34" charset="0"/>
                <a:cs typeface="Arial" pitchFamily="34" charset="0"/>
              </a:rPr>
              <a:t>בעבור</a:t>
            </a:r>
            <a:r>
              <a:rPr lang="en-US" dirty="0" smtClean="0">
                <a:latin typeface="Arial" pitchFamily="34" charset="0"/>
                <a:cs typeface="Arial" pitchFamily="34" charset="0"/>
              </a:rPr>
              <a:t> </a:t>
            </a:r>
            <a:r>
              <a:rPr lang="en-US" dirty="0" err="1" smtClean="0">
                <a:latin typeface="Arial" pitchFamily="34" charset="0"/>
                <a:cs typeface="Arial" pitchFamily="34" charset="0"/>
              </a:rPr>
              <a:t>נבדקות</a:t>
            </a:r>
            <a:r>
              <a:rPr lang="en-US" dirty="0" smtClean="0">
                <a:latin typeface="Arial" pitchFamily="34" charset="0"/>
                <a:cs typeface="Arial" pitchFamily="34" charset="0"/>
              </a:rPr>
              <a:t> </a:t>
            </a:r>
            <a:r>
              <a:rPr lang="en-US" dirty="0" err="1" smtClean="0">
                <a:latin typeface="Arial" pitchFamily="34" charset="0"/>
                <a:cs typeface="Arial" pitchFamily="34" charset="0"/>
              </a:rPr>
              <a:t>ורשת</a:t>
            </a:r>
            <a:r>
              <a:rPr lang="en-US" dirty="0" smtClean="0">
                <a:latin typeface="Arial" pitchFamily="34" charset="0"/>
                <a:cs typeface="Arial" pitchFamily="34" charset="0"/>
              </a:rPr>
              <a:t> </a:t>
            </a:r>
            <a:r>
              <a:rPr lang="en-US" dirty="0" err="1" smtClean="0">
                <a:latin typeface="Arial" pitchFamily="34" charset="0"/>
                <a:cs typeface="Arial" pitchFamily="34" charset="0"/>
              </a:rPr>
              <a:t>בעבור</a:t>
            </a:r>
            <a:r>
              <a:rPr lang="en-US" dirty="0" smtClean="0">
                <a:latin typeface="Arial" pitchFamily="34" charset="0"/>
                <a:cs typeface="Arial" pitchFamily="34" charset="0"/>
              </a:rPr>
              <a:t> </a:t>
            </a:r>
            <a:r>
              <a:rPr lang="en-US" dirty="0" err="1" smtClean="0">
                <a:latin typeface="Arial" pitchFamily="34" charset="0"/>
                <a:cs typeface="Arial" pitchFamily="34" charset="0"/>
              </a:rPr>
              <a:t>נבדקים</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he-IL" dirty="0">
              <a:latin typeface="Arial" pitchFamily="34" charset="0"/>
              <a:cs typeface="Arial" pitchFamily="34" charset="0"/>
            </a:endParaRPr>
          </a:p>
        </p:txBody>
      </p:sp>
      <p:pic>
        <p:nvPicPr>
          <p:cNvPr id="4" name="Рисунок 3" descr="538px-Man-and-woman-icon.svg.png"/>
          <p:cNvPicPr>
            <a:picLocks noChangeAspect="1"/>
          </p:cNvPicPr>
          <p:nvPr/>
        </p:nvPicPr>
        <p:blipFill>
          <a:blip r:embed="rId2"/>
          <a:stretch>
            <a:fillRect/>
          </a:stretch>
        </p:blipFill>
        <p:spPr>
          <a:xfrm>
            <a:off x="571472" y="428604"/>
            <a:ext cx="1714512" cy="19120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בעיות ופתרונות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28662" y="1428736"/>
            <a:ext cx="7337451" cy="4238636"/>
          </a:xfrm>
        </p:spPr>
        <p:txBody>
          <a:bodyPr>
            <a:noAutofit/>
          </a:bodyPr>
          <a:lstStyle/>
          <a:p>
            <a:pPr>
              <a:buNone/>
            </a:pPr>
            <a:r>
              <a:rPr lang="he-IL" sz="1800" u="sng" dirty="0" smtClean="0">
                <a:latin typeface="Arial" pitchFamily="34" charset="0"/>
                <a:cs typeface="Arial" pitchFamily="34" charset="0"/>
              </a:rPr>
              <a:t>רשת הניורונים</a:t>
            </a:r>
            <a:r>
              <a:rPr lang="en-US" sz="1800" u="sng" dirty="0" smtClean="0">
                <a:latin typeface="Arial" pitchFamily="34" charset="0"/>
                <a:cs typeface="Arial" pitchFamily="34" charset="0"/>
              </a:rPr>
              <a:t>:</a:t>
            </a:r>
            <a:endParaRPr lang="he-IL" sz="1800" u="sng" dirty="0" smtClean="0">
              <a:latin typeface="Arial" pitchFamily="34" charset="0"/>
              <a:cs typeface="Arial" pitchFamily="34" charset="0"/>
            </a:endParaRPr>
          </a:p>
          <a:p>
            <a:r>
              <a:rPr lang="he-IL" sz="1800" u="sng" dirty="0" smtClean="0">
                <a:latin typeface="Arial" pitchFamily="34" charset="0"/>
                <a:cs typeface="Arial" pitchFamily="34" charset="0"/>
              </a:rPr>
              <a:t>הבעיה:</a:t>
            </a:r>
          </a:p>
          <a:p>
            <a:pPr>
              <a:buNone/>
            </a:pPr>
            <a:r>
              <a:rPr lang="he-IL" sz="1800" dirty="0" smtClean="0">
                <a:latin typeface="Arial" pitchFamily="34" charset="0"/>
                <a:cs typeface="Arial" pitchFamily="34" charset="0"/>
              </a:rPr>
              <a:t>     צריך להתאים ולתמרן את הרשת כך שתפתור את הבעיה המסויימת שלנו בצורה הטובה ביותר</a:t>
            </a:r>
            <a:r>
              <a:rPr lang="en-US" sz="1800" dirty="0" smtClean="0">
                <a:latin typeface="Arial" pitchFamily="34" charset="0"/>
                <a:cs typeface="Arial" pitchFamily="34" charset="0"/>
              </a:rPr>
              <a:t>.</a:t>
            </a:r>
            <a:r>
              <a:rPr lang="he-IL" sz="1800" dirty="0" smtClean="0">
                <a:latin typeface="Arial" pitchFamily="34" charset="0"/>
                <a:cs typeface="Arial" pitchFamily="34" charset="0"/>
              </a:rPr>
              <a:t> </a:t>
            </a:r>
            <a:r>
              <a:rPr lang="en-US" sz="1800" dirty="0" smtClean="0">
                <a:latin typeface="Arial" pitchFamily="34" charset="0"/>
                <a:cs typeface="Arial" pitchFamily="34" charset="0"/>
              </a:rPr>
              <a:t/>
            </a:r>
            <a:br>
              <a:rPr lang="en-US" sz="1800" dirty="0" smtClean="0">
                <a:latin typeface="Arial" pitchFamily="34" charset="0"/>
                <a:cs typeface="Arial" pitchFamily="34" charset="0"/>
              </a:rPr>
            </a:br>
            <a:r>
              <a:rPr lang="he-IL" sz="1800" dirty="0" smtClean="0">
                <a:latin typeface="Arial" pitchFamily="34" charset="0"/>
                <a:cs typeface="Arial" pitchFamily="34" charset="0"/>
              </a:rPr>
              <a:t>לא ברור מה בדיוק לתת לרשת בתור קלט,</a:t>
            </a:r>
            <a:r>
              <a:rPr lang="en-US" sz="1800" dirty="0" smtClean="0">
                <a:latin typeface="Arial" pitchFamily="34" charset="0"/>
                <a:cs typeface="Arial" pitchFamily="34" charset="0"/>
              </a:rPr>
              <a:t> </a:t>
            </a:r>
            <a:r>
              <a:rPr lang="he-IL" sz="1800" dirty="0" smtClean="0">
                <a:latin typeface="Arial" pitchFamily="34" charset="0"/>
                <a:cs typeface="Arial" pitchFamily="34" charset="0"/>
              </a:rPr>
              <a:t>האפשרויות היו</a:t>
            </a:r>
            <a:r>
              <a:rPr lang="en-US" sz="1800" dirty="0" smtClean="0">
                <a:latin typeface="Arial" pitchFamily="34" charset="0"/>
                <a:cs typeface="Arial" pitchFamily="34" charset="0"/>
              </a:rPr>
              <a:t>- </a:t>
            </a:r>
            <a:r>
              <a:rPr lang="he-IL" sz="1800" dirty="0" smtClean="0">
                <a:latin typeface="Arial" pitchFamily="34" charset="0"/>
                <a:cs typeface="Arial" pitchFamily="34" charset="0"/>
              </a:rPr>
              <a:t>משפט שלם</a:t>
            </a:r>
            <a:r>
              <a:rPr lang="en-US" sz="1800" dirty="0" smtClean="0">
                <a:latin typeface="Arial" pitchFamily="34" charset="0"/>
                <a:cs typeface="Arial" pitchFamily="34" charset="0"/>
              </a:rPr>
              <a:t>,</a:t>
            </a:r>
            <a:r>
              <a:rPr lang="he-IL" sz="1800" dirty="0" smtClean="0">
                <a:latin typeface="Arial" pitchFamily="34" charset="0"/>
                <a:cs typeface="Arial" pitchFamily="34" charset="0"/>
              </a:rPr>
              <a:t>מילים שלמות או התחלות מילים</a:t>
            </a:r>
            <a:r>
              <a:rPr lang="en-US" sz="1800" dirty="0" smtClean="0">
                <a:latin typeface="Arial" pitchFamily="34" charset="0"/>
                <a:cs typeface="Arial" pitchFamily="34" charset="0"/>
              </a:rPr>
              <a:t>. </a:t>
            </a:r>
            <a:r>
              <a:rPr lang="he-IL" sz="1800" dirty="0" smtClean="0">
                <a:latin typeface="Arial" pitchFamily="34" charset="0"/>
                <a:cs typeface="Arial" pitchFamily="34" charset="0"/>
              </a:rPr>
              <a:t>מה אורך הקטע אותו נבחר</a:t>
            </a:r>
            <a:r>
              <a:rPr lang="en-US" sz="1800" dirty="0" smtClean="0">
                <a:latin typeface="Arial" pitchFamily="34" charset="0"/>
                <a:cs typeface="Arial" pitchFamily="34" charset="0"/>
              </a:rPr>
              <a:t>, </a:t>
            </a:r>
            <a:r>
              <a:rPr lang="he-IL" sz="1800" dirty="0" smtClean="0">
                <a:latin typeface="Arial" pitchFamily="34" charset="0"/>
                <a:cs typeface="Arial" pitchFamily="34" charset="0"/>
              </a:rPr>
              <a:t>ומה מספר הדגימת בו</a:t>
            </a:r>
            <a:r>
              <a:rPr lang="en-US" sz="1800" dirty="0" smtClean="0">
                <a:latin typeface="Arial" pitchFamily="34" charset="0"/>
                <a:cs typeface="Arial" pitchFamily="34" charset="0"/>
              </a:rPr>
              <a:t>.</a:t>
            </a:r>
            <a:br>
              <a:rPr lang="en-US" sz="1800" dirty="0" smtClean="0">
                <a:latin typeface="Arial" pitchFamily="34" charset="0"/>
                <a:cs typeface="Arial" pitchFamily="34" charset="0"/>
              </a:rPr>
            </a:br>
            <a:r>
              <a:rPr lang="he-IL" sz="1800" dirty="0" smtClean="0">
                <a:latin typeface="Arial" pitchFamily="34" charset="0"/>
                <a:cs typeface="Arial" pitchFamily="34" charset="0"/>
              </a:rPr>
              <a:t>איך תראה הרשת</a:t>
            </a:r>
            <a:r>
              <a:rPr lang="en-US" sz="1800" dirty="0" smtClean="0">
                <a:latin typeface="Arial" pitchFamily="34" charset="0"/>
                <a:cs typeface="Arial" pitchFamily="34" charset="0"/>
              </a:rPr>
              <a:t> – </a:t>
            </a:r>
            <a:r>
              <a:rPr lang="he-IL" sz="1800" dirty="0" smtClean="0">
                <a:latin typeface="Arial" pitchFamily="34" charset="0"/>
                <a:cs typeface="Arial" pitchFamily="34" charset="0"/>
              </a:rPr>
              <a:t>כמה שכבות נסתרות כמה ניורונים אמורים להיות בכל שכבה</a:t>
            </a:r>
            <a:endParaRPr lang="he-IL" sz="1800" u="sng" dirty="0" smtClean="0">
              <a:latin typeface="Arial" pitchFamily="34" charset="0"/>
              <a:cs typeface="Arial" pitchFamily="34" charset="0"/>
            </a:endParaRPr>
          </a:p>
          <a:p>
            <a:pPr>
              <a:buNone/>
            </a:pPr>
            <a:endParaRPr lang="he-IL" sz="1800" u="sng" dirty="0" smtClean="0">
              <a:latin typeface="Arial" pitchFamily="34" charset="0"/>
              <a:cs typeface="Arial" pitchFamily="34" charset="0"/>
            </a:endParaRPr>
          </a:p>
          <a:p>
            <a:r>
              <a:rPr lang="he-IL" sz="1800" u="sng" dirty="0" smtClean="0">
                <a:latin typeface="Arial" pitchFamily="34" charset="0"/>
                <a:cs typeface="Arial" pitchFamily="34" charset="0"/>
              </a:rPr>
              <a:t>הפיתרון:</a:t>
            </a:r>
            <a:r>
              <a:rPr lang="en-US" sz="1800" u="sng" dirty="0" smtClean="0">
                <a:latin typeface="Arial" pitchFamily="34" charset="0"/>
                <a:cs typeface="Arial" pitchFamily="34" charset="0"/>
              </a:rPr>
              <a:t/>
            </a:r>
            <a:br>
              <a:rPr lang="en-US" sz="1800" u="sng" dirty="0" smtClean="0">
                <a:latin typeface="Arial" pitchFamily="34" charset="0"/>
                <a:cs typeface="Arial" pitchFamily="34" charset="0"/>
              </a:rPr>
            </a:br>
            <a:r>
              <a:rPr lang="he-IL" sz="1800" dirty="0" smtClean="0">
                <a:latin typeface="Arial" pitchFamily="34" charset="0"/>
                <a:cs typeface="Arial" pitchFamily="34" charset="0"/>
              </a:rPr>
              <a:t>להעביר על הרשת בדיקות רבות ולהבין איך כדאי לבנות אותה על סמך שיטת הניסוי והטעיה</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r>
              <a:rPr lang="he-IL" sz="1800" dirty="0" smtClean="0">
                <a:latin typeface="Arial" pitchFamily="34" charset="0"/>
                <a:cs typeface="Arial" pitchFamily="34" charset="0"/>
              </a:rPr>
              <a:t>בחרנו לתת לרשת כקלט התחלות  של מילים</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r>
              <a:rPr lang="he-IL" sz="1800" dirty="0" smtClean="0">
                <a:latin typeface="Arial" pitchFamily="34" charset="0"/>
                <a:cs typeface="Arial" pitchFamily="34" charset="0"/>
              </a:rPr>
              <a:t>נתברר כי הביצועים הטובים ביותר נצפו ברשתות בעלות המבנה הבא</a:t>
            </a:r>
            <a:r>
              <a:rPr lang="en-US" sz="1800" dirty="0" smtClean="0">
                <a:latin typeface="Arial" pitchFamily="34" charset="0"/>
                <a:cs typeface="Arial" pitchFamily="34" charset="0"/>
              </a:rPr>
              <a:t>:</a:t>
            </a:r>
          </a:p>
          <a:p>
            <a:pPr>
              <a:buNone/>
            </a:pPr>
            <a:r>
              <a:rPr lang="he-IL" sz="1800" dirty="0" smtClean="0">
                <a:latin typeface="Arial" pitchFamily="34" charset="0"/>
                <a:cs typeface="Arial" pitchFamily="34" charset="0"/>
              </a:rPr>
              <a:t>       ויהיו</a:t>
            </a:r>
            <a:r>
              <a:rPr lang="en-US" sz="1800" dirty="0" smtClean="0">
                <a:latin typeface="Arial" pitchFamily="34" charset="0"/>
                <a:cs typeface="Arial" pitchFamily="34" charset="0"/>
              </a:rPr>
              <a:t> ----- </a:t>
            </a:r>
            <a:r>
              <a:rPr lang="he-IL" sz="1800" dirty="0" smtClean="0">
                <a:latin typeface="Arial" pitchFamily="34" charset="0"/>
                <a:cs typeface="Arial" pitchFamily="34" charset="0"/>
              </a:rPr>
              <a:t>ניורונים בקלט שכבה נסתרת אחת ומספר הניורונים בפלט יהיה כמספר המילים במשפט</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endParaRPr lang="en-US" sz="1800" dirty="0" smtClean="0">
              <a:latin typeface="Arial" pitchFamily="34" charset="0"/>
              <a:cs typeface="Arial" pitchFamily="34" charset="0"/>
            </a:endParaRPr>
          </a:p>
          <a:p>
            <a:endParaRPr lang="he-IL" sz="1800" dirty="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
            <a:ext cx="7158037" cy="714356"/>
          </a:xfrm>
        </p:spPr>
        <p:txBody>
          <a:bodyPr>
            <a:normAutofit/>
          </a:bodyPr>
          <a:lstStyle/>
          <a:p>
            <a:pPr algn="ctr"/>
            <a:r>
              <a:rPr lang="en-US" sz="3200" dirty="0" smtClean="0">
                <a:latin typeface="Arial" pitchFamily="34" charset="0"/>
                <a:cs typeface="Arial" pitchFamily="34" charset="0"/>
              </a:rPr>
              <a:t>Testing</a:t>
            </a:r>
            <a:endParaRPr lang="he-IL" sz="3200" dirty="0">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07/7/12/main" val="1980826606"/>
              </p:ext>
            </p:extLst>
          </p:nvPr>
        </p:nvGraphicFramePr>
        <p:xfrm>
          <a:off x="214282" y="714356"/>
          <a:ext cx="8358246" cy="585791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
            <a:ext cx="7158037" cy="714356"/>
          </a:xfrm>
        </p:spPr>
        <p:txBody>
          <a:bodyPr>
            <a:normAutofit/>
          </a:bodyPr>
          <a:lstStyle/>
          <a:p>
            <a:pPr algn="ctr"/>
            <a:r>
              <a:rPr lang="en-US" sz="3200" dirty="0" smtClean="0">
                <a:latin typeface="Arial" pitchFamily="34" charset="0"/>
                <a:cs typeface="Arial" pitchFamily="34" charset="0"/>
              </a:rPr>
              <a:t>Testing</a:t>
            </a:r>
            <a:endParaRPr lang="he-IL" sz="3200" dirty="0">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07/7/12/main" val="16027882"/>
              </p:ext>
            </p:extLst>
          </p:nvPr>
        </p:nvGraphicFramePr>
        <p:xfrm>
          <a:off x="214282" y="357166"/>
          <a:ext cx="8358246" cy="6215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07/7/12/main" val="376614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pPr algn="ctr" eaLnBrk="1" hangingPunct="1"/>
            <a:r>
              <a:rPr lang="he-IL" sz="3200" dirty="0" smtClean="0">
                <a:latin typeface="Arial" pitchFamily="34" charset="0"/>
                <a:cs typeface="Arial" pitchFamily="34" charset="0"/>
              </a:rPr>
              <a:t>רקע פיזיולוגי </a:t>
            </a:r>
            <a:endParaRPr lang="en-US" sz="3200" dirty="0" smtClean="0">
              <a:latin typeface="Arial" pitchFamily="34" charset="0"/>
              <a:cs typeface="Arial" pitchFamily="34" charset="0"/>
            </a:endParaRPr>
          </a:p>
        </p:txBody>
      </p:sp>
      <p:sp>
        <p:nvSpPr>
          <p:cNvPr id="73731" name="Rectangle 3"/>
          <p:cNvSpPr>
            <a:spLocks noGrp="1" noChangeArrowheads="1"/>
          </p:cNvSpPr>
          <p:nvPr>
            <p:ph sz="quarter" idx="1"/>
          </p:nvPr>
        </p:nvSpPr>
        <p:spPr/>
        <p:txBody>
          <a:bodyPr>
            <a:normAutofit/>
          </a:bodyPr>
          <a:lstStyle/>
          <a:p>
            <a:pPr eaLnBrk="1" hangingPunct="1"/>
            <a:r>
              <a:rPr lang="he-IL" dirty="0" smtClean="0">
                <a:latin typeface="Arial" pitchFamily="34" charset="0"/>
                <a:cs typeface="Arial" pitchFamily="34" charset="0"/>
              </a:rPr>
              <a:t>ניתוח הבעיה:</a:t>
            </a:r>
          </a:p>
          <a:p>
            <a:pPr lvl="1" eaLnBrk="1" hangingPunct="1"/>
            <a:r>
              <a:rPr lang="he-IL" sz="2400" dirty="0" smtClean="0">
                <a:latin typeface="Arial" pitchFamily="34" charset="0"/>
                <a:cs typeface="Arial" pitchFamily="34" charset="0"/>
              </a:rPr>
              <a:t>איך נוצר קול ?</a:t>
            </a:r>
          </a:p>
          <a:p>
            <a:pPr lvl="1" eaLnBrk="1" hangingPunct="1"/>
            <a:r>
              <a:rPr lang="he-IL" sz="2400" dirty="0" smtClean="0">
                <a:latin typeface="Arial" pitchFamily="34" charset="0"/>
                <a:cs typeface="Arial" pitchFamily="34" charset="0"/>
              </a:rPr>
              <a:t>איך נוצר דיבור ?</a:t>
            </a:r>
          </a:p>
          <a:p>
            <a:pPr lvl="1" eaLnBrk="1" hangingPunct="1">
              <a:buFont typeface="Wingdings" pitchFamily="2" charset="2"/>
              <a:buNone/>
            </a:pPr>
            <a:endParaRPr lang="he-IL" sz="2400" dirty="0" smtClean="0">
              <a:latin typeface="Arial" pitchFamily="34" charset="0"/>
              <a:cs typeface="Arial" pitchFamily="34" charset="0"/>
            </a:endParaRPr>
          </a:p>
          <a:p>
            <a:pPr eaLnBrk="1" hangingPunct="1"/>
            <a:r>
              <a:rPr lang="he-IL" dirty="0" smtClean="0">
                <a:latin typeface="Arial" pitchFamily="34" charset="0"/>
                <a:cs typeface="Arial" pitchFamily="34" charset="0"/>
              </a:rPr>
              <a:t>ניסיון ללמוד ולחקות את מנגנון השמיעה האנושי.</a:t>
            </a:r>
            <a:endParaRPr lang="en-US" dirty="0" smtClean="0">
              <a:latin typeface="Arial" pitchFamily="34" charset="0"/>
              <a:cs typeface="Arial" pitchFamily="34" charset="0"/>
            </a:endParaRPr>
          </a:p>
        </p:txBody>
      </p:sp>
      <p:pic>
        <p:nvPicPr>
          <p:cNvPr id="4" name="Picture 5" descr="250px-HumanEar"/>
          <p:cNvPicPr>
            <a:picLocks noChangeAspect="1" noChangeArrowheads="1"/>
          </p:cNvPicPr>
          <p:nvPr/>
        </p:nvPicPr>
        <p:blipFill>
          <a:blip r:embed="rId2"/>
          <a:srcRect/>
          <a:stretch>
            <a:fillRect/>
          </a:stretch>
        </p:blipFill>
        <p:spPr bwMode="auto">
          <a:xfrm>
            <a:off x="785786" y="3857628"/>
            <a:ext cx="3286148" cy="2498022"/>
          </a:xfrm>
          <a:prstGeom prst="rect">
            <a:avLst/>
          </a:prstGeom>
          <a:noFill/>
          <a:ln w="9525">
            <a:noFill/>
            <a:miter lim="800000"/>
            <a:headEnd/>
            <a:tailEnd/>
          </a:ln>
        </p:spPr>
      </p:pic>
    </p:spTree>
  </p:cSld>
  <p:clrMapOvr>
    <a:masterClrMapping/>
  </p:clrMapOvr>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158037" cy="714355"/>
          </a:xfrm>
        </p:spPr>
        <p:txBody>
          <a:bodyPr>
            <a:normAutofit/>
          </a:bodyPr>
          <a:lstStyle/>
          <a:p>
            <a:pPr algn="ctr"/>
            <a:r>
              <a:rPr lang="en-US" sz="3200" dirty="0" smtClean="0">
                <a:latin typeface="Arial" pitchFamily="34" charset="0"/>
                <a:cs typeface="Arial" pitchFamily="34" charset="0"/>
              </a:rPr>
              <a:t>Testing</a:t>
            </a:r>
            <a:endParaRPr lang="he-IL" sz="3200" dirty="0">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07/7/12/main" val="2522587844"/>
              </p:ext>
            </p:extLst>
          </p:nvPr>
        </p:nvGraphicFramePr>
        <p:xfrm>
          <a:off x="214282" y="642918"/>
          <a:ext cx="8501090" cy="6000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07/7/12/main" val="376614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רעיונות לשיפור עתידי- מדריך למתכנת</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857364"/>
            <a:ext cx="7337451" cy="4238636"/>
          </a:xfrm>
        </p:spPr>
        <p:txBody>
          <a:bodyPr>
            <a:normAutofit/>
          </a:bodyPr>
          <a:lstStyle/>
          <a:p>
            <a:r>
              <a:rPr lang="he-IL" dirty="0"/>
              <a:t>מספר הצעות למודולות נוספות:</a:t>
            </a:r>
            <a:endParaRPr lang="en-US" dirty="0"/>
          </a:p>
          <a:p>
            <a:pPr lvl="1"/>
            <a:r>
              <a:rPr lang="he-IL" dirty="0"/>
              <a:t>מודולת רשתות הנוירונים שבנינו מחפשת בתוך הסאונד מילים שלמות. ישנה אפשרות לעשות מודולה דומה שתתיחס לפונמות בודדות במקום למילים שלמות. מודולה כזאות תידרש לפרק כל משפט לפונמות ולחפש כל פונמה בניפרד.</a:t>
            </a:r>
            <a:endParaRPr lang="en-US" dirty="0"/>
          </a:p>
          <a:p>
            <a:pPr lvl="1"/>
            <a:r>
              <a:rPr lang="he-IL" dirty="0"/>
              <a:t>מודולה שמשתמשת בכלים של ראייה ממוחשבת על מנת למצוא הפרדות בין מילים בספקטרוגרמה של הסאונד המיוצגת בתור תמונת </a:t>
            </a:r>
            <a:r>
              <a:rPr lang="en-US" dirty="0"/>
              <a:t>gray scale</a:t>
            </a:r>
            <a:r>
              <a:rPr lang="he-IL" dirty="0"/>
              <a:t>.</a:t>
            </a:r>
            <a:endParaRPr lang="en-US" dirty="0"/>
          </a:p>
          <a:p>
            <a:pPr lvl="1"/>
            <a:r>
              <a:rPr lang="he-IL" dirty="0"/>
              <a:t>מודולת רשתות הנוירונים שבנינו מחפשת מילים בתוך קובץ </a:t>
            </a:r>
            <a:r>
              <a:rPr lang="en-US" dirty="0"/>
              <a:t>WAV</a:t>
            </a:r>
            <a:r>
              <a:rPr lang="he-IL" dirty="0"/>
              <a:t> לא מעובד, אך תוכנת הפראאט מספקת כלים מרובים לעיבוד הסאונד שיכולים לעזור בזיהוי של מילים ופונמות, לדוגמא הסתכלות על ה</a:t>
            </a:r>
            <a:r>
              <a:rPr lang="en-US" dirty="0"/>
              <a:t>pitch</a:t>
            </a:r>
            <a:r>
              <a:rPr lang="he-IL" dirty="0"/>
              <a:t> או על ה</a:t>
            </a:r>
            <a:r>
              <a:rPr lang="en-US" dirty="0"/>
              <a:t>formants</a:t>
            </a:r>
          </a:p>
          <a:p>
            <a:endParaRPr lang="he-I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
            <a:ext cx="7158037" cy="1357298"/>
          </a:xfrm>
        </p:spPr>
        <p:txBody>
          <a:bodyPr>
            <a:normAutofit/>
          </a:bodyPr>
          <a:lstStyle/>
          <a:p>
            <a:pPr algn="ctr"/>
            <a:r>
              <a:rPr lang="he-IL" sz="3200" dirty="0" smtClean="0">
                <a:latin typeface="Arial" pitchFamily="34" charset="0"/>
                <a:cs typeface="Arial" pitchFamily="34" charset="0"/>
              </a:rPr>
              <a:t>הדגמה של תוכנה </a:t>
            </a:r>
            <a:r>
              <a:rPr lang="he-IL" sz="3200" dirty="0" smtClean="0">
                <a:latin typeface="Arial" pitchFamily="34" charset="0"/>
                <a:cs typeface="Arial" pitchFamily="34" charset="0"/>
              </a:rPr>
              <a:t>עובדת</a:t>
            </a:r>
            <a:br>
              <a:rPr lang="he-IL" sz="3200" dirty="0" smtClean="0">
                <a:latin typeface="Arial" pitchFamily="34" charset="0"/>
                <a:cs typeface="Arial" pitchFamily="34" charset="0"/>
              </a:rPr>
            </a:br>
            <a:r>
              <a:rPr lang="he-IL" sz="3200" dirty="0" smtClean="0">
                <a:latin typeface="Arial" pitchFamily="34" charset="0"/>
                <a:cs typeface="Arial" pitchFamily="34" charset="0"/>
              </a:rPr>
              <a:t>אימון</a:t>
            </a:r>
            <a:endParaRPr lang="he-IL" sz="3200" dirty="0">
              <a:latin typeface="Arial" pitchFamily="34" charset="0"/>
              <a:cs typeface="Arial" pitchFamily="34" charset="0"/>
            </a:endParaRPr>
          </a:p>
        </p:txBody>
      </p:sp>
      <p:pic>
        <p:nvPicPr>
          <p:cNvPr id="4" name="Picture 3"/>
          <p:cNvPicPr/>
          <p:nvPr/>
        </p:nvPicPr>
        <p:blipFill>
          <a:blip r:embed="rId2">
            <a:extLst>
              <a:ext uri="28A0092B-C50C-407e-A947-70E740481C1C">
                <a14:useLocalDpi xmlns:a14="http://schemas.microsoft.com/office/drawing/2007/7/7/main" val="0"/>
              </a:ext>
            </a:extLst>
          </a:blip>
          <a:srcRect/>
          <a:stretch>
            <a:fillRect/>
          </a:stretch>
        </p:blipFill>
        <p:spPr bwMode="auto">
          <a:xfrm>
            <a:off x="1071538" y="1643050"/>
            <a:ext cx="6786610" cy="3714776"/>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1"/>
            <a:ext cx="7158037" cy="1214422"/>
          </a:xfrm>
        </p:spPr>
        <p:txBody>
          <a:bodyPr>
            <a:normAutofit/>
          </a:bodyPr>
          <a:lstStyle/>
          <a:p>
            <a:pPr algn="ctr"/>
            <a:r>
              <a:rPr lang="he-IL" sz="3200" dirty="0" smtClean="0">
                <a:latin typeface="Arial" pitchFamily="34" charset="0"/>
                <a:cs typeface="Arial" pitchFamily="34" charset="0"/>
              </a:rPr>
              <a:t>הדגמה של תוכנה </a:t>
            </a:r>
            <a:r>
              <a:rPr lang="he-IL" sz="3200" dirty="0" smtClean="0">
                <a:latin typeface="Arial" pitchFamily="34" charset="0"/>
                <a:cs typeface="Arial" pitchFamily="34" charset="0"/>
              </a:rPr>
              <a:t>עובדת</a:t>
            </a:r>
            <a:br>
              <a:rPr lang="he-IL" sz="3200" dirty="0" smtClean="0">
                <a:latin typeface="Arial" pitchFamily="34" charset="0"/>
                <a:cs typeface="Arial" pitchFamily="34" charset="0"/>
              </a:rPr>
            </a:br>
            <a:r>
              <a:rPr lang="he-IL" sz="3200" dirty="0" smtClean="0">
                <a:latin typeface="Arial" pitchFamily="34" charset="0"/>
                <a:cs typeface="Arial" pitchFamily="34" charset="0"/>
              </a:rPr>
              <a:t>אימון</a:t>
            </a:r>
            <a:endParaRPr lang="he-IL" sz="3200" dirty="0">
              <a:latin typeface="Arial" pitchFamily="34" charset="0"/>
              <a:cs typeface="Arial" pitchFamily="34" charset="0"/>
            </a:endParaRPr>
          </a:p>
        </p:txBody>
      </p:sp>
      <p:pic>
        <p:nvPicPr>
          <p:cNvPr id="3" name="Picture 2"/>
          <p:cNvPicPr/>
          <p:nvPr/>
        </p:nvPicPr>
        <p:blipFill>
          <a:blip r:embed="rId2">
            <a:extLst>
              <a:ext uri="28A0092B-C50C-407e-A947-70E740481C1C">
                <a14:useLocalDpi xmlns:a14="http://schemas.microsoft.com/office/drawing/2007/7/7/main" val="0"/>
              </a:ext>
            </a:extLst>
          </a:blip>
          <a:srcRect/>
          <a:stretch>
            <a:fillRect/>
          </a:stretch>
        </p:blipFill>
        <p:spPr bwMode="auto">
          <a:xfrm>
            <a:off x="2357422" y="1214422"/>
            <a:ext cx="4357718" cy="500066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07/7/12/main" val="505275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260459"/>
          </a:xfrm>
        </p:spPr>
        <p:txBody>
          <a:bodyPr>
            <a:normAutofit/>
          </a:bodyPr>
          <a:lstStyle/>
          <a:p>
            <a:pPr algn="ctr"/>
            <a:r>
              <a:rPr lang="he-IL" sz="3200" dirty="0" smtClean="0">
                <a:latin typeface="Arial" pitchFamily="34" charset="0"/>
                <a:cs typeface="Arial" pitchFamily="34" charset="0"/>
              </a:rPr>
              <a:t>הדגמה של תוכנה </a:t>
            </a:r>
            <a:r>
              <a:rPr lang="he-IL" sz="3200" dirty="0" smtClean="0">
                <a:latin typeface="Arial" pitchFamily="34" charset="0"/>
                <a:cs typeface="Arial" pitchFamily="34" charset="0"/>
              </a:rPr>
              <a:t>עובדת</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he-IL" sz="3200" dirty="0" smtClean="0">
                <a:latin typeface="Arial" pitchFamily="34" charset="0"/>
                <a:cs typeface="Arial" pitchFamily="34" charset="0"/>
              </a:rPr>
              <a:t>חלוקה</a:t>
            </a:r>
            <a:endParaRPr lang="he-IL" sz="3200" dirty="0">
              <a:latin typeface="Arial" pitchFamily="34" charset="0"/>
              <a:cs typeface="Arial" pitchFamily="34" charset="0"/>
            </a:endParaRPr>
          </a:p>
        </p:txBody>
      </p:sp>
      <p:pic>
        <p:nvPicPr>
          <p:cNvPr id="4" name="Picture 3"/>
          <p:cNvPicPr/>
          <p:nvPr/>
        </p:nvPicPr>
        <p:blipFill>
          <a:blip r:embed="rId2">
            <a:extLst>
              <a:ext uri="28A0092B-C50C-407e-A947-70E740481C1C">
                <a14:useLocalDpi xmlns:a14="http://schemas.microsoft.com/office/drawing/2007/7/7/main" val="0"/>
              </a:ext>
            </a:extLst>
          </a:blip>
          <a:srcRect/>
          <a:stretch>
            <a:fillRect/>
          </a:stretch>
        </p:blipFill>
        <p:spPr bwMode="auto">
          <a:xfrm>
            <a:off x="3714744" y="3214686"/>
            <a:ext cx="4826000" cy="3213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pic>
        <p:nvPicPr>
          <p:cNvPr id="3" name="Picture 2"/>
          <p:cNvPicPr/>
          <p:nvPr/>
        </p:nvPicPr>
        <p:blipFill>
          <a:blip r:embed="rId3">
            <a:extLst>
              <a:ext uri="28A0092B-C50C-407e-A947-70E740481C1C">
                <a14:useLocalDpi xmlns:a14="http://schemas.microsoft.com/office/drawing/2007/7/7/main" val="0"/>
              </a:ext>
            </a:extLst>
          </a:blip>
          <a:srcRect/>
          <a:stretch>
            <a:fillRect/>
          </a:stretch>
        </p:blipFill>
        <p:spPr bwMode="auto">
          <a:xfrm>
            <a:off x="428596" y="1285860"/>
            <a:ext cx="4732655" cy="23368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07/7/12/main" val="3573944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260459"/>
          </a:xfrm>
        </p:spPr>
        <p:txBody>
          <a:bodyPr>
            <a:normAutofit/>
          </a:bodyPr>
          <a:lstStyle/>
          <a:p>
            <a:pPr algn="ctr"/>
            <a:r>
              <a:rPr lang="he-IL" sz="3200" dirty="0" smtClean="0">
                <a:latin typeface="Arial" pitchFamily="34" charset="0"/>
                <a:cs typeface="Arial" pitchFamily="34" charset="0"/>
              </a:rPr>
              <a:t>הדגמה של תוכנה </a:t>
            </a:r>
            <a:r>
              <a:rPr lang="he-IL" sz="3200" dirty="0" smtClean="0">
                <a:latin typeface="Arial" pitchFamily="34" charset="0"/>
                <a:cs typeface="Arial" pitchFamily="34" charset="0"/>
              </a:rPr>
              <a:t>עובדת</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he-IL" sz="3200" dirty="0" smtClean="0">
                <a:latin typeface="Arial" pitchFamily="34" charset="0"/>
                <a:cs typeface="Arial" pitchFamily="34" charset="0"/>
              </a:rPr>
              <a:t>חלוקה</a:t>
            </a:r>
            <a:endParaRPr lang="he-IL" sz="32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500166" y="1428736"/>
            <a:ext cx="5572164" cy="4949249"/>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88162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latin typeface="Arial" pitchFamily="34" charset="0"/>
                <a:cs typeface="Arial" pitchFamily="34" charset="0"/>
              </a:rPr>
              <a:t>מאפייני אות הדיבור</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571612"/>
            <a:ext cx="6980261" cy="4524388"/>
          </a:xfrm>
        </p:spPr>
        <p:txBody>
          <a:bodyPr>
            <a:normAutofit/>
          </a:bodyPr>
          <a:lstStyle/>
          <a:p>
            <a:r>
              <a:rPr lang="he-IL" dirty="0" smtClean="0">
                <a:latin typeface="Arial" pitchFamily="34" charset="0"/>
                <a:cs typeface="Arial" pitchFamily="34" charset="0"/>
              </a:rPr>
              <a:t>האוויר שיוצא מן הריאות מרעיד את מיתרי הקול ונוצר גל אקוסט</a:t>
            </a:r>
            <a:r>
              <a:rPr lang="en-US" dirty="0" smtClean="0">
                <a:latin typeface="Arial" pitchFamily="34" charset="0"/>
                <a:cs typeface="Arial" pitchFamily="34" charset="0"/>
              </a:rPr>
              <a:t> </a:t>
            </a:r>
            <a:r>
              <a:rPr lang="he-IL" dirty="0" smtClean="0">
                <a:latin typeface="Arial" pitchFamily="34" charset="0"/>
                <a:cs typeface="Arial" pitchFamily="34" charset="0"/>
              </a:rPr>
              <a:t>.</a:t>
            </a:r>
          </a:p>
          <a:p>
            <a:r>
              <a:rPr lang="he-IL" dirty="0" smtClean="0">
                <a:latin typeface="Arial" pitchFamily="34" charset="0"/>
                <a:cs typeface="Arial" pitchFamily="34" charset="0"/>
              </a:rPr>
              <a:t>הגל הזה עובר דרך מערכת הקול המעצבת אותו בהתאם להיגוי אותו מבטאים. מדגישה תדירויות מסוימות ומפחיתה תדירויות אחרות</a:t>
            </a:r>
            <a:r>
              <a:rPr lang="en-US" dirty="0" smtClean="0">
                <a:latin typeface="Arial" pitchFamily="34" charset="0"/>
                <a:cs typeface="Arial" pitchFamily="34" charset="0"/>
              </a:rPr>
              <a:t>. </a:t>
            </a:r>
            <a:endParaRPr lang="he-IL" dirty="0" smtClean="0">
              <a:latin typeface="Arial" pitchFamily="34" charset="0"/>
              <a:cs typeface="Arial" pitchFamily="34" charset="0"/>
            </a:endParaRPr>
          </a:p>
          <a:p>
            <a:r>
              <a:rPr lang="he-IL" dirty="0" smtClean="0">
                <a:latin typeface="Arial" pitchFamily="34" charset="0"/>
                <a:cs typeface="Arial" pitchFamily="34" charset="0"/>
              </a:rPr>
              <a:t>כתוצאה מכך נוצר היגוי מסויים,</a:t>
            </a:r>
            <a:r>
              <a:rPr lang="en-US" dirty="0" smtClean="0">
                <a:latin typeface="Arial" pitchFamily="34" charset="0"/>
                <a:cs typeface="Arial" pitchFamily="34" charset="0"/>
              </a:rPr>
              <a:t> </a:t>
            </a:r>
            <a:r>
              <a:rPr lang="he-IL" dirty="0" smtClean="0">
                <a:latin typeface="Arial" pitchFamily="34" charset="0"/>
                <a:cs typeface="Arial" pitchFamily="34" charset="0"/>
              </a:rPr>
              <a:t>גל קול שהספקטרום שלו אופייני להיגוי עצמו ולדובר.</a:t>
            </a:r>
            <a:br>
              <a:rPr lang="he-IL" dirty="0" smtClean="0">
                <a:latin typeface="Arial" pitchFamily="34" charset="0"/>
                <a:cs typeface="Arial" pitchFamily="34" charset="0"/>
              </a:rPr>
            </a:br>
            <a:endParaRPr lang="he-IL" dirty="0">
              <a:latin typeface="Arial" pitchFamily="34" charset="0"/>
              <a:cs typeface="Arial" pitchFamily="34" charset="0"/>
            </a:endParaRPr>
          </a:p>
        </p:txBody>
      </p:sp>
    </p:spTree>
  </p:cSld>
  <p:clrMapOvr>
    <a:masterClrMapping/>
  </p:clrMapOvr>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lung"/>
          <p:cNvPicPr>
            <a:picLocks noGrp="1" noChangeAspect="1" noChangeArrowheads="1"/>
          </p:cNvPicPr>
          <p:nvPr>
            <p:ph sz="half" idx="2"/>
          </p:nvPr>
        </p:nvPicPr>
        <p:blipFill>
          <a:blip r:embed="rId2"/>
          <a:srcRect/>
          <a:stretch>
            <a:fillRect/>
          </a:stretch>
        </p:blipFill>
        <p:spPr>
          <a:xfrm>
            <a:off x="206375" y="2643182"/>
            <a:ext cx="2849563" cy="3240088"/>
          </a:xfrm>
          <a:noFill/>
        </p:spPr>
      </p:pic>
      <p:sp>
        <p:nvSpPr>
          <p:cNvPr id="87050" name="Line 7"/>
          <p:cNvSpPr>
            <a:spLocks noChangeShapeType="1"/>
          </p:cNvSpPr>
          <p:nvPr/>
        </p:nvSpPr>
        <p:spPr bwMode="auto">
          <a:xfrm flipH="1" flipV="1">
            <a:off x="1714480" y="3286124"/>
            <a:ext cx="2786082" cy="500066"/>
          </a:xfrm>
          <a:prstGeom prst="line">
            <a:avLst/>
          </a:prstGeom>
          <a:noFill/>
          <a:ln w="50800">
            <a:solidFill>
              <a:srgbClr xmlns:mc="http://schemas.openxmlformats.org/markup-compatibility/2006" xmlns:a14="http://schemas.microsoft.com/office/drawing/2007/7/7/main" val="FF0000" mc:Ignorable=""/>
            </a:solidFill>
            <a:round/>
            <a:headEnd/>
            <a:tailEnd type="triangle" w="med" len="med"/>
          </a:ln>
        </p:spPr>
        <p:txBody>
          <a:bodyPr/>
          <a:lstStyle/>
          <a:p>
            <a:endParaRPr lang="he-IL"/>
          </a:p>
        </p:txBody>
      </p:sp>
      <p:sp>
        <p:nvSpPr>
          <p:cNvPr id="87043" name="Rectangle 3"/>
          <p:cNvSpPr>
            <a:spLocks noGrp="1" noChangeArrowheads="1"/>
          </p:cNvSpPr>
          <p:nvPr>
            <p:ph type="body" sz="half" idx="1"/>
          </p:nvPr>
        </p:nvSpPr>
        <p:spPr>
          <a:xfrm>
            <a:off x="949325" y="1981200"/>
            <a:ext cx="7650163" cy="4114800"/>
          </a:xfrm>
        </p:spPr>
        <p:txBody>
          <a:bodyPr>
            <a:normAutofit/>
          </a:bodyPr>
          <a:lstStyle/>
          <a:p>
            <a:pPr lvl="1" eaLnBrk="1" hangingPunct="1"/>
            <a:r>
              <a:rPr lang="he-IL" sz="2800" dirty="0" smtClean="0">
                <a:solidFill>
                  <a:schemeClr val="accent2"/>
                </a:solidFill>
                <a:latin typeface="Arial" pitchFamily="34" charset="0"/>
                <a:cs typeface="Arial" pitchFamily="34" charset="0"/>
              </a:rPr>
              <a:t>שלב מספר 1 : אויר יוצא מהריאות</a:t>
            </a:r>
            <a:endParaRPr lang="en-US" sz="2800" dirty="0" smtClean="0">
              <a:solidFill>
                <a:schemeClr val="accent2"/>
              </a:solidFill>
              <a:latin typeface="Arial" pitchFamily="34" charset="0"/>
              <a:cs typeface="Arial" pitchFamily="34" charset="0"/>
            </a:endParaRPr>
          </a:p>
        </p:txBody>
      </p:sp>
      <p:pic>
        <p:nvPicPr>
          <p:cNvPr id="87049" name="Picture 6" descr="white_noise_x_t"/>
          <p:cNvPicPr>
            <a:picLocks noChangeAspect="1" noChangeArrowheads="1"/>
          </p:cNvPicPr>
          <p:nvPr/>
        </p:nvPicPr>
        <p:blipFill>
          <a:blip r:embed="rId3"/>
          <a:srcRect/>
          <a:stretch>
            <a:fillRect/>
          </a:stretch>
        </p:blipFill>
        <p:spPr bwMode="auto">
          <a:xfrm>
            <a:off x="4214810" y="3714752"/>
            <a:ext cx="3429000" cy="2400300"/>
          </a:xfrm>
          <a:prstGeom prst="rect">
            <a:avLst/>
          </a:prstGeom>
          <a:noFill/>
          <a:ln w="9525">
            <a:solidFill>
              <a:srgbClr xmlns:mc="http://schemas.openxmlformats.org/markup-compatibility/2006" xmlns:a14="http://schemas.microsoft.com/office/drawing/2007/7/7/main" val="FF0000" mc:Ignorable=""/>
            </a:solidFill>
            <a:miter lim="800000"/>
            <a:headEnd/>
            <a:tailEnd/>
          </a:ln>
        </p:spPr>
      </p:pic>
      <p:sp>
        <p:nvSpPr>
          <p:cNvPr id="11" name="Rectangle 2"/>
          <p:cNvSpPr txBox="1">
            <a:spLocks noChangeArrowheads="1"/>
          </p:cNvSpPr>
          <p:nvPr/>
        </p:nvSpPr>
        <p:spPr>
          <a:xfrm>
            <a:off x="571472" y="285728"/>
            <a:ext cx="7467600" cy="1143000"/>
          </a:xfrm>
          <a:prstGeom prst="rect">
            <a:avLst/>
          </a:prstGeom>
        </p:spPr>
        <p:txBody>
          <a:bodyPr vert="horz" anchor="b">
            <a:normAutofit/>
          </a:bodyPr>
          <a:lstStyle/>
          <a:p>
            <a:pPr algn="ctr"/>
            <a:r>
              <a:rPr lang="he-IL" sz="3200" dirty="0" smtClean="0">
                <a:solidFill>
                  <a:schemeClr val="tx2"/>
                </a:solidFill>
                <a:latin typeface="Arial" pitchFamily="34" charset="0"/>
                <a:cs typeface="Arial" pitchFamily="34" charset="0"/>
              </a:rPr>
              <a:t>הקול נוצר ב – 3 שלבים עיקריים:</a:t>
            </a:r>
          </a:p>
        </p:txBody>
      </p:sp>
    </p:spTree>
  </p:cSld>
  <p:clrMapOvr>
    <a:masterClrMapping/>
  </p:clrMapOvr>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50825" y="333375"/>
            <a:ext cx="2987675" cy="3382963"/>
            <a:chOff x="158" y="210"/>
            <a:chExt cx="1882" cy="2131"/>
          </a:xfrm>
        </p:grpSpPr>
        <p:pic>
          <p:nvPicPr>
            <p:cNvPr id="88076" name="Picture 6" descr="image002"/>
            <p:cNvPicPr>
              <a:picLocks noChangeAspect="1" noChangeArrowheads="1"/>
            </p:cNvPicPr>
            <p:nvPr/>
          </p:nvPicPr>
          <p:blipFill>
            <a:blip r:embed="rId2"/>
            <a:srcRect/>
            <a:stretch>
              <a:fillRect/>
            </a:stretch>
          </p:blipFill>
          <p:spPr bwMode="auto">
            <a:xfrm>
              <a:off x="158" y="210"/>
              <a:ext cx="1882" cy="985"/>
            </a:xfrm>
            <a:prstGeom prst="rect">
              <a:avLst/>
            </a:prstGeom>
            <a:noFill/>
            <a:ln w="9525">
              <a:solidFill>
                <a:srgbClr xmlns:mc="http://schemas.openxmlformats.org/markup-compatibility/2006" xmlns:a14="http://schemas.microsoft.com/office/drawing/2007/7/7/main" val="FF0000" mc:Ignorable=""/>
              </a:solidFill>
              <a:miter lim="800000"/>
              <a:headEnd/>
              <a:tailEnd/>
            </a:ln>
          </p:spPr>
        </p:pic>
        <p:sp>
          <p:nvSpPr>
            <p:cNvPr id="88077" name="Line 7"/>
            <p:cNvSpPr>
              <a:spLocks noChangeShapeType="1"/>
            </p:cNvSpPr>
            <p:nvPr/>
          </p:nvSpPr>
          <p:spPr bwMode="auto">
            <a:xfrm flipH="1">
              <a:off x="930" y="1207"/>
              <a:ext cx="136" cy="1134"/>
            </a:xfrm>
            <a:prstGeom prst="line">
              <a:avLst/>
            </a:prstGeom>
            <a:noFill/>
            <a:ln w="50800">
              <a:solidFill>
                <a:srgbClr xmlns:mc="http://schemas.openxmlformats.org/markup-compatibility/2006" xmlns:a14="http://schemas.microsoft.com/office/drawing/2007/7/7/main" val="FF0000" mc:Ignorable=""/>
              </a:solidFill>
              <a:round/>
              <a:headEnd/>
              <a:tailEnd type="triangle" w="med" len="med"/>
            </a:ln>
          </p:spPr>
          <p:txBody>
            <a:bodyPr/>
            <a:lstStyle/>
            <a:p>
              <a:endParaRPr lang="he-IL"/>
            </a:p>
          </p:txBody>
        </p:sp>
      </p:grpSp>
      <p:sp>
        <p:nvSpPr>
          <p:cNvPr id="88067" name="Rectangle 3"/>
          <p:cNvSpPr>
            <a:spLocks noGrp="1" noChangeArrowheads="1"/>
          </p:cNvSpPr>
          <p:nvPr>
            <p:ph type="body" sz="half" idx="1"/>
          </p:nvPr>
        </p:nvSpPr>
        <p:spPr>
          <a:xfrm>
            <a:off x="457200" y="1600200"/>
            <a:ext cx="8291513" cy="4525963"/>
          </a:xfrm>
        </p:spPr>
        <p:txBody>
          <a:bodyPr/>
          <a:lstStyle/>
          <a:p>
            <a:pPr eaLnBrk="1" hangingPunct="1"/>
            <a:r>
              <a:rPr lang="he-IL" sz="2400" dirty="0" smtClean="0">
                <a:solidFill>
                  <a:schemeClr val="accent2"/>
                </a:solidFill>
                <a:latin typeface="Arial" pitchFamily="34" charset="0"/>
                <a:cs typeface="Arial" pitchFamily="34" charset="0"/>
              </a:rPr>
              <a:t>שלב מספר 2 : האויר עובר דרך מיתרי הקול</a:t>
            </a:r>
            <a:endParaRPr lang="en-US" sz="2400" dirty="0" smtClean="0">
              <a:solidFill>
                <a:schemeClr val="accent2"/>
              </a:solidFill>
              <a:latin typeface="Arial" pitchFamily="34" charset="0"/>
              <a:cs typeface="Arial" pitchFamily="34" charset="0"/>
            </a:endParaRPr>
          </a:p>
        </p:txBody>
      </p:sp>
      <p:pic>
        <p:nvPicPr>
          <p:cNvPr id="88068" name="Picture 4" descr="lung"/>
          <p:cNvPicPr>
            <a:picLocks noChangeAspect="1" noChangeArrowheads="1"/>
          </p:cNvPicPr>
          <p:nvPr/>
        </p:nvPicPr>
        <p:blipFill>
          <a:blip r:embed="rId3"/>
          <a:srcRect/>
          <a:stretch>
            <a:fillRect/>
          </a:stretch>
        </p:blipFill>
        <p:spPr bwMode="auto">
          <a:xfrm>
            <a:off x="0" y="3429000"/>
            <a:ext cx="2849563" cy="3240088"/>
          </a:xfrm>
          <a:prstGeom prst="rect">
            <a:avLst/>
          </a:prstGeom>
          <a:noFill/>
          <a:ln w="9525">
            <a:noFill/>
            <a:miter lim="800000"/>
            <a:headEnd/>
            <a:tailEnd/>
          </a:ln>
        </p:spPr>
      </p:pic>
      <p:grpSp>
        <p:nvGrpSpPr>
          <p:cNvPr id="3" name="Group 8"/>
          <p:cNvGrpSpPr>
            <a:grpSpLocks/>
          </p:cNvGrpSpPr>
          <p:nvPr/>
        </p:nvGrpSpPr>
        <p:grpSpPr bwMode="auto">
          <a:xfrm>
            <a:off x="1547813" y="2744788"/>
            <a:ext cx="6615112" cy="2124075"/>
            <a:chOff x="975" y="1729"/>
            <a:chExt cx="4167" cy="1338"/>
          </a:xfrm>
        </p:grpSpPr>
        <p:pic>
          <p:nvPicPr>
            <p:cNvPr id="88074" name="Picture 9"/>
            <p:cNvPicPr>
              <a:picLocks noChangeAspect="1" noChangeArrowheads="1"/>
            </p:cNvPicPr>
            <p:nvPr/>
          </p:nvPicPr>
          <p:blipFill>
            <a:blip r:embed="rId4"/>
            <a:srcRect/>
            <a:stretch>
              <a:fillRect/>
            </a:stretch>
          </p:blipFill>
          <p:spPr bwMode="auto">
            <a:xfrm>
              <a:off x="2154" y="1729"/>
              <a:ext cx="2988" cy="1338"/>
            </a:xfrm>
            <a:prstGeom prst="rect">
              <a:avLst/>
            </a:prstGeom>
            <a:noFill/>
            <a:ln w="9525">
              <a:solidFill>
                <a:srgbClr xmlns:mc="http://schemas.openxmlformats.org/markup-compatibility/2006" xmlns:a14="http://schemas.microsoft.com/office/drawing/2007/7/7/main" val="FF0000" mc:Ignorable=""/>
              </a:solidFill>
              <a:miter lim="800000"/>
              <a:headEnd/>
              <a:tailEnd/>
            </a:ln>
          </p:spPr>
        </p:pic>
        <p:sp>
          <p:nvSpPr>
            <p:cNvPr id="88075" name="Line 10"/>
            <p:cNvSpPr>
              <a:spLocks noChangeShapeType="1"/>
            </p:cNvSpPr>
            <p:nvPr/>
          </p:nvSpPr>
          <p:spPr bwMode="auto">
            <a:xfrm flipH="1" flipV="1">
              <a:off x="975" y="2387"/>
              <a:ext cx="1179" cy="227"/>
            </a:xfrm>
            <a:prstGeom prst="line">
              <a:avLst/>
            </a:prstGeom>
            <a:noFill/>
            <a:ln w="50800">
              <a:solidFill>
                <a:srgbClr xmlns:mc="http://schemas.openxmlformats.org/markup-compatibility/2006" xmlns:a14="http://schemas.microsoft.com/office/drawing/2007/7/7/main" val="FF0000" mc:Ignorable=""/>
              </a:solidFill>
              <a:round/>
              <a:headEnd/>
              <a:tailEnd type="triangle" w="med" len="med"/>
            </a:ln>
          </p:spPr>
          <p:txBody>
            <a:bodyPr/>
            <a:lstStyle/>
            <a:p>
              <a:endParaRPr lang="he-IL"/>
            </a:p>
          </p:txBody>
        </p:sp>
      </p:grpSp>
      <p:grpSp>
        <p:nvGrpSpPr>
          <p:cNvPr id="4" name="Group 11"/>
          <p:cNvGrpSpPr>
            <a:grpSpLocks/>
          </p:cNvGrpSpPr>
          <p:nvPr/>
        </p:nvGrpSpPr>
        <p:grpSpPr bwMode="auto">
          <a:xfrm>
            <a:off x="1547813" y="3789363"/>
            <a:ext cx="7345362" cy="2879725"/>
            <a:chOff x="975" y="2387"/>
            <a:chExt cx="4627" cy="1814"/>
          </a:xfrm>
        </p:grpSpPr>
        <p:pic>
          <p:nvPicPr>
            <p:cNvPr id="88072" name="Picture 12" descr="glotsource2"/>
            <p:cNvPicPr>
              <a:picLocks noChangeAspect="1" noChangeArrowheads="1"/>
            </p:cNvPicPr>
            <p:nvPr/>
          </p:nvPicPr>
          <p:blipFill>
            <a:blip r:embed="rId5"/>
            <a:srcRect/>
            <a:stretch>
              <a:fillRect/>
            </a:stretch>
          </p:blipFill>
          <p:spPr bwMode="auto">
            <a:xfrm>
              <a:off x="3721" y="3260"/>
              <a:ext cx="1881" cy="941"/>
            </a:xfrm>
            <a:prstGeom prst="rect">
              <a:avLst/>
            </a:prstGeom>
            <a:noFill/>
            <a:ln w="9525">
              <a:solidFill>
                <a:srgbClr xmlns:mc="http://schemas.openxmlformats.org/markup-compatibility/2006" xmlns:a14="http://schemas.microsoft.com/office/drawing/2007/7/7/main" val="FF0000" mc:Ignorable=""/>
              </a:solidFill>
              <a:miter lim="800000"/>
              <a:headEnd/>
              <a:tailEnd/>
            </a:ln>
          </p:spPr>
        </p:pic>
        <p:sp>
          <p:nvSpPr>
            <p:cNvPr id="88073" name="Line 13"/>
            <p:cNvSpPr>
              <a:spLocks noChangeShapeType="1"/>
            </p:cNvSpPr>
            <p:nvPr/>
          </p:nvSpPr>
          <p:spPr bwMode="auto">
            <a:xfrm flipH="1" flipV="1">
              <a:off x="975" y="2387"/>
              <a:ext cx="2721" cy="1361"/>
            </a:xfrm>
            <a:prstGeom prst="line">
              <a:avLst/>
            </a:prstGeom>
            <a:noFill/>
            <a:ln w="50800">
              <a:solidFill>
                <a:srgbClr xmlns:mc="http://schemas.openxmlformats.org/markup-compatibility/2006" xmlns:a14="http://schemas.microsoft.com/office/drawing/2007/7/7/main" val="FF0000" mc:Ignorable=""/>
              </a:solidFill>
              <a:round/>
              <a:headEnd/>
              <a:tailEnd type="triangle" w="med" len="med"/>
            </a:ln>
          </p:spPr>
          <p:txBody>
            <a:bodyPr/>
            <a:lstStyle/>
            <a:p>
              <a:endParaRPr lang="he-IL"/>
            </a:p>
          </p:txBody>
        </p:sp>
      </p:grpSp>
    </p:spTree>
  </p:cSld>
  <p:clrMapOvr>
    <a:masterClrMapping/>
  </p:clrMapOvr>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endParaRPr lang="en-US" dirty="0" smtClean="0"/>
          </a:p>
        </p:txBody>
      </p:sp>
      <p:sp>
        <p:nvSpPr>
          <p:cNvPr id="89091" name="Rectangle 3"/>
          <p:cNvSpPr>
            <a:spLocks noGrp="1" noChangeArrowheads="1"/>
          </p:cNvSpPr>
          <p:nvPr>
            <p:ph type="body" sz="half" idx="1"/>
          </p:nvPr>
        </p:nvSpPr>
        <p:spPr>
          <a:xfrm>
            <a:off x="457200" y="1600200"/>
            <a:ext cx="8291513" cy="4525963"/>
          </a:xfrm>
        </p:spPr>
        <p:txBody>
          <a:bodyPr/>
          <a:lstStyle/>
          <a:p>
            <a:pPr eaLnBrk="1" hangingPunct="1"/>
            <a:r>
              <a:rPr lang="he-IL" sz="2400" dirty="0" smtClean="0">
                <a:solidFill>
                  <a:schemeClr val="accent2"/>
                </a:solidFill>
                <a:latin typeface="Arial" pitchFamily="34" charset="0"/>
                <a:cs typeface="Arial" pitchFamily="34" charset="0"/>
              </a:rPr>
              <a:t>שלב מספר 3 : האוויר עובר דרך חללי הדיבור – </a:t>
            </a:r>
            <a:r>
              <a:rPr lang="en-US" sz="2400" dirty="0" smtClean="0">
                <a:solidFill>
                  <a:schemeClr val="accent2"/>
                </a:solidFill>
                <a:latin typeface="Arial" pitchFamily="34" charset="0"/>
                <a:cs typeface="Arial" pitchFamily="34" charset="0"/>
              </a:rPr>
              <a:t>vocal tract</a:t>
            </a:r>
          </a:p>
        </p:txBody>
      </p:sp>
      <p:pic>
        <p:nvPicPr>
          <p:cNvPr id="89092" name="Picture 4" descr="Organs of speech"/>
          <p:cNvPicPr>
            <a:picLocks noGrp="1" noChangeAspect="1" noChangeArrowheads="1"/>
          </p:cNvPicPr>
          <p:nvPr>
            <p:ph sz="quarter" idx="2"/>
          </p:nvPr>
        </p:nvPicPr>
        <p:blipFill>
          <a:blip r:embed="rId2" r:link="rId3"/>
          <a:srcRect/>
          <a:stretch>
            <a:fillRect/>
          </a:stretch>
        </p:blipFill>
        <p:spPr>
          <a:xfrm>
            <a:off x="1547813" y="2492375"/>
            <a:ext cx="3895725" cy="4149725"/>
          </a:xfrm>
          <a:noFill/>
        </p:spPr>
      </p:pic>
      <p:grpSp>
        <p:nvGrpSpPr>
          <p:cNvPr id="2" name="Group 5"/>
          <p:cNvGrpSpPr>
            <a:grpSpLocks/>
          </p:cNvGrpSpPr>
          <p:nvPr/>
        </p:nvGrpSpPr>
        <p:grpSpPr bwMode="auto">
          <a:xfrm>
            <a:off x="4284663" y="5175250"/>
            <a:ext cx="4608512" cy="1493838"/>
            <a:chOff x="2699" y="3260"/>
            <a:chExt cx="2903" cy="941"/>
          </a:xfrm>
        </p:grpSpPr>
        <p:pic>
          <p:nvPicPr>
            <p:cNvPr id="89095" name="Picture 6" descr="glotsource2"/>
            <p:cNvPicPr>
              <a:picLocks noChangeAspect="1" noChangeArrowheads="1"/>
            </p:cNvPicPr>
            <p:nvPr/>
          </p:nvPicPr>
          <p:blipFill>
            <a:blip r:embed="rId4"/>
            <a:srcRect/>
            <a:stretch>
              <a:fillRect/>
            </a:stretch>
          </p:blipFill>
          <p:spPr bwMode="auto">
            <a:xfrm>
              <a:off x="3721" y="3260"/>
              <a:ext cx="1881" cy="941"/>
            </a:xfrm>
            <a:prstGeom prst="rect">
              <a:avLst/>
            </a:prstGeom>
            <a:noFill/>
            <a:ln w="9525">
              <a:solidFill>
                <a:srgbClr xmlns:mc="http://schemas.openxmlformats.org/markup-compatibility/2006" xmlns:a14="http://schemas.microsoft.com/office/drawing/2007/7/7/main" val="FF0000" mc:Ignorable=""/>
              </a:solidFill>
              <a:miter lim="800000"/>
              <a:headEnd/>
              <a:tailEnd/>
            </a:ln>
          </p:spPr>
        </p:pic>
        <p:sp>
          <p:nvSpPr>
            <p:cNvPr id="89096" name="Line 7"/>
            <p:cNvSpPr>
              <a:spLocks noChangeShapeType="1"/>
            </p:cNvSpPr>
            <p:nvPr/>
          </p:nvSpPr>
          <p:spPr bwMode="auto">
            <a:xfrm flipH="1">
              <a:off x="2699" y="3748"/>
              <a:ext cx="997" cy="181"/>
            </a:xfrm>
            <a:prstGeom prst="line">
              <a:avLst/>
            </a:prstGeom>
            <a:noFill/>
            <a:ln w="50800">
              <a:solidFill>
                <a:srgbClr xmlns:mc="http://schemas.openxmlformats.org/markup-compatibility/2006" xmlns:a14="http://schemas.microsoft.com/office/drawing/2007/7/7/main" val="FF0000" mc:Ignorable=""/>
              </a:solidFill>
              <a:round/>
              <a:headEnd/>
              <a:tailEnd type="triangle" w="med" len="med"/>
            </a:ln>
          </p:spPr>
          <p:txBody>
            <a:bodyPr/>
            <a:lstStyle/>
            <a:p>
              <a:endParaRPr lang="he-IL"/>
            </a:p>
          </p:txBody>
        </p:sp>
      </p:grpSp>
    </p:spTree>
  </p:cSld>
  <p:clrMapOvr>
    <a:masterClrMapping/>
  </p:clrMapOvr>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rial" pitchFamily="34" charset="0"/>
                <a:cs typeface="Arial" pitchFamily="34" charset="0"/>
              </a:rPr>
              <a:t>Pitch</a:t>
            </a:r>
            <a:endParaRPr lang="he-IL" sz="3200" dirty="0">
              <a:latin typeface="Arial" pitchFamily="34" charset="0"/>
              <a:cs typeface="Arial" pitchFamily="34" charset="0"/>
            </a:endParaRPr>
          </a:p>
        </p:txBody>
      </p:sp>
      <p:sp>
        <p:nvSpPr>
          <p:cNvPr id="3" name="Text Placeholder 2"/>
          <p:cNvSpPr>
            <a:spLocks noGrp="1"/>
          </p:cNvSpPr>
          <p:nvPr>
            <p:ph type="body" sz="half" idx="1"/>
          </p:nvPr>
        </p:nvSpPr>
        <p:spPr>
          <a:xfrm>
            <a:off x="949324" y="1643050"/>
            <a:ext cx="6980261" cy="4452950"/>
          </a:xfrm>
        </p:spPr>
        <p:txBody>
          <a:bodyPr/>
          <a:lstStyle/>
          <a:p>
            <a:r>
              <a:rPr lang="he-IL" dirty="0" smtClean="0">
                <a:latin typeface="Arial" pitchFamily="34" charset="0"/>
                <a:cs typeface="Arial" pitchFamily="34" charset="0"/>
              </a:rPr>
              <a:t> הוא תדירות הרעידה של מיתרי הקול היוצרים את הגל האקוסטי.</a:t>
            </a:r>
          </a:p>
          <a:p>
            <a:r>
              <a:rPr lang="he-IL" dirty="0" smtClean="0">
                <a:latin typeface="Arial" pitchFamily="34" charset="0"/>
                <a:cs typeface="Arial" pitchFamily="34" charset="0"/>
              </a:rPr>
              <a:t> ה-</a:t>
            </a:r>
            <a:r>
              <a:rPr lang="en-US" dirty="0" smtClean="0">
                <a:latin typeface="Arial" pitchFamily="34" charset="0"/>
                <a:cs typeface="Arial" pitchFamily="34" charset="0"/>
              </a:rPr>
              <a:t>Pitch </a:t>
            </a:r>
            <a:r>
              <a:rPr lang="he-IL" dirty="0" smtClean="0">
                <a:latin typeface="Arial" pitchFamily="34" charset="0"/>
                <a:cs typeface="Arial" pitchFamily="34" charset="0"/>
              </a:rPr>
              <a:t> אינו אחיד והוא תלויי בדובר(גבר</a:t>
            </a:r>
            <a:r>
              <a:rPr lang="en-US" dirty="0" smtClean="0">
                <a:latin typeface="Arial" pitchFamily="34" charset="0"/>
                <a:cs typeface="Arial" pitchFamily="34" charset="0"/>
              </a:rPr>
              <a:t>,</a:t>
            </a:r>
            <a:r>
              <a:rPr lang="he-IL" dirty="0" smtClean="0">
                <a:latin typeface="Arial" pitchFamily="34" charset="0"/>
                <a:cs typeface="Arial" pitchFamily="34" charset="0"/>
              </a:rPr>
              <a:t>אישה</a:t>
            </a:r>
            <a:r>
              <a:rPr lang="en-US" dirty="0" smtClean="0">
                <a:latin typeface="Arial" pitchFamily="34" charset="0"/>
                <a:cs typeface="Arial" pitchFamily="34" charset="0"/>
              </a:rPr>
              <a:t>,</a:t>
            </a:r>
            <a:r>
              <a:rPr lang="he-IL" dirty="0" smtClean="0">
                <a:latin typeface="Arial" pitchFamily="34" charset="0"/>
                <a:cs typeface="Arial" pitchFamily="34" charset="0"/>
              </a:rPr>
              <a:t>ילד)</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t>
            </a:r>
            <a:r>
              <a:rPr lang="he-IL" dirty="0" smtClean="0">
                <a:latin typeface="Arial" pitchFamily="34" charset="0"/>
                <a:cs typeface="Arial" pitchFamily="34" charset="0"/>
              </a:rPr>
              <a:t>בהיגוי עצמו ובאינטונציה</a:t>
            </a:r>
            <a:r>
              <a:rPr lang="en-US" dirty="0" smtClean="0">
                <a:latin typeface="Arial" pitchFamily="34" charset="0"/>
                <a:cs typeface="Arial" pitchFamily="34" charset="0"/>
              </a:rPr>
              <a:t>. </a:t>
            </a:r>
          </a:p>
          <a:p>
            <a:r>
              <a:rPr lang="he-IL" dirty="0" smtClean="0">
                <a:latin typeface="Arial" pitchFamily="34" charset="0"/>
                <a:cs typeface="Arial" pitchFamily="34" charset="0"/>
              </a:rPr>
              <a:t>תחום התדירויות האופייני לגברים הינו </a:t>
            </a:r>
            <a:r>
              <a:rPr lang="en-US" dirty="0" smtClean="0">
                <a:latin typeface="Arial" pitchFamily="34" charset="0"/>
                <a:cs typeface="Arial" pitchFamily="34" charset="0"/>
              </a:rPr>
              <a:t>100-150 </a:t>
            </a:r>
            <a:r>
              <a:rPr lang="en-US" dirty="0" err="1" smtClean="0">
                <a:latin typeface="Arial" pitchFamily="34" charset="0"/>
                <a:cs typeface="Arial" pitchFamily="34" charset="0"/>
              </a:rPr>
              <a:t>hz</a:t>
            </a:r>
            <a:r>
              <a:rPr lang="he-IL" dirty="0" smtClean="0">
                <a:latin typeface="Arial" pitchFamily="34" charset="0"/>
                <a:cs typeface="Arial" pitchFamily="34" charset="0"/>
              </a:rPr>
              <a:t>, ולנשים הינו </a:t>
            </a:r>
            <a:r>
              <a:rPr lang="en-US" dirty="0" err="1" smtClean="0">
                <a:latin typeface="Arial" pitchFamily="34" charset="0"/>
                <a:cs typeface="Arial" pitchFamily="34" charset="0"/>
              </a:rPr>
              <a:t>hz</a:t>
            </a:r>
            <a:r>
              <a:rPr lang="en-US" dirty="0" smtClean="0">
                <a:latin typeface="Arial" pitchFamily="34" charset="0"/>
                <a:cs typeface="Arial" pitchFamily="34" charset="0"/>
              </a:rPr>
              <a:t> </a:t>
            </a:r>
            <a:r>
              <a:rPr lang="he-IL" dirty="0" smtClean="0">
                <a:latin typeface="Arial" pitchFamily="34" charset="0"/>
                <a:cs typeface="Arial" pitchFamily="34" charset="0"/>
              </a:rPr>
              <a:t> 200-300.</a:t>
            </a:r>
            <a:endParaRPr lang="en-US" dirty="0" smtClean="0">
              <a:latin typeface="Arial" pitchFamily="34" charset="0"/>
              <a:cs typeface="Arial" pitchFamily="34" charset="0"/>
            </a:endParaRPr>
          </a:p>
          <a:p>
            <a:endParaRPr lang="he-IL" dirty="0">
              <a:latin typeface="Arial" pitchFamily="34" charset="0"/>
              <a:cs typeface="Arial" pitchFamily="34" charset="0"/>
            </a:endParaRPr>
          </a:p>
        </p:txBody>
      </p:sp>
    </p:spTree>
  </p:cSld>
  <p:clrMapOvr>
    <a:masterClrMapping/>
  </p:clrMapOvr>
  <p:timing>
    <p:tnLst>
      <p:par>
        <p:cTn xmlns:p14="http://schemas.microsoft.com/office/powerpoint/2007/7/12/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xmlns:mc="http://schemas.openxmlformats.org/markup-compatibility/2006" xmlns:a14="http://schemas.microsoft.com/office/drawing/2007/7/7/main" val="575F6D" mc:Ignorable=""/>
      </a:dk2>
      <a:lt2>
        <a:srgbClr xmlns:mc="http://schemas.openxmlformats.org/markup-compatibility/2006" xmlns:a14="http://schemas.microsoft.com/office/drawing/2007/7/7/main" val="FFF39D" mc:Ignorable=""/>
      </a:lt2>
      <a:accent1>
        <a:srgbClr xmlns:mc="http://schemas.openxmlformats.org/markup-compatibility/2006" xmlns:a14="http://schemas.microsoft.com/office/drawing/2007/7/7/main" val="FE8637" mc:Ignorable=""/>
      </a:accent1>
      <a:accent2>
        <a:srgbClr xmlns:mc="http://schemas.openxmlformats.org/markup-compatibility/2006" xmlns:a14="http://schemas.microsoft.com/office/drawing/2007/7/7/main" val="7598D9" mc:Ignorable=""/>
      </a:accent2>
      <a:accent3>
        <a:srgbClr xmlns:mc="http://schemas.openxmlformats.org/markup-compatibility/2006" xmlns:a14="http://schemas.microsoft.com/office/drawing/2007/7/7/main" val="B32C16" mc:Ignorable=""/>
      </a:accent3>
      <a:accent4>
        <a:srgbClr xmlns:mc="http://schemas.openxmlformats.org/markup-compatibility/2006" xmlns:a14="http://schemas.microsoft.com/office/drawing/2007/7/7/main" val="F5CD2D" mc:Ignorable=""/>
      </a:accent4>
      <a:accent5>
        <a:srgbClr xmlns:mc="http://schemas.openxmlformats.org/markup-compatibility/2006" xmlns:a14="http://schemas.microsoft.com/office/drawing/2007/7/7/main" val="AEBAD5" mc:Ignorable=""/>
      </a:accent5>
      <a:accent6>
        <a:srgbClr xmlns:mc="http://schemas.openxmlformats.org/markup-compatibility/2006" xmlns:a14="http://schemas.microsoft.com/office/drawing/2007/7/7/main" val="777C84" mc:Ignorable=""/>
      </a:accent6>
      <a:hlink>
        <a:srgbClr xmlns:mc="http://schemas.openxmlformats.org/markup-compatibility/2006" xmlns:a14="http://schemas.microsoft.com/office/drawing/2007/7/7/main" val="D2611C" mc:Ignorable=""/>
      </a:hlink>
      <a:folHlink>
        <a:srgbClr xmlns:mc="http://schemas.openxmlformats.org/markup-compatibility/2006" xmlns:a14="http://schemas.microsoft.com/office/drawing/2007/7/7/main" val="3B435B" mc:Ignorable=""/>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xmlns:mc="http://schemas.openxmlformats.org/markup-compatibility/2006" xmlns:a14="http://schemas.microsoft.com/office/drawing/2007/7/7/main" val="000000" mc:Ignorable="">
                <a:alpha val="40000"/>
              </a:srgbClr>
            </a:outerShdw>
          </a:effectLst>
        </a:effectStyle>
        <a:effectStyle>
          <a:effectLst>
            <a:outerShdw blurRad="50800" dist="20000" dir="5400000" rotWithShape="0">
              <a:srgbClr xmlns:mc="http://schemas.openxmlformats.org/markup-compatibility/2006" xmlns:a14="http://schemas.microsoft.com/office/drawing/2007/7/7/main" val="000000" mc:Ignorable="">
                <a:alpha val="42000"/>
              </a:srgbClr>
            </a:outerShdw>
          </a:effectLst>
        </a:effectStyle>
        <a:effectStyle>
          <a:effectLst>
            <a:outerShdw blurRad="50800" dist="20000" dir="5400000" rotWithShape="0">
              <a:srgbClr xmlns:mc="http://schemas.openxmlformats.org/markup-compatibility/2006" xmlns:a14="http://schemas.microsoft.com/office/drawing/2007/7/7/main" val="000000" mc:Ignorable="">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2009-10-02T21:06:36Z</outs:dateTime>
      <outs:isPinned>true</outs:isPinned>
    </outs:relatedDate>
    <outs:relatedDate>
      <outs:type>2</outs:type>
      <outs:displayName>Created</outs:displayName>
      <outs:dateTime>2009-09-29T13:53:51Z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Masha</outs:displayName>
          <outs:accountName/>
        </outs:relatedPerson>
      </outs:people>
      <outs:source>0</outs:source>
      <outs:isPinned>true</outs:isPinned>
    </outs:relatedPeopleItem>
    <outs:relatedPeopleItem>
      <outs:category>Last modified by</outs:category>
      <outs:people>
        <outs:relatedPerson>
          <outs:displayName>Leo</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C543EC1B-47AA-4464-AE08-3E2BEF55FD96}">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Oriel</Template>
  <TotalTime>368</TotalTime>
  <Words>1301</Words>
  <Application>Microsoft Office PowerPoint</Application>
  <PresentationFormat>On-screen Show (4:3)</PresentationFormat>
  <Paragraphs>219</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      via Praat </vt:lpstr>
      <vt:lpstr>Automatic Speech Segmentation</vt:lpstr>
      <vt:lpstr>אילוצים ודרישות</vt:lpstr>
      <vt:lpstr>רקע פיזיולוגי </vt:lpstr>
      <vt:lpstr>מאפייני אות הדיבור</vt:lpstr>
      <vt:lpstr>PowerPoint Presentation</vt:lpstr>
      <vt:lpstr>PowerPoint Presentation</vt:lpstr>
      <vt:lpstr>PowerPoint Presentation</vt:lpstr>
      <vt:lpstr>Pitch</vt:lpstr>
      <vt:lpstr>ההיגויים</vt:lpstr>
      <vt:lpstr>היגוי קולי</vt:lpstr>
      <vt:lpstr>התנועות- היגוי קולי</vt:lpstr>
      <vt:lpstr>התנועות</vt:lpstr>
      <vt:lpstr>היגויים אי קוליים</vt:lpstr>
      <vt:lpstr>היגוי אי קולי בזמן</vt:lpstr>
      <vt:lpstr>העיצורים- קוליים ואי קוליים</vt:lpstr>
      <vt:lpstr>              העיצורים</vt:lpstr>
      <vt:lpstr>איך נחלק את הדיבור</vt:lpstr>
      <vt:lpstr>והתוכנית היא....</vt:lpstr>
      <vt:lpstr>רשתות עצביות</vt:lpstr>
      <vt:lpstr>רשתות עצביות </vt:lpstr>
      <vt:lpstr>רשתות עצביות מלאכותיות</vt:lpstr>
      <vt:lpstr>רשתות עצביות מלאכותיות</vt:lpstr>
      <vt:lpstr>רשתות עצביות מלאכותיות</vt:lpstr>
      <vt:lpstr>רשת ניורונים מלאכותית</vt:lpstr>
      <vt:lpstr>Back Propagation</vt:lpstr>
      <vt:lpstr>Back Propagation</vt:lpstr>
      <vt:lpstr>שיפור לרשתות ניורונים </vt:lpstr>
      <vt:lpstr>Automatic Speech Segmentation</vt:lpstr>
      <vt:lpstr>הרשת שלנו</vt:lpstr>
      <vt:lpstr>מבנה הרשת</vt:lpstr>
      <vt:lpstr>קלט לרשת</vt:lpstr>
      <vt:lpstr>פלט הרשת</vt:lpstr>
      <vt:lpstr>שלב הלימוד</vt:lpstr>
      <vt:lpstr>שלב הסגמנטציה</vt:lpstr>
      <vt:lpstr>בעיות ופתרונות</vt:lpstr>
      <vt:lpstr>בעיות ופתרונות</vt:lpstr>
      <vt:lpstr>Testing</vt:lpstr>
      <vt:lpstr>Testing</vt:lpstr>
      <vt:lpstr>Testing</vt:lpstr>
      <vt:lpstr>רעיונות לשיפור עתידי- מדריך למתכנת</vt:lpstr>
      <vt:lpstr>הדגמה של תוכנה עובדת אימון</vt:lpstr>
      <vt:lpstr>הדגמה של תוכנה עובדת אימון</vt:lpstr>
      <vt:lpstr>הדגמה של תוכנה עובדת חלוקה</vt:lpstr>
      <vt:lpstr>הדגמה של תוכנה עובדת חלוקה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Speech Segmentation  via Praat</dc:title>
  <dc:creator>Masha</dc:creator>
  <cp:lastModifiedBy>Misha</cp:lastModifiedBy>
  <cp:revision>43</cp:revision>
  <dcterms:created xsi:type="dcterms:W3CDTF">2009-09-29T13:53:51Z</dcterms:created>
  <dcterms:modified xsi:type="dcterms:W3CDTF">2009-10-10T18:23:29Z</dcterms:modified>
</cp:coreProperties>
</file>