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2"/>
  </p:sldMasterIdLst>
  <p:sldIdLst>
    <p:sldId id="256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8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2" autoAdjust="0"/>
    <p:restoredTop sz="94727" autoAdjust="0"/>
  </p:normalViewPr>
  <p:slideViewPr>
    <p:cSldViewPr>
      <p:cViewPr varScale="1">
        <p:scale>
          <a:sx n="49" d="100"/>
          <a:sy n="49" d="100"/>
        </p:scale>
        <p:origin x="-62" y="-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" y="65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asha\Desktop\Project\Test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mc:AlternateContent xmlns:mc="http://schemas.openxmlformats.org/markup-compatibility/2006">
    <mc:Choice xmlns:c14="http://schemas.openxmlformats.org/drawingml/2008/10/chart" Requires="c14">
      <c14:style val="102"/>
    </mc:Choice>
    <mc:Fallback>
      <c:style val="2"/>
    </mc:Fallback>
  </mc:AlternateContent>
  <c:chart>
    <c:autoTitleDeleted val="0"/>
    <c:plotArea>
      <c:layout>
        <c:manualLayout>
          <c:xMode val="edge"/>
          <c:yMode val="edge"/>
          <c:x val="1.8565398376637312E-2"/>
          <c:y val="9.6905016623088383E-2"/>
          <c:w val="0.84362951013262766"/>
          <c:h val="0.86157366333546792"/>
        </c:manualLayout>
      </c:layout>
      <c:barChart>
        <c:barDir val="col"/>
        <c:grouping val="clustered"/>
        <c:varyColors val="0"/>
        <c:ser>
          <c:idx val="1"/>
          <c:order val="0"/>
          <c:tx>
            <c:v>0.2</c:v>
          </c:tx>
          <c:invertIfNegative val="0"/>
          <c:cat>
            <c:multiLvlStrRef>
              <c:f>Sheet1!$C$2:$D$10</c:f>
              <c:multiLvlStrCache>
                <c:ptCount val="9"/>
                <c:lvl>
                  <c:pt idx="0">
                    <c:v>300</c:v>
                  </c:pt>
                  <c:pt idx="1">
                    <c:v>150</c:v>
                  </c:pt>
                  <c:pt idx="2">
                    <c:v>450</c:v>
                  </c:pt>
                  <c:pt idx="3">
                    <c:v>300</c:v>
                  </c:pt>
                  <c:pt idx="4">
                    <c:v>150</c:v>
                  </c:pt>
                  <c:pt idx="5">
                    <c:v>450</c:v>
                  </c:pt>
                  <c:pt idx="6">
                    <c:v>300</c:v>
                  </c:pt>
                  <c:pt idx="7">
                    <c:v>150</c:v>
                  </c:pt>
                  <c:pt idx="8">
                    <c:v>450</c:v>
                  </c:pt>
                </c:lvl>
                <c:lvl>
                  <c:pt idx="0">
                    <c:v>0.1</c:v>
                  </c:pt>
                  <c:pt idx="1">
                    <c:v>0.1</c:v>
                  </c:pt>
                  <c:pt idx="2">
                    <c:v>0.1</c:v>
                  </c:pt>
                  <c:pt idx="3">
                    <c:v>0.2</c:v>
                  </c:pt>
                  <c:pt idx="4">
                    <c:v>0.2</c:v>
                  </c:pt>
                  <c:pt idx="5">
                    <c:v>0.2</c:v>
                  </c:pt>
                  <c:pt idx="6">
                    <c:v>0.3</c:v>
                  </c:pt>
                  <c:pt idx="7">
                    <c:v>0.3</c:v>
                  </c:pt>
                  <c:pt idx="8">
                    <c:v>0.3</c:v>
                  </c:pt>
                </c:lvl>
              </c:multiLvlStrCache>
            </c:multiLvlStrRef>
          </c:cat>
          <c:val>
            <c:numRef>
              <c:f>Sheet1!$E$11:$E$19</c:f>
              <c:numCache>
                <c:formatCode>General</c:formatCode>
                <c:ptCount val="9"/>
                <c:pt idx="0">
                  <c:v>4.0899999999999999E-2</c:v>
                </c:pt>
                <c:pt idx="1">
                  <c:v>4.5999999999999999E-2</c:v>
                </c:pt>
                <c:pt idx="2">
                  <c:v>3.8399999999999997E-2</c:v>
                </c:pt>
                <c:pt idx="3">
                  <c:v>5.2900000000000003E-2</c:v>
                </c:pt>
                <c:pt idx="4">
                  <c:v>5.2699999999999997E-2</c:v>
                </c:pt>
                <c:pt idx="5">
                  <c:v>5.33E-2</c:v>
                </c:pt>
                <c:pt idx="6">
                  <c:v>6.3E-2</c:v>
                </c:pt>
                <c:pt idx="7">
                  <c:v>6.08E-2</c:v>
                </c:pt>
                <c:pt idx="8">
                  <c:v>6.2700000000000006E-2</c:v>
                </c:pt>
              </c:numCache>
            </c:numRef>
          </c:val>
        </c:ser>
        <c:ser>
          <c:idx val="0"/>
          <c:order val="1"/>
          <c:tx>
            <c:v>0.3</c:v>
          </c:tx>
          <c:invertIfNegative val="0"/>
          <c:cat>
            <c:multiLvlStrRef>
              <c:f>Sheet1!$C$2:$D$10</c:f>
              <c:multiLvlStrCache>
                <c:ptCount val="9"/>
                <c:lvl>
                  <c:pt idx="0">
                    <c:v>300</c:v>
                  </c:pt>
                  <c:pt idx="1">
                    <c:v>150</c:v>
                  </c:pt>
                  <c:pt idx="2">
                    <c:v>450</c:v>
                  </c:pt>
                  <c:pt idx="3">
                    <c:v>300</c:v>
                  </c:pt>
                  <c:pt idx="4">
                    <c:v>150</c:v>
                  </c:pt>
                  <c:pt idx="5">
                    <c:v>450</c:v>
                  </c:pt>
                  <c:pt idx="6">
                    <c:v>300</c:v>
                  </c:pt>
                  <c:pt idx="7">
                    <c:v>150</c:v>
                  </c:pt>
                  <c:pt idx="8">
                    <c:v>450</c:v>
                  </c:pt>
                </c:lvl>
                <c:lvl>
                  <c:pt idx="0">
                    <c:v>0.1</c:v>
                  </c:pt>
                  <c:pt idx="1">
                    <c:v>0.1</c:v>
                  </c:pt>
                  <c:pt idx="2">
                    <c:v>0.1</c:v>
                  </c:pt>
                  <c:pt idx="3">
                    <c:v>0.2</c:v>
                  </c:pt>
                  <c:pt idx="4">
                    <c:v>0.2</c:v>
                  </c:pt>
                  <c:pt idx="5">
                    <c:v>0.2</c:v>
                  </c:pt>
                  <c:pt idx="6">
                    <c:v>0.3</c:v>
                  </c:pt>
                  <c:pt idx="7">
                    <c:v>0.3</c:v>
                  </c:pt>
                  <c:pt idx="8">
                    <c:v>0.3</c:v>
                  </c:pt>
                </c:lvl>
              </c:multiLvlStrCache>
            </c:multiLvl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3.6299999999999999E-2</c:v>
                </c:pt>
                <c:pt idx="1">
                  <c:v>4.0599999999999997E-2</c:v>
                </c:pt>
                <c:pt idx="2">
                  <c:v>3.4299999999999997E-2</c:v>
                </c:pt>
                <c:pt idx="3">
                  <c:v>4.24E-2</c:v>
                </c:pt>
                <c:pt idx="4">
                  <c:v>4.3700000000000003E-2</c:v>
                </c:pt>
                <c:pt idx="5">
                  <c:v>3.8600000000000002E-2</c:v>
                </c:pt>
                <c:pt idx="6">
                  <c:v>5.2400000000000002E-2</c:v>
                </c:pt>
                <c:pt idx="7">
                  <c:v>5.4899999999999997E-2</c:v>
                </c:pt>
                <c:pt idx="8">
                  <c:v>5.33E-2</c:v>
                </c:pt>
              </c:numCache>
            </c:numRef>
          </c:val>
        </c:ser>
        <c:ser>
          <c:idx val="2"/>
          <c:order val="2"/>
          <c:tx>
            <c:v>0.4</c:v>
          </c:tx>
          <c:invertIfNegative val="0"/>
          <c:cat>
            <c:multiLvlStrRef>
              <c:f>Sheet1!$C$2:$D$10</c:f>
              <c:multiLvlStrCache>
                <c:ptCount val="9"/>
                <c:lvl>
                  <c:pt idx="0">
                    <c:v>300</c:v>
                  </c:pt>
                  <c:pt idx="1">
                    <c:v>150</c:v>
                  </c:pt>
                  <c:pt idx="2">
                    <c:v>450</c:v>
                  </c:pt>
                  <c:pt idx="3">
                    <c:v>300</c:v>
                  </c:pt>
                  <c:pt idx="4">
                    <c:v>150</c:v>
                  </c:pt>
                  <c:pt idx="5">
                    <c:v>450</c:v>
                  </c:pt>
                  <c:pt idx="6">
                    <c:v>300</c:v>
                  </c:pt>
                  <c:pt idx="7">
                    <c:v>150</c:v>
                  </c:pt>
                  <c:pt idx="8">
                    <c:v>450</c:v>
                  </c:pt>
                </c:lvl>
                <c:lvl>
                  <c:pt idx="0">
                    <c:v>0.1</c:v>
                  </c:pt>
                  <c:pt idx="1">
                    <c:v>0.1</c:v>
                  </c:pt>
                  <c:pt idx="2">
                    <c:v>0.1</c:v>
                  </c:pt>
                  <c:pt idx="3">
                    <c:v>0.2</c:v>
                  </c:pt>
                  <c:pt idx="4">
                    <c:v>0.2</c:v>
                  </c:pt>
                  <c:pt idx="5">
                    <c:v>0.2</c:v>
                  </c:pt>
                  <c:pt idx="6">
                    <c:v>0.3</c:v>
                  </c:pt>
                  <c:pt idx="7">
                    <c:v>0.3</c:v>
                  </c:pt>
                  <c:pt idx="8">
                    <c:v>0.3</c:v>
                  </c:pt>
                </c:lvl>
              </c:multiLvlStrCache>
            </c:multiLvlStrRef>
          </c:cat>
          <c:val>
            <c:numRef>
              <c:f>Sheet1!$E$20:$E$28</c:f>
              <c:numCache>
                <c:formatCode>General</c:formatCode>
                <c:ptCount val="9"/>
                <c:pt idx="0">
                  <c:v>3.15E-2</c:v>
                </c:pt>
                <c:pt idx="1">
                  <c:v>3.4700000000000002E-2</c:v>
                </c:pt>
                <c:pt idx="2">
                  <c:v>3.09E-2</c:v>
                </c:pt>
                <c:pt idx="3">
                  <c:v>4.4600000000000001E-2</c:v>
                </c:pt>
                <c:pt idx="4">
                  <c:v>4.3700000000000003E-2</c:v>
                </c:pt>
                <c:pt idx="5">
                  <c:v>4.3499999999999997E-2</c:v>
                </c:pt>
                <c:pt idx="6">
                  <c:v>6.0499999999999998E-2</c:v>
                </c:pt>
                <c:pt idx="7">
                  <c:v>5.0999999999999997E-2</c:v>
                </c:pt>
                <c:pt idx="8">
                  <c:v>5.16E-2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366080"/>
        <c:axId val="62367616"/>
      </c:barChart>
      <c:catAx>
        <c:axId val="62366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367616"/>
        <c:crosses val="autoZero"/>
        <c:auto val="1"/>
        <c:lblAlgn val="ctr"/>
        <c:lblOffset val="100"/>
        <c:noMultiLvlLbl val="0"/>
      </c:catAx>
      <c:valAx>
        <c:axId val="62367616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623660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076030688590223"/>
          <c:y val="0.39520235828626921"/>
          <c:w val="9.223547729353436E-2"/>
          <c:h val="0.2069832600996110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0.85912</cdr:x>
      <cdr:y>0.8237</cdr:y>
    </cdr:from>
    <cdr:to>
      <cdr:x>1</cdr:x>
      <cdr:y>0.9498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464673" y="4005264"/>
          <a:ext cx="1060078" cy="6131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Learning time</a:t>
          </a:r>
        </a:p>
        <a:p xmlns:a="http://schemas.openxmlformats.org/drawingml/2006/main">
          <a:endParaRPr lang="en-US" sz="1100"/>
        </a:p>
        <a:p xmlns:a="http://schemas.openxmlformats.org/drawingml/2006/main">
          <a:r>
            <a:rPr lang="en-US" sz="1100"/>
            <a:t>Mean</a:t>
          </a:r>
          <a:r>
            <a:rPr lang="en-US" sz="1100" baseline="0"/>
            <a:t> distance</a:t>
          </a:r>
          <a:endParaRPr lang="en-US" sz="1100"/>
        </a:p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0.00422</cdr:x>
      <cdr:y>0.03199</cdr:y>
    </cdr:from>
    <cdr:to>
      <cdr:x>0.07975</cdr:x>
      <cdr:y>0.09892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1750" y="155575"/>
          <a:ext cx="568326" cy="3254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Error</a:t>
          </a:r>
        </a:p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0.85912</cdr:x>
      <cdr:y>0.8237</cdr:y>
    </cdr:from>
    <cdr:to>
      <cdr:x>1</cdr:x>
      <cdr:y>0.9498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464673" y="4005264"/>
          <a:ext cx="1060078" cy="6131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Learning time</a:t>
          </a:r>
        </a:p>
        <a:p xmlns:a="http://schemas.openxmlformats.org/drawingml/2006/main">
          <a:endParaRPr lang="en-US" sz="1100"/>
        </a:p>
        <a:p xmlns:a="http://schemas.openxmlformats.org/drawingml/2006/main">
          <a:r>
            <a:rPr lang="en-US" sz="1100"/>
            <a:t>Mean</a:t>
          </a:r>
          <a:r>
            <a:rPr lang="en-US" sz="1100" baseline="0"/>
            <a:t> distance</a:t>
          </a:r>
          <a:endParaRPr lang="en-US" sz="1100"/>
        </a:p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0.00422</cdr:x>
      <cdr:y>0.03199</cdr:y>
    </cdr:from>
    <cdr:to>
      <cdr:x>0.07975</cdr:x>
      <cdr:y>0.09892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1750" y="155575"/>
          <a:ext cx="568326" cy="3254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Error</a:t>
          </a:r>
        </a:p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0.85912</cdr:x>
      <cdr:y>0.8237</cdr:y>
    </cdr:from>
    <cdr:to>
      <cdr:x>1</cdr:x>
      <cdr:y>0.9498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6464673" y="4005264"/>
          <a:ext cx="1060078" cy="6131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Learning time</a:t>
          </a:r>
        </a:p>
        <a:p xmlns:a="http://schemas.openxmlformats.org/drawingml/2006/main">
          <a:endParaRPr lang="en-US" sz="1100"/>
        </a:p>
        <a:p xmlns:a="http://schemas.openxmlformats.org/drawingml/2006/main">
          <a:r>
            <a:rPr lang="en-US" sz="1100"/>
            <a:t>Mean</a:t>
          </a:r>
          <a:r>
            <a:rPr lang="en-US" sz="1100" baseline="0"/>
            <a:t> distance</a:t>
          </a:r>
          <a:endParaRPr lang="en-US" sz="1100"/>
        </a:p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0.00422</cdr:x>
      <cdr:y>0.03199</cdr:y>
    </cdr:from>
    <cdr:to>
      <cdr:x>0.07975</cdr:x>
      <cdr:y>0.09892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31750" y="155575"/>
          <a:ext cx="568326" cy="3254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Error</a:t>
          </a:r>
        </a:p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0.88143</cdr:x>
      <cdr:y>0.32778</cdr:y>
    </cdr:from>
    <cdr:to>
      <cdr:x>0.99873</cdr:x>
      <cdr:y>0.42605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6632575" y="1593849"/>
          <a:ext cx="882651" cy="4778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Window</a:t>
          </a:r>
          <a:r>
            <a:rPr lang="en-US" sz="1100" baseline="0"/>
            <a:t> size</a:t>
          </a:r>
          <a:endParaRPr lang="en-US" sz="1100"/>
        </a:p>
        <a:p xmlns:a="http://schemas.openxmlformats.org/drawingml/2006/main">
          <a:endParaRPr 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xmlns:mc="http://schemas.openxmlformats.org/markup-compatibility/2006" xmlns:a14="http://schemas.microsoft.com/office/drawing/2007/7/7/main" val="000000" mc:Ignorable="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DAB9557-39B6-4714-B071-021D76F6A8C1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1AAC661-F33A-4E62-847C-ABFD2AAB65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B9557-39B6-4714-B071-021D76F6A8C1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AAC661-F33A-4E62-847C-ABFD2AAB6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B9557-39B6-4714-B071-021D76F6A8C1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AAC661-F33A-4E62-847C-ABFD2AAB6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xmlns:mc="http://schemas.openxmlformats.org/markup-compatibility/2006" xmlns:a14="http://schemas.microsoft.com/office/drawing/2007/7/7/main" val="000000" mc:Ignorable="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B9557-39B6-4714-B071-021D76F6A8C1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AAC661-F33A-4E62-847C-ABFD2AAB6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xmlns:mc="http://schemas.openxmlformats.org/markup-compatibility/2006" xmlns:a14="http://schemas.microsoft.com/office/drawing/2007/7/7/main" val="000000" mc:Ignorable="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DAB9557-39B6-4714-B071-021D76F6A8C1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1AAC661-F33A-4E62-847C-ABFD2AAB65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B9557-39B6-4714-B071-021D76F6A8C1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1AAC661-F33A-4E62-847C-ABFD2AAB65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xmlns:mc="http://schemas.openxmlformats.org/markup-compatibility/2006" xmlns:a14="http://schemas.microsoft.com/office/drawing/2007/7/7/main" val="000000" mc:Ignorable="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xmlns:mc="http://schemas.openxmlformats.org/markup-compatibility/2006" xmlns:a14="http://schemas.microsoft.com/office/drawing/2007/7/7/main" val="000000" mc:Ignorable="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xmlns:mc="http://schemas.openxmlformats.org/markup-compatibility/2006" xmlns:a14="http://schemas.microsoft.com/office/drawing/2007/7/7/main" val="000000" mc:Ignorable="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B9557-39B6-4714-B071-021D76F6A8C1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1AAC661-F33A-4E62-847C-ABFD2AAB6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B9557-39B6-4714-B071-021D76F6A8C1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AAC661-F33A-4E62-847C-ABFD2AAB65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xmlns:mc="http://schemas.openxmlformats.org/markup-compatibility/2006" xmlns:a14="http://schemas.microsoft.com/office/drawing/2007/7/7/main" val="000000" mc:Ignorable="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B9557-39B6-4714-B071-021D76F6A8C1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AAC661-F33A-4E62-847C-ABFD2AAB6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xmlns:mc="http://schemas.openxmlformats.org/markup-compatibility/2006" xmlns:a14="http://schemas.microsoft.com/office/drawing/2007/7/7/main" val="000000" mc:Ignorable="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DAB9557-39B6-4714-B071-021D76F6A8C1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1AAC661-F33A-4E62-847C-ABFD2AAB65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xmlns:mc="http://schemas.openxmlformats.org/markup-compatibility/2006" xmlns:a14="http://schemas.microsoft.com/office/drawing/2007/7/7/main" val="000000" mc:Ignorable="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DAB9557-39B6-4714-B071-021D76F6A8C1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1AAC661-F33A-4E62-847C-ABFD2AAB65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xmlns:mc="http://schemas.openxmlformats.org/markup-compatibility/2006" xmlns:a14="http://schemas.microsoft.com/office/drawing/2007/7/7/main" val="000000" mc:Ignorable="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DAB9557-39B6-4714-B071-021D76F6A8C1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1AAC661-F33A-4E62-847C-ABFD2AAB65B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xmlns:mc="http://schemas.openxmlformats.org/markup-compatibility/2006" xmlns:a14="http://schemas.microsoft.com/office/drawing/2007/7/7/main" val="000000" mc:Ignorable="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n.hum.uva.nl/praa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he-IL" dirty="0" smtClean="0"/>
              <a:t>פרוייקט חלק ב'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962400"/>
            <a:ext cx="6560234" cy="1752600"/>
          </a:xfrm>
        </p:spPr>
        <p:txBody>
          <a:bodyPr/>
          <a:lstStyle/>
          <a:p>
            <a:r>
              <a:rPr lang="he-IL" dirty="0" smtClean="0"/>
              <a:t>מגישים: מיכאל קליינזיט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			               מריה אורצקי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676401"/>
            <a:ext cx="7848600" cy="207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Automatic Speech</a:t>
            </a:r>
          </a:p>
          <a:p>
            <a:r>
              <a:rPr lang="en-US" sz="6600" dirty="0"/>
              <a:t> Segmentation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0"/>
            <a:ext cx="1066800" cy="9601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226065379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Sound Intensity</a:t>
            </a:r>
            <a:r>
              <a:rPr lang="he-IL" dirty="0"/>
              <a:t> נפלאות ה-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		</a:t>
            </a:r>
            <a:r>
              <a:rPr lang="he-IL" sz="4000" dirty="0" smtClean="0"/>
              <a:t>אינו תלוי במין הנבדק</a:t>
            </a:r>
            <a:endParaRPr lang="he-IL" sz="4000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משמע – </a:t>
            </a:r>
          </a:p>
          <a:p>
            <a:pPr lvl="1" algn="r" rtl="1"/>
            <a:r>
              <a:rPr lang="he-IL" dirty="0" smtClean="0"/>
              <a:t>אין צורך בקוד לזיהוי מין הנבדק </a:t>
            </a:r>
          </a:p>
          <a:p>
            <a:pPr lvl="1" algn="r" rtl="1"/>
            <a:r>
              <a:rPr lang="he-IL" dirty="0" smtClean="0"/>
              <a:t>אין צורך ברשתות נפרדות – רשת נשים, רשת גברים</a:t>
            </a:r>
          </a:p>
          <a:p>
            <a:pPr lvl="1" algn="r" rtl="1"/>
            <a:r>
              <a:rPr lang="he-IL" dirty="0" smtClean="0"/>
              <a:t>יותר נבדקים לאימון</a:t>
            </a:r>
            <a:endParaRPr lang="he-IL" dirty="0"/>
          </a:p>
          <a:p>
            <a:pPr marL="411480" lvl="1" indent="0" algn="r" rtl="1">
              <a:buNone/>
            </a:pPr>
            <a:r>
              <a:rPr lang="he-IL" dirty="0"/>
              <a:t>	</a:t>
            </a:r>
            <a:r>
              <a:rPr lang="he-IL" dirty="0" smtClean="0"/>
              <a:t>		</a:t>
            </a:r>
            <a:r>
              <a:rPr lang="he-IL" sz="4000" dirty="0" smtClean="0"/>
              <a:t>=</a:t>
            </a:r>
            <a:endParaRPr lang="he-IL" sz="4000" dirty="0"/>
          </a:p>
          <a:p>
            <a:pPr marL="411480" lvl="1" indent="0" algn="r" rtl="1">
              <a:buNone/>
            </a:pPr>
            <a:r>
              <a:rPr lang="he-IL" dirty="0" smtClean="0"/>
              <a:t>       </a:t>
            </a:r>
            <a:r>
              <a:rPr lang="he-IL" sz="3600" dirty="0" smtClean="0"/>
              <a:t>חיסכון בזמן ופחות כאב  ראש</a:t>
            </a:r>
          </a:p>
        </p:txBody>
      </p:sp>
    </p:spTree>
    <p:extLst>
      <p:ext uri="{BB962C8B-B14F-4D97-AF65-F5344CB8AC3E}">
        <p14:creationId xmlns:p14="http://schemas.microsoft.com/office/powerpoint/2007/7/12/main" val="335271985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Intensity</a:t>
            </a:r>
            <a:r>
              <a:rPr lang="he-IL" dirty="0"/>
              <a:t> נפלאות ה-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ה-</a:t>
            </a:r>
            <a:r>
              <a:rPr lang="en-US" dirty="0" smtClean="0"/>
              <a:t>intensity </a:t>
            </a:r>
            <a:r>
              <a:rPr lang="he-IL" dirty="0" smtClean="0"/>
              <a:t> מכיל כמות מידע קטנה באופן משמעותי מכמות המידע בקובץ הקול – הלימוד מהיר יותר, הרשת פשוטה יותר</a:t>
            </a:r>
          </a:p>
          <a:p>
            <a:pPr algn="r" rtl="1"/>
            <a:r>
              <a:rPr lang="he-IL" dirty="0" smtClean="0"/>
              <a:t>התוצאות הראו כי הקטנת כמות המידע הייתה הכרחית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9750095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פרוייקט חלק ב' -מימוש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הרשת מאורגנת בדרך חדשה:</a:t>
            </a:r>
          </a:p>
          <a:p>
            <a:pPr lvl="1" algn="r" rtl="1"/>
            <a:r>
              <a:rPr lang="he-IL" dirty="0" smtClean="0"/>
              <a:t>קלט: מקטעים מה-</a:t>
            </a:r>
            <a:r>
              <a:rPr lang="en-US" dirty="0" smtClean="0"/>
              <a:t>intensity</a:t>
            </a:r>
            <a:r>
              <a:rPr lang="he-IL" dirty="0" smtClean="0"/>
              <a:t>. </a:t>
            </a:r>
            <a:endParaRPr lang="he-IL" dirty="0"/>
          </a:p>
          <a:p>
            <a:pPr marL="411480" lvl="1" indent="0" algn="r" rtl="1">
              <a:buNone/>
            </a:pPr>
            <a:r>
              <a:rPr lang="he-IL" dirty="0" smtClean="0"/>
              <a:t>              כמות ניורני הקלט פוחתת באופן משמעותי, הרשת נהית</a:t>
            </a:r>
          </a:p>
          <a:p>
            <a:pPr marL="411480" lvl="1" indent="0" algn="r" rtl="1">
              <a:buNone/>
            </a:pPr>
            <a:r>
              <a:rPr lang="he-IL" dirty="0"/>
              <a:t> </a:t>
            </a:r>
            <a:r>
              <a:rPr lang="he-IL" dirty="0" smtClean="0"/>
              <a:t>              פשוטה יותר.</a:t>
            </a:r>
          </a:p>
          <a:p>
            <a:pPr lvl="1" algn="r" rtl="1"/>
            <a:r>
              <a:rPr lang="he-IL" dirty="0" smtClean="0"/>
              <a:t>פלט : כמה קטע ה-</a:t>
            </a:r>
            <a:r>
              <a:rPr lang="en-US" dirty="0" smtClean="0"/>
              <a:t>intensity</a:t>
            </a:r>
            <a:r>
              <a:rPr lang="he-IL" dirty="0" smtClean="0"/>
              <a:t> מתאים להיות תחילת מילה </a:t>
            </a:r>
            <a:r>
              <a:rPr lang="en-US" dirty="0"/>
              <a:t>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07/7/12/main" val="255599500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רשת ניורונים גירסא ב':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Masha\AppData\Local\Temp\FFN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66109" cy="49544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173363052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התוצאות –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07/7/12/main" val="1691292699"/>
              </p:ext>
            </p:extLst>
          </p:nvPr>
        </p:nvGraphicFramePr>
        <p:xfrm>
          <a:off x="457200" y="16462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07/7/12/main" val="129694294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מדריך למשתמש: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he-IL" dirty="0"/>
              <a:t>התקנה</a:t>
            </a:r>
            <a:r>
              <a:rPr lang="en-US" dirty="0"/>
              <a:t>:</a:t>
            </a:r>
          </a:p>
          <a:p>
            <a:pPr lvl="0" algn="r" rtl="1"/>
            <a:r>
              <a:rPr lang="he-IL" dirty="0"/>
              <a:t>וודא שמותקנת במחשב תוכנת </a:t>
            </a:r>
            <a:r>
              <a:rPr lang="en-US" dirty="0"/>
              <a:t>PRAAT</a:t>
            </a:r>
          </a:p>
          <a:p>
            <a:pPr lvl="0" algn="r" rtl="1"/>
            <a:r>
              <a:rPr lang="he-IL" dirty="0"/>
              <a:t>פרק את קובץ ה</a:t>
            </a:r>
            <a:r>
              <a:rPr lang="en-US" dirty="0"/>
              <a:t>ZIP </a:t>
            </a:r>
            <a:r>
              <a:rPr lang="he-IL" dirty="0"/>
              <a:t>בתיקייה הרצוייה</a:t>
            </a:r>
            <a:r>
              <a:rPr lang="en-US" dirty="0"/>
              <a:t>.</a:t>
            </a:r>
          </a:p>
          <a:p>
            <a:pPr lvl="0" algn="r" rtl="1"/>
            <a:r>
              <a:rPr lang="he-IL" dirty="0"/>
              <a:t>וודא שמבנה התיקיות הוא כזה</a:t>
            </a:r>
            <a:r>
              <a:rPr lang="en-US" dirty="0"/>
              <a:t>:</a:t>
            </a:r>
          </a:p>
          <a:p>
            <a:pPr lvl="1" algn="r" rtl="1"/>
            <a:r>
              <a:rPr lang="en-US" sz="2800" dirty="0" err="1"/>
              <a:t>Testset</a:t>
            </a:r>
            <a:endParaRPr lang="en-US" sz="2800" dirty="0"/>
          </a:p>
          <a:p>
            <a:pPr lvl="1" algn="r" rtl="1"/>
            <a:r>
              <a:rPr lang="en-US" sz="2800" dirty="0" err="1"/>
              <a:t>Trainset</a:t>
            </a:r>
            <a:endParaRPr lang="en-US" sz="2800" dirty="0"/>
          </a:p>
          <a:p>
            <a:pPr lvl="1" algn="r" rtl="1"/>
            <a:r>
              <a:rPr lang="en-US" sz="2800" dirty="0"/>
              <a:t>Script</a:t>
            </a:r>
          </a:p>
          <a:p>
            <a:pPr lvl="2" algn="r" rtl="1"/>
            <a:r>
              <a:rPr lang="he-IL" sz="2400" dirty="0"/>
              <a:t>קובצי </a:t>
            </a:r>
            <a:r>
              <a:rPr lang="en-US" sz="2400" dirty="0"/>
              <a:t>.</a:t>
            </a:r>
            <a:r>
              <a:rPr lang="en-US" sz="2400" dirty="0" err="1"/>
              <a:t>praat</a:t>
            </a:r>
            <a:endParaRPr lang="en-US" sz="2400" dirty="0"/>
          </a:p>
          <a:p>
            <a:pPr lvl="2" algn="r" rtl="1"/>
            <a:r>
              <a:rPr lang="he-IL" sz="2400" dirty="0"/>
              <a:t>תיקייה בשם </a:t>
            </a:r>
            <a:r>
              <a:rPr lang="en-US" sz="2400" dirty="0"/>
              <a:t>BIN</a:t>
            </a:r>
          </a:p>
          <a:p>
            <a:pPr algn="r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886200"/>
            <a:ext cx="2400300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07/7/12/main" val="80699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מדריך למשתמש: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/>
            <a:r>
              <a:rPr lang="he-IL" dirty="0"/>
              <a:t>אימון </a:t>
            </a:r>
            <a:r>
              <a:rPr lang="he-IL" dirty="0" smtClean="0"/>
              <a:t>המערכת:</a:t>
            </a:r>
            <a:endParaRPr lang="en-US" dirty="0"/>
          </a:p>
          <a:p>
            <a:pPr lvl="0" algn="r" rtl="1"/>
            <a:r>
              <a:rPr lang="he-IL" dirty="0"/>
              <a:t>המערכת מתאמנת על על נבדקים ועל נבדקות </a:t>
            </a:r>
            <a:r>
              <a:rPr lang="he-IL" b="1" u="sng" dirty="0"/>
              <a:t>ביחד</a:t>
            </a:r>
            <a:r>
              <a:rPr lang="he-IL" dirty="0"/>
              <a:t>. </a:t>
            </a:r>
            <a:endParaRPr lang="en-US" dirty="0"/>
          </a:p>
          <a:p>
            <a:pPr lvl="0" algn="r" rtl="1"/>
            <a:r>
              <a:rPr lang="he-IL" dirty="0"/>
              <a:t>כל אחת מקבוצות האימון יש לשים בתיקיית </a:t>
            </a:r>
            <a:r>
              <a:rPr lang="en-US" dirty="0"/>
              <a:t>TRAINSET </a:t>
            </a:r>
          </a:p>
          <a:p>
            <a:pPr algn="r" rtl="1"/>
            <a:r>
              <a:rPr lang="he-IL" dirty="0"/>
              <a:t>כל נבדק בתיקייה נפרדת</a:t>
            </a:r>
            <a:r>
              <a:rPr lang="en-US" dirty="0" smtClean="0"/>
              <a:t>.</a:t>
            </a:r>
            <a:endParaRPr lang="en-US" dirty="0"/>
          </a:p>
          <a:p>
            <a:pPr marL="0" indent="0" algn="r" rtl="1">
              <a:buNone/>
            </a:pPr>
            <a:r>
              <a:rPr lang="he-IL" dirty="0" smtClean="0"/>
              <a:t>בתוך </a:t>
            </a:r>
            <a:r>
              <a:rPr lang="he-IL" dirty="0"/>
              <a:t>תיקייה של כל נבדק קבצי</a:t>
            </a:r>
            <a:r>
              <a:rPr lang="en-US" dirty="0"/>
              <a:t> .</a:t>
            </a:r>
            <a:r>
              <a:rPr lang="en-US" dirty="0" smtClean="0"/>
              <a:t>SEG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he-IL" dirty="0"/>
              <a:t>ו</a:t>
            </a:r>
            <a:r>
              <a:rPr lang="en-US" dirty="0"/>
              <a:t>- .WAV </a:t>
            </a:r>
            <a:r>
              <a:rPr lang="he-IL" dirty="0"/>
              <a:t>לכל משפט </a:t>
            </a:r>
            <a:r>
              <a:rPr lang="he-IL" dirty="0" smtClean="0"/>
              <a:t>שרוצים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</a:t>
            </a:r>
            <a:r>
              <a:rPr lang="he-IL" dirty="0"/>
              <a:t>ללמד עליו</a:t>
            </a:r>
            <a:r>
              <a:rPr lang="en-US" dirty="0"/>
              <a:t>.</a:t>
            </a:r>
          </a:p>
          <a:p>
            <a:pPr marL="0" indent="0" algn="r" rtl="1">
              <a:buNone/>
            </a:pPr>
            <a:endParaRPr lang="en-US" dirty="0"/>
          </a:p>
          <a:p>
            <a:pPr algn="r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2582257" cy="989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67200"/>
            <a:ext cx="2506843" cy="19129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07/7/12/main" val="180299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מדריך למשתמש: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he-IL" dirty="0"/>
              <a:t>לאחר מכן יש להריץ את הקובץ</a:t>
            </a:r>
            <a:r>
              <a:rPr lang="en-US" dirty="0" err="1"/>
              <a:t>main.praat</a:t>
            </a:r>
            <a:r>
              <a:rPr lang="en-US" dirty="0"/>
              <a:t>  </a:t>
            </a:r>
            <a:r>
              <a:rPr lang="he-IL" dirty="0"/>
              <a:t>בפראאט</a:t>
            </a:r>
            <a:r>
              <a:rPr lang="en-US" dirty="0"/>
              <a:t>. </a:t>
            </a:r>
            <a:r>
              <a:rPr lang="he-IL" dirty="0"/>
              <a:t>יש לוודא שרשימת האובייקטים בפראאט ריקה לפני ההרצה</a:t>
            </a:r>
            <a:r>
              <a:rPr lang="en-US" dirty="0"/>
              <a:t>! </a:t>
            </a:r>
            <a:r>
              <a:rPr lang="he-IL" dirty="0"/>
              <a:t>מתקבל המסך הבא</a:t>
            </a:r>
            <a:r>
              <a:rPr lang="en-US" dirty="0" smtClean="0"/>
              <a:t>:</a:t>
            </a:r>
            <a:endParaRPr lang="he-IL" dirty="0" smtClean="0"/>
          </a:p>
          <a:p>
            <a:pPr lvl="0" algn="r" rt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3429000"/>
            <a:ext cx="5181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07/7/12/main" val="300999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מדריך למשתמש: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/>
            <a:r>
              <a:rPr lang="he-IL" sz="2400" dirty="0"/>
              <a:t>בשדה </a:t>
            </a:r>
            <a:r>
              <a:rPr lang="en-US" sz="2400" dirty="0"/>
              <a:t>mode </a:t>
            </a:r>
            <a:r>
              <a:rPr lang="he-IL" sz="2400" dirty="0"/>
              <a:t>יש לבחור את האשפרות הרצויה</a:t>
            </a:r>
            <a:r>
              <a:rPr lang="en-US" sz="2400" dirty="0"/>
              <a:t> (learn ( </a:t>
            </a:r>
            <a:r>
              <a:rPr lang="he-IL" sz="2400" dirty="0"/>
              <a:t>ובשדה </a:t>
            </a:r>
            <a:r>
              <a:rPr lang="en-US" sz="2400" dirty="0"/>
              <a:t>read </a:t>
            </a:r>
            <a:r>
              <a:rPr lang="en-US" sz="2400" dirty="0" err="1"/>
              <a:t>dir</a:t>
            </a:r>
            <a:r>
              <a:rPr lang="en-US" sz="2400" dirty="0"/>
              <a:t> </a:t>
            </a:r>
            <a:r>
              <a:rPr lang="he-IL" sz="2400" dirty="0"/>
              <a:t>יש לרשום את הכתובת של התיקייה בה נמצאת קבוצת האימון הרצוייה</a:t>
            </a:r>
            <a:r>
              <a:rPr lang="en-US" sz="2400" dirty="0"/>
              <a:t>. </a:t>
            </a:r>
            <a:r>
              <a:rPr lang="he-IL" sz="2400" dirty="0"/>
              <a:t>שדה </a:t>
            </a:r>
            <a:r>
              <a:rPr lang="en-US" sz="2400" dirty="0"/>
              <a:t>subject id </a:t>
            </a:r>
            <a:r>
              <a:rPr lang="he-IL" sz="2400" dirty="0"/>
              <a:t>אינו רלוונטי לשלב האימון</a:t>
            </a:r>
            <a:r>
              <a:rPr lang="en-US" sz="2400" dirty="0"/>
              <a:t>. </a:t>
            </a:r>
            <a:r>
              <a:rPr lang="he-IL" sz="2400" dirty="0"/>
              <a:t>בסיום המילוי הקש </a:t>
            </a:r>
            <a:r>
              <a:rPr lang="en-US" sz="2400" dirty="0"/>
              <a:t>OK.</a:t>
            </a:r>
          </a:p>
          <a:p>
            <a:pPr lvl="0" algn="r" rtl="1"/>
            <a:r>
              <a:rPr lang="he-IL" sz="2400" dirty="0"/>
              <a:t>חשוב</a:t>
            </a:r>
            <a:r>
              <a:rPr lang="en-US" sz="2400" dirty="0"/>
              <a:t>: </a:t>
            </a:r>
            <a:r>
              <a:rPr lang="he-IL" sz="2400" dirty="0"/>
              <a:t>זמן האימון לוקח זמן ומכביד על המחשב</a:t>
            </a:r>
            <a:r>
              <a:rPr lang="en-US" sz="2400" dirty="0"/>
              <a:t>! </a:t>
            </a:r>
            <a:r>
              <a:rPr lang="he-IL" sz="2400" dirty="0"/>
              <a:t>לא רצוי לעצור את האימון באמצא</a:t>
            </a:r>
            <a:r>
              <a:rPr lang="en-US" sz="2400" dirty="0"/>
              <a:t>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7600"/>
            <a:ext cx="2590800" cy="2895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07/7/12/main" val="275117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מדריך למשתמש: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/>
            <a:r>
              <a:rPr lang="he-IL" sz="2400" dirty="0"/>
              <a:t>שלב ההערכה</a:t>
            </a:r>
            <a:r>
              <a:rPr lang="en-US" sz="2400" dirty="0"/>
              <a:t>:</a:t>
            </a:r>
          </a:p>
          <a:p>
            <a:pPr lvl="0" algn="r" rtl="1"/>
            <a:r>
              <a:rPr lang="he-IL" sz="2400" dirty="0"/>
              <a:t>לאחר שאימנו את המערכת על נבדקים ועל נבדקות ניתן לחלק משפטים של נבדקים חדשים</a:t>
            </a:r>
            <a:r>
              <a:rPr lang="en-US" sz="2400" dirty="0"/>
              <a:t>.</a:t>
            </a:r>
          </a:p>
          <a:p>
            <a:pPr lvl="0" algn="r" rtl="1"/>
            <a:r>
              <a:rPr lang="he-IL" sz="2400" dirty="0"/>
              <a:t>ההרכה מתבצעת על תיקיית קבצי </a:t>
            </a:r>
            <a:r>
              <a:rPr lang="en-US" sz="2400" dirty="0"/>
              <a:t>WAV </a:t>
            </a:r>
            <a:r>
              <a:rPr lang="he-IL" sz="2400" dirty="0"/>
              <a:t>חדשים לא מחולקים</a:t>
            </a:r>
            <a:r>
              <a:rPr lang="en-US" sz="2400" dirty="0"/>
              <a:t>.</a:t>
            </a:r>
          </a:p>
          <a:p>
            <a:pPr lvl="0" algn="r" rtl="1"/>
            <a:r>
              <a:rPr lang="he-IL" sz="2400" u="sng" dirty="0"/>
              <a:t>שלבי ההערכה</a:t>
            </a:r>
            <a:r>
              <a:rPr lang="en-US" sz="2400" u="sng" dirty="0"/>
              <a:t>:</a:t>
            </a:r>
            <a:endParaRPr lang="en-US" sz="2400" dirty="0"/>
          </a:p>
          <a:p>
            <a:pPr lvl="0" algn="r" rtl="1"/>
            <a:r>
              <a:rPr lang="he-IL" sz="2400" dirty="0"/>
              <a:t>הכן תיקייה של קבצי </a:t>
            </a:r>
            <a:r>
              <a:rPr lang="en-US" sz="2400" dirty="0"/>
              <a:t>WAV </a:t>
            </a:r>
            <a:r>
              <a:rPr lang="he-IL" sz="2400" dirty="0"/>
              <a:t>אותם היית רוצה לחלק</a:t>
            </a:r>
            <a:r>
              <a:rPr lang="en-US" sz="2400" dirty="0"/>
              <a:t>. </a:t>
            </a:r>
            <a:r>
              <a:rPr lang="he-IL" sz="2400" dirty="0"/>
              <a:t>ודא שאין קבצים אחרים בתיקייה</a:t>
            </a:r>
            <a:r>
              <a:rPr lang="en-US" sz="2400" dirty="0"/>
              <a:t>.</a:t>
            </a:r>
          </a:p>
          <a:p>
            <a:pPr lvl="0" algn="r" rtl="1"/>
            <a:r>
              <a:rPr lang="he-IL" sz="2400" dirty="0"/>
              <a:t>צור בתוך התיקייה הרצוייה תת-תיקייה בשם </a:t>
            </a:r>
            <a:r>
              <a:rPr lang="en-US" sz="2400" dirty="0"/>
              <a:t>grid</a:t>
            </a:r>
          </a:p>
          <a:p>
            <a:pPr lvl="0" algn="r" rtl="1"/>
            <a:r>
              <a:rPr lang="he-IL" sz="2400" dirty="0"/>
              <a:t>לאחר מכן יש להריץ את הקובץ</a:t>
            </a:r>
            <a:r>
              <a:rPr lang="en-US" sz="2400" dirty="0" err="1"/>
              <a:t>main.praat</a:t>
            </a:r>
            <a:r>
              <a:rPr lang="en-US" sz="2400" dirty="0"/>
              <a:t>  </a:t>
            </a:r>
            <a:r>
              <a:rPr lang="he-IL" sz="2400" dirty="0"/>
              <a:t>בפראאט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07/7/12/main" val="402901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פרוייקט חלק א'- הרעיון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נלמד את המחשב לדעת היכן מתחילה מילה בקובץ הקול: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algn="r" rtl="1"/>
            <a:endParaRPr lang="he-I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 r="5796"/>
          <a:stretch/>
        </p:blipFill>
        <p:spPr bwMode="auto">
          <a:xfrm>
            <a:off x="1600200" y="3048000"/>
            <a:ext cx="6029793" cy="31608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70858778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מדריך למשתמש: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/>
            <a:r>
              <a:rPr lang="he-IL" sz="2400" dirty="0"/>
              <a:t>שלב ההערכה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5490528" cy="284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07/7/12/main" val="2431611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מדריך למשתמש: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/>
            <a:r>
              <a:rPr lang="he-IL" sz="2400" dirty="0"/>
              <a:t>בשדה </a:t>
            </a:r>
            <a:r>
              <a:rPr lang="en-US" sz="2400" dirty="0"/>
              <a:t>mode </a:t>
            </a:r>
            <a:r>
              <a:rPr lang="he-IL" sz="2400" dirty="0"/>
              <a:t>יש לבחור את האשפרות </a:t>
            </a:r>
            <a:r>
              <a:rPr lang="en-US" sz="2400" dirty="0"/>
              <a:t>Evaluate </a:t>
            </a:r>
            <a:r>
              <a:rPr lang="he-IL" sz="2400" dirty="0"/>
              <a:t>ובשדה </a:t>
            </a:r>
            <a:r>
              <a:rPr lang="en-US" sz="2400" dirty="0"/>
              <a:t>read </a:t>
            </a:r>
            <a:r>
              <a:rPr lang="en-US" sz="2400" dirty="0" err="1"/>
              <a:t>dir</a:t>
            </a:r>
            <a:r>
              <a:rPr lang="en-US" sz="2400" dirty="0"/>
              <a:t> </a:t>
            </a:r>
            <a:r>
              <a:rPr lang="he-IL" sz="2400" dirty="0"/>
              <a:t>יש לרשום את הכתובת של התיקייה הרצוייה</a:t>
            </a:r>
            <a:r>
              <a:rPr lang="en-US" sz="2400" dirty="0"/>
              <a:t>. </a:t>
            </a:r>
            <a:r>
              <a:rPr lang="he-IL" sz="2400" dirty="0"/>
              <a:t>בשדה </a:t>
            </a:r>
            <a:r>
              <a:rPr lang="en-US" sz="2400" dirty="0"/>
              <a:t>subject id </a:t>
            </a:r>
            <a:r>
              <a:rPr lang="he-IL" sz="2400" dirty="0"/>
              <a:t>יש לרשום את מספר הנבדק עבורו מתבצעת החלוקה</a:t>
            </a:r>
            <a:r>
              <a:rPr lang="en-US" sz="2400" dirty="0"/>
              <a:t>. </a:t>
            </a:r>
            <a:r>
              <a:rPr lang="he-IL" sz="2400" dirty="0"/>
              <a:t>בסיום המילוי הקש </a:t>
            </a:r>
            <a:r>
              <a:rPr lang="en-US" sz="2400" dirty="0"/>
              <a:t>OK.</a:t>
            </a:r>
          </a:p>
          <a:p>
            <a:pPr algn="r" rtl="1"/>
            <a:r>
              <a:rPr lang="he-IL" sz="2400" dirty="0"/>
              <a:t>בסיום הריצה ניתן לראות את רשימת הזוגות </a:t>
            </a:r>
            <a:r>
              <a:rPr lang="en-US" sz="2400" dirty="0"/>
              <a:t>sound – </a:t>
            </a:r>
            <a:r>
              <a:rPr lang="en-US" sz="2400" dirty="0" err="1"/>
              <a:t>textgrid</a:t>
            </a:r>
            <a:r>
              <a:rPr lang="en-US" sz="2400" dirty="0"/>
              <a:t> </a:t>
            </a:r>
            <a:r>
              <a:rPr lang="he-IL" sz="2400" dirty="0"/>
              <a:t>בפראאט</a:t>
            </a:r>
            <a:r>
              <a:rPr lang="en-US" sz="2400" dirty="0"/>
              <a:t>. </a:t>
            </a:r>
            <a:r>
              <a:rPr lang="he-IL" sz="2400" dirty="0" smtClean="0"/>
              <a:t>כמוכן התוצאות </a:t>
            </a:r>
            <a:r>
              <a:rPr lang="he-IL" sz="2400" dirty="0"/>
              <a:t>נשמרו בתיקייה הנבדקת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07/7/12/main" val="243161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מדריך למשתמש: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5817870" cy="42937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8400" y="594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rtl="1"/>
            <a:r>
              <a:rPr lang="he-IL" dirty="0"/>
              <a:t>חשוב</a:t>
            </a:r>
            <a:r>
              <a:rPr lang="en-US" dirty="0"/>
              <a:t>: </a:t>
            </a:r>
            <a:r>
              <a:rPr lang="he-IL" dirty="0"/>
              <a:t>החלוקה לא תמיד מדוייקת</a:t>
            </a:r>
            <a:r>
              <a:rPr lang="en-US" dirty="0"/>
              <a:t>! </a:t>
            </a:r>
            <a:r>
              <a:rPr lang="he-IL" dirty="0"/>
              <a:t>לפעמים יש לבדוק את הקבצים ידנית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07/7/12/main" val="2431611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מדריך למשתמש: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שינוי הגדרות למידה \ הערכה</a:t>
            </a:r>
            <a:r>
              <a:rPr lang="he-IL" sz="2400" dirty="0" smtClean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 </a:t>
            </a:r>
            <a:r>
              <a:rPr lang="he-IL" sz="2400" dirty="0"/>
              <a:t>יש לשנות את השורות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המוקפות </a:t>
            </a:r>
            <a:r>
              <a:rPr lang="he-IL" sz="2400" dirty="0"/>
              <a:t>באדום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(</a:t>
            </a:r>
            <a:r>
              <a:rPr lang="he-IL" sz="2400" dirty="0"/>
              <a:t>בתוך </a:t>
            </a:r>
            <a:r>
              <a:rPr lang="en-US" sz="2400" dirty="0" err="1"/>
              <a:t>main.praat</a:t>
            </a:r>
            <a:r>
              <a:rPr lang="he-IL" sz="2400" dirty="0"/>
              <a:t>)</a:t>
            </a:r>
            <a:endParaRPr lang="en-US" sz="2400" dirty="0"/>
          </a:p>
          <a:p>
            <a:pPr algn="r" rtl="1"/>
            <a:r>
              <a:rPr lang="he-IL" sz="2400" dirty="0"/>
              <a:t>חשוב:</a:t>
            </a:r>
            <a:r>
              <a:rPr lang="he-IL" sz="2400" b="1" u="sng" dirty="0"/>
              <a:t> </a:t>
            </a:r>
            <a:r>
              <a:rPr lang="he-IL" sz="2400" b="1" u="sng" dirty="0" smtClean="0"/>
              <a:t>שינוי</a:t>
            </a: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he-IL" sz="2400" b="1" u="sng" dirty="0" smtClean="0"/>
              <a:t> </a:t>
            </a:r>
            <a:r>
              <a:rPr lang="he-IL" sz="2400" b="1" u="sng" dirty="0"/>
              <a:t>דורש לימוד מחדש של הרשת!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435483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07/7/12/main" val="206120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הרעיון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נלמד רשת ניורונים</a:t>
            </a:r>
          </a:p>
          <a:p>
            <a:pPr algn="r" rtl="1"/>
            <a:r>
              <a:rPr lang="he-IL" dirty="0" smtClean="0"/>
              <a:t>נממש "חלון" שעובר על מקטע מסויים של הקול </a:t>
            </a:r>
          </a:p>
          <a:p>
            <a:pPr algn="r" rtl="1"/>
            <a:r>
              <a:rPr lang="he-IL" dirty="0" smtClean="0"/>
              <a:t>ניתן אותו לרשת, הרשת תגיד לנו מה החלון הכי מתאים למיקום של תחילת מילה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05767"/>
            <a:ext cx="5257800" cy="24123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49016" y="3657600"/>
            <a:ext cx="2035277" cy="2667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00" mc:Ignorable="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40073383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בעיתיות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יצרנו רשת המקבלת מקטע קול לא מעובד</a:t>
            </a:r>
          </a:p>
          <a:p>
            <a:pPr algn="r" rtl="1"/>
            <a:r>
              <a:rPr lang="he-IL" dirty="0" smtClean="0"/>
              <a:t>הרשת מקבלת כמות גדולה של מידע שחלקו אינו רלוונטי</a:t>
            </a:r>
          </a:p>
          <a:p>
            <a:pPr algn="r" rtl="1"/>
            <a:r>
              <a:rPr lang="he-IL" dirty="0" smtClean="0"/>
              <a:t>ולכן הרשת שתיווצר גדולה ומורכבת:</a:t>
            </a:r>
          </a:p>
          <a:p>
            <a:pPr lvl="1" algn="r" rtl="1"/>
            <a:r>
              <a:rPr lang="he-IL" dirty="0" smtClean="0"/>
              <a:t>1200 ניורוני קלט</a:t>
            </a:r>
            <a:endParaRPr lang="he-IL" dirty="0"/>
          </a:p>
          <a:p>
            <a:pPr lvl="1" algn="r" rtl="1"/>
            <a:r>
              <a:rPr lang="he-IL" dirty="0" smtClean="0"/>
              <a:t>400 ניורונים בשכבה הנסתרת</a:t>
            </a:r>
          </a:p>
          <a:p>
            <a:pPr lvl="1" algn="r" rtl="1"/>
            <a:r>
              <a:rPr lang="he-IL" dirty="0" smtClean="0"/>
              <a:t>ורק מספר מצומצם של ניורוני פלט (כמספר המילים במשפט) </a:t>
            </a:r>
          </a:p>
        </p:txBody>
      </p:sp>
    </p:spTree>
    <p:extLst>
      <p:ext uri="{BB962C8B-B14F-4D97-AF65-F5344CB8AC3E}">
        <p14:creationId xmlns:p14="http://schemas.microsoft.com/office/powerpoint/2007/7/12/main" val="383457235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רשת ניורונים גירסא א':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98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22143260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תוצאות עם רשת מורכבת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האפליקציה מצליחה להגיד היכן מסתיימת והיכן מתחילה מילה בכ-50%. </a:t>
            </a:r>
            <a:endParaRPr lang="he-IL" dirty="0"/>
          </a:p>
          <a:p>
            <a:pPr algn="r" rtl="1"/>
            <a:r>
              <a:rPr lang="he-IL" dirty="0" smtClean="0"/>
              <a:t>באותה מידע יכלנו פשוט למקם את המחיצות על פי מידע סטטיסטי וניחוש  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מסקנה : </a:t>
            </a:r>
            <a:r>
              <a:rPr lang="he-IL" sz="4800" dirty="0" smtClean="0"/>
              <a:t>סגמנטציה גרועה!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07/7/12/main" val="134575184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פרוייקט חלק ב' –גישה לשיפור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הבעיה שלנו – עומס מידע על הרשת, הרבה פרטים בלתי נחוצים.</a:t>
            </a:r>
          </a:p>
          <a:p>
            <a:pPr algn="r" rtl="1"/>
            <a:r>
              <a:rPr lang="he-IL" dirty="0" smtClean="0"/>
              <a:t>כאשר נותנים לרשת ניורונים יותר מידי מידע  שחלקו לא רלוונטי היא מתקשה לסווג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98834095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רעיון לשיפור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ניתן לרשת מאפיין מסויים של הקול, ולא את כולם בו זמנית.</a:t>
            </a:r>
          </a:p>
          <a:p>
            <a:pPr algn="r" rtl="1"/>
            <a:r>
              <a:rPr lang="he-IL" dirty="0" smtClean="0"/>
              <a:t>נעזר ביכלת של התכנה </a:t>
            </a:r>
            <a:r>
              <a:rPr lang="en-US" dirty="0" err="1" smtClean="0">
                <a:hlinkClick r:id="rId2"/>
              </a:rPr>
              <a:t>Praat</a:t>
            </a:r>
            <a:r>
              <a:rPr lang="he-IL" dirty="0" smtClean="0"/>
              <a:t> המאפשרת לנו להוציא מהקול את המאפיינים שלו.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95750646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Sound Intensity</a:t>
            </a:r>
            <a:r>
              <a:rPr lang="he-IL" dirty="0" smtClean="0"/>
              <a:t> נפלאות ה-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המאפיין שבחרנו להשתמש בו הוא ה-</a:t>
            </a:r>
            <a:r>
              <a:rPr lang="en-US" dirty="0" smtClean="0"/>
              <a:t>intensity</a:t>
            </a:r>
            <a:r>
              <a:rPr lang="he-IL" dirty="0" smtClean="0"/>
              <a:t> של הקול.</a:t>
            </a:r>
          </a:p>
          <a:p>
            <a:pPr algn="r" rtl="1"/>
            <a:r>
              <a:rPr lang="he-IL" dirty="0" smtClean="0"/>
              <a:t>למה? </a:t>
            </a:r>
            <a:endParaRPr lang="he-IL" dirty="0"/>
          </a:p>
          <a:p>
            <a:pPr lvl="1" algn="r" rtl="1"/>
            <a:r>
              <a:rPr lang="he-IL" dirty="0" smtClean="0"/>
              <a:t>הסתכלנו על משפט </a:t>
            </a:r>
            <a:r>
              <a:rPr lang="en-US" dirty="0" smtClean="0"/>
              <a:t>x</a:t>
            </a:r>
            <a:r>
              <a:rPr lang="he-IL" dirty="0" smtClean="0"/>
              <a:t> אותו אמרו הנבדקים,בחנו את כל המאפיינים שיכלנו להוציא מהקול. </a:t>
            </a:r>
          </a:p>
          <a:p>
            <a:pPr lvl="1" algn="r" rtl="1"/>
            <a:r>
              <a:rPr lang="he-IL" dirty="0" smtClean="0"/>
              <a:t>הסתבר שה-</a:t>
            </a:r>
            <a:r>
              <a:rPr lang="en-US" dirty="0" smtClean="0"/>
              <a:t>intensity</a:t>
            </a:r>
            <a:r>
              <a:rPr lang="he-IL" dirty="0" smtClean="0"/>
              <a:t> מאוד אופייני למילים וחלקים במשפט, גם אם המשפט נאמר ע"י אנשים שונים.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59583134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676A55" mc:Ignorable=""/>
      </a:dk2>
      <a:lt2>
        <a:srgbClr xmlns:mc="http://schemas.openxmlformats.org/markup-compatibility/2006" xmlns:a14="http://schemas.microsoft.com/office/drawing/2007/7/7/main" val="EAEBDE" mc:Ignorable=""/>
      </a:lt2>
      <a:accent1>
        <a:srgbClr xmlns:mc="http://schemas.openxmlformats.org/markup-compatibility/2006" xmlns:a14="http://schemas.microsoft.com/office/drawing/2007/7/7/main" val="72A376" mc:Ignorable=""/>
      </a:accent1>
      <a:accent2>
        <a:srgbClr xmlns:mc="http://schemas.openxmlformats.org/markup-compatibility/2006" xmlns:a14="http://schemas.microsoft.com/office/drawing/2007/7/7/main" val="B0CCB0" mc:Ignorable=""/>
      </a:accent2>
      <a:accent3>
        <a:srgbClr xmlns:mc="http://schemas.openxmlformats.org/markup-compatibility/2006" xmlns:a14="http://schemas.microsoft.com/office/drawing/2007/7/7/main" val="A8CDD7" mc:Ignorable=""/>
      </a:accent3>
      <a:accent4>
        <a:srgbClr xmlns:mc="http://schemas.openxmlformats.org/markup-compatibility/2006" xmlns:a14="http://schemas.microsoft.com/office/drawing/2007/7/7/main" val="C0BEAF" mc:Ignorable=""/>
      </a:accent4>
      <a:accent5>
        <a:srgbClr xmlns:mc="http://schemas.openxmlformats.org/markup-compatibility/2006" xmlns:a14="http://schemas.microsoft.com/office/drawing/2007/7/7/main" val="CEC597" mc:Ignorable=""/>
      </a:accent5>
      <a:accent6>
        <a:srgbClr xmlns:mc="http://schemas.openxmlformats.org/markup-compatibility/2006" xmlns:a14="http://schemas.microsoft.com/office/drawing/2007/7/7/main" val="E8B7B7" mc:Ignorable=""/>
      </a:accent6>
      <a:hlink>
        <a:srgbClr xmlns:mc="http://schemas.openxmlformats.org/markup-compatibility/2006" xmlns:a14="http://schemas.microsoft.com/office/drawing/2007/7/7/main" val="DB5353" mc:Ignorable=""/>
      </a:hlink>
      <a:folHlink>
        <a:srgbClr xmlns:mc="http://schemas.openxmlformats.org/markup-compatibility/2006" xmlns:a14="http://schemas.microsoft.com/office/drawing/2007/7/7/main" val="903638" mc:Ignorable="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2010-03-14T11:38:53Z</outs:dateTime>
      <outs:isPinned>true</outs:isPinned>
    </outs:relatedDate>
    <outs:relatedDate>
      <outs:type>2</outs:type>
      <outs:displayName>Created</outs:displayName>
      <outs:dateTime>2010-03-14T07:49:36Z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Masha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Masha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D2E178A8-5663-4001-BDC4-5008D663E6A5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231</TotalTime>
  <Words>659</Words>
  <Application>Microsoft Office PowerPoint</Application>
  <PresentationFormat>On-screen Show (4:3)</PresentationFormat>
  <Paragraphs>109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Foundry</vt:lpstr>
      <vt:lpstr>פרוייקט חלק ב'</vt:lpstr>
      <vt:lpstr>פרוייקט חלק א'- הרעיון</vt:lpstr>
      <vt:lpstr>מימוש הרעיון</vt:lpstr>
      <vt:lpstr>בעיתיות</vt:lpstr>
      <vt:lpstr>רשת ניורונים גירסא א':</vt:lpstr>
      <vt:lpstr>תוצאות עם רשת מורכבת</vt:lpstr>
      <vt:lpstr>פרוייקט חלק ב' –גישה לשיפור</vt:lpstr>
      <vt:lpstr>רעיון לשיפור</vt:lpstr>
      <vt:lpstr>Sound Intensity נפלאות ה-</vt:lpstr>
      <vt:lpstr>Sound Intensity נפלאות ה-</vt:lpstr>
      <vt:lpstr>Sound Intensity נפלאות ה-</vt:lpstr>
      <vt:lpstr>פרוייקט חלק ב' -מימוש</vt:lpstr>
      <vt:lpstr>רשת ניורונים גירסא ב':</vt:lpstr>
      <vt:lpstr>התוצאות – </vt:lpstr>
      <vt:lpstr> מדריך למשתמש:</vt:lpstr>
      <vt:lpstr> מדריך למשתמש:</vt:lpstr>
      <vt:lpstr> מדריך למשתמש:</vt:lpstr>
      <vt:lpstr> מדריך למשתמש:</vt:lpstr>
      <vt:lpstr> מדריך למשתמש:</vt:lpstr>
      <vt:lpstr> מדריך למשתמש:</vt:lpstr>
      <vt:lpstr> מדריך למשתמש:</vt:lpstr>
      <vt:lpstr> מדריך למשתמש:</vt:lpstr>
      <vt:lpstr> מדריך למשתמש: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חלק ב'</dc:title>
  <dc:creator>Masha</dc:creator>
  <cp:lastModifiedBy>Masha</cp:lastModifiedBy>
  <cp:revision>17</cp:revision>
  <dcterms:created xsi:type="dcterms:W3CDTF">2010-03-14T07:49:36Z</dcterms:created>
  <dcterms:modified xsi:type="dcterms:W3CDTF">2010-03-23T20:24:49Z</dcterms:modified>
</cp:coreProperties>
</file>