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5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61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54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4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8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6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5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6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3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ERC721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the functions used by ERC721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E8F2EF5F-344F-4915-9174-1312C8E8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approve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_approved, </a:t>
            </a:r>
            <a:r>
              <a:rPr lang="en-US" sz="2400" b="1" dirty="0">
                <a:latin typeface="Times New Roman"/>
                <a:cs typeface="Times New Roman"/>
              </a:rPr>
              <a:t>uint256</a:t>
            </a:r>
            <a:r>
              <a:rPr lang="en-US" sz="2400" dirty="0">
                <a:latin typeface="Times New Roman"/>
                <a:cs typeface="Times New Roman"/>
              </a:rPr>
              <a:t> _</a:t>
            </a:r>
            <a:r>
              <a:rPr lang="en-US" sz="2400" dirty="0" err="1">
                <a:latin typeface="Times New Roman"/>
                <a:cs typeface="Times New Roman"/>
              </a:rPr>
              <a:t>tokenId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r>
              <a:rPr lang="en-US" sz="2400" b="1" dirty="0">
                <a:latin typeface="Times New Roman"/>
                <a:cs typeface="Times New Roman"/>
              </a:rPr>
              <a:t>external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payable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@notice Set or reaffirm the approved address for an NFT</a:t>
            </a:r>
          </a:p>
          <a:p>
            <a:r>
              <a:rPr lang="en-US" dirty="0"/>
              <a:t>@dev The zero address indicates there is no approved address.</a:t>
            </a:r>
          </a:p>
          <a:p>
            <a:r>
              <a:rPr lang="en-US" dirty="0"/>
              <a:t>@dev Throws unless `</a:t>
            </a:r>
            <a:r>
              <a:rPr lang="en-US" dirty="0" err="1"/>
              <a:t>msg.sender</a:t>
            </a:r>
            <a:r>
              <a:rPr lang="en-US" dirty="0"/>
              <a:t>` is the current NFT owner, or an authorized  operator of the current owner.</a:t>
            </a:r>
          </a:p>
          <a:p>
            <a:r>
              <a:rPr lang="en-US" dirty="0"/>
              <a:t>@param _approved The new approved NFT controller</a:t>
            </a:r>
          </a:p>
          <a:p>
            <a:r>
              <a:rPr lang="en-US" dirty="0"/>
              <a:t>@param _</a:t>
            </a:r>
            <a:r>
              <a:rPr lang="en-US" dirty="0" err="1"/>
              <a:t>tokenId</a:t>
            </a:r>
            <a:r>
              <a:rPr lang="en-US" dirty="0"/>
              <a:t> The NFT to approve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5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setApprovalForAll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_operator, </a:t>
            </a:r>
            <a:r>
              <a:rPr lang="en-US" sz="2400" b="1" dirty="0">
                <a:latin typeface="Times New Roman"/>
                <a:cs typeface="Times New Roman"/>
              </a:rPr>
              <a:t>bool</a:t>
            </a:r>
            <a:r>
              <a:rPr lang="en-US" sz="2400" dirty="0">
                <a:latin typeface="Times New Roman"/>
                <a:cs typeface="Times New Roman"/>
              </a:rPr>
              <a:t> _approved) </a:t>
            </a:r>
            <a:r>
              <a:rPr lang="en-US" sz="2400" b="1" dirty="0">
                <a:latin typeface="Times New Roman"/>
                <a:cs typeface="Times New Roman"/>
              </a:rPr>
              <a:t>external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@notice Enable or disable approval for a third party ("operator") to manage  all of `</a:t>
            </a:r>
            <a:r>
              <a:rPr lang="en-US" dirty="0" err="1"/>
              <a:t>msg.sender`'s</a:t>
            </a:r>
            <a:r>
              <a:rPr lang="en-US" dirty="0"/>
              <a:t> assets.</a:t>
            </a:r>
          </a:p>
          <a:p>
            <a:r>
              <a:rPr lang="en-US" dirty="0"/>
              <a:t>@dev Emits the </a:t>
            </a:r>
            <a:r>
              <a:rPr lang="en-US" dirty="0" err="1"/>
              <a:t>ApprovalForAll</a:t>
            </a:r>
            <a:r>
              <a:rPr lang="en-US" dirty="0"/>
              <a:t> event. The contract MUST allow  multiple operators per owner.</a:t>
            </a:r>
          </a:p>
          <a:p>
            <a:r>
              <a:rPr lang="en-US" dirty="0"/>
              <a:t>@param _operator Address to add to the set of authorized operators.</a:t>
            </a:r>
          </a:p>
          <a:p>
            <a:r>
              <a:rPr lang="en-US" dirty="0"/>
              <a:t>@param _approved True if the operator is approved, false to revoke approval.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getApproved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uint256</a:t>
            </a:r>
            <a:r>
              <a:rPr lang="en-US" sz="2400" dirty="0">
                <a:latin typeface="Times New Roman"/>
                <a:cs typeface="Times New Roman"/>
              </a:rPr>
              <a:t> _</a:t>
            </a:r>
            <a:r>
              <a:rPr lang="en-US" sz="2400" dirty="0" err="1">
                <a:latin typeface="Times New Roman"/>
                <a:cs typeface="Times New Roman"/>
              </a:rPr>
              <a:t>tokenId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r>
              <a:rPr lang="en-US" sz="2400" b="1" dirty="0">
                <a:latin typeface="Times New Roman"/>
                <a:cs typeface="Times New Roman"/>
              </a:rPr>
              <a:t>external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view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returns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);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@notice Get the approved address for a single NFT</a:t>
            </a:r>
          </a:p>
          <a:p>
            <a:r>
              <a:rPr lang="en-US" dirty="0"/>
              <a:t>dev Throws if `_</a:t>
            </a:r>
            <a:r>
              <a:rPr lang="en-US" dirty="0" err="1"/>
              <a:t>tokenId</a:t>
            </a:r>
            <a:r>
              <a:rPr lang="en-US" dirty="0"/>
              <a:t>` is not a valid NFT</a:t>
            </a:r>
          </a:p>
          <a:p>
            <a:r>
              <a:rPr lang="en-US" dirty="0"/>
              <a:t>@param _</a:t>
            </a:r>
            <a:r>
              <a:rPr lang="en-US" dirty="0" err="1"/>
              <a:t>tokenId</a:t>
            </a:r>
            <a:r>
              <a:rPr lang="en-US" dirty="0"/>
              <a:t> The NFT to find the approved address for</a:t>
            </a:r>
          </a:p>
          <a:p>
            <a:r>
              <a:rPr lang="en-US" dirty="0"/>
              <a:t>@return The approved address for this NFT, or the zero address if there is none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isApprovedForAll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_owner, 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_operator) </a:t>
            </a:r>
            <a:r>
              <a:rPr lang="en-US" sz="2400" b="1" dirty="0">
                <a:latin typeface="Times New Roman"/>
                <a:cs typeface="Times New Roman"/>
              </a:rPr>
              <a:t>external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view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returns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>
                <a:latin typeface="Times New Roman"/>
                <a:cs typeface="Times New Roman"/>
              </a:rPr>
              <a:t>bool</a:t>
            </a:r>
            <a:r>
              <a:rPr lang="en-US" sz="2400" dirty="0">
                <a:latin typeface="Times New Roman"/>
                <a:cs typeface="Times New Roman"/>
              </a:rPr>
              <a:t>);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@notice Query if an address is an authorized operator for another address</a:t>
            </a:r>
          </a:p>
          <a:p>
            <a:r>
              <a:rPr lang="en-US" dirty="0"/>
              <a:t>@param _owner The address that owns the NFTs</a:t>
            </a:r>
          </a:p>
          <a:p>
            <a:r>
              <a:rPr lang="en-US" dirty="0"/>
              <a:t>@param _operator The address that acts on behalf of the owner</a:t>
            </a:r>
          </a:p>
          <a:p>
            <a:r>
              <a:rPr lang="en-US"/>
              <a:t>@return True if `_operator` is an approved operator for `_owner`, false otherwise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8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supportsInterface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bytes4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interfaceID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r>
              <a:rPr lang="en-US" sz="2400" b="1" dirty="0">
                <a:latin typeface="Times New Roman"/>
                <a:cs typeface="Times New Roman"/>
              </a:rPr>
              <a:t>external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view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returns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>
                <a:latin typeface="Times New Roman"/>
                <a:cs typeface="Times New Roman"/>
              </a:rPr>
              <a:t>bool</a:t>
            </a:r>
            <a:r>
              <a:rPr lang="en-US" sz="2400" dirty="0">
                <a:latin typeface="Times New Roman"/>
                <a:cs typeface="Times New Roman"/>
              </a:rPr>
              <a:t>);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@notice Query if a contract implements an interface</a:t>
            </a:r>
          </a:p>
          <a:p>
            <a:r>
              <a:rPr lang="en-US" dirty="0"/>
              <a:t>@param </a:t>
            </a:r>
            <a:r>
              <a:rPr lang="en-US" dirty="0" err="1"/>
              <a:t>interfaceID</a:t>
            </a:r>
            <a:r>
              <a:rPr lang="en-US" dirty="0"/>
              <a:t> The interface identifier, as specified in ERC-165</a:t>
            </a:r>
          </a:p>
          <a:p>
            <a:r>
              <a:rPr lang="en-US" dirty="0"/>
              <a:t>@dev Interface identification is specified in ERC-165. This function  uses less than 30,000 gas.</a:t>
            </a:r>
          </a:p>
          <a:p>
            <a:r>
              <a:rPr lang="en-US" dirty="0"/>
              <a:t>@return `true` if the contract implements `</a:t>
            </a:r>
            <a:r>
              <a:rPr lang="en-US" dirty="0" err="1"/>
              <a:t>interfaceID</a:t>
            </a:r>
            <a:r>
              <a:rPr lang="en-US" dirty="0"/>
              <a:t>` and  `</a:t>
            </a:r>
            <a:r>
              <a:rPr lang="en-US" dirty="0" err="1"/>
              <a:t>interfaceID</a:t>
            </a:r>
            <a:r>
              <a:rPr lang="en-US" dirty="0"/>
              <a:t>` is not 0xffffffff, `false` otherwise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1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onERC721Received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_operator, 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_from, </a:t>
            </a:r>
            <a:r>
              <a:rPr lang="en-US" sz="2400" b="1" dirty="0">
                <a:latin typeface="Times New Roman"/>
                <a:cs typeface="Times New Roman"/>
              </a:rPr>
              <a:t>uint256</a:t>
            </a:r>
            <a:r>
              <a:rPr lang="en-US" sz="2400" dirty="0">
                <a:latin typeface="Times New Roman"/>
                <a:cs typeface="Times New Roman"/>
              </a:rPr>
              <a:t> _</a:t>
            </a:r>
            <a:r>
              <a:rPr lang="en-US" sz="2400" dirty="0" err="1">
                <a:latin typeface="Times New Roman"/>
                <a:cs typeface="Times New Roman"/>
              </a:rPr>
              <a:t>tokenId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b="1" dirty="0">
                <a:latin typeface="Times New Roman"/>
                <a:cs typeface="Times New Roman"/>
              </a:rPr>
              <a:t>bytes</a:t>
            </a:r>
            <a:r>
              <a:rPr lang="en-US" sz="2400" dirty="0">
                <a:latin typeface="Times New Roman"/>
                <a:cs typeface="Times New Roman"/>
              </a:rPr>
              <a:t> _data) </a:t>
            </a:r>
            <a:r>
              <a:rPr lang="en-US" sz="2400" b="1" dirty="0">
                <a:latin typeface="Times New Roman"/>
                <a:cs typeface="Times New Roman"/>
              </a:rPr>
              <a:t>external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returns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bytes4</a:t>
            </a:r>
            <a:r>
              <a:rPr lang="en-US" sz="2400" dirty="0">
                <a:latin typeface="Times New Roman"/>
                <a:cs typeface="Times New Roman"/>
              </a:rPr>
              <a:t>);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@notice Handle the receipt of an NFT</a:t>
            </a:r>
          </a:p>
          <a:p>
            <a:r>
              <a:rPr lang="en-US" dirty="0"/>
              <a:t>@dev The ERC721 smart contract calls this function on the  recipient after a `transfer`. This function MAY throw to revert and reject the transfer. Return  of other than the magic value MUST result in the transaction being reverted.</a:t>
            </a:r>
          </a:p>
          <a:p>
            <a:r>
              <a:rPr lang="en-US" dirty="0"/>
              <a:t>@notice The contract address is always the message sender. </a:t>
            </a:r>
          </a:p>
          <a:p>
            <a:r>
              <a:rPr lang="en-US" dirty="0"/>
              <a:t>@param _operator The address which called `</a:t>
            </a:r>
            <a:r>
              <a:rPr lang="en-US" dirty="0" err="1"/>
              <a:t>safeTransferFrom</a:t>
            </a:r>
            <a:r>
              <a:rPr lang="en-US" dirty="0"/>
              <a:t>` function.</a:t>
            </a:r>
          </a:p>
          <a:p>
            <a:r>
              <a:rPr lang="en-US" dirty="0"/>
              <a:t>@param _from The address which previously owned the token.</a:t>
            </a:r>
          </a:p>
          <a:p>
            <a:r>
              <a:rPr lang="en-US" dirty="0"/>
              <a:t>@param _</a:t>
            </a:r>
            <a:r>
              <a:rPr lang="en-US" dirty="0" err="1"/>
              <a:t>tokenId</a:t>
            </a:r>
            <a:r>
              <a:rPr lang="en-US" dirty="0"/>
              <a:t> The NFT identifier which is being transferred.</a:t>
            </a:r>
          </a:p>
          <a:p>
            <a:r>
              <a:rPr lang="en-US" dirty="0"/>
              <a:t>@param _data Additional data with no specified format.</a:t>
            </a:r>
          </a:p>
          <a:p>
            <a:r>
              <a:rPr lang="en-US" dirty="0"/>
              <a:t>@return `bytes4(keccak256("onERC721Received(address,address,uint256,bytes)"))`  unless throwing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erson wearing a green shirt&#10;&#10;Description generated with high confidence">
            <a:extLst>
              <a:ext uri="{FF2B5EF4-FFF2-40B4-BE49-F238E27FC236}">
                <a16:creationId xmlns:a16="http://schemas.microsoft.com/office/drawing/2014/main" id="{CB0D421E-4B07-4560-ACAB-6D1EE4BE3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687" y="378330"/>
            <a:ext cx="8922773" cy="6218903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9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br>
              <a:rPr lang="en-US" sz="2400" dirty="0">
                <a:latin typeface="Times New Roman"/>
                <a:ea typeface="+mj-lt"/>
                <a:cs typeface="Times New Roman"/>
              </a:rPr>
            </a:br>
            <a:r>
              <a:rPr lang="en-US" sz="2400" b="1" dirty="0">
                <a:latin typeface="Times New Roman"/>
                <a:cs typeface="Times New Roman"/>
              </a:rPr>
              <a:t>event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Transfer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address indexed </a:t>
            </a:r>
            <a:r>
              <a:rPr lang="en-US" sz="2400" dirty="0">
                <a:latin typeface="Times New Roman"/>
                <a:cs typeface="Times New Roman"/>
              </a:rPr>
              <a:t>_from, 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indexed</a:t>
            </a:r>
            <a:r>
              <a:rPr lang="en-US" sz="2400" dirty="0">
                <a:latin typeface="Times New Roman"/>
                <a:cs typeface="Times New Roman"/>
              </a:rPr>
              <a:t> _to, </a:t>
            </a:r>
            <a:r>
              <a:rPr lang="en-US" sz="2400" b="1" dirty="0">
                <a:latin typeface="Times New Roman"/>
                <a:cs typeface="Times New Roman"/>
              </a:rPr>
              <a:t>uint256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indexed</a:t>
            </a:r>
            <a:r>
              <a:rPr lang="en-US" sz="2400" dirty="0">
                <a:latin typeface="Times New Roman"/>
                <a:cs typeface="Times New Roman"/>
              </a:rPr>
              <a:t> _</a:t>
            </a:r>
            <a:r>
              <a:rPr lang="en-US" sz="2400" dirty="0" err="1">
                <a:latin typeface="Times New Roman"/>
                <a:cs typeface="Times New Roman"/>
              </a:rPr>
              <a:t>tokenId</a:t>
            </a:r>
            <a:r>
              <a:rPr lang="en-US" sz="2400" dirty="0">
                <a:latin typeface="Times New Roman"/>
                <a:cs typeface="Times New Roman"/>
              </a:rPr>
              <a:t>); </a:t>
            </a:r>
            <a:br>
              <a:rPr lang="en-US" sz="2400" dirty="0">
                <a:latin typeface="Times New Roman"/>
                <a:cs typeface="Times New Roman"/>
              </a:rPr>
            </a:br>
            <a:endParaRPr lang="en-US" sz="2400">
              <a:latin typeface="Times New Roman"/>
              <a:cs typeface="Times New Roman"/>
            </a:endParaRPr>
          </a:p>
          <a:p>
            <a:pPr algn="ctr"/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emits when ownership of any NFT changes by any mechanism.</a:t>
            </a:r>
          </a:p>
          <a:p>
            <a:r>
              <a:rPr lang="en-US" dirty="0"/>
              <a:t>This event emits when NFTs are created (`from` == 0) and destroyed (`to` == 0).</a:t>
            </a:r>
          </a:p>
          <a:p>
            <a:r>
              <a:rPr lang="en-US" dirty="0"/>
              <a:t>Exception: during contract creation, any number of NFTs  may be created and assigned without emitting Transfer.</a:t>
            </a:r>
          </a:p>
          <a:p>
            <a:r>
              <a:rPr lang="en-US" dirty="0"/>
              <a:t>At the time of  any transfer, the approved address for that NFT (if any) is reset to none.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1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event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Approval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indexed</a:t>
            </a:r>
            <a:r>
              <a:rPr lang="en-US" sz="2400" dirty="0">
                <a:latin typeface="Times New Roman"/>
                <a:cs typeface="Times New Roman"/>
              </a:rPr>
              <a:t> _owner, 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indexed</a:t>
            </a:r>
            <a:r>
              <a:rPr lang="en-US" sz="2400" dirty="0">
                <a:latin typeface="Times New Roman"/>
                <a:cs typeface="Times New Roman"/>
              </a:rPr>
              <a:t> _approved, </a:t>
            </a:r>
            <a:r>
              <a:rPr lang="en-US" sz="2400" b="1" dirty="0">
                <a:latin typeface="Times New Roman"/>
                <a:cs typeface="Times New Roman"/>
              </a:rPr>
              <a:t>uint256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indexed</a:t>
            </a:r>
            <a:r>
              <a:rPr lang="en-US" sz="2400" dirty="0">
                <a:latin typeface="Times New Roman"/>
                <a:cs typeface="Times New Roman"/>
              </a:rPr>
              <a:t> _</a:t>
            </a:r>
            <a:r>
              <a:rPr lang="en-US" sz="2400" dirty="0" err="1">
                <a:latin typeface="Times New Roman"/>
                <a:cs typeface="Times New Roman"/>
              </a:rPr>
              <a:t>tokenId</a:t>
            </a:r>
            <a:r>
              <a:rPr lang="en-US" sz="2400" dirty="0">
                <a:latin typeface="Times New Roman"/>
                <a:cs typeface="Times New Roman"/>
              </a:rPr>
              <a:t>);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emits when the approved address for an NFT is changed or  reaffirmed.</a:t>
            </a:r>
          </a:p>
          <a:p>
            <a:r>
              <a:rPr lang="en-US" dirty="0"/>
              <a:t>The zero address indicates there is no approved address.</a:t>
            </a:r>
          </a:p>
          <a:p>
            <a:r>
              <a:rPr lang="en-US" dirty="0"/>
              <a:t>When a Transfer event emits, this also indicates that the approved  address for that NFT (if any) is reset to none.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4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event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ApprovalForAll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indexed</a:t>
            </a:r>
            <a:r>
              <a:rPr lang="en-US" sz="2400" dirty="0">
                <a:latin typeface="Times New Roman"/>
                <a:cs typeface="Times New Roman"/>
              </a:rPr>
              <a:t> _owner, 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indexed</a:t>
            </a:r>
            <a:r>
              <a:rPr lang="en-US" sz="2400" dirty="0">
                <a:latin typeface="Times New Roman"/>
                <a:cs typeface="Times New Roman"/>
              </a:rPr>
              <a:t> _operator, </a:t>
            </a:r>
            <a:r>
              <a:rPr lang="en-US" sz="2400" b="1" dirty="0">
                <a:latin typeface="Times New Roman"/>
                <a:cs typeface="Times New Roman"/>
              </a:rPr>
              <a:t>bool</a:t>
            </a:r>
            <a:r>
              <a:rPr lang="en-US" sz="2400" dirty="0">
                <a:latin typeface="Times New Roman"/>
                <a:cs typeface="Times New Roman"/>
              </a:rPr>
              <a:t> _approved);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emits when an operator is enabled or disabled for an owner.</a:t>
            </a:r>
          </a:p>
          <a:p>
            <a:r>
              <a:rPr lang="en-US" dirty="0"/>
              <a:t>The operator can manage all NFTs of the owner.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balanceOf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_owner) </a:t>
            </a:r>
            <a:r>
              <a:rPr lang="en-US" sz="2400" b="1" dirty="0">
                <a:latin typeface="Times New Roman"/>
                <a:cs typeface="Times New Roman"/>
              </a:rPr>
              <a:t>external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view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returns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>
                <a:latin typeface="Times New Roman"/>
                <a:cs typeface="Times New Roman"/>
              </a:rPr>
              <a:t>uint256</a:t>
            </a:r>
            <a:r>
              <a:rPr lang="en-US" sz="2400" dirty="0">
                <a:latin typeface="Times New Roman"/>
                <a:cs typeface="Times New Roman"/>
              </a:rPr>
              <a:t>);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Count all NFTs assigned to an owner</a:t>
            </a:r>
          </a:p>
          <a:p>
            <a:r>
              <a:rPr lang="en-US" dirty="0"/>
              <a:t>NFTs assigned to the zero address are considered invalid, and this  function throws for queries about the zero address.</a:t>
            </a:r>
          </a:p>
          <a:p>
            <a:r>
              <a:rPr lang="en-US" dirty="0"/>
              <a:t>param _owner An address for whom to query the balance return The number of NFTs owned by `_owner`, possibly zero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0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ownerOf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uint256</a:t>
            </a:r>
            <a:r>
              <a:rPr lang="en-US" sz="2400" dirty="0">
                <a:latin typeface="Times New Roman"/>
                <a:cs typeface="Times New Roman"/>
              </a:rPr>
              <a:t> _</a:t>
            </a:r>
            <a:r>
              <a:rPr lang="en-US" sz="2400" dirty="0" err="1">
                <a:latin typeface="Times New Roman"/>
                <a:cs typeface="Times New Roman"/>
              </a:rPr>
              <a:t>tokenId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r>
              <a:rPr lang="en-US" sz="2400" b="1" dirty="0">
                <a:latin typeface="Times New Roman"/>
                <a:cs typeface="Times New Roman"/>
              </a:rPr>
              <a:t>external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view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returns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);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@notice Find the owner of an NFT</a:t>
            </a:r>
          </a:p>
          <a:p>
            <a:r>
              <a:rPr lang="en-US" dirty="0"/>
              <a:t>@dev NFTs assigned to zero address are considered invalid, and queries  about them do throw.</a:t>
            </a:r>
          </a:p>
          <a:p>
            <a:r>
              <a:rPr lang="en-US" dirty="0"/>
              <a:t>@param _</a:t>
            </a:r>
            <a:r>
              <a:rPr lang="en-US" dirty="0" err="1"/>
              <a:t>tokenId</a:t>
            </a:r>
            <a:r>
              <a:rPr lang="en-US" dirty="0"/>
              <a:t> The identifier for an NFT.</a:t>
            </a:r>
          </a:p>
          <a:p>
            <a:r>
              <a:rPr lang="en-US" dirty="0"/>
              <a:t>@return The address of the owner of the NFT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7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safeTransferFrom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_from, 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_to, </a:t>
            </a:r>
            <a:r>
              <a:rPr lang="en-US" sz="2400" b="1" dirty="0">
                <a:latin typeface="Times New Roman"/>
                <a:cs typeface="Times New Roman"/>
              </a:rPr>
              <a:t>uint256</a:t>
            </a:r>
            <a:r>
              <a:rPr lang="en-US" sz="2400" dirty="0">
                <a:latin typeface="Times New Roman"/>
                <a:cs typeface="Times New Roman"/>
              </a:rPr>
              <a:t> _</a:t>
            </a:r>
            <a:r>
              <a:rPr lang="en-US" sz="2400" dirty="0" err="1">
                <a:latin typeface="Times New Roman"/>
                <a:cs typeface="Times New Roman"/>
              </a:rPr>
              <a:t>tokenId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b="1" dirty="0">
                <a:latin typeface="Times New Roman"/>
                <a:cs typeface="Times New Roman"/>
              </a:rPr>
              <a:t>bytes</a:t>
            </a:r>
            <a:r>
              <a:rPr lang="en-US" sz="2400" dirty="0">
                <a:latin typeface="Times New Roman"/>
                <a:cs typeface="Times New Roman"/>
              </a:rPr>
              <a:t> data) </a:t>
            </a:r>
            <a:r>
              <a:rPr lang="en-US" sz="2400" b="1" dirty="0">
                <a:latin typeface="Times New Roman"/>
                <a:cs typeface="Times New Roman"/>
              </a:rPr>
              <a:t>external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payable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@notice Transfers the ownership of an NFT from one address to another address.</a:t>
            </a:r>
          </a:p>
          <a:p>
            <a:r>
              <a:rPr lang="en-US" dirty="0"/>
              <a:t>dev Throws unless `</a:t>
            </a:r>
            <a:r>
              <a:rPr lang="en-US" dirty="0" err="1"/>
              <a:t>msg.sender</a:t>
            </a:r>
            <a:r>
              <a:rPr lang="en-US" dirty="0"/>
              <a:t>` is the current owner, an authorized  operator, or the approved address for this NFT. Throws if `_from` is  not the current owner. Throws if `_to` is the zero address. Throws if `_</a:t>
            </a:r>
            <a:r>
              <a:rPr lang="en-US" dirty="0" err="1"/>
              <a:t>tokenId</a:t>
            </a:r>
            <a:r>
              <a:rPr lang="en-US" dirty="0"/>
              <a:t>` is not a valid NFT. When transfer is complete, this function  checks if `_to` is a smart contract (code size &gt; 0). If so, it calls  `onERC721Received` on `_to` and throws if the return value is not  `bytes4(keccak256("onERC721Received(address,address,uint256,bytes)"))`.</a:t>
            </a:r>
          </a:p>
          <a:p>
            <a:r>
              <a:rPr lang="en-US" dirty="0"/>
              <a:t>@param _from The current owner of the NFT</a:t>
            </a:r>
          </a:p>
          <a:p>
            <a:r>
              <a:rPr lang="en-US" dirty="0"/>
              <a:t>@param _to The new owner.</a:t>
            </a:r>
          </a:p>
          <a:p>
            <a:r>
              <a:rPr lang="en-US" dirty="0"/>
              <a:t>@param _</a:t>
            </a:r>
            <a:r>
              <a:rPr lang="en-US" dirty="0" err="1"/>
              <a:t>tokenId</a:t>
            </a:r>
            <a:r>
              <a:rPr lang="en-US" dirty="0"/>
              <a:t> The NFT to transfer.</a:t>
            </a:r>
          </a:p>
          <a:p>
            <a:r>
              <a:rPr lang="en-US" dirty="0"/>
              <a:t>@param data Additional data with no specified format, sent in call to `_to`.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3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safeTransferFrom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_from, 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_to, </a:t>
            </a:r>
            <a:r>
              <a:rPr lang="en-US" sz="2400" b="1" dirty="0">
                <a:latin typeface="Times New Roman"/>
                <a:cs typeface="Times New Roman"/>
              </a:rPr>
              <a:t>uint256</a:t>
            </a:r>
            <a:r>
              <a:rPr lang="en-US" sz="2400" dirty="0">
                <a:latin typeface="Times New Roman"/>
                <a:cs typeface="Times New Roman"/>
              </a:rPr>
              <a:t> _</a:t>
            </a:r>
            <a:r>
              <a:rPr lang="en-US" sz="2400" dirty="0" err="1">
                <a:latin typeface="Times New Roman"/>
                <a:cs typeface="Times New Roman"/>
              </a:rPr>
              <a:t>tokenId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r>
              <a:rPr lang="en-US" sz="2400" b="1" dirty="0">
                <a:latin typeface="Times New Roman"/>
                <a:cs typeface="Times New Roman"/>
              </a:rPr>
              <a:t>external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payable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@notice Transfers the ownership of an NFT from one address to another address</a:t>
            </a:r>
          </a:p>
          <a:p>
            <a:r>
              <a:rPr lang="en-US" dirty="0"/>
              <a:t>@dev This works identically to the other function with an extra data parameter, except this function just sets data to "".</a:t>
            </a:r>
          </a:p>
          <a:p>
            <a:r>
              <a:rPr lang="en-US" dirty="0"/>
              <a:t>@param _from The current owner of the NFT</a:t>
            </a:r>
          </a:p>
          <a:p>
            <a:r>
              <a:rPr lang="en-US" dirty="0"/>
              <a:t>@param _to The new owner</a:t>
            </a:r>
          </a:p>
          <a:p>
            <a:r>
              <a:rPr lang="en-US" dirty="0"/>
              <a:t>@param _</a:t>
            </a:r>
            <a:r>
              <a:rPr lang="en-US" dirty="0" err="1"/>
              <a:t>tokenId</a:t>
            </a:r>
            <a:r>
              <a:rPr lang="en-US" dirty="0"/>
              <a:t> The NFT to transfer.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6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799-0FF3-4EA6-836D-C9F994E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3723"/>
            <a:ext cx="9477041" cy="17356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transferFrom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_from, </a:t>
            </a:r>
            <a:r>
              <a:rPr lang="en-US" sz="2400" b="1" dirty="0">
                <a:latin typeface="Times New Roman"/>
                <a:cs typeface="Times New Roman"/>
              </a:rPr>
              <a:t>address</a:t>
            </a:r>
            <a:r>
              <a:rPr lang="en-US" sz="2400" dirty="0">
                <a:latin typeface="Times New Roman"/>
                <a:cs typeface="Times New Roman"/>
              </a:rPr>
              <a:t> _to, </a:t>
            </a:r>
            <a:r>
              <a:rPr lang="en-US" sz="2400" b="1" dirty="0">
                <a:latin typeface="Times New Roman"/>
                <a:cs typeface="Times New Roman"/>
              </a:rPr>
              <a:t>uint256</a:t>
            </a:r>
            <a:r>
              <a:rPr lang="en-US" sz="2400" dirty="0">
                <a:latin typeface="Times New Roman"/>
                <a:cs typeface="Times New Roman"/>
              </a:rPr>
              <a:t> _</a:t>
            </a:r>
            <a:r>
              <a:rPr lang="en-US" sz="2400" dirty="0" err="1">
                <a:latin typeface="Times New Roman"/>
                <a:cs typeface="Times New Roman"/>
              </a:rPr>
              <a:t>tokenId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r>
              <a:rPr lang="en-US" sz="2400" b="1" dirty="0">
                <a:latin typeface="Times New Roman"/>
                <a:cs typeface="Times New Roman"/>
              </a:rPr>
              <a:t>external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payable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2102-A226-4D77-B7A2-F040A895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29" y="1986117"/>
            <a:ext cx="10586883" cy="4699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@notice Transfer ownership of an NFT -- THE CALLER IS RESPONSIBLE  TO CONFIRM THAT `_to` IS CAPABLE OF RECEIVING NFTS OR ELSE  THEY MAY BE PERMANENTLY LOST</a:t>
            </a:r>
          </a:p>
          <a:p>
            <a:r>
              <a:rPr lang="en-US" dirty="0"/>
              <a:t>@dev Throws unless `</a:t>
            </a:r>
            <a:r>
              <a:rPr lang="en-US" dirty="0" err="1"/>
              <a:t>msg.sender</a:t>
            </a:r>
            <a:r>
              <a:rPr lang="en-US" dirty="0"/>
              <a:t>` is the current owner, an authorized operator, or the approved address for this NFT. Throws if `_from` is  not the current owner. Throws if `_to` is the zero address. Throws if  `_</a:t>
            </a:r>
            <a:r>
              <a:rPr lang="en-US" dirty="0" err="1"/>
              <a:t>tokenId</a:t>
            </a:r>
            <a:r>
              <a:rPr lang="en-US" dirty="0"/>
              <a:t>` is not a valid NFT.</a:t>
            </a:r>
          </a:p>
          <a:p>
            <a:r>
              <a:rPr lang="en-US" dirty="0"/>
              <a:t>@param _from The current owner of the NFT</a:t>
            </a:r>
          </a:p>
          <a:p>
            <a:r>
              <a:rPr lang="en-US" dirty="0"/>
              <a:t>@param _to The new owner</a:t>
            </a:r>
          </a:p>
          <a:p>
            <a:r>
              <a:rPr lang="en-US" dirty="0"/>
              <a:t>@param _</a:t>
            </a:r>
            <a:r>
              <a:rPr lang="en-US" dirty="0" err="1"/>
              <a:t>tokenId</a:t>
            </a:r>
            <a:r>
              <a:rPr lang="en-US" dirty="0"/>
              <a:t> The NFT to transfer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E4D4016-2B32-4733-A769-5E806E51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767257"/>
            <a:ext cx="1143002" cy="4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30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ERC721</vt:lpstr>
      <vt:lpstr> event Transfer(address indexed _from, address indexed _to, uint256 indexed _tokenId);   </vt:lpstr>
      <vt:lpstr>event Approval(address indexed _owner, address indexed _approved, uint256 indexed _tokenId);</vt:lpstr>
      <vt:lpstr>event ApprovalForAll(address indexed _owner, address indexed _operator, bool _approved);</vt:lpstr>
      <vt:lpstr>function balanceOf(address _owner) external view returns (uint256);</vt:lpstr>
      <vt:lpstr>function ownerOf(uint256 _tokenId) external view returns (address);</vt:lpstr>
      <vt:lpstr>function safeTransferFrom(address _from, address _to, uint256 _tokenId, bytes data) external payable;</vt:lpstr>
      <vt:lpstr>function safeTransferFrom(address _from, address _to, uint256 _tokenId) external payable;</vt:lpstr>
      <vt:lpstr>function transferFrom(address _from, address _to, uint256 _tokenId) external payable;</vt:lpstr>
      <vt:lpstr>function approve(address _approved, uint256 _tokenId) external payable;</vt:lpstr>
      <vt:lpstr>function setApprovalForAll(address _operator, bool _approved) external;</vt:lpstr>
      <vt:lpstr>function getApproved(uint256 _tokenId) external view returns (address);</vt:lpstr>
      <vt:lpstr>function isApprovedForAll(address _owner, address _operator) external view returns (bool);</vt:lpstr>
      <vt:lpstr>function supportsInterface(bytes4 interfaceID) external view returns (bool);</vt:lpstr>
      <vt:lpstr>function onERC721Received(address _operator, address _from, uint256 _tokenId, bytes _data) external returns(bytes4);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90</cp:revision>
  <dcterms:created xsi:type="dcterms:W3CDTF">2013-07-15T20:26:40Z</dcterms:created>
  <dcterms:modified xsi:type="dcterms:W3CDTF">2018-08-13T03:33:57Z</dcterms:modified>
</cp:coreProperties>
</file>