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69" r:id="rId8"/>
    <p:sldId id="271" r:id="rId9"/>
    <p:sldId id="272" r:id="rId10"/>
    <p:sldId id="273" r:id="rId11"/>
    <p:sldId id="274" r:id="rId12"/>
    <p:sldId id="267" r:id="rId13"/>
    <p:sldId id="268" r:id="rId14"/>
    <p:sldId id="261" r:id="rId15"/>
    <p:sldId id="262" r:id="rId16"/>
    <p:sldId id="263" r:id="rId17"/>
    <p:sldId id="264" r:id="rId18"/>
    <p:sldId id="270" r:id="rId19"/>
    <p:sldId id="265" r:id="rId20"/>
    <p:sldId id="2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1933-B0D1-4AC6-B404-A249C542507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2FDA-A3FA-4661-BA81-B5A29C2B3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8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1933-B0D1-4AC6-B404-A249C542507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2FDA-A3FA-4661-BA81-B5A29C2B3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5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1933-B0D1-4AC6-B404-A249C542507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2FDA-A3FA-4661-BA81-B5A29C2B3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1933-B0D1-4AC6-B404-A249C542507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2FDA-A3FA-4661-BA81-B5A29C2B3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1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1933-B0D1-4AC6-B404-A249C542507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2FDA-A3FA-4661-BA81-B5A29C2B3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0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1933-B0D1-4AC6-B404-A249C542507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2FDA-A3FA-4661-BA81-B5A29C2B3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1933-B0D1-4AC6-B404-A249C542507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2FDA-A3FA-4661-BA81-B5A29C2B3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7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1933-B0D1-4AC6-B404-A249C542507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2FDA-A3FA-4661-BA81-B5A29C2B3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1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1933-B0D1-4AC6-B404-A249C542507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2FDA-A3FA-4661-BA81-B5A29C2B3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9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1933-B0D1-4AC6-B404-A249C542507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2FDA-A3FA-4661-BA81-B5A29C2B3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6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1933-B0D1-4AC6-B404-A249C542507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2FDA-A3FA-4661-BA81-B5A29C2B3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3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4121933-B0D1-4AC6-B404-A249C542507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35B2FDA-A3FA-4661-BA81-B5A29C2B3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2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5FC2-0B4C-4C58-BF1C-53FB298B32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Optimizer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15EFD-2376-4C73-8FC7-F7011B2C86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Hanavan Kuhn</a:t>
            </a:r>
          </a:p>
          <a:p>
            <a:r>
              <a:rPr lang="en-US" dirty="0"/>
              <a:t>Advisor: Torben Amtoft</a:t>
            </a:r>
          </a:p>
          <a:p>
            <a:r>
              <a:rPr lang="en-US" dirty="0"/>
              <a:t>8 December 2020</a:t>
            </a:r>
          </a:p>
        </p:txBody>
      </p:sp>
    </p:spTree>
    <p:extLst>
      <p:ext uri="{BB962C8B-B14F-4D97-AF65-F5344CB8AC3E}">
        <p14:creationId xmlns:p14="http://schemas.microsoft.com/office/powerpoint/2010/main" val="3172211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C145-0F7C-4CD0-A56C-2C4D6AFA3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Operation: Tokenizer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098C7-D7EA-481F-9FBC-DAE14820D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tokenizer examines the input file character by character to construct a list of tokens.</a:t>
            </a:r>
          </a:p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property area : m ^ 2 = width * height;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‘property’, ‘area’, ‘:’, ‘m’, ‘^’, ‘2’, ‘=’, ‘width’, ‘*’, ‘height’, ‘;’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7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39615-E3F1-4E28-90B3-6158CDC0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Operation: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B1308-91CE-497F-8D78-4EF21F164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The parser takes a list of tokens and converts them into a parse tree.</a:t>
            </a:r>
          </a:p>
          <a:p>
            <a:r>
              <a:rPr lang="en-US" dirty="0"/>
              <a:t>Example: </a:t>
            </a:r>
            <a:br>
              <a:rPr lang="en-US" dirty="0"/>
            </a:br>
            <a:br>
              <a:rPr lang="en-US" dirty="0"/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‘property’, ‘area’, ‘:’, ‘m’, ‘^’, ‘2’, ‘=’, ‘width’, ‘*’, ‘height’, ‘;’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82CBAFB-E73E-4479-A462-9598EA3B6ACA}"/>
              </a:ext>
            </a:extLst>
          </p:cNvPr>
          <p:cNvGrpSpPr/>
          <p:nvPr/>
        </p:nvGrpSpPr>
        <p:grpSpPr>
          <a:xfrm>
            <a:off x="5305615" y="2824825"/>
            <a:ext cx="4764740" cy="2380757"/>
            <a:chOff x="5305615" y="2824825"/>
            <a:chExt cx="4764740" cy="238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457757-3860-475C-996E-D603B0AAFD61}"/>
                </a:ext>
              </a:extLst>
            </p:cNvPr>
            <p:cNvSpPr/>
            <p:nvPr/>
          </p:nvSpPr>
          <p:spPr>
            <a:xfrm>
              <a:off x="6652809" y="2824825"/>
              <a:ext cx="1748118" cy="3999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Property: “area”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C70395-7E48-460C-B46F-4828D7686713}"/>
                </a:ext>
              </a:extLst>
            </p:cNvPr>
            <p:cNvSpPr/>
            <p:nvPr/>
          </p:nvSpPr>
          <p:spPr>
            <a:xfrm>
              <a:off x="6231468" y="3460758"/>
              <a:ext cx="842682" cy="3999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Units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1F0DC9F-90D0-4AD1-BC3E-1D55113FA60E}"/>
                </a:ext>
              </a:extLst>
            </p:cNvPr>
            <p:cNvSpPr/>
            <p:nvPr/>
          </p:nvSpPr>
          <p:spPr>
            <a:xfrm>
              <a:off x="5854950" y="4133314"/>
              <a:ext cx="376518" cy="3999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^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ACB656-A1B3-4DC9-A627-E368B1FFE905}"/>
                </a:ext>
              </a:extLst>
            </p:cNvPr>
            <p:cNvSpPr/>
            <p:nvPr/>
          </p:nvSpPr>
          <p:spPr>
            <a:xfrm>
              <a:off x="5305615" y="4805666"/>
              <a:ext cx="376518" cy="3999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DE34D22-CBD1-4CF8-BC0F-36F8DD818385}"/>
                </a:ext>
              </a:extLst>
            </p:cNvPr>
            <p:cNvSpPr/>
            <p:nvPr/>
          </p:nvSpPr>
          <p:spPr>
            <a:xfrm>
              <a:off x="6395321" y="4805666"/>
              <a:ext cx="376518" cy="3999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F5B48A-2A11-4159-9C12-65107449DA06}"/>
                </a:ext>
              </a:extLst>
            </p:cNvPr>
            <p:cNvSpPr/>
            <p:nvPr/>
          </p:nvSpPr>
          <p:spPr>
            <a:xfrm>
              <a:off x="8008474" y="3460758"/>
              <a:ext cx="842682" cy="3999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Value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145887-A230-40B9-BCC2-CBFD7D357A7B}"/>
                </a:ext>
              </a:extLst>
            </p:cNvPr>
            <p:cNvSpPr/>
            <p:nvPr/>
          </p:nvSpPr>
          <p:spPr>
            <a:xfrm>
              <a:off x="8851156" y="4133898"/>
              <a:ext cx="376518" cy="3999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033D1D-8625-4F84-A6BE-765BB52257AD}"/>
                </a:ext>
              </a:extLst>
            </p:cNvPr>
            <p:cNvSpPr/>
            <p:nvPr/>
          </p:nvSpPr>
          <p:spPr>
            <a:xfrm>
              <a:off x="8060771" y="4805666"/>
              <a:ext cx="790385" cy="3999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width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D247D2-8D48-45E9-A75A-9D4F8F18467C}"/>
                </a:ext>
              </a:extLst>
            </p:cNvPr>
            <p:cNvSpPr/>
            <p:nvPr/>
          </p:nvSpPr>
          <p:spPr>
            <a:xfrm>
              <a:off x="9227674" y="4805666"/>
              <a:ext cx="842681" cy="3999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height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9D75607-2304-4D51-85BE-CC948C9E96BB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flipH="1">
              <a:off x="6652809" y="3224741"/>
              <a:ext cx="874059" cy="2360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A31759D-C2ED-4F84-BDD0-94FCD4E1B51D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6043209" y="3860674"/>
              <a:ext cx="609600" cy="2726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E65CF3E-1B24-43D6-B1D5-10FDBF26E24F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5493874" y="4533230"/>
              <a:ext cx="549335" cy="2724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1CD652D-CBC0-4D00-AD8E-4175A5496572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6043209" y="4533230"/>
              <a:ext cx="540371" cy="2724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62561FB-B27A-45FB-9547-7B625A0A6EFB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flipH="1">
              <a:off x="8455964" y="4533814"/>
              <a:ext cx="583451" cy="2718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9B6E3A8-13C9-4B59-A2D0-4886F9FF1C0A}"/>
                </a:ext>
              </a:extLst>
            </p:cNvPr>
            <p:cNvCxnSpPr>
              <a:cxnSpLocks/>
              <a:stCxn id="4" idx="2"/>
              <a:endCxn id="9" idx="0"/>
            </p:cNvCxnSpPr>
            <p:nvPr/>
          </p:nvCxnSpPr>
          <p:spPr>
            <a:xfrm>
              <a:off x="7526868" y="3224741"/>
              <a:ext cx="902947" cy="2360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8CCA8B2-F012-43FA-8D8D-768E5D0653EC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8429815" y="3860674"/>
              <a:ext cx="609600" cy="2732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74A9918-B4E5-4A14-ABF7-6B000B9E7804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9039415" y="4533814"/>
              <a:ext cx="609600" cy="2718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504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25F2-E1DA-49E1-B93C-3EA63BD0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Operation: Solver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677A63-5A41-4496-AA14-20567C06C8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 a multi-variable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of the form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set of inputs to the function that correspond to properties in the optimization script</a:t>
                </a:r>
              </a:p>
              <a:p>
                <a:r>
                  <a:rPr lang="en-US" dirty="0"/>
                  <a:t>For minimization, we want to find a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can be achieved using gradient descent</a:t>
                </a:r>
              </a:p>
              <a:p>
                <a:r>
                  <a:rPr lang="en-US" dirty="0"/>
                  <a:t>We will then know what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satisfy the above condition</a:t>
                </a:r>
              </a:p>
              <a:p>
                <a:r>
                  <a:rPr lang="en-US" dirty="0"/>
                  <a:t>Example: if we want to optimize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area</a:t>
                </a:r>
                <a:r>
                  <a:rPr lang="en-US" dirty="0"/>
                  <a:t>, we know our inputs to the function will be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width</a:t>
                </a:r>
                <a:r>
                  <a:rPr lang="en-US" dirty="0"/>
                  <a:t> 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height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677A63-5A41-4496-AA14-20567C06C8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r="-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099179B-A969-4731-8D2F-7BE13ACC98B1}"/>
              </a:ext>
            </a:extLst>
          </p:cNvPr>
          <p:cNvSpPr txBox="1"/>
          <p:nvPr/>
        </p:nvSpPr>
        <p:spPr>
          <a:xfrm>
            <a:off x="4755031" y="5355688"/>
            <a:ext cx="55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property area : m ^ 2 = width * height;</a:t>
            </a:r>
          </a:p>
        </p:txBody>
      </p:sp>
    </p:spTree>
    <p:extLst>
      <p:ext uri="{BB962C8B-B14F-4D97-AF65-F5344CB8AC3E}">
        <p14:creationId xmlns:p14="http://schemas.microsoft.com/office/powerpoint/2010/main" val="307021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F8FD9-F5EA-438C-9F18-7E1129FB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Operation: Solver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8C172-1382-4F4C-B0E8-16D1AE92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To evaluate the function, the parse tree is examined to locate the property that needs to be minimized.</a:t>
            </a:r>
          </a:p>
          <a:p>
            <a:r>
              <a:rPr lang="en-US" dirty="0"/>
              <a:t>The properties that are used in the expression are then located in the parse tree to find their values.</a:t>
            </a:r>
          </a:p>
          <a:p>
            <a:r>
              <a:rPr lang="en-US" dirty="0"/>
              <a:t>If a property is defined in terms of another property, this process goes on recursively until all property values are either constant or unbound.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F07A54-8CFC-45BB-A2DE-4DD5397D566C}"/>
              </a:ext>
            </a:extLst>
          </p:cNvPr>
          <p:cNvGrpSpPr/>
          <p:nvPr/>
        </p:nvGrpSpPr>
        <p:grpSpPr>
          <a:xfrm>
            <a:off x="7098645" y="3747247"/>
            <a:ext cx="4018832" cy="1972057"/>
            <a:chOff x="5305615" y="2824825"/>
            <a:chExt cx="4851718" cy="238075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CE8244F-BB25-4B33-8C96-EEF51B118270}"/>
                </a:ext>
              </a:extLst>
            </p:cNvPr>
            <p:cNvSpPr/>
            <p:nvPr/>
          </p:nvSpPr>
          <p:spPr>
            <a:xfrm>
              <a:off x="6652809" y="2824825"/>
              <a:ext cx="1748118" cy="3999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Property: “area”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BCC87E-0C46-4DF9-B872-5AB02DAE783C}"/>
                </a:ext>
              </a:extLst>
            </p:cNvPr>
            <p:cNvSpPr/>
            <p:nvPr/>
          </p:nvSpPr>
          <p:spPr>
            <a:xfrm>
              <a:off x="6231468" y="3460758"/>
              <a:ext cx="842682" cy="3999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Units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D55BBE-B0D1-42D4-B7B0-E39B8FB4CA99}"/>
                </a:ext>
              </a:extLst>
            </p:cNvPr>
            <p:cNvSpPr/>
            <p:nvPr/>
          </p:nvSpPr>
          <p:spPr>
            <a:xfrm>
              <a:off x="5854950" y="4133314"/>
              <a:ext cx="376518" cy="3999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^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A0F56B-53AB-4BC6-A9EE-B11FEB4052F1}"/>
                </a:ext>
              </a:extLst>
            </p:cNvPr>
            <p:cNvSpPr/>
            <p:nvPr/>
          </p:nvSpPr>
          <p:spPr>
            <a:xfrm>
              <a:off x="5305615" y="4805666"/>
              <a:ext cx="376518" cy="3999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7B6A990-9BE1-4F67-91F4-5A1BE0535485}"/>
                </a:ext>
              </a:extLst>
            </p:cNvPr>
            <p:cNvSpPr/>
            <p:nvPr/>
          </p:nvSpPr>
          <p:spPr>
            <a:xfrm>
              <a:off x="6395321" y="4805666"/>
              <a:ext cx="376518" cy="3999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16CA13-8B47-40EF-A19D-20024FB8916A}"/>
                </a:ext>
              </a:extLst>
            </p:cNvPr>
            <p:cNvSpPr/>
            <p:nvPr/>
          </p:nvSpPr>
          <p:spPr>
            <a:xfrm>
              <a:off x="8008474" y="3460758"/>
              <a:ext cx="842682" cy="3999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Value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194D8F-D84C-4A5C-A6FB-C2ADA4066388}"/>
                </a:ext>
              </a:extLst>
            </p:cNvPr>
            <p:cNvSpPr/>
            <p:nvPr/>
          </p:nvSpPr>
          <p:spPr>
            <a:xfrm>
              <a:off x="8851156" y="4133898"/>
              <a:ext cx="376518" cy="3999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*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92223B6-3B5F-412C-A0BF-2BCA8D01B728}"/>
                </a:ext>
              </a:extLst>
            </p:cNvPr>
            <p:cNvSpPr/>
            <p:nvPr/>
          </p:nvSpPr>
          <p:spPr>
            <a:xfrm>
              <a:off x="7948209" y="4805666"/>
              <a:ext cx="902948" cy="3999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width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89A7C2-505B-4033-B413-C9F8714CF120}"/>
                </a:ext>
              </a:extLst>
            </p:cNvPr>
            <p:cNvSpPr/>
            <p:nvPr/>
          </p:nvSpPr>
          <p:spPr>
            <a:xfrm>
              <a:off x="9227675" y="4805666"/>
              <a:ext cx="929658" cy="3999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height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6939DCF-AB57-436E-A73D-DD0B7DD0EE32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6652809" y="3224741"/>
              <a:ext cx="874059" cy="2360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CDC765C-A14A-41CF-B75E-490788369E5E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6043209" y="3860674"/>
              <a:ext cx="609600" cy="2726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0036A1E-8A56-4836-9B38-B67766194F6A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5493874" y="4533230"/>
              <a:ext cx="549335" cy="2724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B26FA07-0827-45B1-AB61-3AF8AA9259B4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>
              <a:off x="6043209" y="4533230"/>
              <a:ext cx="540371" cy="2724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48C5BA6-9A87-47B5-8135-1C96063A1025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flipH="1">
              <a:off x="8399683" y="4533813"/>
              <a:ext cx="639734" cy="2718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A4E5DB8-1DF2-49C9-BC1D-C2C2DFD6DCD6}"/>
                </a:ext>
              </a:extLst>
            </p:cNvPr>
            <p:cNvCxnSpPr>
              <a:cxnSpLocks/>
              <a:stCxn id="5" idx="2"/>
              <a:endCxn id="10" idx="0"/>
            </p:cNvCxnSpPr>
            <p:nvPr/>
          </p:nvCxnSpPr>
          <p:spPr>
            <a:xfrm>
              <a:off x="7526868" y="3224741"/>
              <a:ext cx="902947" cy="2360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BEED2E7-670A-436B-9030-E5854D300302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8429815" y="3860674"/>
              <a:ext cx="609600" cy="2732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BB183BC-9664-4A3A-A98A-F988636C88A5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>
              <a:off x="9039417" y="4533813"/>
              <a:ext cx="653088" cy="2718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0890460-3B99-4C3C-9FB7-4BF34940472F}"/>
              </a:ext>
            </a:extLst>
          </p:cNvPr>
          <p:cNvSpPr/>
          <p:nvPr/>
        </p:nvSpPr>
        <p:spPr>
          <a:xfrm>
            <a:off x="8214570" y="3747245"/>
            <a:ext cx="1446990" cy="331263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638F58-C7FB-4B1B-9C67-6D68E87BD372}"/>
              </a:ext>
            </a:extLst>
          </p:cNvPr>
          <p:cNvSpPr/>
          <p:nvPr/>
        </p:nvSpPr>
        <p:spPr>
          <a:xfrm>
            <a:off x="9287589" y="5388040"/>
            <a:ext cx="747940" cy="33126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1C6711-D759-403E-9412-D8E518878070}"/>
              </a:ext>
            </a:extLst>
          </p:cNvPr>
          <p:cNvSpPr/>
          <p:nvPr/>
        </p:nvSpPr>
        <p:spPr>
          <a:xfrm>
            <a:off x="10347412" y="5388040"/>
            <a:ext cx="770066" cy="33126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974C-A5FD-4FB1-9252-4FAA8C50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08967-CEFD-4440-92D7-5A755F8B3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language features implemented</a:t>
            </a:r>
          </a:p>
          <a:p>
            <a:r>
              <a:rPr lang="en-US" dirty="0"/>
              <a:t>Minimization and maximization functionality</a:t>
            </a:r>
          </a:p>
          <a:p>
            <a:r>
              <a:rPr lang="en-US" dirty="0"/>
              <a:t>All properties can have units defined</a:t>
            </a:r>
          </a:p>
        </p:txBody>
      </p:sp>
    </p:spTree>
    <p:extLst>
      <p:ext uri="{BB962C8B-B14F-4D97-AF65-F5344CB8AC3E}">
        <p14:creationId xmlns:p14="http://schemas.microsoft.com/office/powerpoint/2010/main" val="29232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952C0-2588-439C-883B-78D0E08C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87FA1-BE55-4AA3-B55F-D609FF5AC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Attempted to implement gradient descent/ascent manually, ended up using a 3</a:t>
            </a:r>
            <a:r>
              <a:rPr lang="en-US" baseline="30000" dirty="0"/>
              <a:t>rd</a:t>
            </a:r>
            <a:r>
              <a:rPr lang="en-US" dirty="0"/>
              <a:t> party library</a:t>
            </a:r>
          </a:p>
          <a:p>
            <a:r>
              <a:rPr lang="en-US" dirty="0"/>
              <a:t>Unit conversion/checking quickly became very difficult; comparing the parse tree for the units and the parse tree for the expressions required a lot of extra logic</a:t>
            </a:r>
          </a:p>
        </p:txBody>
      </p:sp>
    </p:spTree>
    <p:extLst>
      <p:ext uri="{BB962C8B-B14F-4D97-AF65-F5344CB8AC3E}">
        <p14:creationId xmlns:p14="http://schemas.microsoft.com/office/powerpoint/2010/main" val="138561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2612-C83F-464C-96BD-29D2E166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Not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409B0-45B8-4721-82BE-8EADF3588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Units are not checked or converted</a:t>
            </a:r>
          </a:p>
          <a:p>
            <a:r>
              <a:rPr lang="en-US" dirty="0"/>
              <a:t>Enumerations work internally, but cannot be used properly in a script</a:t>
            </a:r>
          </a:p>
          <a:p>
            <a:r>
              <a:rPr lang="en-US" dirty="0"/>
              <a:t>Solving functions for an exact value is not implemented</a:t>
            </a:r>
          </a:p>
        </p:txBody>
      </p:sp>
    </p:spTree>
    <p:extLst>
      <p:ext uri="{BB962C8B-B14F-4D97-AF65-F5344CB8AC3E}">
        <p14:creationId xmlns:p14="http://schemas.microsoft.com/office/powerpoint/2010/main" val="376481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DCB7-A781-4C9F-B342-B3F263AC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645A5-D75E-4FEA-BEA6-737741F96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scripts could be “included” in the main script, so commonly used unit definitions could be saved</a:t>
            </a:r>
          </a:p>
          <a:p>
            <a:r>
              <a:rPr lang="en-US" dirty="0"/>
              <a:t>Abstract assemblies that have certain pre-defined properties</a:t>
            </a:r>
          </a:p>
          <a:p>
            <a:r>
              <a:rPr lang="en-US" dirty="0"/>
              <a:t>Property bounds to prevent optimizer from giving answers that do not make sense in the context of a problem</a:t>
            </a:r>
          </a:p>
          <a:p>
            <a:r>
              <a:rPr lang="en-US" dirty="0"/>
              <a:t>Property names can be resolved without needing to be fully qualified</a:t>
            </a:r>
          </a:p>
        </p:txBody>
      </p:sp>
    </p:spTree>
    <p:extLst>
      <p:ext uri="{BB962C8B-B14F-4D97-AF65-F5344CB8AC3E}">
        <p14:creationId xmlns:p14="http://schemas.microsoft.com/office/powerpoint/2010/main" val="767811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4CD70-8500-4A08-9E91-ED15F4F2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1659-F3F0-4190-8B4F-0923B5B7C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a cannon that can shoot a cannonball with a horizontal velocity of 125 m/s and a vertical velocity of 125 m/s.</a:t>
            </a:r>
          </a:p>
          <a:p>
            <a:r>
              <a:rPr lang="en-US" dirty="0"/>
              <a:t>You would like to know the time at which the cannonball reaches the highest point.</a:t>
            </a:r>
          </a:p>
        </p:txBody>
      </p:sp>
    </p:spTree>
    <p:extLst>
      <p:ext uri="{BB962C8B-B14F-4D97-AF65-F5344CB8AC3E}">
        <p14:creationId xmlns:p14="http://schemas.microsoft.com/office/powerpoint/2010/main" val="58204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AC4A-95EA-425A-9838-14D5F70F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5233A-9F43-4916-BF68-B618EBAC2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1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1D0DC-ADA1-4C76-B410-A207EE0F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8019C-CC27-46F1-B061-3C21401CA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that can solve design problems that would otherwise be tedious or difficult to solve by hand.</a:t>
            </a:r>
          </a:p>
          <a:p>
            <a:pPr lvl="1"/>
            <a:r>
              <a:rPr lang="en-US" dirty="0"/>
              <a:t>Can find a minimum, maximum, or a specific value</a:t>
            </a:r>
          </a:p>
          <a:p>
            <a:pPr lvl="1"/>
            <a:r>
              <a:rPr lang="en-US" dirty="0"/>
              <a:t>Easy to use language for specifying objects and their properties</a:t>
            </a:r>
          </a:p>
          <a:p>
            <a:pPr lvl="1"/>
            <a:r>
              <a:rPr lang="en-US" dirty="0"/>
              <a:t>Provides unit checking for equations and properties</a:t>
            </a:r>
          </a:p>
        </p:txBody>
      </p:sp>
    </p:spTree>
    <p:extLst>
      <p:ext uri="{BB962C8B-B14F-4D97-AF65-F5344CB8AC3E}">
        <p14:creationId xmlns:p14="http://schemas.microsoft.com/office/powerpoint/2010/main" val="250495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DDCF1-A158-46F9-AD4D-951CD455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E8DF4-67AD-4F54-AD45-2AEC0206E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CB1D-3D07-4B89-99A8-E2007D49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Used: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7D8B4-50FC-4286-A4F7-D8B05ACBA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 considered using Java</a:t>
            </a:r>
          </a:p>
          <a:p>
            <a:r>
              <a:rPr lang="en-US" dirty="0"/>
              <a:t>Had used Go in the past; decided to use it in order to learn a new language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CD1294-7E5B-4755-A494-69F43A2D8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793" y="864108"/>
            <a:ext cx="8286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Benefits of The Go Programming Language">
            <a:extLst>
              <a:ext uri="{FF2B5EF4-FFF2-40B4-BE49-F238E27FC236}">
                <a16:creationId xmlns:a16="http://schemas.microsoft.com/office/drawing/2014/main" id="{19A781B3-2D59-420C-818F-D4225D3E4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1" y="864108"/>
            <a:ext cx="28479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7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4BB3-B2E0-457E-A051-81706D16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Used:</a:t>
            </a:r>
            <a:br>
              <a:rPr lang="en-US" dirty="0"/>
            </a:br>
            <a:r>
              <a:rPr lang="en-US" dirty="0"/>
              <a:t>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1CDD4-7246-47BC-8E32-A39B29DC6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was what I used for Go development previously; has plugins for syntax checking and providing compile warnings and errors</a:t>
            </a:r>
          </a:p>
          <a:p>
            <a:r>
              <a:rPr lang="en-US" dirty="0"/>
              <a:t>Notepad++ would also work, but no syntax checking</a:t>
            </a:r>
          </a:p>
        </p:txBody>
      </p:sp>
      <p:pic>
        <p:nvPicPr>
          <p:cNvPr id="2050" name="Picture 2" descr="Visual Studio Code - Wikipedia">
            <a:extLst>
              <a:ext uri="{FF2B5EF4-FFF2-40B4-BE49-F238E27FC236}">
                <a16:creationId xmlns:a16="http://schemas.microsoft.com/office/drawing/2014/main" id="{35421F25-1384-44C4-8A57-50961B4CB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524" y="873253"/>
            <a:ext cx="1567944" cy="156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otepad++ on Twitter: &quot;For Notepad++ website unreachable problem: Due to  the unpaid bill, @ovh has cut off our server. We are trying to contact OVH  for restoring Notepad++ website. We don't have">
            <a:extLst>
              <a:ext uri="{FF2B5EF4-FFF2-40B4-BE49-F238E27FC236}">
                <a16:creationId xmlns:a16="http://schemas.microsoft.com/office/drawing/2014/main" id="{5F415A6C-C489-43B6-B41F-001A7D8D3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532" y="58566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60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F3B8-FA2A-4901-82E1-AD0E8E87D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</a:t>
            </a:r>
            <a:br>
              <a:rPr lang="en-US" dirty="0"/>
            </a:br>
            <a:r>
              <a:rPr lang="en-US" dirty="0"/>
              <a:t>Language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09455-13E0-4F03-9C54-32344E48F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syntax style modeled after C</a:t>
            </a:r>
          </a:p>
          <a:p>
            <a:r>
              <a:rPr lang="en-US" dirty="0"/>
              <a:t>All configuration options for optimizer can be specified in the language</a:t>
            </a:r>
          </a:p>
        </p:txBody>
      </p:sp>
    </p:spTree>
    <p:extLst>
      <p:ext uri="{BB962C8B-B14F-4D97-AF65-F5344CB8AC3E}">
        <p14:creationId xmlns:p14="http://schemas.microsoft.com/office/powerpoint/2010/main" val="365837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1A03-4752-4835-BA11-81651F056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</a:t>
            </a:r>
            <a:br>
              <a:rPr lang="en-US" dirty="0"/>
            </a:br>
            <a:r>
              <a:rPr lang="en-US" dirty="0"/>
              <a:t>Language</a:t>
            </a:r>
            <a:br>
              <a:rPr lang="en-US" dirty="0"/>
            </a:br>
            <a:r>
              <a:rPr lang="en-US" dirty="0"/>
              <a:t>Syntax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26A3A-D475-4E04-9A61-345DDDB48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variety of language syntax structures used for defining information in the script.</a:t>
            </a:r>
          </a:p>
          <a:p>
            <a:pPr lvl="1"/>
            <a:r>
              <a:rPr lang="en-US" b="1" dirty="0"/>
              <a:t>Unit</a:t>
            </a:r>
            <a:r>
              <a:rPr lang="en-US" dirty="0"/>
              <a:t> – defines a unit either as a base unit or as a composition of other units</a:t>
            </a:r>
          </a:p>
          <a:p>
            <a:pPr lvl="1"/>
            <a:r>
              <a:rPr lang="en-US" b="1" dirty="0"/>
              <a:t>Property</a:t>
            </a:r>
            <a:r>
              <a:rPr lang="en-US" dirty="0"/>
              <a:t> – defines a property of an object, along with the units and potentially a value (bound or unbound)</a:t>
            </a:r>
          </a:p>
          <a:p>
            <a:pPr lvl="1"/>
            <a:r>
              <a:rPr lang="en-US" b="1" dirty="0"/>
              <a:t>Assembly</a:t>
            </a:r>
            <a:r>
              <a:rPr lang="en-US" dirty="0"/>
              <a:t> – defines a collection of properties, and potentially subassemblies</a:t>
            </a:r>
          </a:p>
          <a:p>
            <a:pPr lvl="1"/>
            <a:r>
              <a:rPr lang="en-US" b="1" dirty="0"/>
              <a:t>Enumeration</a:t>
            </a:r>
            <a:r>
              <a:rPr lang="en-US" dirty="0"/>
              <a:t> – defines a set of related items with specific properties</a:t>
            </a:r>
          </a:p>
          <a:p>
            <a:pPr lvl="1"/>
            <a:r>
              <a:rPr lang="en-US" b="1" dirty="0"/>
              <a:t>Solve</a:t>
            </a:r>
            <a:r>
              <a:rPr lang="en-US" dirty="0"/>
              <a:t> – defines the type of optimization to use, as well as which property is being optimized</a:t>
            </a:r>
          </a:p>
        </p:txBody>
      </p:sp>
    </p:spTree>
    <p:extLst>
      <p:ext uri="{BB962C8B-B14F-4D97-AF65-F5344CB8AC3E}">
        <p14:creationId xmlns:p14="http://schemas.microsoft.com/office/powerpoint/2010/main" val="272716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4232D-2745-4011-8FE1-96FC97CA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Language Syntax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8ED07-A477-4352-B50C-E22E41263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Units: </a:t>
            </a:r>
            <a:br>
              <a:rPr lang="en-US" dirty="0"/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unit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unit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&lt;num&gt;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dirty="0"/>
              <a:t>Properties:</a:t>
            </a:r>
            <a:br>
              <a:rPr lang="en-US" dirty="0"/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property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property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= &lt;num&gt;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property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= &lt;exp&gt;;</a:t>
            </a:r>
          </a:p>
          <a:p>
            <a:r>
              <a:rPr lang="en-US" dirty="0"/>
              <a:t>Enumerations:</a:t>
            </a:r>
            <a:br>
              <a:rPr lang="en-US" dirty="0"/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property property_name1 :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property property_name2 :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value value_name1(&lt;num&gt;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&lt;num&gt;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…);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value value_name2(&lt;num&gt;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&lt;num&gt;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…);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29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2A89-09DD-4194-84F8-0872A9C6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</a:t>
            </a:r>
            <a:br>
              <a:rPr lang="en-US" dirty="0"/>
            </a:br>
            <a:r>
              <a:rPr lang="en-US" dirty="0"/>
              <a:t>Language</a:t>
            </a:r>
            <a:br>
              <a:rPr lang="en-US" dirty="0"/>
            </a:br>
            <a:r>
              <a:rPr lang="en-US" dirty="0"/>
              <a:t>Syntax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13D4E-B725-414F-8BB4-61B948C90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Assemblies:</a:t>
            </a:r>
            <a:br>
              <a:rPr lang="en-US" dirty="0"/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assembly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assembly_name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assembly subassembly_name1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property property_name1 :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property property_name2 :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= &lt;num&gt;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Solve:</a:t>
            </a:r>
            <a:br>
              <a:rPr lang="en-US" dirty="0"/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solve 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maximize|minimize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fully.qualified.name;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64F05-6F09-42CC-8314-E70B721B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Operation: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65BE7-DCBF-4C1F-BDCD-7EC5E5EB4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program consists of 3 main parts:</a:t>
            </a:r>
          </a:p>
          <a:p>
            <a:pPr lvl="1"/>
            <a:r>
              <a:rPr lang="en-US" b="1" dirty="0"/>
              <a:t>Tokenizer</a:t>
            </a:r>
            <a:r>
              <a:rPr lang="en-US" dirty="0"/>
              <a:t> – converts input file into a list of tokens</a:t>
            </a:r>
          </a:p>
          <a:p>
            <a:pPr lvl="1"/>
            <a:r>
              <a:rPr lang="en-US" b="1" dirty="0"/>
              <a:t>Parser</a:t>
            </a:r>
            <a:r>
              <a:rPr lang="en-US" dirty="0"/>
              <a:t> – converts list of tokens to a parse tree</a:t>
            </a:r>
          </a:p>
          <a:p>
            <a:pPr lvl="1"/>
            <a:r>
              <a:rPr lang="en-US" b="1" dirty="0"/>
              <a:t>Solver</a:t>
            </a:r>
            <a:r>
              <a:rPr lang="en-US" dirty="0"/>
              <a:t> – uses parse tree to produce an output</a:t>
            </a:r>
          </a:p>
        </p:txBody>
      </p:sp>
    </p:spTree>
    <p:extLst>
      <p:ext uri="{BB962C8B-B14F-4D97-AF65-F5344CB8AC3E}">
        <p14:creationId xmlns:p14="http://schemas.microsoft.com/office/powerpoint/2010/main" val="208647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644</TotalTime>
  <Words>1021</Words>
  <Application>Microsoft Office PowerPoint</Application>
  <PresentationFormat>Widescreen</PresentationFormat>
  <Paragraphs>95</Paragraphs>
  <Slides>20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Cambria Math</vt:lpstr>
      <vt:lpstr>Corbel</vt:lpstr>
      <vt:lpstr>Courier New</vt:lpstr>
      <vt:lpstr>Wingdings 2</vt:lpstr>
      <vt:lpstr>Frame</vt:lpstr>
      <vt:lpstr>Design Optimizer</vt:lpstr>
      <vt:lpstr>Goals</vt:lpstr>
      <vt:lpstr>Tools Used: Programming Language</vt:lpstr>
      <vt:lpstr>Tools Used: Development Environment</vt:lpstr>
      <vt:lpstr>Scripting Language Syntax</vt:lpstr>
      <vt:lpstr>Scripting Language Syntax (cont.)</vt:lpstr>
      <vt:lpstr>Scripting Language Syntax (cont.)</vt:lpstr>
      <vt:lpstr>Scripting Language Syntax (cont.)</vt:lpstr>
      <vt:lpstr>Program Operation: Overview</vt:lpstr>
      <vt:lpstr>Program Operation: Tokenizer</vt:lpstr>
      <vt:lpstr>Program Operation: Parser</vt:lpstr>
      <vt:lpstr>Program Operation: Solver</vt:lpstr>
      <vt:lpstr>Program Operation: Solver (cont.)</vt:lpstr>
      <vt:lpstr>Features Implemented</vt:lpstr>
      <vt:lpstr>Difficulties</vt:lpstr>
      <vt:lpstr>Features Not Implemented</vt:lpstr>
      <vt:lpstr>Future Ideas</vt:lpstr>
      <vt:lpstr>Sample Use Case</vt:lpstr>
      <vt:lpstr>Demo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Optimizer</dc:title>
  <dc:creator>Hanavan Kuhn</dc:creator>
  <cp:lastModifiedBy>Hanavan Kuhn</cp:lastModifiedBy>
  <cp:revision>33</cp:revision>
  <dcterms:created xsi:type="dcterms:W3CDTF">2020-12-05T20:30:19Z</dcterms:created>
  <dcterms:modified xsi:type="dcterms:W3CDTF">2020-12-08T07:47:20Z</dcterms:modified>
</cp:coreProperties>
</file>