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0" r:id="rId5"/>
    <p:sldId id="261" r:id="rId6"/>
    <p:sldId id="262"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1337B6-3510-4C1C-98FA-121AA9EBC12D}" type="datetimeFigureOut">
              <a:rPr lang="en-US" smtClean="0"/>
              <a:t>9/14/2020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724C161-56BD-4CD8-976A-DC5F6CD103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933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337B6-3510-4C1C-98FA-121AA9EBC12D}"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20454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337B6-3510-4C1C-98FA-121AA9EBC12D}"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302639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337B6-3510-4C1C-98FA-121AA9EBC12D}"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238421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337B6-3510-4C1C-98FA-121AA9EBC12D}"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4C161-56BD-4CD8-976A-DC5F6CD1030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287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337B6-3510-4C1C-98FA-121AA9EBC12D}"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120916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1337B6-3510-4C1C-98FA-121AA9EBC12D}" type="datetimeFigureOut">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414328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1337B6-3510-4C1C-98FA-121AA9EBC12D}" type="datetimeFigureOut">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31532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337B6-3510-4C1C-98FA-121AA9EBC12D}" type="datetimeFigureOut">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391308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337B6-3510-4C1C-98FA-121AA9EBC12D}"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2422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337B6-3510-4C1C-98FA-121AA9EBC12D}"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4C161-56BD-4CD8-976A-DC5F6CD10309}" type="slidenum">
              <a:rPr lang="en-US" smtClean="0"/>
              <a:t>‹#›</a:t>
            </a:fld>
            <a:endParaRPr lang="en-US"/>
          </a:p>
        </p:txBody>
      </p:sp>
    </p:spTree>
    <p:extLst>
      <p:ext uri="{BB962C8B-B14F-4D97-AF65-F5344CB8AC3E}">
        <p14:creationId xmlns:p14="http://schemas.microsoft.com/office/powerpoint/2010/main" val="267402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1337B6-3510-4C1C-98FA-121AA9EBC12D}" type="datetimeFigureOut">
              <a:rPr lang="en-US" smtClean="0"/>
              <a:t>9/14/2020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724C161-56BD-4CD8-976A-DC5F6CD10309}" type="slidenum">
              <a:rPr lang="en-US" smtClean="0"/>
              <a:t>‹#›</a:t>
            </a:fld>
            <a:endParaRPr lang="en-US"/>
          </a:p>
        </p:txBody>
      </p:sp>
    </p:spTree>
    <p:extLst>
      <p:ext uri="{BB962C8B-B14F-4D97-AF65-F5344CB8AC3E}">
        <p14:creationId xmlns:p14="http://schemas.microsoft.com/office/powerpoint/2010/main" val="2516497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96C9-E81D-417B-A906-1279C2B71895}"/>
              </a:ext>
            </a:extLst>
          </p:cNvPr>
          <p:cNvSpPr>
            <a:spLocks noGrp="1"/>
          </p:cNvSpPr>
          <p:nvPr>
            <p:ph type="ctrTitle"/>
          </p:nvPr>
        </p:nvSpPr>
        <p:spPr/>
        <p:txBody>
          <a:bodyPr/>
          <a:lstStyle/>
          <a:p>
            <a:r>
              <a:rPr lang="en-US" dirty="0"/>
              <a:t>Design Optimizer</a:t>
            </a:r>
          </a:p>
        </p:txBody>
      </p:sp>
      <p:sp>
        <p:nvSpPr>
          <p:cNvPr id="3" name="Subtitle 2">
            <a:extLst>
              <a:ext uri="{FF2B5EF4-FFF2-40B4-BE49-F238E27FC236}">
                <a16:creationId xmlns:a16="http://schemas.microsoft.com/office/drawing/2014/main" id="{D037289A-100A-42A1-B44F-05BE63335A4F}"/>
              </a:ext>
            </a:extLst>
          </p:cNvPr>
          <p:cNvSpPr>
            <a:spLocks noGrp="1"/>
          </p:cNvSpPr>
          <p:nvPr>
            <p:ph type="subTitle" idx="1"/>
          </p:nvPr>
        </p:nvSpPr>
        <p:spPr/>
        <p:txBody>
          <a:bodyPr/>
          <a:lstStyle/>
          <a:p>
            <a:r>
              <a:rPr lang="en-US" dirty="0"/>
              <a:t>Hanavan Kuhn</a:t>
            </a:r>
          </a:p>
          <a:p>
            <a:r>
              <a:rPr lang="en-US" dirty="0"/>
              <a:t>CIS 598</a:t>
            </a:r>
          </a:p>
        </p:txBody>
      </p:sp>
    </p:spTree>
    <p:extLst>
      <p:ext uri="{BB962C8B-B14F-4D97-AF65-F5344CB8AC3E}">
        <p14:creationId xmlns:p14="http://schemas.microsoft.com/office/powerpoint/2010/main" val="16968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C701-FDC0-481C-9A47-114229AB25B3}"/>
              </a:ext>
            </a:extLst>
          </p:cNvPr>
          <p:cNvSpPr>
            <a:spLocks noGrp="1"/>
          </p:cNvSpPr>
          <p:nvPr>
            <p:ph type="title"/>
          </p:nvPr>
        </p:nvSpPr>
        <p:spPr/>
        <p:txBody>
          <a:bodyPr/>
          <a:lstStyle/>
          <a:p>
            <a:r>
              <a:rPr lang="en-US" altLang="zh-CN" dirty="0"/>
              <a:t>Project </a:t>
            </a:r>
            <a:r>
              <a:rPr lang="en-US" dirty="0"/>
              <a:t>Description</a:t>
            </a:r>
          </a:p>
        </p:txBody>
      </p:sp>
      <p:sp>
        <p:nvSpPr>
          <p:cNvPr id="3" name="Content Placeholder 2">
            <a:extLst>
              <a:ext uri="{FF2B5EF4-FFF2-40B4-BE49-F238E27FC236}">
                <a16:creationId xmlns:a16="http://schemas.microsoft.com/office/drawing/2014/main" id="{621F11C4-A07B-49DF-AB43-117BA52CADD8}"/>
              </a:ext>
            </a:extLst>
          </p:cNvPr>
          <p:cNvSpPr>
            <a:spLocks noGrp="1"/>
          </p:cNvSpPr>
          <p:nvPr>
            <p:ph idx="1"/>
          </p:nvPr>
        </p:nvSpPr>
        <p:spPr/>
        <p:txBody>
          <a:bodyPr/>
          <a:lstStyle/>
          <a:p>
            <a:r>
              <a:rPr lang="en-US" dirty="0"/>
              <a:t>Problem</a:t>
            </a:r>
          </a:p>
          <a:p>
            <a:pPr lvl="1"/>
            <a:r>
              <a:rPr lang="en-US" dirty="0"/>
              <a:t>When you have a design problem where a certain criteria needs to be achieved (lowest mass, lowest drag coefficient, etc.), and there are many equations and relationships between the variables in the problem, it becomes very difficult to calculate the values of the properties by hand.</a:t>
            </a:r>
          </a:p>
          <a:p>
            <a:r>
              <a:rPr lang="en-US" dirty="0"/>
              <a:t>Solution</a:t>
            </a:r>
          </a:p>
          <a:p>
            <a:pPr lvl="1"/>
            <a:r>
              <a:rPr lang="en-US" dirty="0"/>
              <a:t>A program that can be used to find solutions to the problem by allowing users to define the relevant properties and variables and information about how to derive the solution.</a:t>
            </a:r>
          </a:p>
        </p:txBody>
      </p:sp>
    </p:spTree>
    <p:extLst>
      <p:ext uri="{BB962C8B-B14F-4D97-AF65-F5344CB8AC3E}">
        <p14:creationId xmlns:p14="http://schemas.microsoft.com/office/powerpoint/2010/main" val="49070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6BAE-DFE8-40A5-938C-185E5A160FE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6585E01-DC42-4247-8A31-9839F60A8F24}"/>
              </a:ext>
            </a:extLst>
          </p:cNvPr>
          <p:cNvSpPr>
            <a:spLocks noGrp="1"/>
          </p:cNvSpPr>
          <p:nvPr>
            <p:ph idx="1"/>
          </p:nvPr>
        </p:nvSpPr>
        <p:spPr/>
        <p:txBody>
          <a:bodyPr/>
          <a:lstStyle/>
          <a:p>
            <a:r>
              <a:rPr lang="en-US" dirty="0"/>
              <a:t>Simple text-based language as input to the optimizer</a:t>
            </a:r>
          </a:p>
          <a:p>
            <a:r>
              <a:rPr lang="en-US" dirty="0"/>
              <a:t>Provides unit checking for equations and properties</a:t>
            </a:r>
          </a:p>
          <a:p>
            <a:r>
              <a:rPr lang="en-US" dirty="0"/>
              <a:t>Allows for a variety of optimization methods</a:t>
            </a:r>
          </a:p>
          <a:p>
            <a:endParaRPr lang="en-US" dirty="0"/>
          </a:p>
          <a:p>
            <a:endParaRPr lang="en-US" dirty="0"/>
          </a:p>
        </p:txBody>
      </p:sp>
    </p:spTree>
    <p:extLst>
      <p:ext uri="{BB962C8B-B14F-4D97-AF65-F5344CB8AC3E}">
        <p14:creationId xmlns:p14="http://schemas.microsoft.com/office/powerpoint/2010/main" val="2289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CC24-23C1-439E-85AD-8FBDBF3A6D0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021B2D80-3E8E-406D-8805-3DE2863A7FB8}"/>
              </a:ext>
            </a:extLst>
          </p:cNvPr>
          <p:cNvSpPr>
            <a:spLocks noGrp="1"/>
          </p:cNvSpPr>
          <p:nvPr>
            <p:ph idx="1"/>
          </p:nvPr>
        </p:nvSpPr>
        <p:spPr/>
        <p:txBody>
          <a:bodyPr/>
          <a:lstStyle/>
          <a:p>
            <a:r>
              <a:rPr lang="en-US" dirty="0"/>
              <a:t>User can specify the needed objects and properties</a:t>
            </a:r>
          </a:p>
          <a:p>
            <a:r>
              <a:rPr lang="en-US" dirty="0"/>
              <a:t>Relatively easy to use for the end user</a:t>
            </a:r>
          </a:p>
          <a:p>
            <a:r>
              <a:rPr lang="en-US" dirty="0"/>
              <a:t>Able to solve simple and complex problems</a:t>
            </a:r>
          </a:p>
          <a:p>
            <a:r>
              <a:rPr lang="en-US" dirty="0"/>
              <a:t>Easily expandable for future additions to functionality</a:t>
            </a:r>
          </a:p>
          <a:p>
            <a:endParaRPr lang="en-US" dirty="0"/>
          </a:p>
        </p:txBody>
      </p:sp>
    </p:spTree>
    <p:extLst>
      <p:ext uri="{BB962C8B-B14F-4D97-AF65-F5344CB8AC3E}">
        <p14:creationId xmlns:p14="http://schemas.microsoft.com/office/powerpoint/2010/main" val="273223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5F5C-57C7-4C09-9B74-C7FAAB69EB9B}"/>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6BCA7F2B-AF05-4E8C-9725-4B8935FF128C}"/>
              </a:ext>
            </a:extLst>
          </p:cNvPr>
          <p:cNvSpPr>
            <a:spLocks noGrp="1"/>
          </p:cNvSpPr>
          <p:nvPr>
            <p:ph idx="1"/>
          </p:nvPr>
        </p:nvSpPr>
        <p:spPr/>
        <p:txBody>
          <a:bodyPr/>
          <a:lstStyle/>
          <a:p>
            <a:r>
              <a:rPr lang="en-US" dirty="0"/>
              <a:t>September</a:t>
            </a:r>
          </a:p>
          <a:p>
            <a:pPr lvl="1"/>
            <a:r>
              <a:rPr lang="en-US" dirty="0"/>
              <a:t>Requirements Presentation</a:t>
            </a:r>
          </a:p>
          <a:p>
            <a:pPr lvl="1"/>
            <a:r>
              <a:rPr lang="en-US" dirty="0"/>
              <a:t>Begin development of program</a:t>
            </a:r>
          </a:p>
          <a:p>
            <a:r>
              <a:rPr lang="en-US" dirty="0"/>
              <a:t>October</a:t>
            </a:r>
          </a:p>
          <a:p>
            <a:pPr lvl="1"/>
            <a:r>
              <a:rPr lang="en-US" dirty="0"/>
              <a:t>Second Presentation</a:t>
            </a:r>
          </a:p>
          <a:p>
            <a:pPr lvl="1"/>
            <a:r>
              <a:rPr lang="en-US" dirty="0"/>
              <a:t>Continue development of program</a:t>
            </a:r>
          </a:p>
          <a:p>
            <a:r>
              <a:rPr lang="en-US" dirty="0"/>
              <a:t>November</a:t>
            </a:r>
          </a:p>
          <a:p>
            <a:pPr lvl="1"/>
            <a:r>
              <a:rPr lang="en-US" dirty="0"/>
              <a:t>Testing/bug fixing</a:t>
            </a:r>
          </a:p>
          <a:p>
            <a:pPr lvl="1"/>
            <a:r>
              <a:rPr lang="en-US" dirty="0"/>
              <a:t>(Time allowing, create interactive tool)</a:t>
            </a:r>
          </a:p>
          <a:p>
            <a:r>
              <a:rPr lang="en-US" dirty="0"/>
              <a:t>December</a:t>
            </a:r>
          </a:p>
          <a:p>
            <a:pPr lvl="1"/>
            <a:r>
              <a:rPr lang="en-US" dirty="0"/>
              <a:t>Final presentation</a:t>
            </a:r>
          </a:p>
        </p:txBody>
      </p:sp>
    </p:spTree>
    <p:extLst>
      <p:ext uri="{BB962C8B-B14F-4D97-AF65-F5344CB8AC3E}">
        <p14:creationId xmlns:p14="http://schemas.microsoft.com/office/powerpoint/2010/main" val="371696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A6B8-D8BB-4E17-85D8-17E0E3F8BCF1}"/>
              </a:ext>
            </a:extLst>
          </p:cNvPr>
          <p:cNvSpPr>
            <a:spLocks noGrp="1"/>
          </p:cNvSpPr>
          <p:nvPr>
            <p:ph type="title"/>
          </p:nvPr>
        </p:nvSpPr>
        <p:spPr/>
        <p:txBody>
          <a:bodyPr/>
          <a:lstStyle/>
          <a:p>
            <a:r>
              <a:rPr lang="en-US" dirty="0"/>
              <a:t>Syntax Mockup</a:t>
            </a:r>
          </a:p>
        </p:txBody>
      </p:sp>
      <p:sp>
        <p:nvSpPr>
          <p:cNvPr id="3" name="Content Placeholder 2">
            <a:extLst>
              <a:ext uri="{FF2B5EF4-FFF2-40B4-BE49-F238E27FC236}">
                <a16:creationId xmlns:a16="http://schemas.microsoft.com/office/drawing/2014/main" id="{EC5DA982-FDCD-48B9-B6EA-6566D6A547F5}"/>
              </a:ext>
            </a:extLst>
          </p:cNvPr>
          <p:cNvSpPr>
            <a:spLocks noGrp="1"/>
          </p:cNvSpPr>
          <p:nvPr>
            <p:ph idx="1"/>
          </p:nvPr>
        </p:nvSpPr>
        <p:spPr/>
        <p:txBody>
          <a:bodyPr>
            <a:noAutofit/>
          </a:bodyPr>
          <a:lstStyle/>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unit kg;</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unit m;</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unit s;</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unit g = 0.001 kg;</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unit cm = 0.01 m;</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err="1">
                <a:latin typeface="Courier New" panose="02070309020205020404" pitchFamily="49" charset="0"/>
                <a:cs typeface="Courier New" panose="02070309020205020404" pitchFamily="49" charset="0"/>
              </a:rPr>
              <a:t>enum</a:t>
            </a:r>
            <a:r>
              <a:rPr lang="en-US" sz="1000" dirty="0">
                <a:latin typeface="Courier New" panose="02070309020205020404" pitchFamily="49" charset="0"/>
                <a:cs typeface="Courier New" panose="02070309020205020404" pitchFamily="49" charset="0"/>
              </a:rPr>
              <a:t> material {</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property density : kg/m^3;</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value PLA(1.24 g/cm^3);</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value ABS(1.04 g/cm^3);</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assembly rocket {</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assembly body {</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property radius : m = 4 cm;</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assembly nosecone {</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property mat : material;</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property length : m;</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property mass : kg = </a:t>
            </a:r>
            <a:r>
              <a:rPr lang="en-US" sz="1000" dirty="0" err="1">
                <a:latin typeface="Courier New" panose="02070309020205020404" pitchFamily="49" charset="0"/>
                <a:cs typeface="Courier New" panose="02070309020205020404" pitchFamily="49" charset="0"/>
              </a:rPr>
              <a:t>mat.density</a:t>
            </a:r>
            <a:r>
              <a:rPr lang="en-US" sz="1000" dirty="0">
                <a:latin typeface="Courier New" panose="02070309020205020404" pitchFamily="49" charset="0"/>
                <a:cs typeface="Courier New" panose="02070309020205020404" pitchFamily="49" charset="0"/>
              </a:rPr>
              <a:t> * (pi * length * </a:t>
            </a:r>
            <a:r>
              <a:rPr lang="en-US" sz="1000" dirty="0" err="1">
                <a:latin typeface="Courier New" panose="02070309020205020404" pitchFamily="49" charset="0"/>
                <a:cs typeface="Courier New" panose="02070309020205020404" pitchFamily="49" charset="0"/>
              </a:rPr>
              <a:t>rocket.body.radius</a:t>
            </a:r>
            <a:r>
              <a:rPr lang="en-US" sz="1000" dirty="0">
                <a:latin typeface="Courier New" panose="02070309020205020404" pitchFamily="49" charset="0"/>
                <a:cs typeface="Courier New" panose="02070309020205020404" pitchFamily="49" charset="0"/>
              </a:rPr>
              <a:t> ^ 2) / 3;</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summarize </a:t>
            </a:r>
            <a:r>
              <a:rPr lang="en-US" sz="1000" dirty="0" err="1">
                <a:latin typeface="Courier New" panose="02070309020205020404" pitchFamily="49" charset="0"/>
                <a:cs typeface="Courier New" panose="02070309020205020404" pitchFamily="49" charset="0"/>
              </a:rPr>
              <a:t>rocket.nosecone.mat</a:t>
            </a: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summarize </a:t>
            </a:r>
            <a:r>
              <a:rPr lang="en-US" sz="1000" dirty="0" err="1">
                <a:latin typeface="Courier New" panose="02070309020205020404" pitchFamily="49" charset="0"/>
                <a:cs typeface="Courier New" panose="02070309020205020404" pitchFamily="49" charset="0"/>
              </a:rPr>
              <a:t>rocket.nosecone.length</a:t>
            </a:r>
            <a:r>
              <a:rPr lang="en-US" sz="1000" dirty="0">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None/>
            </a:pPr>
            <a:endParaRPr lang="en-US" sz="1000" dirty="0">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None/>
            </a:pPr>
            <a:r>
              <a:rPr lang="en-US" sz="1000" dirty="0">
                <a:latin typeface="Courier New" panose="02070309020205020404" pitchFamily="49" charset="0"/>
                <a:cs typeface="Courier New" panose="02070309020205020404" pitchFamily="49" charset="0"/>
              </a:rPr>
              <a:t>solve </a:t>
            </a:r>
            <a:r>
              <a:rPr lang="en-US" sz="1000" dirty="0" err="1">
                <a:latin typeface="Courier New" panose="02070309020205020404" pitchFamily="49" charset="0"/>
                <a:cs typeface="Courier New" panose="02070309020205020404" pitchFamily="49" charset="0"/>
              </a:rPr>
              <a:t>rocket.nosecone.mass</a:t>
            </a:r>
            <a:r>
              <a:rPr lang="en-US" sz="1000" dirty="0">
                <a:latin typeface="Courier New" panose="02070309020205020404" pitchFamily="49" charset="0"/>
                <a:cs typeface="Courier New" panose="02070309020205020404" pitchFamily="49" charset="0"/>
              </a:rPr>
              <a:t> = 300 g;</a:t>
            </a:r>
          </a:p>
        </p:txBody>
      </p:sp>
    </p:spTree>
    <p:extLst>
      <p:ext uri="{BB962C8B-B14F-4D97-AF65-F5344CB8AC3E}">
        <p14:creationId xmlns:p14="http://schemas.microsoft.com/office/powerpoint/2010/main" val="80893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2D41-9405-4F87-AA3E-0DDA7E2107D0}"/>
              </a:ext>
            </a:extLst>
          </p:cNvPr>
          <p:cNvSpPr>
            <a:spLocks noGrp="1"/>
          </p:cNvSpPr>
          <p:nvPr>
            <p:ph type="title"/>
          </p:nvPr>
        </p:nvSpPr>
        <p:spPr/>
        <p:txBody>
          <a:bodyPr/>
          <a:lstStyle/>
          <a:p>
            <a:r>
              <a:rPr lang="en-US" dirty="0"/>
              <a:t>Required Tools/Software</a:t>
            </a:r>
          </a:p>
        </p:txBody>
      </p:sp>
      <p:sp>
        <p:nvSpPr>
          <p:cNvPr id="3" name="Content Placeholder 2">
            <a:extLst>
              <a:ext uri="{FF2B5EF4-FFF2-40B4-BE49-F238E27FC236}">
                <a16:creationId xmlns:a16="http://schemas.microsoft.com/office/drawing/2014/main" id="{4AF16225-D56F-40CC-8D73-556BA8BF0C92}"/>
              </a:ext>
            </a:extLst>
          </p:cNvPr>
          <p:cNvSpPr>
            <a:spLocks noGrp="1"/>
          </p:cNvSpPr>
          <p:nvPr>
            <p:ph idx="1"/>
          </p:nvPr>
        </p:nvSpPr>
        <p:spPr/>
        <p:txBody>
          <a:bodyPr/>
          <a:lstStyle/>
          <a:p>
            <a:r>
              <a:rPr lang="en-US" dirty="0"/>
              <a:t>Go</a:t>
            </a:r>
          </a:p>
          <a:p>
            <a:pPr lvl="1"/>
            <a:r>
              <a:rPr lang="en-US" dirty="0"/>
              <a:t>Development of optimizer program</a:t>
            </a:r>
          </a:p>
          <a:p>
            <a:r>
              <a:rPr lang="en-US" dirty="0"/>
              <a:t>VS Code</a:t>
            </a:r>
          </a:p>
          <a:p>
            <a:pPr lvl="1"/>
            <a:r>
              <a:rPr lang="en-US" dirty="0"/>
              <a:t>Development of optimizer program</a:t>
            </a:r>
          </a:p>
          <a:p>
            <a:pPr lvl="1"/>
            <a:r>
              <a:rPr lang="en-US" dirty="0"/>
              <a:t>If time allows, a custom extension for syntax highlighting of optimizer language</a:t>
            </a:r>
          </a:p>
          <a:p>
            <a:r>
              <a:rPr lang="en-US" dirty="0"/>
              <a:t>Java &amp; Eclipse</a:t>
            </a:r>
          </a:p>
          <a:p>
            <a:pPr lvl="1"/>
            <a:r>
              <a:rPr lang="en-US" dirty="0"/>
              <a:t>If time allows, for creating an interactive tool that can generate the input code to the optimizer program</a:t>
            </a:r>
          </a:p>
          <a:p>
            <a:endParaRPr lang="en-US" dirty="0"/>
          </a:p>
        </p:txBody>
      </p:sp>
    </p:spTree>
    <p:extLst>
      <p:ext uri="{BB962C8B-B14F-4D97-AF65-F5344CB8AC3E}">
        <p14:creationId xmlns:p14="http://schemas.microsoft.com/office/powerpoint/2010/main" val="261091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0154-F84F-44EF-880D-E7485B46BE4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55FB1F7-D47C-4B99-B3C9-578D777A1D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09497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296</TotalTime>
  <Words>376</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Schoolbook</vt:lpstr>
      <vt:lpstr>Courier New</vt:lpstr>
      <vt:lpstr>Wingdings 2</vt:lpstr>
      <vt:lpstr>View</vt:lpstr>
      <vt:lpstr>Design Optimizer</vt:lpstr>
      <vt:lpstr>Project Description</vt:lpstr>
      <vt:lpstr>Features</vt:lpstr>
      <vt:lpstr>Requirements</vt:lpstr>
      <vt:lpstr>Timeline</vt:lpstr>
      <vt:lpstr>Syntax Mockup</vt:lpstr>
      <vt:lpstr>Required Tools/Software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Optimizer</dc:title>
  <dc:creator>Hanavan Kuhn</dc:creator>
  <cp:lastModifiedBy>Hanavan Kuhn</cp:lastModifiedBy>
  <cp:revision>18</cp:revision>
  <dcterms:created xsi:type="dcterms:W3CDTF">2020-09-11T17:14:29Z</dcterms:created>
  <dcterms:modified xsi:type="dcterms:W3CDTF">2020-09-14T19:15:12Z</dcterms:modified>
</cp:coreProperties>
</file>