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7"/>
  </p:notesMasterIdLst>
  <p:handoutMasterIdLst>
    <p:handoutMasterId r:id="rId2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DA35C9F-C232-442B-BE70-C4E126D198DA}" type="datetime1">
              <a:rPr lang="tr-TR" smtClean="0"/>
              <a:t>14.12.2022</a:t>
            </a:fld>
            <a:endParaRPr lang="en-US"/>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D1E4E82-621F-47E8-AE67-1308EFA9DB0D}" type="datetime1">
              <a:rPr lang="tr-TR" smtClean="0"/>
              <a:t>14.12.2022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a:t>Asıl alt başlık stilini düzenlemek için tıklayın</a:t>
            </a:r>
            <a:endParaRPr lang="en-US" dirty="0"/>
          </a:p>
        </p:txBody>
      </p:sp>
      <p:sp>
        <p:nvSpPr>
          <p:cNvPr id="8" name="Tarih Yer Tutucusu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BAE3E5C2-8570-4CA0-95C8-8479B51F19F9}" type="datetime1">
              <a:rPr lang="tr-TR" smtClean="0"/>
              <a:t>14.12.2022</a:t>
            </a:fld>
            <a:endParaRPr lang="en-US" dirty="0"/>
          </a:p>
        </p:txBody>
      </p:sp>
      <p:sp>
        <p:nvSpPr>
          <p:cNvPr id="9" name="Alt Bilgi Yer Tutucusu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9" name="Başlık 1"/>
          <p:cNvSpPr>
            <a:spLocks noGrp="1"/>
          </p:cNvSpPr>
          <p:nvPr>
            <p:ph type="title"/>
          </p:nvPr>
        </p:nvSpPr>
        <p:spPr>
          <a:xfrm>
            <a:off x="581192" y="702156"/>
            <a:ext cx="11029616" cy="1013800"/>
          </a:xfrm>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2A7C70A8-BE2C-4695-8EAF-EB3A0B03F21E}" type="datetime1">
              <a:rPr lang="tr-TR" smtClean="0"/>
              <a:t>14.12.2022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Dikey Başlık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774923" y="863600"/>
            <a:ext cx="7161625" cy="4807326"/>
          </a:xfrm>
        </p:spPr>
        <p:txBody>
          <a:bodyPr vert="eaVert" rtlCol="0" anchor="t"/>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8" name="Dikdörtgen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Dikdörtgen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arih Yer Tutucusu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1E75463-D346-4FDC-90CB-71C3A7764CE3}" type="datetime1">
              <a:rPr lang="tr-TR" smtClean="0"/>
              <a:t>14.12.2022</a:t>
            </a:fld>
            <a:endParaRPr lang="en-US" dirty="0"/>
          </a:p>
        </p:txBody>
      </p:sp>
      <p:sp>
        <p:nvSpPr>
          <p:cNvPr id="12" name="Alt Bilgi Yer Tutucusu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Slayt Numarası Yer Tutucusu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81192" y="702156"/>
            <a:ext cx="11029616" cy="1188720"/>
          </a:xfrm>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a:xfrm>
            <a:off x="581192" y="2340864"/>
            <a:ext cx="11029615" cy="3634486"/>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8" name="Tarih Yer Tutucusu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76A9825F-C3AA-4AD4-BC72-1567D71BC87A}" type="datetime1">
              <a:rPr lang="tr-TR" smtClean="0"/>
              <a:t>14.12.2022</a:t>
            </a:fld>
            <a:endParaRPr lang="en-US" dirty="0"/>
          </a:p>
        </p:txBody>
      </p:sp>
      <p:sp>
        <p:nvSpPr>
          <p:cNvPr id="9" name="Alt Bilgi Yer Tutucusu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Dikdörtgen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7" name="Tarih Yer Tutucusu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ABD5E19-15F5-41DD-A0C1-F69C54F9D3B8}" type="datetime1">
              <a:rPr lang="tr-TR" smtClean="0"/>
              <a:t>14.12.2022</a:t>
            </a:fld>
            <a:endParaRPr lang="en-US" dirty="0"/>
          </a:p>
        </p:txBody>
      </p:sp>
      <p:sp>
        <p:nvSpPr>
          <p:cNvPr id="9" name="Alt Bilgi Yer Tutucusu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81193" y="729658"/>
            <a:ext cx="11029616" cy="988332"/>
          </a:xfrm>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581193" y="2228003"/>
            <a:ext cx="5194767" cy="3633047"/>
          </a:xfrm>
        </p:spPr>
        <p:txBody>
          <a:bodyPr rtlCol="0">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16039" y="2228003"/>
            <a:ext cx="5194769" cy="3633047"/>
          </a:xfrm>
        </p:spPr>
        <p:txBody>
          <a:bodyPr rtlCol="0">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7BAABCCC-C367-4A2D-8DB7-9636EB5CEFAB}" type="datetime1">
              <a:rPr lang="tr-TR" smtClean="0"/>
              <a:t>14.12.2022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12" name="Başlık 1"/>
          <p:cNvSpPr>
            <a:spLocks noGrp="1"/>
          </p:cNvSpPr>
          <p:nvPr>
            <p:ph type="title"/>
          </p:nvPr>
        </p:nvSpPr>
        <p:spPr>
          <a:xfrm>
            <a:off x="581193" y="729658"/>
            <a:ext cx="11029616" cy="988332"/>
          </a:xfrm>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581194" y="2926052"/>
            <a:ext cx="5194766" cy="2934999"/>
          </a:xfrm>
        </p:spPr>
        <p:txBody>
          <a:bodyPr rtlCol="0" anchor="t">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Metin Yer Tutucusu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tr-TR"/>
              <a:t>Asıl metin stillerini düzenlemek için tıklayın</a:t>
            </a:r>
          </a:p>
        </p:txBody>
      </p:sp>
      <p:sp>
        <p:nvSpPr>
          <p:cNvPr id="6" name="İçerik Yer Tutucusu 5"/>
          <p:cNvSpPr>
            <a:spLocks noGrp="1"/>
          </p:cNvSpPr>
          <p:nvPr>
            <p:ph sz="quarter" idx="4"/>
          </p:nvPr>
        </p:nvSpPr>
        <p:spPr>
          <a:xfrm>
            <a:off x="6416037" y="2926052"/>
            <a:ext cx="5194771" cy="2934999"/>
          </a:xfrm>
        </p:spPr>
        <p:txBody>
          <a:bodyPr rtlCol="0" anchor="t">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p:cNvSpPr>
            <a:spLocks noGrp="1"/>
          </p:cNvSpPr>
          <p:nvPr>
            <p:ph type="dt" sz="half" idx="10"/>
          </p:nvPr>
        </p:nvSpPr>
        <p:spPr/>
        <p:txBody>
          <a:bodyPr rtlCol="0"/>
          <a:lstStyle/>
          <a:p>
            <a:pPr rtl="0"/>
            <a:fld id="{260A5723-7E83-4DE8-9CF5-5B5F25C1EE7B}" type="datetime1">
              <a:rPr lang="tr-TR" smtClean="0"/>
              <a:t>14.12.2022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8" name="Başlık 1"/>
          <p:cNvSpPr>
            <a:spLocks noGrp="1"/>
          </p:cNvSpPr>
          <p:nvPr>
            <p:ph type="title"/>
          </p:nvPr>
        </p:nvSpPr>
        <p:spPr>
          <a:xfrm>
            <a:off x="575894" y="729658"/>
            <a:ext cx="11029616" cy="988332"/>
          </a:xfrm>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1201F4CF-4430-4EBA-A4DC-CCD8EE39F1D2}" type="datetime1">
              <a:rPr lang="tr-TR" smtClean="0"/>
              <a:t>14.12.2022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CBC2B4E8-8C84-402C-951E-E36E7FA0C5CD}" type="datetime1">
              <a:rPr lang="tr-TR" smtClean="0"/>
              <a:t>14.12.2022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9" name="Dikdörtgen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B962B38-563E-4DBE-8610-91F71C66D2A1}" type="datetime1">
              <a:rPr lang="tr-TR" smtClean="0"/>
              <a:t>14.12.2022</a:t>
            </a:fld>
            <a:endParaRPr lang="en-US" dirty="0"/>
          </a:p>
        </p:txBody>
      </p:sp>
      <p:sp>
        <p:nvSpPr>
          <p:cNvPr id="10" name="Alt Bilgi Yer Tutucusu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Slayt Numarası Yer Tutucusu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tr-TR"/>
              <a:t>Asıl başlık stilini düzenlemek için tıklayın</a:t>
            </a:r>
            <a:endParaRPr lang="en-US" dirty="0"/>
          </a:p>
        </p:txBody>
      </p:sp>
      <p:sp>
        <p:nvSpPr>
          <p:cNvPr id="3" name="Resim Yer Tutucusu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a:t>Resim eklemek için simgeye tıklayın</a:t>
            </a:r>
            <a:endParaRPr lang="en-US" dirty="0"/>
          </a:p>
        </p:txBody>
      </p:sp>
      <p:sp>
        <p:nvSpPr>
          <p:cNvPr id="4" name="Metin Yer Tutucusu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5" name="Tarih Yer Tutucusu 4"/>
          <p:cNvSpPr>
            <a:spLocks noGrp="1"/>
          </p:cNvSpPr>
          <p:nvPr>
            <p:ph type="dt" sz="half" idx="10"/>
          </p:nvPr>
        </p:nvSpPr>
        <p:spPr/>
        <p:txBody>
          <a:bodyPr rtlCol="0"/>
          <a:lstStyle/>
          <a:p>
            <a:pPr rtl="0"/>
            <a:fld id="{2EA1AACE-B104-4B3A-9F39-6CBDB71C79CC}" type="datetime1">
              <a:rPr lang="tr-TR" smtClean="0"/>
              <a:t>14.12.2022</a:t>
            </a:fld>
            <a:endParaRPr lang="en-US" dirty="0"/>
          </a:p>
        </p:txBody>
      </p:sp>
      <p:sp>
        <p:nvSpPr>
          <p:cNvPr id="6" name="Alt Bilgi Yer Tutucusu 5"/>
          <p:cNvSpPr>
            <a:spLocks noGrp="1"/>
          </p:cNvSpPr>
          <p:nvPr>
            <p:ph type="ftr" sz="quarter" idx="11"/>
          </p:nvPr>
        </p:nvSpPr>
        <p:spPr/>
        <p:txBody>
          <a:bodyPr rtlCol="0"/>
          <a:lstStyle/>
          <a:p>
            <a:pPr algn="l"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230AB184-A554-4F15-954A-14AE8E8AAB35}" type="datetime1">
              <a:rPr lang="tr-TR" smtClean="0"/>
              <a:t>14.12.2022</a:t>
            </a:fld>
            <a:endParaRPr lang="en-US" dirty="0"/>
          </a:p>
        </p:txBody>
      </p:sp>
      <p:sp>
        <p:nvSpPr>
          <p:cNvPr id="5" name="Alt Bilgi Yer Tutucusu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Slayt Numarası Yer Tutucusu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Dikdörtgen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Dikdörtgen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Dikdörtgen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0" name="Dikdörtgen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Dikdörtgen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Dikdörtgen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Resim 5" descr="Logonun yakından görünümü&#10;&#10;Açıklama otomatik olarak oluşturulur">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5" name="Alt Başlık 4">
            <a:extLst>
              <a:ext uri="{FF2B5EF4-FFF2-40B4-BE49-F238E27FC236}">
                <a16:creationId xmlns:a16="http://schemas.microsoft.com/office/drawing/2014/main" id="{D04641FB-2C97-C5A5-4337-A575D8C666C5}"/>
              </a:ext>
            </a:extLst>
          </p:cNvPr>
          <p:cNvSpPr>
            <a:spLocks noGrp="1"/>
          </p:cNvSpPr>
          <p:nvPr>
            <p:ph type="subTitle" idx="1"/>
          </p:nvPr>
        </p:nvSpPr>
        <p:spPr/>
        <p:txBody>
          <a:bodyPr/>
          <a:lstStyle/>
          <a:p>
            <a:endParaRPr lang="tr-TR" dirty="0"/>
          </a:p>
        </p:txBody>
      </p:sp>
      <p:sp>
        <p:nvSpPr>
          <p:cNvPr id="8" name="Başlık 7">
            <a:extLst>
              <a:ext uri="{FF2B5EF4-FFF2-40B4-BE49-F238E27FC236}">
                <a16:creationId xmlns:a16="http://schemas.microsoft.com/office/drawing/2014/main" id="{F7D77809-BCDD-982B-CAF8-B2509C8CB492}"/>
              </a:ext>
            </a:extLst>
          </p:cNvPr>
          <p:cNvSpPr>
            <a:spLocks noGrp="1"/>
          </p:cNvSpPr>
          <p:nvPr>
            <p:ph type="ctrTitle"/>
          </p:nvPr>
        </p:nvSpPr>
        <p:spPr/>
        <p:txBody>
          <a:bodyPr/>
          <a:lstStyle/>
          <a:p>
            <a:r>
              <a:rPr lang="tr-TR" dirty="0"/>
              <a:t>Miraç </a:t>
            </a:r>
            <a:r>
              <a:rPr lang="tr-TR" dirty="0" err="1"/>
              <a:t>hanbay</a:t>
            </a:r>
            <a:r>
              <a:rPr lang="tr-TR" dirty="0"/>
              <a:t> 02205076031</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E49FD3-A313-20C5-D45E-A7B1041CBE9F}"/>
              </a:ext>
            </a:extLst>
          </p:cNvPr>
          <p:cNvSpPr>
            <a:spLocks noGrp="1"/>
          </p:cNvSpPr>
          <p:nvPr>
            <p:ph type="title"/>
          </p:nvPr>
        </p:nvSpPr>
        <p:spPr/>
        <p:txBody>
          <a:bodyPr/>
          <a:lstStyle/>
          <a:p>
            <a:r>
              <a:rPr lang="tr-TR" dirty="0"/>
              <a:t>Veri seti</a:t>
            </a:r>
          </a:p>
        </p:txBody>
      </p:sp>
      <p:sp>
        <p:nvSpPr>
          <p:cNvPr id="3" name="İçerik Yer Tutucusu 2">
            <a:extLst>
              <a:ext uri="{FF2B5EF4-FFF2-40B4-BE49-F238E27FC236}">
                <a16:creationId xmlns:a16="http://schemas.microsoft.com/office/drawing/2014/main" id="{37463A7A-0FD2-8B45-600E-259D9E9783AE}"/>
              </a:ext>
            </a:extLst>
          </p:cNvPr>
          <p:cNvSpPr>
            <a:spLocks noGrp="1"/>
          </p:cNvSpPr>
          <p:nvPr>
            <p:ph idx="1"/>
          </p:nvPr>
        </p:nvSpPr>
        <p:spPr/>
        <p:txBody>
          <a:bodyPr/>
          <a:lstStyle/>
          <a:p>
            <a:r>
              <a:rPr lang="tr-TR" dirty="0"/>
              <a:t>Önerilen yöntem diğer yöntemlerle kıyaslanabilir olması açısından halka açık olarak sunulan DRIVE veri seti üzerinde test edilmiştir. DRIVE veri setindeki görüntüler 45°görüş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dirty="0" err="1"/>
              <a:t>bölütlendirilmiş</a:t>
            </a:r>
            <a:r>
              <a:rPr lang="tr-TR" dirty="0"/>
              <a:t> görüntülerden oluşur.</a:t>
            </a:r>
          </a:p>
        </p:txBody>
      </p:sp>
      <p:sp>
        <p:nvSpPr>
          <p:cNvPr id="4" name="Veri Yer Tutucusu 3">
            <a:extLst>
              <a:ext uri="{FF2B5EF4-FFF2-40B4-BE49-F238E27FC236}">
                <a16:creationId xmlns:a16="http://schemas.microsoft.com/office/drawing/2014/main" id="{94049BF2-1A71-8C70-DE8B-2BDF4185F869}"/>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Tree>
    <p:extLst>
      <p:ext uri="{BB962C8B-B14F-4D97-AF65-F5344CB8AC3E}">
        <p14:creationId xmlns:p14="http://schemas.microsoft.com/office/powerpoint/2010/main" val="76295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B7CB43-7D24-00C9-92BF-165DC0930095}"/>
              </a:ext>
            </a:extLst>
          </p:cNvPr>
          <p:cNvSpPr>
            <a:spLocks noGrp="1"/>
          </p:cNvSpPr>
          <p:nvPr>
            <p:ph type="title"/>
          </p:nvPr>
        </p:nvSpPr>
        <p:spPr/>
        <p:txBody>
          <a:bodyPr/>
          <a:lstStyle/>
          <a:p>
            <a:r>
              <a:rPr lang="tr-TR" dirty="0"/>
              <a:t>Morfolojik işlemler</a:t>
            </a:r>
          </a:p>
        </p:txBody>
      </p:sp>
      <p:sp>
        <p:nvSpPr>
          <p:cNvPr id="3" name="İçerik Yer Tutucusu 2">
            <a:extLst>
              <a:ext uri="{FF2B5EF4-FFF2-40B4-BE49-F238E27FC236}">
                <a16:creationId xmlns:a16="http://schemas.microsoft.com/office/drawing/2014/main" id="{ED50B3DC-F5B5-06E0-2103-B90D69B81248}"/>
              </a:ext>
            </a:extLst>
          </p:cNvPr>
          <p:cNvSpPr>
            <a:spLocks noGrp="1"/>
          </p:cNvSpPr>
          <p:nvPr>
            <p:ph idx="1"/>
          </p:nvPr>
        </p:nvSpPr>
        <p:spPr/>
        <p:txBody>
          <a:bodyPr/>
          <a:lstStyle/>
          <a:p>
            <a:r>
              <a:rPr lang="tr-TR"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sp>
        <p:nvSpPr>
          <p:cNvPr id="4" name="Veri Yer Tutucusu 3">
            <a:extLst>
              <a:ext uri="{FF2B5EF4-FFF2-40B4-BE49-F238E27FC236}">
                <a16:creationId xmlns:a16="http://schemas.microsoft.com/office/drawing/2014/main" id="{1FEC0B81-F1DA-3496-23F6-8A981C5C2E50}"/>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Tree>
    <p:extLst>
      <p:ext uri="{BB962C8B-B14F-4D97-AF65-F5344CB8AC3E}">
        <p14:creationId xmlns:p14="http://schemas.microsoft.com/office/powerpoint/2010/main" val="209871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B8B6050A-6F08-9E1C-4EDF-4501338DEB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609" y="1817505"/>
            <a:ext cx="3048264" cy="1028789"/>
          </a:xfrm>
        </p:spPr>
      </p:pic>
      <p:sp>
        <p:nvSpPr>
          <p:cNvPr id="4" name="Veri Yer Tutucusu 3">
            <a:extLst>
              <a:ext uri="{FF2B5EF4-FFF2-40B4-BE49-F238E27FC236}">
                <a16:creationId xmlns:a16="http://schemas.microsoft.com/office/drawing/2014/main" id="{3268F493-3483-F77D-F7DE-E40144918110}"/>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
        <p:nvSpPr>
          <p:cNvPr id="8" name="Metin kutusu 7">
            <a:extLst>
              <a:ext uri="{FF2B5EF4-FFF2-40B4-BE49-F238E27FC236}">
                <a16:creationId xmlns:a16="http://schemas.microsoft.com/office/drawing/2014/main" id="{9C2CBF56-673F-C5AD-0477-3F987F2364B8}"/>
              </a:ext>
            </a:extLst>
          </p:cNvPr>
          <p:cNvSpPr txBox="1"/>
          <p:nvPr/>
        </p:nvSpPr>
        <p:spPr>
          <a:xfrm>
            <a:off x="3863788" y="2199963"/>
            <a:ext cx="6096000" cy="646331"/>
          </a:xfrm>
          <a:prstGeom prst="rect">
            <a:avLst/>
          </a:prstGeom>
          <a:noFill/>
        </p:spPr>
        <p:txBody>
          <a:bodyPr wrap="square">
            <a:spAutoFit/>
          </a:bodyPr>
          <a:lstStyle/>
          <a:p>
            <a:r>
              <a:rPr lang="tr-TR" dirty="0"/>
              <a:t>Şekil 3. </a:t>
            </a:r>
            <a:r>
              <a:rPr lang="tr-TR" dirty="0" err="1"/>
              <a:t>Morfoljik</a:t>
            </a:r>
            <a:r>
              <a:rPr lang="tr-TR" dirty="0"/>
              <a:t> işlemler. Sırası ile morfolojik açma, üst şapka ve alt şapka işlemleri </a:t>
            </a:r>
          </a:p>
        </p:txBody>
      </p:sp>
      <p:pic>
        <p:nvPicPr>
          <p:cNvPr id="10" name="Resim 9">
            <a:extLst>
              <a:ext uri="{FF2B5EF4-FFF2-40B4-BE49-F238E27FC236}">
                <a16:creationId xmlns:a16="http://schemas.microsoft.com/office/drawing/2014/main" id="{873F1254-F1D3-F5E1-707B-CAF5C3051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71" y="3703721"/>
            <a:ext cx="3025402" cy="1082134"/>
          </a:xfrm>
          <a:prstGeom prst="rect">
            <a:avLst/>
          </a:prstGeom>
        </p:spPr>
      </p:pic>
      <p:sp>
        <p:nvSpPr>
          <p:cNvPr id="12" name="Metin kutusu 11">
            <a:extLst>
              <a:ext uri="{FF2B5EF4-FFF2-40B4-BE49-F238E27FC236}">
                <a16:creationId xmlns:a16="http://schemas.microsoft.com/office/drawing/2014/main" id="{6BC00D05-A29C-A3CF-FA5A-3AE9C5676C68}"/>
              </a:ext>
            </a:extLst>
          </p:cNvPr>
          <p:cNvSpPr txBox="1"/>
          <p:nvPr/>
        </p:nvSpPr>
        <p:spPr>
          <a:xfrm>
            <a:off x="3863788" y="4139524"/>
            <a:ext cx="6096000" cy="646331"/>
          </a:xfrm>
          <a:prstGeom prst="rect">
            <a:avLst/>
          </a:prstGeom>
          <a:noFill/>
        </p:spPr>
        <p:txBody>
          <a:bodyPr wrap="square">
            <a:spAutoFit/>
          </a:bodyPr>
          <a:lstStyle/>
          <a:p>
            <a:r>
              <a:rPr lang="tr-TR" dirty="0"/>
              <a:t>Şekil 4. Morfolojik işlem döngü sonucu. Sırasıyla morfolojik açma, üst-şapka ve alt-şapka sonuçları.</a:t>
            </a:r>
          </a:p>
        </p:txBody>
      </p:sp>
      <p:pic>
        <p:nvPicPr>
          <p:cNvPr id="14" name="Resim 13">
            <a:extLst>
              <a:ext uri="{FF2B5EF4-FFF2-40B4-BE49-F238E27FC236}">
                <a16:creationId xmlns:a16="http://schemas.microsoft.com/office/drawing/2014/main" id="{16B14D51-734E-56B8-3888-D5A2A6A3A6CE}"/>
              </a:ext>
            </a:extLst>
          </p:cNvPr>
          <p:cNvPicPr>
            <a:picLocks noChangeAspect="1"/>
          </p:cNvPicPr>
          <p:nvPr/>
        </p:nvPicPr>
        <p:blipFill>
          <a:blip r:embed="rId4"/>
          <a:stretch>
            <a:fillRect/>
          </a:stretch>
        </p:blipFill>
        <p:spPr>
          <a:xfrm>
            <a:off x="642195" y="4986326"/>
            <a:ext cx="2979678" cy="1546994"/>
          </a:xfrm>
          <a:prstGeom prst="rect">
            <a:avLst/>
          </a:prstGeom>
        </p:spPr>
      </p:pic>
      <p:sp>
        <p:nvSpPr>
          <p:cNvPr id="16" name="Metin kutusu 15">
            <a:extLst>
              <a:ext uri="{FF2B5EF4-FFF2-40B4-BE49-F238E27FC236}">
                <a16:creationId xmlns:a16="http://schemas.microsoft.com/office/drawing/2014/main" id="{149BA5FC-3B27-416E-98C9-58FF09C0B7CD}"/>
              </a:ext>
            </a:extLst>
          </p:cNvPr>
          <p:cNvSpPr txBox="1"/>
          <p:nvPr/>
        </p:nvSpPr>
        <p:spPr>
          <a:xfrm>
            <a:off x="3747247" y="5615952"/>
            <a:ext cx="6096000" cy="646331"/>
          </a:xfrm>
          <a:prstGeom prst="rect">
            <a:avLst/>
          </a:prstGeom>
          <a:noFill/>
        </p:spPr>
        <p:txBody>
          <a:bodyPr wrap="square">
            <a:spAutoFit/>
          </a:bodyPr>
          <a:lstStyle/>
          <a:p>
            <a:r>
              <a:rPr lang="tr-TR" dirty="0"/>
              <a:t>Şekil 5. Önerilen yöntem sonucu. İlk görüntü Denklem (11) sonucu, İkinci görüntü ilk görüntünün tersi alınmış halidir.</a:t>
            </a:r>
          </a:p>
        </p:txBody>
      </p:sp>
      <p:pic>
        <p:nvPicPr>
          <p:cNvPr id="18" name="Resim 17">
            <a:extLst>
              <a:ext uri="{FF2B5EF4-FFF2-40B4-BE49-F238E27FC236}">
                <a16:creationId xmlns:a16="http://schemas.microsoft.com/office/drawing/2014/main" id="{77A348C1-288A-2C45-3C56-AE214602DC35}"/>
              </a:ext>
            </a:extLst>
          </p:cNvPr>
          <p:cNvPicPr>
            <a:picLocks noChangeAspect="1"/>
          </p:cNvPicPr>
          <p:nvPr/>
        </p:nvPicPr>
        <p:blipFill>
          <a:blip r:embed="rId5"/>
          <a:stretch>
            <a:fillRect/>
          </a:stretch>
        </p:blipFill>
        <p:spPr>
          <a:xfrm>
            <a:off x="5827227" y="5181938"/>
            <a:ext cx="1272650" cy="281964"/>
          </a:xfrm>
          <a:prstGeom prst="rect">
            <a:avLst/>
          </a:prstGeom>
        </p:spPr>
      </p:pic>
    </p:spTree>
    <p:extLst>
      <p:ext uri="{BB962C8B-B14F-4D97-AF65-F5344CB8AC3E}">
        <p14:creationId xmlns:p14="http://schemas.microsoft.com/office/powerpoint/2010/main" val="390980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834F07-129F-09E6-F63D-02CD93411DCA}"/>
              </a:ext>
            </a:extLst>
          </p:cNvPr>
          <p:cNvSpPr>
            <a:spLocks noGrp="1"/>
          </p:cNvSpPr>
          <p:nvPr>
            <p:ph type="title"/>
          </p:nvPr>
        </p:nvSpPr>
        <p:spPr>
          <a:xfrm>
            <a:off x="581192" y="702156"/>
            <a:ext cx="11029616" cy="597726"/>
          </a:xfrm>
        </p:spPr>
        <p:txBody>
          <a:bodyPr/>
          <a:lstStyle/>
          <a:p>
            <a:r>
              <a:rPr lang="tr-TR" dirty="0"/>
              <a:t>Bölütleme sonuçları</a:t>
            </a:r>
          </a:p>
        </p:txBody>
      </p:sp>
      <p:sp>
        <p:nvSpPr>
          <p:cNvPr id="3" name="İçerik Yer Tutucusu 2">
            <a:extLst>
              <a:ext uri="{FF2B5EF4-FFF2-40B4-BE49-F238E27FC236}">
                <a16:creationId xmlns:a16="http://schemas.microsoft.com/office/drawing/2014/main" id="{EA49D497-DE7D-E304-96EF-C2604481194B}"/>
              </a:ext>
            </a:extLst>
          </p:cNvPr>
          <p:cNvSpPr>
            <a:spLocks noGrp="1"/>
          </p:cNvSpPr>
          <p:nvPr>
            <p:ph idx="1"/>
          </p:nvPr>
        </p:nvSpPr>
        <p:spPr>
          <a:xfrm>
            <a:off x="581192" y="4310042"/>
            <a:ext cx="11029615" cy="1665307"/>
          </a:xfrm>
        </p:spPr>
        <p:txBody>
          <a:bodyPr/>
          <a:lstStyle/>
          <a:p>
            <a:r>
              <a:rPr lang="tr-TR" dirty="0"/>
              <a:t>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a:t>
            </a:r>
          </a:p>
        </p:txBody>
      </p:sp>
      <p:sp>
        <p:nvSpPr>
          <p:cNvPr id="4" name="Veri Yer Tutucusu 3">
            <a:extLst>
              <a:ext uri="{FF2B5EF4-FFF2-40B4-BE49-F238E27FC236}">
                <a16:creationId xmlns:a16="http://schemas.microsoft.com/office/drawing/2014/main" id="{5994160E-487D-E605-3267-79D9A38DCDD9}"/>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6" name="Resim 5">
            <a:extLst>
              <a:ext uri="{FF2B5EF4-FFF2-40B4-BE49-F238E27FC236}">
                <a16:creationId xmlns:a16="http://schemas.microsoft.com/office/drawing/2014/main" id="{336A332F-5032-8946-B4C0-CA502BE27E83}"/>
              </a:ext>
            </a:extLst>
          </p:cNvPr>
          <p:cNvPicPr>
            <a:picLocks noChangeAspect="1"/>
          </p:cNvPicPr>
          <p:nvPr/>
        </p:nvPicPr>
        <p:blipFill>
          <a:blip r:embed="rId2"/>
          <a:stretch>
            <a:fillRect/>
          </a:stretch>
        </p:blipFill>
        <p:spPr>
          <a:xfrm>
            <a:off x="581192" y="1299882"/>
            <a:ext cx="3063505" cy="3010161"/>
          </a:xfrm>
          <a:prstGeom prst="rect">
            <a:avLst/>
          </a:prstGeom>
        </p:spPr>
      </p:pic>
      <p:sp>
        <p:nvSpPr>
          <p:cNvPr id="8" name="Metin kutusu 7">
            <a:extLst>
              <a:ext uri="{FF2B5EF4-FFF2-40B4-BE49-F238E27FC236}">
                <a16:creationId xmlns:a16="http://schemas.microsoft.com/office/drawing/2014/main" id="{C79B30AA-8858-F1DF-977F-0F2E5C48ADC7}"/>
              </a:ext>
            </a:extLst>
          </p:cNvPr>
          <p:cNvSpPr txBox="1"/>
          <p:nvPr/>
        </p:nvSpPr>
        <p:spPr>
          <a:xfrm>
            <a:off x="3980329" y="1419967"/>
            <a:ext cx="6096000" cy="923330"/>
          </a:xfrm>
          <a:prstGeom prst="rect">
            <a:avLst/>
          </a:prstGeom>
          <a:noFill/>
        </p:spPr>
        <p:txBody>
          <a:bodyPr wrap="square">
            <a:spAutoFit/>
          </a:bodyPr>
          <a:lstStyle/>
          <a:p>
            <a:r>
              <a:rPr lang="tr-TR" dirty="0"/>
              <a:t>Şekil 6. Performans İyileştirme Sonuçları. Birinci satırlar eşikleme sonuçlarını, ikinci satırlar iyileştirme sonuçlarını göstermektedir.</a:t>
            </a:r>
          </a:p>
        </p:txBody>
      </p:sp>
    </p:spTree>
    <p:extLst>
      <p:ext uri="{BB962C8B-B14F-4D97-AF65-F5344CB8AC3E}">
        <p14:creationId xmlns:p14="http://schemas.microsoft.com/office/powerpoint/2010/main" val="407848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04B086A4-4E32-B6B2-58A3-F824410AD4AB}"/>
              </a:ext>
            </a:extLst>
          </p:cNvPr>
          <p:cNvPicPr>
            <a:picLocks noGrp="1" noChangeAspect="1"/>
          </p:cNvPicPr>
          <p:nvPr>
            <p:ph idx="1"/>
          </p:nvPr>
        </p:nvPicPr>
        <p:blipFill>
          <a:blip r:embed="rId2"/>
          <a:stretch>
            <a:fillRect/>
          </a:stretch>
        </p:blipFill>
        <p:spPr>
          <a:xfrm>
            <a:off x="988215" y="1178635"/>
            <a:ext cx="2523672" cy="5245279"/>
          </a:xfrm>
        </p:spPr>
      </p:pic>
      <p:sp>
        <p:nvSpPr>
          <p:cNvPr id="4" name="Veri Yer Tutucusu 3">
            <a:extLst>
              <a:ext uri="{FF2B5EF4-FFF2-40B4-BE49-F238E27FC236}">
                <a16:creationId xmlns:a16="http://schemas.microsoft.com/office/drawing/2014/main" id="{AE5601AA-F872-B7B0-47D8-ADB05622FE50}"/>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8" name="Resim 7">
            <a:extLst>
              <a:ext uri="{FF2B5EF4-FFF2-40B4-BE49-F238E27FC236}">
                <a16:creationId xmlns:a16="http://schemas.microsoft.com/office/drawing/2014/main" id="{F2461F83-C7A5-F419-9CB3-E5C57A38AF43}"/>
              </a:ext>
            </a:extLst>
          </p:cNvPr>
          <p:cNvPicPr>
            <a:picLocks noChangeAspect="1"/>
          </p:cNvPicPr>
          <p:nvPr/>
        </p:nvPicPr>
        <p:blipFill>
          <a:blip r:embed="rId3"/>
          <a:stretch>
            <a:fillRect/>
          </a:stretch>
        </p:blipFill>
        <p:spPr>
          <a:xfrm>
            <a:off x="4487810" y="1277383"/>
            <a:ext cx="2844799" cy="5047782"/>
          </a:xfrm>
          <a:prstGeom prst="rect">
            <a:avLst/>
          </a:prstGeom>
        </p:spPr>
      </p:pic>
      <p:sp>
        <p:nvSpPr>
          <p:cNvPr id="10" name="Metin kutusu 9">
            <a:extLst>
              <a:ext uri="{FF2B5EF4-FFF2-40B4-BE49-F238E27FC236}">
                <a16:creationId xmlns:a16="http://schemas.microsoft.com/office/drawing/2014/main" id="{4EE9D047-FE5E-EE22-3E60-69C572B583A3}"/>
              </a:ext>
            </a:extLst>
          </p:cNvPr>
          <p:cNvSpPr txBox="1"/>
          <p:nvPr/>
        </p:nvSpPr>
        <p:spPr>
          <a:xfrm>
            <a:off x="7332609" y="1277383"/>
            <a:ext cx="4688542" cy="2031325"/>
          </a:xfrm>
          <a:prstGeom prst="rect">
            <a:avLst/>
          </a:prstGeom>
          <a:noFill/>
        </p:spPr>
        <p:txBody>
          <a:bodyPr wrap="square">
            <a:spAutoFit/>
          </a:bodyPr>
          <a:lstStyle/>
          <a:p>
            <a:r>
              <a:rPr lang="tr-TR" dirty="0"/>
              <a:t>Tablo 1’de verilen sonuçların alandaki birkaç yaygın yöntemden daha iyi performans gösterdiği görülebilir. DRIVE veri setindeki 40 görüntüye ait üç eşikleme yönteminin eşik değeri Tablo 2’de gösterilmiştir. Yapılan çalışmanın diğer geleneksel yöntemlerle karşılaştırılması Tablo 3’de verilmiştir.</a:t>
            </a:r>
          </a:p>
        </p:txBody>
      </p:sp>
      <p:pic>
        <p:nvPicPr>
          <p:cNvPr id="14" name="Resim 13">
            <a:extLst>
              <a:ext uri="{FF2B5EF4-FFF2-40B4-BE49-F238E27FC236}">
                <a16:creationId xmlns:a16="http://schemas.microsoft.com/office/drawing/2014/main" id="{2BA20915-F397-7F48-83D9-5F5E496F23CF}"/>
              </a:ext>
            </a:extLst>
          </p:cNvPr>
          <p:cNvPicPr>
            <a:picLocks noChangeAspect="1"/>
          </p:cNvPicPr>
          <p:nvPr/>
        </p:nvPicPr>
        <p:blipFill>
          <a:blip r:embed="rId4"/>
          <a:stretch>
            <a:fillRect/>
          </a:stretch>
        </p:blipFill>
        <p:spPr>
          <a:xfrm>
            <a:off x="7735303" y="3653119"/>
            <a:ext cx="3362961" cy="2015780"/>
          </a:xfrm>
          <a:prstGeom prst="rect">
            <a:avLst/>
          </a:prstGeom>
        </p:spPr>
      </p:pic>
    </p:spTree>
    <p:extLst>
      <p:ext uri="{BB962C8B-B14F-4D97-AF65-F5344CB8AC3E}">
        <p14:creationId xmlns:p14="http://schemas.microsoft.com/office/powerpoint/2010/main" val="186527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7AB36A-0B71-DFD3-BAE6-495A739198E0}"/>
              </a:ext>
            </a:extLst>
          </p:cNvPr>
          <p:cNvSpPr>
            <a:spLocks noGrp="1"/>
          </p:cNvSpPr>
          <p:nvPr>
            <p:ph type="title"/>
          </p:nvPr>
        </p:nvSpPr>
        <p:spPr/>
        <p:txBody>
          <a:bodyPr/>
          <a:lstStyle/>
          <a:p>
            <a:r>
              <a:rPr lang="tr-TR" dirty="0"/>
              <a:t>Görüntü işleme teknikleri ve kümeleme yöntemleri kullanılarak fındık meyvesinin tespit ve sınıflandırılması</a:t>
            </a:r>
          </a:p>
        </p:txBody>
      </p:sp>
      <p:sp>
        <p:nvSpPr>
          <p:cNvPr id="3" name="İçerik Yer Tutucusu 2">
            <a:extLst>
              <a:ext uri="{FF2B5EF4-FFF2-40B4-BE49-F238E27FC236}">
                <a16:creationId xmlns:a16="http://schemas.microsoft.com/office/drawing/2014/main" id="{D44ACD8F-DC2B-30D5-468A-D92139EE4E10}"/>
              </a:ext>
            </a:extLst>
          </p:cNvPr>
          <p:cNvSpPr>
            <a:spLocks noGrp="1"/>
          </p:cNvSpPr>
          <p:nvPr>
            <p:ph idx="1"/>
          </p:nvPr>
        </p:nvSpPr>
        <p:spPr/>
        <p:txBody>
          <a:bodyPr/>
          <a:lstStyle/>
          <a:p>
            <a:r>
              <a:rPr lang="tr-TR" dirty="0"/>
              <a:t>Önerilen sistemin ilk aşamasında kameradan alınan görüntü üzerinde, görüntü ön işleme adımı uygulanmaktadır. İkinci aşamada, ortamda bulunan nesneler tespit edilmekte ve nesnelere ait veriler bilgi </a:t>
            </a:r>
            <a:r>
              <a:rPr lang="tr-TR" dirty="0" err="1"/>
              <a:t>veritabanına</a:t>
            </a:r>
            <a:r>
              <a:rPr lang="tr-TR" dirty="0"/>
              <a:t> aktarılmaktadır. Son aşamada ise bilgi </a:t>
            </a:r>
            <a:r>
              <a:rPr lang="tr-TR" dirty="0" err="1"/>
              <a:t>veritabanı</a:t>
            </a:r>
            <a:r>
              <a:rPr lang="tr-TR" dirty="0"/>
              <a:t> kullanılarak nesnelerin sınıflandırılması gerçekleştirilmektedir</a:t>
            </a:r>
          </a:p>
        </p:txBody>
      </p:sp>
      <p:sp>
        <p:nvSpPr>
          <p:cNvPr id="4" name="Veri Yer Tutucusu 3">
            <a:extLst>
              <a:ext uri="{FF2B5EF4-FFF2-40B4-BE49-F238E27FC236}">
                <a16:creationId xmlns:a16="http://schemas.microsoft.com/office/drawing/2014/main" id="{8D5ADE6C-E935-A399-CBE0-979C243C1CA4}"/>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Tree>
    <p:extLst>
      <p:ext uri="{BB962C8B-B14F-4D97-AF65-F5344CB8AC3E}">
        <p14:creationId xmlns:p14="http://schemas.microsoft.com/office/powerpoint/2010/main" val="349832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E645FF-C80B-0059-F518-30B8C81FBE6E}"/>
              </a:ext>
            </a:extLst>
          </p:cNvPr>
          <p:cNvSpPr>
            <a:spLocks noGrp="1"/>
          </p:cNvSpPr>
          <p:nvPr>
            <p:ph type="title"/>
          </p:nvPr>
        </p:nvSpPr>
        <p:spPr/>
        <p:txBody>
          <a:bodyPr/>
          <a:lstStyle/>
          <a:p>
            <a:r>
              <a:rPr lang="tr-TR" dirty="0"/>
              <a:t>ÖNERİLEN YÖNTEM (PROPOSED METHOD) </a:t>
            </a:r>
          </a:p>
        </p:txBody>
      </p:sp>
      <p:sp>
        <p:nvSpPr>
          <p:cNvPr id="3" name="İçerik Yer Tutucusu 2">
            <a:extLst>
              <a:ext uri="{FF2B5EF4-FFF2-40B4-BE49-F238E27FC236}">
                <a16:creationId xmlns:a16="http://schemas.microsoft.com/office/drawing/2014/main" id="{12183607-7C37-1F08-6BFF-17802024788B}"/>
              </a:ext>
            </a:extLst>
          </p:cNvPr>
          <p:cNvSpPr>
            <a:spLocks noGrp="1"/>
          </p:cNvSpPr>
          <p:nvPr>
            <p:ph idx="1"/>
          </p:nvPr>
        </p:nvSpPr>
        <p:spPr>
          <a:xfrm>
            <a:off x="581192" y="2340864"/>
            <a:ext cx="11029615" cy="1088136"/>
          </a:xfrm>
        </p:spPr>
        <p:txBody>
          <a:bodyPr/>
          <a:lstStyle/>
          <a:p>
            <a:r>
              <a:rPr lang="tr-TR" dirty="0"/>
              <a:t>Ortamda bulunan aynı nesnelerin tespit edilerek, sınıflandırılmasına yönelik yapılan çalışmada üç aşamalı bir yöntem önerilmektedir. Önerilen yönteme ait aşamalar Şekil 1’de sunulmaktadır </a:t>
            </a:r>
          </a:p>
        </p:txBody>
      </p:sp>
      <p:sp>
        <p:nvSpPr>
          <p:cNvPr id="4" name="Veri Yer Tutucusu 3">
            <a:extLst>
              <a:ext uri="{FF2B5EF4-FFF2-40B4-BE49-F238E27FC236}">
                <a16:creationId xmlns:a16="http://schemas.microsoft.com/office/drawing/2014/main" id="{105D26C5-6C25-00E1-4FB0-C79EB06425A8}"/>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6" name="Resim 5">
            <a:extLst>
              <a:ext uri="{FF2B5EF4-FFF2-40B4-BE49-F238E27FC236}">
                <a16:creationId xmlns:a16="http://schemas.microsoft.com/office/drawing/2014/main" id="{F8EBC60D-3653-8E28-7C20-EED432B6BF51}"/>
              </a:ext>
            </a:extLst>
          </p:cNvPr>
          <p:cNvPicPr>
            <a:picLocks noChangeAspect="1"/>
          </p:cNvPicPr>
          <p:nvPr/>
        </p:nvPicPr>
        <p:blipFill>
          <a:blip r:embed="rId2"/>
          <a:stretch>
            <a:fillRect/>
          </a:stretch>
        </p:blipFill>
        <p:spPr>
          <a:xfrm>
            <a:off x="844821" y="3123216"/>
            <a:ext cx="2136101" cy="3665824"/>
          </a:xfrm>
          <a:prstGeom prst="rect">
            <a:avLst/>
          </a:prstGeom>
        </p:spPr>
      </p:pic>
      <p:sp>
        <p:nvSpPr>
          <p:cNvPr id="8" name="Metin kutusu 7">
            <a:extLst>
              <a:ext uri="{FF2B5EF4-FFF2-40B4-BE49-F238E27FC236}">
                <a16:creationId xmlns:a16="http://schemas.microsoft.com/office/drawing/2014/main" id="{9FDED746-94DE-3606-5799-787C803A00DE}"/>
              </a:ext>
            </a:extLst>
          </p:cNvPr>
          <p:cNvSpPr txBox="1"/>
          <p:nvPr/>
        </p:nvSpPr>
        <p:spPr>
          <a:xfrm>
            <a:off x="2980922" y="3269158"/>
            <a:ext cx="6096000" cy="646331"/>
          </a:xfrm>
          <a:prstGeom prst="rect">
            <a:avLst/>
          </a:prstGeom>
          <a:noFill/>
        </p:spPr>
        <p:txBody>
          <a:bodyPr wrap="square">
            <a:spAutoFit/>
          </a:bodyPr>
          <a:lstStyle/>
          <a:p>
            <a:r>
              <a:rPr lang="en-US" dirty="0" err="1"/>
              <a:t>Şekil</a:t>
            </a:r>
            <a:r>
              <a:rPr lang="en-US" dirty="0"/>
              <a:t> 1. </a:t>
            </a:r>
            <a:r>
              <a:rPr lang="en-US" dirty="0" err="1"/>
              <a:t>Önerilen</a:t>
            </a:r>
            <a:r>
              <a:rPr lang="en-US" dirty="0"/>
              <a:t> </a:t>
            </a:r>
            <a:r>
              <a:rPr lang="en-US" dirty="0" err="1"/>
              <a:t>yöntemin</a:t>
            </a:r>
            <a:r>
              <a:rPr lang="en-US" dirty="0"/>
              <a:t> </a:t>
            </a:r>
            <a:r>
              <a:rPr lang="en-US" dirty="0" err="1"/>
              <a:t>aşamaları</a:t>
            </a:r>
            <a:r>
              <a:rPr lang="en-US" dirty="0"/>
              <a:t> (The stages of proposed method)</a:t>
            </a:r>
            <a:endParaRPr lang="tr-TR" dirty="0"/>
          </a:p>
        </p:txBody>
      </p:sp>
      <p:sp>
        <p:nvSpPr>
          <p:cNvPr id="10" name="Metin kutusu 9">
            <a:extLst>
              <a:ext uri="{FF2B5EF4-FFF2-40B4-BE49-F238E27FC236}">
                <a16:creationId xmlns:a16="http://schemas.microsoft.com/office/drawing/2014/main" id="{EE114138-3725-B9F9-0FEA-133CE78EC19C}"/>
              </a:ext>
            </a:extLst>
          </p:cNvPr>
          <p:cNvSpPr txBox="1"/>
          <p:nvPr/>
        </p:nvSpPr>
        <p:spPr>
          <a:xfrm>
            <a:off x="3047999" y="4297766"/>
            <a:ext cx="6096000" cy="2031325"/>
          </a:xfrm>
          <a:prstGeom prst="rect">
            <a:avLst/>
          </a:prstGeom>
          <a:noFill/>
        </p:spPr>
        <p:txBody>
          <a:bodyPr wrap="square">
            <a:spAutoFit/>
          </a:bodyPr>
          <a:lstStyle/>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extLst>
      <p:ext uri="{BB962C8B-B14F-4D97-AF65-F5344CB8AC3E}">
        <p14:creationId xmlns:p14="http://schemas.microsoft.com/office/powerpoint/2010/main" val="2755023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A6F32E-5E2E-3B55-1F5C-8D8F71A3E6BA}"/>
              </a:ext>
            </a:extLst>
          </p:cNvPr>
          <p:cNvSpPr>
            <a:spLocks noGrp="1"/>
          </p:cNvSpPr>
          <p:nvPr>
            <p:ph type="title"/>
          </p:nvPr>
        </p:nvSpPr>
        <p:spPr/>
        <p:txBody>
          <a:bodyPr/>
          <a:lstStyle/>
          <a:p>
            <a:r>
              <a:rPr lang="tr-TR" dirty="0"/>
              <a:t>Görüntü ön işleme aşaması (Image </a:t>
            </a:r>
            <a:r>
              <a:rPr lang="tr-TR" dirty="0" err="1"/>
              <a:t>preprocessing</a:t>
            </a:r>
            <a:r>
              <a:rPr lang="tr-TR" dirty="0"/>
              <a:t>)</a:t>
            </a:r>
          </a:p>
        </p:txBody>
      </p:sp>
      <p:sp>
        <p:nvSpPr>
          <p:cNvPr id="3" name="İçerik Yer Tutucusu 2">
            <a:extLst>
              <a:ext uri="{FF2B5EF4-FFF2-40B4-BE49-F238E27FC236}">
                <a16:creationId xmlns:a16="http://schemas.microsoft.com/office/drawing/2014/main" id="{FBCB256A-3E1D-A9B8-BC8E-BC54DDC23E37}"/>
              </a:ext>
            </a:extLst>
          </p:cNvPr>
          <p:cNvSpPr>
            <a:spLocks noGrp="1"/>
          </p:cNvSpPr>
          <p:nvPr>
            <p:ph idx="1"/>
          </p:nvPr>
        </p:nvSpPr>
        <p:spPr>
          <a:xfrm>
            <a:off x="581192" y="2340864"/>
            <a:ext cx="11029615" cy="1188720"/>
          </a:xfrm>
        </p:spPr>
        <p:txBody>
          <a:bodyPr>
            <a:normAutofit lnSpcReduction="10000"/>
          </a:bodyPr>
          <a:lstStyle/>
          <a:p>
            <a:r>
              <a:rPr lang="tr-TR"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 </a:t>
            </a:r>
          </a:p>
        </p:txBody>
      </p:sp>
      <p:sp>
        <p:nvSpPr>
          <p:cNvPr id="4" name="Veri Yer Tutucusu 3">
            <a:extLst>
              <a:ext uri="{FF2B5EF4-FFF2-40B4-BE49-F238E27FC236}">
                <a16:creationId xmlns:a16="http://schemas.microsoft.com/office/drawing/2014/main" id="{A87E9B9A-90F4-3C9C-1242-CC0A3EED4218}"/>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6" name="Resim 5">
            <a:extLst>
              <a:ext uri="{FF2B5EF4-FFF2-40B4-BE49-F238E27FC236}">
                <a16:creationId xmlns:a16="http://schemas.microsoft.com/office/drawing/2014/main" id="{210A6C5F-242F-D922-1711-90F6F3113617}"/>
              </a:ext>
            </a:extLst>
          </p:cNvPr>
          <p:cNvPicPr>
            <a:picLocks noChangeAspect="1"/>
          </p:cNvPicPr>
          <p:nvPr/>
        </p:nvPicPr>
        <p:blipFill>
          <a:blip r:embed="rId2"/>
          <a:stretch>
            <a:fillRect/>
          </a:stretch>
        </p:blipFill>
        <p:spPr>
          <a:xfrm>
            <a:off x="581192" y="3429000"/>
            <a:ext cx="2087538" cy="3384146"/>
          </a:xfrm>
          <a:prstGeom prst="rect">
            <a:avLst/>
          </a:prstGeom>
        </p:spPr>
      </p:pic>
      <p:sp>
        <p:nvSpPr>
          <p:cNvPr id="8" name="Metin kutusu 7">
            <a:extLst>
              <a:ext uri="{FF2B5EF4-FFF2-40B4-BE49-F238E27FC236}">
                <a16:creationId xmlns:a16="http://schemas.microsoft.com/office/drawing/2014/main" id="{E9DDC292-D9C8-F129-2A4D-025204B6AB1B}"/>
              </a:ext>
            </a:extLst>
          </p:cNvPr>
          <p:cNvSpPr txBox="1"/>
          <p:nvPr/>
        </p:nvSpPr>
        <p:spPr>
          <a:xfrm>
            <a:off x="2668730" y="3529584"/>
            <a:ext cx="6096000" cy="646331"/>
          </a:xfrm>
          <a:prstGeom prst="rect">
            <a:avLst/>
          </a:prstGeom>
          <a:noFill/>
        </p:spPr>
        <p:txBody>
          <a:bodyPr wrap="square">
            <a:spAutoFit/>
          </a:bodyPr>
          <a:lstStyle/>
          <a:p>
            <a:r>
              <a:rPr lang="tr-TR" dirty="0"/>
              <a:t>Şekil 2. Görüntü ön işleme aşamasında uygulanan adımlar (</a:t>
            </a:r>
            <a:r>
              <a:rPr lang="tr-TR" dirty="0" err="1"/>
              <a:t>The</a:t>
            </a:r>
            <a:r>
              <a:rPr lang="tr-TR" dirty="0"/>
              <a:t> </a:t>
            </a:r>
            <a:r>
              <a:rPr lang="tr-TR" dirty="0" err="1"/>
              <a:t>steps</a:t>
            </a:r>
            <a:r>
              <a:rPr lang="tr-TR" dirty="0"/>
              <a:t> of </a:t>
            </a:r>
            <a:r>
              <a:rPr lang="tr-TR" dirty="0" err="1"/>
              <a:t>image</a:t>
            </a:r>
            <a:r>
              <a:rPr lang="tr-TR" dirty="0"/>
              <a:t> </a:t>
            </a:r>
            <a:r>
              <a:rPr lang="tr-TR" dirty="0" err="1"/>
              <a:t>pre-processing</a:t>
            </a:r>
            <a:r>
              <a:rPr lang="tr-TR" dirty="0"/>
              <a:t> </a:t>
            </a:r>
            <a:r>
              <a:rPr lang="tr-TR" dirty="0" err="1"/>
              <a:t>stage</a:t>
            </a:r>
            <a:r>
              <a:rPr lang="tr-TR" dirty="0"/>
              <a:t>) </a:t>
            </a:r>
          </a:p>
        </p:txBody>
      </p:sp>
    </p:spTree>
    <p:extLst>
      <p:ext uri="{BB962C8B-B14F-4D97-AF65-F5344CB8AC3E}">
        <p14:creationId xmlns:p14="http://schemas.microsoft.com/office/powerpoint/2010/main" val="2767664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8AA06544-93E7-DD6F-C182-B13B8942FAC3}"/>
              </a:ext>
            </a:extLst>
          </p:cNvPr>
          <p:cNvPicPr>
            <a:picLocks noGrp="1" noChangeAspect="1"/>
          </p:cNvPicPr>
          <p:nvPr>
            <p:ph idx="1"/>
          </p:nvPr>
        </p:nvPicPr>
        <p:blipFill>
          <a:blip r:embed="rId2"/>
          <a:stretch>
            <a:fillRect/>
          </a:stretch>
        </p:blipFill>
        <p:spPr>
          <a:xfrm>
            <a:off x="502858" y="791149"/>
            <a:ext cx="2007260" cy="3203075"/>
          </a:xfrm>
        </p:spPr>
      </p:pic>
      <p:sp>
        <p:nvSpPr>
          <p:cNvPr id="4" name="Veri Yer Tutucusu 3">
            <a:extLst>
              <a:ext uri="{FF2B5EF4-FFF2-40B4-BE49-F238E27FC236}">
                <a16:creationId xmlns:a16="http://schemas.microsoft.com/office/drawing/2014/main" id="{17304C22-8B06-F9C3-60C1-520613B09FDF}"/>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
        <p:nvSpPr>
          <p:cNvPr id="8" name="Metin kutusu 7">
            <a:extLst>
              <a:ext uri="{FF2B5EF4-FFF2-40B4-BE49-F238E27FC236}">
                <a16:creationId xmlns:a16="http://schemas.microsoft.com/office/drawing/2014/main" id="{A5B36078-5F6C-AA15-011A-1B1EC6D6667A}"/>
              </a:ext>
            </a:extLst>
          </p:cNvPr>
          <p:cNvSpPr txBox="1"/>
          <p:nvPr/>
        </p:nvSpPr>
        <p:spPr>
          <a:xfrm>
            <a:off x="2653554" y="791149"/>
            <a:ext cx="6096000" cy="369332"/>
          </a:xfrm>
          <a:prstGeom prst="rect">
            <a:avLst/>
          </a:prstGeom>
          <a:noFill/>
        </p:spPr>
        <p:txBody>
          <a:bodyPr wrap="square">
            <a:spAutoFit/>
          </a:bodyPr>
          <a:lstStyle/>
          <a:p>
            <a:r>
              <a:rPr lang="tr-TR" dirty="0"/>
              <a:t>Şekil 3’de kameradan alınan ham görüntü gösterilmektedir.</a:t>
            </a:r>
          </a:p>
        </p:txBody>
      </p:sp>
      <p:pic>
        <p:nvPicPr>
          <p:cNvPr id="10" name="Resim 9">
            <a:extLst>
              <a:ext uri="{FF2B5EF4-FFF2-40B4-BE49-F238E27FC236}">
                <a16:creationId xmlns:a16="http://schemas.microsoft.com/office/drawing/2014/main" id="{20E8011C-9AEE-C1B3-4C76-394C8B1157C6}"/>
              </a:ext>
            </a:extLst>
          </p:cNvPr>
          <p:cNvPicPr>
            <a:picLocks noChangeAspect="1"/>
          </p:cNvPicPr>
          <p:nvPr/>
        </p:nvPicPr>
        <p:blipFill>
          <a:blip r:embed="rId3"/>
          <a:stretch>
            <a:fillRect/>
          </a:stretch>
        </p:blipFill>
        <p:spPr>
          <a:xfrm>
            <a:off x="502858" y="3994223"/>
            <a:ext cx="1972277" cy="2794815"/>
          </a:xfrm>
          <a:prstGeom prst="rect">
            <a:avLst/>
          </a:prstGeom>
        </p:spPr>
      </p:pic>
      <p:sp>
        <p:nvSpPr>
          <p:cNvPr id="12" name="Metin kutusu 11">
            <a:extLst>
              <a:ext uri="{FF2B5EF4-FFF2-40B4-BE49-F238E27FC236}">
                <a16:creationId xmlns:a16="http://schemas.microsoft.com/office/drawing/2014/main" id="{FA2F0177-8262-5E19-F7CA-7E69A02B757E}"/>
              </a:ext>
            </a:extLst>
          </p:cNvPr>
          <p:cNvSpPr txBox="1"/>
          <p:nvPr/>
        </p:nvSpPr>
        <p:spPr>
          <a:xfrm>
            <a:off x="2653554" y="4138590"/>
            <a:ext cx="6096000" cy="1754326"/>
          </a:xfrm>
          <a:prstGeom prst="rect">
            <a:avLst/>
          </a:prstGeom>
          <a:noFill/>
        </p:spPr>
        <p:txBody>
          <a:bodyPr wrap="square">
            <a:spAutoFit/>
          </a:bodyPr>
          <a:lstStyle/>
          <a:p>
            <a:r>
              <a:rPr lang="tr-TR" dirty="0"/>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 </a:t>
            </a:r>
          </a:p>
        </p:txBody>
      </p:sp>
      <p:sp>
        <p:nvSpPr>
          <p:cNvPr id="14" name="Metin kutusu 13">
            <a:extLst>
              <a:ext uri="{FF2B5EF4-FFF2-40B4-BE49-F238E27FC236}">
                <a16:creationId xmlns:a16="http://schemas.microsoft.com/office/drawing/2014/main" id="{207B52F9-86D2-8DD8-239A-7B82C7D947ED}"/>
              </a:ext>
            </a:extLst>
          </p:cNvPr>
          <p:cNvSpPr txBox="1"/>
          <p:nvPr/>
        </p:nvSpPr>
        <p:spPr>
          <a:xfrm>
            <a:off x="2475135" y="5960145"/>
            <a:ext cx="6096000" cy="646331"/>
          </a:xfrm>
          <a:prstGeom prst="rect">
            <a:avLst/>
          </a:prstGeom>
          <a:noFill/>
        </p:spPr>
        <p:txBody>
          <a:bodyPr wrap="square">
            <a:spAutoFit/>
          </a:bodyPr>
          <a:lstStyle/>
          <a:p>
            <a:r>
              <a:rPr lang="tr-TR" dirty="0"/>
              <a:t>Şekil 4: Görüntü ön işleme adımından sonra oluşan görüntü (Image </a:t>
            </a:r>
            <a:r>
              <a:rPr lang="tr-TR" dirty="0" err="1"/>
              <a:t>after</a:t>
            </a:r>
            <a:r>
              <a:rPr lang="tr-TR" dirty="0"/>
              <a:t> </a:t>
            </a:r>
            <a:r>
              <a:rPr lang="tr-TR" dirty="0" err="1"/>
              <a:t>pre-processing</a:t>
            </a:r>
            <a:r>
              <a:rPr lang="tr-TR" dirty="0"/>
              <a:t> step.)</a:t>
            </a:r>
          </a:p>
        </p:txBody>
      </p:sp>
    </p:spTree>
    <p:extLst>
      <p:ext uri="{BB962C8B-B14F-4D97-AF65-F5344CB8AC3E}">
        <p14:creationId xmlns:p14="http://schemas.microsoft.com/office/powerpoint/2010/main" val="109812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894757-EB1F-22B2-81A4-F4087B426667}"/>
              </a:ext>
            </a:extLst>
          </p:cNvPr>
          <p:cNvSpPr>
            <a:spLocks noGrp="1"/>
          </p:cNvSpPr>
          <p:nvPr>
            <p:ph type="title"/>
          </p:nvPr>
        </p:nvSpPr>
        <p:spPr/>
        <p:txBody>
          <a:bodyPr/>
          <a:lstStyle/>
          <a:p>
            <a:r>
              <a:rPr lang="tr-TR" dirty="0"/>
              <a:t>Nesne bulma ve özellik çıkarımı işlemi aşaması (Object </a:t>
            </a:r>
            <a:r>
              <a:rPr lang="tr-TR" dirty="0" err="1"/>
              <a:t>detection</a:t>
            </a:r>
            <a:r>
              <a:rPr lang="tr-TR" dirty="0"/>
              <a:t> </a:t>
            </a:r>
            <a:r>
              <a:rPr lang="tr-TR" dirty="0" err="1"/>
              <a:t>and</a:t>
            </a:r>
            <a:r>
              <a:rPr lang="tr-TR" dirty="0"/>
              <a:t> </a:t>
            </a:r>
            <a:r>
              <a:rPr lang="tr-TR" dirty="0" err="1"/>
              <a:t>feature</a:t>
            </a:r>
            <a:r>
              <a:rPr lang="tr-TR" dirty="0"/>
              <a:t> </a:t>
            </a:r>
            <a:r>
              <a:rPr lang="tr-TR" dirty="0" err="1"/>
              <a:t>extraction</a:t>
            </a:r>
            <a:r>
              <a:rPr lang="tr-TR" dirty="0"/>
              <a:t> </a:t>
            </a:r>
            <a:r>
              <a:rPr lang="tr-TR" dirty="0" err="1"/>
              <a:t>stage</a:t>
            </a:r>
            <a:r>
              <a:rPr lang="tr-TR" dirty="0"/>
              <a:t>) </a:t>
            </a:r>
          </a:p>
        </p:txBody>
      </p:sp>
      <p:sp>
        <p:nvSpPr>
          <p:cNvPr id="3" name="İçerik Yer Tutucusu 2">
            <a:extLst>
              <a:ext uri="{FF2B5EF4-FFF2-40B4-BE49-F238E27FC236}">
                <a16:creationId xmlns:a16="http://schemas.microsoft.com/office/drawing/2014/main" id="{53C45950-6448-7180-48B9-8CD18CF3CBFA}"/>
              </a:ext>
            </a:extLst>
          </p:cNvPr>
          <p:cNvSpPr>
            <a:spLocks noGrp="1"/>
          </p:cNvSpPr>
          <p:nvPr>
            <p:ph idx="1"/>
          </p:nvPr>
        </p:nvSpPr>
        <p:spPr/>
        <p:txBody>
          <a:bodyPr/>
          <a:lstStyle/>
          <a:p>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p:txBody>
      </p:sp>
      <p:sp>
        <p:nvSpPr>
          <p:cNvPr id="4" name="Veri Yer Tutucusu 3">
            <a:extLst>
              <a:ext uri="{FF2B5EF4-FFF2-40B4-BE49-F238E27FC236}">
                <a16:creationId xmlns:a16="http://schemas.microsoft.com/office/drawing/2014/main" id="{77D1F9B5-8A42-546C-56D1-F35655EA555D}"/>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Tree>
    <p:extLst>
      <p:ext uri="{BB962C8B-B14F-4D97-AF65-F5344CB8AC3E}">
        <p14:creationId xmlns:p14="http://schemas.microsoft.com/office/powerpoint/2010/main" val="294330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tr-TR" dirty="0"/>
              <a:t>Retina kan damarlarını çıkarmak için eşikleme temelli morfolojik bir yöntem</a:t>
            </a:r>
            <a:endParaRPr lang="tr" dirty="0"/>
          </a:p>
        </p:txBody>
      </p:sp>
      <p:sp>
        <p:nvSpPr>
          <p:cNvPr id="8" name="İçerik Yer Tutucusu 7">
            <a:extLst>
              <a:ext uri="{FF2B5EF4-FFF2-40B4-BE49-F238E27FC236}">
                <a16:creationId xmlns:a16="http://schemas.microsoft.com/office/drawing/2014/main" id="{1F98863C-2C1D-0A5A-18A2-FF66E4793DAF}"/>
              </a:ext>
            </a:extLst>
          </p:cNvPr>
          <p:cNvSpPr>
            <a:spLocks noGrp="1"/>
          </p:cNvSpPr>
          <p:nvPr>
            <p:ph idx="1"/>
          </p:nvPr>
        </p:nvSpPr>
        <p:spPr/>
        <p:txBody>
          <a:bodyPr/>
          <a:lstStyle/>
          <a:p>
            <a:r>
              <a:rPr lang="tr-TR" dirty="0"/>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Bu makalede, renkli retina </a:t>
            </a:r>
            <a:r>
              <a:rPr lang="tr-TR" dirty="0" err="1"/>
              <a:t>fundus</a:t>
            </a:r>
            <a:r>
              <a:rPr lang="tr-TR" dirty="0"/>
              <a:t> görüntüsü üzerinde retina damarlarını otomatik olarak </a:t>
            </a:r>
            <a:r>
              <a:rPr lang="tr-TR" dirty="0" err="1"/>
              <a:t>bölütleyen</a:t>
            </a:r>
            <a:r>
              <a:rPr lang="tr-TR" dirty="0"/>
              <a:t> bir yöntem önerilmiştir. Retina damar ağ yapısını </a:t>
            </a:r>
            <a:r>
              <a:rPr lang="tr-TR" dirty="0" err="1"/>
              <a:t>bölütlemek</a:t>
            </a:r>
            <a:r>
              <a:rPr lang="tr-TR" dirty="0"/>
              <a:t> için morfolojik işlemlere dayalı bir yöntem retina görüntüleri üzerine uygulanmıştır. Morfolojik işlemlerin uygulandığı </a:t>
            </a:r>
            <a:r>
              <a:rPr lang="tr-TR" dirty="0" err="1"/>
              <a:t>fundus</a:t>
            </a:r>
            <a:r>
              <a:rPr lang="tr-TR" dirty="0"/>
              <a:t> görüntüsüne üç farklı eşikleme yöntemi uygulanmıştır. Bu eşikleme yöntemleri; Çoklu Eşikleme, Maksimum Entropi Tabanlı Eşikleme ve Bulanık Kümeleme Tabanlı Eşikleme yöntemleridir. Eşikleme sonucunda bölütlenmiş damar görüntüleri elde edilmiştir. Bu makalede amaç farklı eşikleme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Eşikleme algoritmalarının 40 görüntüden oluşan veri seti üzerindeki doğruluk oranı Bulanık Mantık Tabanlı Eşikleme için 0.952, Maksimum </a:t>
            </a:r>
            <a:r>
              <a:rPr lang="tr-TR" dirty="0" err="1"/>
              <a:t>Entopi</a:t>
            </a:r>
            <a:r>
              <a:rPr lang="tr-TR" dirty="0"/>
              <a:t> Tabanlı Eşikleme için 0.950 ve Çoklu Eşikleme için 0.925 olarak hesaplanmıştır. </a:t>
            </a: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3115E4EC-F076-C9CC-B0E5-F48F4E5A8EE4}"/>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6" name="Resim 5">
            <a:extLst>
              <a:ext uri="{FF2B5EF4-FFF2-40B4-BE49-F238E27FC236}">
                <a16:creationId xmlns:a16="http://schemas.microsoft.com/office/drawing/2014/main" id="{6A421D1E-286A-3926-15CA-68FAA8DA70D4}"/>
              </a:ext>
            </a:extLst>
          </p:cNvPr>
          <p:cNvPicPr>
            <a:picLocks noChangeAspect="1"/>
          </p:cNvPicPr>
          <p:nvPr/>
        </p:nvPicPr>
        <p:blipFill>
          <a:blip r:embed="rId2"/>
          <a:stretch>
            <a:fillRect/>
          </a:stretch>
        </p:blipFill>
        <p:spPr>
          <a:xfrm>
            <a:off x="567802" y="1133478"/>
            <a:ext cx="2575783" cy="3901778"/>
          </a:xfrm>
          <a:prstGeom prst="rect">
            <a:avLst/>
          </a:prstGeom>
        </p:spPr>
      </p:pic>
      <p:sp>
        <p:nvSpPr>
          <p:cNvPr id="8" name="Metin kutusu 7">
            <a:extLst>
              <a:ext uri="{FF2B5EF4-FFF2-40B4-BE49-F238E27FC236}">
                <a16:creationId xmlns:a16="http://schemas.microsoft.com/office/drawing/2014/main" id="{07F39277-C960-59C1-9860-71B6151F8B2E}"/>
              </a:ext>
            </a:extLst>
          </p:cNvPr>
          <p:cNvSpPr txBox="1"/>
          <p:nvPr/>
        </p:nvSpPr>
        <p:spPr>
          <a:xfrm>
            <a:off x="3567953" y="1339387"/>
            <a:ext cx="6096000" cy="3139321"/>
          </a:xfrm>
          <a:prstGeom prst="rect">
            <a:avLst/>
          </a:prstGeom>
          <a:noFill/>
        </p:spPr>
        <p:txBody>
          <a:bodyPr wrap="square">
            <a:spAutoFit/>
          </a:bodyPr>
          <a:lstStyle/>
          <a:p>
            <a:r>
              <a:rPr lang="tr-TR" dirty="0"/>
              <a:t>1. İlk olarak, K adet küme için rastgele başlangıç küme merkezleri belirlenmektedir, 2. Her nesnenin seçilmiş olan küme merkez noktalarına olan uzaklığı hesaplanmaktadır. Küme merkez noktalarına olan uzaklıklarına göre tüm nesneler k adet kümeden en yakın olan kümeye yerleştirilmektedir, 3. Yeni oluşan kümelerin merkez noktaları, o kümedeki tüm nesnelerin ortalama değerlerinden elde edilmiş veriye göre değiştirilmektedir, 4. Küme merkez noktaları sabit olmadığı sürece 2. ve 3. adımlar tekrarlanmaktadır. Makalede kullanılmakta olan K-</a:t>
            </a:r>
            <a:r>
              <a:rPr lang="tr-TR" dirty="0" err="1"/>
              <a:t>means</a:t>
            </a:r>
            <a:r>
              <a:rPr lang="tr-TR" dirty="0"/>
              <a:t> algoritmasının akış diyagramı Şekil 5’te gösterilmektedir.</a:t>
            </a:r>
          </a:p>
        </p:txBody>
      </p:sp>
      <p:sp>
        <p:nvSpPr>
          <p:cNvPr id="10" name="Metin kutusu 9">
            <a:extLst>
              <a:ext uri="{FF2B5EF4-FFF2-40B4-BE49-F238E27FC236}">
                <a16:creationId xmlns:a16="http://schemas.microsoft.com/office/drawing/2014/main" id="{7F68484F-7369-D92C-1FBE-9310961BE1EC}"/>
              </a:ext>
            </a:extLst>
          </p:cNvPr>
          <p:cNvSpPr txBox="1"/>
          <p:nvPr/>
        </p:nvSpPr>
        <p:spPr>
          <a:xfrm>
            <a:off x="331694" y="5284258"/>
            <a:ext cx="6096000" cy="646331"/>
          </a:xfrm>
          <a:prstGeom prst="rect">
            <a:avLst/>
          </a:prstGeom>
          <a:noFill/>
        </p:spPr>
        <p:txBody>
          <a:bodyPr wrap="square">
            <a:spAutoFit/>
          </a:bodyPr>
          <a:lstStyle/>
          <a:p>
            <a:r>
              <a:rPr lang="tr-TR" dirty="0"/>
              <a:t>Şekil 5. K-</a:t>
            </a:r>
            <a:r>
              <a:rPr lang="tr-TR" dirty="0" err="1"/>
              <a:t>means</a:t>
            </a:r>
            <a:r>
              <a:rPr lang="tr-TR" dirty="0"/>
              <a:t> algoritmasının akış diyagramı (</a:t>
            </a:r>
            <a:r>
              <a:rPr lang="tr-TR" dirty="0" err="1"/>
              <a:t>The</a:t>
            </a:r>
            <a:r>
              <a:rPr lang="tr-TR" dirty="0"/>
              <a:t> </a:t>
            </a:r>
            <a:r>
              <a:rPr lang="tr-TR" dirty="0" err="1"/>
              <a:t>flowchart</a:t>
            </a:r>
            <a:r>
              <a:rPr lang="tr-TR" dirty="0"/>
              <a:t> of K-</a:t>
            </a:r>
            <a:r>
              <a:rPr lang="tr-TR" dirty="0" err="1"/>
              <a:t>means</a:t>
            </a:r>
            <a:r>
              <a:rPr lang="tr-TR" dirty="0"/>
              <a:t> </a:t>
            </a:r>
            <a:r>
              <a:rPr lang="tr-TR" dirty="0" err="1"/>
              <a:t>algorithm</a:t>
            </a:r>
            <a:r>
              <a:rPr lang="tr-TR" dirty="0"/>
              <a:t>) </a:t>
            </a:r>
          </a:p>
        </p:txBody>
      </p:sp>
    </p:spTree>
    <p:extLst>
      <p:ext uri="{BB962C8B-B14F-4D97-AF65-F5344CB8AC3E}">
        <p14:creationId xmlns:p14="http://schemas.microsoft.com/office/powerpoint/2010/main" val="1151071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D0ABFE-13A5-8D18-1F10-52560EF76172}"/>
              </a:ext>
            </a:extLst>
          </p:cNvPr>
          <p:cNvSpPr>
            <a:spLocks noGrp="1"/>
          </p:cNvSpPr>
          <p:nvPr>
            <p:ph type="title"/>
          </p:nvPr>
        </p:nvSpPr>
        <p:spPr>
          <a:xfrm>
            <a:off x="581192" y="702156"/>
            <a:ext cx="11029616" cy="633585"/>
          </a:xfrm>
        </p:spPr>
        <p:txBody>
          <a:bodyPr/>
          <a:lstStyle/>
          <a:p>
            <a:r>
              <a:rPr lang="en-US" dirty="0"/>
              <a:t>3. DENEYSEL ÇALIŞMA (EXPERIMENTAL STUDY) </a:t>
            </a:r>
            <a:endParaRPr lang="tr-TR" dirty="0"/>
          </a:p>
        </p:txBody>
      </p:sp>
      <p:sp>
        <p:nvSpPr>
          <p:cNvPr id="4" name="Veri Yer Tutucusu 3">
            <a:extLst>
              <a:ext uri="{FF2B5EF4-FFF2-40B4-BE49-F238E27FC236}">
                <a16:creationId xmlns:a16="http://schemas.microsoft.com/office/drawing/2014/main" id="{3BDABDE3-E29C-4749-FED9-0E0854B1D2CC}"/>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
        <p:nvSpPr>
          <p:cNvPr id="7" name="Metin kutusu 6">
            <a:extLst>
              <a:ext uri="{FF2B5EF4-FFF2-40B4-BE49-F238E27FC236}">
                <a16:creationId xmlns:a16="http://schemas.microsoft.com/office/drawing/2014/main" id="{292AB2BA-1D6B-1DC2-D922-6EDD90E213BD}"/>
              </a:ext>
            </a:extLst>
          </p:cNvPr>
          <p:cNvSpPr txBox="1"/>
          <p:nvPr/>
        </p:nvSpPr>
        <p:spPr>
          <a:xfrm>
            <a:off x="670839" y="1397675"/>
            <a:ext cx="10194384" cy="2031325"/>
          </a:xfrm>
          <a:prstGeom prst="rect">
            <a:avLst/>
          </a:prstGeom>
          <a:noFill/>
        </p:spPr>
        <p:txBody>
          <a:bodyPr wrap="square">
            <a:spAutoFit/>
          </a:bodyPr>
          <a:lstStyle/>
          <a:p>
            <a:r>
              <a:rPr lang="tr-TR" dirty="0"/>
              <a:t>Önerilen yöntem ile ortamda bulunan fındıkların tespit edilerek kümelenmesine yönelik deneysel çalışma yapılmaktadır. Çalışmada 1.3 Megapiksel CMOS, 640 x 480 çözünürlükteki </a:t>
            </a:r>
            <a:r>
              <a:rPr lang="tr-TR" dirty="0" err="1"/>
              <a:t>Logitech</a:t>
            </a:r>
            <a:r>
              <a:rPr lang="tr-TR" dirty="0"/>
              <a:t> C110 USB kamera kullanılarak görüntüler alınmaktadır. Alınan görüntüler, Ubuntu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p:txBody>
      </p:sp>
      <p:pic>
        <p:nvPicPr>
          <p:cNvPr id="9" name="Resim 8">
            <a:extLst>
              <a:ext uri="{FF2B5EF4-FFF2-40B4-BE49-F238E27FC236}">
                <a16:creationId xmlns:a16="http://schemas.microsoft.com/office/drawing/2014/main" id="{6A44349C-6FBE-0FA0-4B0E-D1146FC775E5}"/>
              </a:ext>
            </a:extLst>
          </p:cNvPr>
          <p:cNvPicPr>
            <a:picLocks noChangeAspect="1"/>
          </p:cNvPicPr>
          <p:nvPr/>
        </p:nvPicPr>
        <p:blipFill>
          <a:blip r:embed="rId2"/>
          <a:stretch>
            <a:fillRect/>
          </a:stretch>
        </p:blipFill>
        <p:spPr>
          <a:xfrm>
            <a:off x="744071" y="3490935"/>
            <a:ext cx="11304494" cy="2462592"/>
          </a:xfrm>
          <a:prstGeom prst="rect">
            <a:avLst/>
          </a:prstGeom>
        </p:spPr>
      </p:pic>
      <p:sp>
        <p:nvSpPr>
          <p:cNvPr id="11" name="Metin kutusu 10">
            <a:extLst>
              <a:ext uri="{FF2B5EF4-FFF2-40B4-BE49-F238E27FC236}">
                <a16:creationId xmlns:a16="http://schemas.microsoft.com/office/drawing/2014/main" id="{0C322948-6E74-F174-BB28-663919769967}"/>
              </a:ext>
            </a:extLst>
          </p:cNvPr>
          <p:cNvSpPr txBox="1"/>
          <p:nvPr/>
        </p:nvSpPr>
        <p:spPr>
          <a:xfrm>
            <a:off x="112059" y="5865709"/>
            <a:ext cx="11967882" cy="923330"/>
          </a:xfrm>
          <a:prstGeom prst="rect">
            <a:avLst/>
          </a:prstGeom>
          <a:noFill/>
        </p:spPr>
        <p:txBody>
          <a:bodyPr wrap="square">
            <a:spAutoFit/>
          </a:bodyPr>
          <a:lstStyle/>
          <a:p>
            <a:r>
              <a:rPr lang="tr-TR" dirty="0"/>
              <a:t>Şekil 6: Deneysel çalışmadan alınan örnek görüntü, (a) Kameradan alınan görüntü, (b) Ön işleme aşamasından sonra elde edilen görüntü, (c) Nesne bulma ve özellik çıkarım işleminde elde edilen görüntü. (Image </a:t>
            </a:r>
            <a:r>
              <a:rPr lang="tr-TR" dirty="0" err="1"/>
              <a:t>pre-processing</a:t>
            </a:r>
            <a:r>
              <a:rPr lang="tr-TR" dirty="0"/>
              <a:t> </a:t>
            </a:r>
            <a:r>
              <a:rPr lang="tr-TR" dirty="0" err="1"/>
              <a:t>stage</a:t>
            </a:r>
            <a:r>
              <a:rPr lang="tr-TR" dirty="0"/>
              <a:t> (a) </a:t>
            </a:r>
            <a:r>
              <a:rPr lang="tr-TR" dirty="0" err="1"/>
              <a:t>Camera</a:t>
            </a:r>
            <a:r>
              <a:rPr lang="tr-TR" dirty="0"/>
              <a:t> </a:t>
            </a:r>
            <a:r>
              <a:rPr lang="tr-TR" dirty="0" err="1"/>
              <a:t>image</a:t>
            </a:r>
            <a:r>
              <a:rPr lang="tr-TR" dirty="0"/>
              <a:t>, (b) Image </a:t>
            </a:r>
            <a:r>
              <a:rPr lang="tr-TR" dirty="0" err="1"/>
              <a:t>after</a:t>
            </a:r>
            <a:r>
              <a:rPr lang="tr-TR" dirty="0"/>
              <a:t> </a:t>
            </a:r>
            <a:r>
              <a:rPr lang="tr-TR" dirty="0" err="1"/>
              <a:t>pre-processing</a:t>
            </a:r>
            <a:r>
              <a:rPr lang="tr-TR" dirty="0"/>
              <a:t> step, (c) Object </a:t>
            </a:r>
            <a:r>
              <a:rPr lang="tr-TR" dirty="0" err="1"/>
              <a:t>detection</a:t>
            </a:r>
            <a:r>
              <a:rPr lang="tr-TR" dirty="0"/>
              <a:t> </a:t>
            </a:r>
            <a:r>
              <a:rPr lang="tr-TR" dirty="0" err="1"/>
              <a:t>and</a:t>
            </a:r>
            <a:r>
              <a:rPr lang="tr-TR" dirty="0"/>
              <a:t> </a:t>
            </a:r>
            <a:r>
              <a:rPr lang="tr-TR" dirty="0" err="1"/>
              <a:t>feature</a:t>
            </a:r>
            <a:r>
              <a:rPr lang="tr-TR" dirty="0"/>
              <a:t> </a:t>
            </a:r>
            <a:r>
              <a:rPr lang="tr-TR" dirty="0" err="1"/>
              <a:t>extraction</a:t>
            </a:r>
            <a:r>
              <a:rPr lang="tr-TR" dirty="0"/>
              <a:t> </a:t>
            </a:r>
            <a:r>
              <a:rPr lang="tr-TR" dirty="0" err="1"/>
              <a:t>image</a:t>
            </a:r>
            <a:r>
              <a:rPr lang="tr-TR" dirty="0"/>
              <a:t>)</a:t>
            </a:r>
          </a:p>
        </p:txBody>
      </p:sp>
    </p:spTree>
    <p:extLst>
      <p:ext uri="{BB962C8B-B14F-4D97-AF65-F5344CB8AC3E}">
        <p14:creationId xmlns:p14="http://schemas.microsoft.com/office/powerpoint/2010/main" val="2226903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2E9D81DC-FCB0-61FC-6F8A-D55E267AF306}"/>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
        <p:nvSpPr>
          <p:cNvPr id="6" name="Metin kutusu 5">
            <a:extLst>
              <a:ext uri="{FF2B5EF4-FFF2-40B4-BE49-F238E27FC236}">
                <a16:creationId xmlns:a16="http://schemas.microsoft.com/office/drawing/2014/main" id="{905B5F4D-3AF6-A9C8-CFD2-37634E6E11AA}"/>
              </a:ext>
            </a:extLst>
          </p:cNvPr>
          <p:cNvSpPr txBox="1"/>
          <p:nvPr/>
        </p:nvSpPr>
        <p:spPr>
          <a:xfrm>
            <a:off x="439271" y="889844"/>
            <a:ext cx="11752729" cy="2585323"/>
          </a:xfrm>
          <a:prstGeom prst="rect">
            <a:avLst/>
          </a:prstGeom>
          <a:noFill/>
        </p:spPr>
        <p:txBody>
          <a:bodyPr wrap="square">
            <a:spAutoFit/>
          </a:bodyPr>
          <a:lstStyle/>
          <a:p>
            <a:r>
              <a:rPr lang="tr-TR" dirty="0"/>
              <a:t>Bu işlemden sonra görüntü ön işleme aşamasına geçilmektedir. Görüntü ön işleme aşamasında, resim üzerinde filtreleme, grileştirme, </a:t>
            </a:r>
            <a:r>
              <a:rPr lang="tr-TR" dirty="0" err="1"/>
              <a:t>eşikleşme</a:t>
            </a:r>
            <a:r>
              <a:rPr lang="tr-TR" dirty="0"/>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Ortalama tabanlı ve K-</a:t>
            </a:r>
            <a:r>
              <a:rPr lang="tr-TR" dirty="0" err="1"/>
              <a:t>means</a:t>
            </a:r>
            <a:r>
              <a:rPr lang="tr-TR" dirty="0"/>
              <a:t> algoritmasına göre kümeleme işleminde, piksel cinsinden bulunan alan değerleri kullanılarak küme merkezleri elde edilmektedir. Küme merkezleri elde edilirken çalışma ortamına 150 adet fındık yerleştirilerek bilgi </a:t>
            </a:r>
            <a:r>
              <a:rPr lang="tr-TR" dirty="0" err="1"/>
              <a:t>veritabanı</a:t>
            </a:r>
            <a:r>
              <a:rPr lang="tr-TR" dirty="0"/>
              <a:t> oluşturulmaktadır. Ortalama tabanlı ve K-</a:t>
            </a:r>
            <a:r>
              <a:rPr lang="tr-TR" dirty="0" err="1"/>
              <a:t>means</a:t>
            </a:r>
            <a:r>
              <a:rPr lang="tr-TR" dirty="0"/>
              <a:t> algoritmaları kullanılarak elde edilen küme merkezleri tablo 1’de sunulmaktadır. </a:t>
            </a:r>
          </a:p>
        </p:txBody>
      </p:sp>
      <p:pic>
        <p:nvPicPr>
          <p:cNvPr id="8" name="Resim 7">
            <a:extLst>
              <a:ext uri="{FF2B5EF4-FFF2-40B4-BE49-F238E27FC236}">
                <a16:creationId xmlns:a16="http://schemas.microsoft.com/office/drawing/2014/main" id="{9F541E17-FFF3-34CC-1590-E5486D80E5C9}"/>
              </a:ext>
            </a:extLst>
          </p:cNvPr>
          <p:cNvPicPr>
            <a:picLocks noChangeAspect="1"/>
          </p:cNvPicPr>
          <p:nvPr/>
        </p:nvPicPr>
        <p:blipFill>
          <a:blip r:embed="rId2"/>
          <a:stretch>
            <a:fillRect/>
          </a:stretch>
        </p:blipFill>
        <p:spPr>
          <a:xfrm>
            <a:off x="439271" y="3679724"/>
            <a:ext cx="3055885" cy="1470787"/>
          </a:xfrm>
          <a:prstGeom prst="rect">
            <a:avLst/>
          </a:prstGeom>
        </p:spPr>
      </p:pic>
      <p:sp>
        <p:nvSpPr>
          <p:cNvPr id="10" name="Metin kutusu 9">
            <a:extLst>
              <a:ext uri="{FF2B5EF4-FFF2-40B4-BE49-F238E27FC236}">
                <a16:creationId xmlns:a16="http://schemas.microsoft.com/office/drawing/2014/main" id="{0999677B-A65D-08B8-8607-8BBDF5E091CD}"/>
              </a:ext>
            </a:extLst>
          </p:cNvPr>
          <p:cNvSpPr txBox="1"/>
          <p:nvPr/>
        </p:nvSpPr>
        <p:spPr>
          <a:xfrm>
            <a:off x="3688977" y="3749211"/>
            <a:ext cx="6140822" cy="1200329"/>
          </a:xfrm>
          <a:prstGeom prst="rect">
            <a:avLst/>
          </a:prstGeom>
          <a:noFill/>
        </p:spPr>
        <p:txBody>
          <a:bodyPr wrap="square">
            <a:spAutoFit/>
          </a:bodyPr>
          <a:lstStyle/>
          <a:p>
            <a:r>
              <a:rPr lang="tr-TR" dirty="0"/>
              <a:t>Örnek çalışmada ortamda bulunan 25 adet fındık önerilen yöntem kullanılarak %100 başarım oranı ile tespit edilmektedir. Ayrıca, çalışmanın yöntem kısmında sunulan kümeleme metotlarına göre fındıklar ayrıştırılmaktadır.</a:t>
            </a:r>
          </a:p>
        </p:txBody>
      </p:sp>
    </p:spTree>
    <p:extLst>
      <p:ext uri="{BB962C8B-B14F-4D97-AF65-F5344CB8AC3E}">
        <p14:creationId xmlns:p14="http://schemas.microsoft.com/office/powerpoint/2010/main" val="4113214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4C5CCA1A-6F33-C292-2CAF-6AF16DF58A5A}"/>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9" name="Resim 8">
            <a:extLst>
              <a:ext uri="{FF2B5EF4-FFF2-40B4-BE49-F238E27FC236}">
                <a16:creationId xmlns:a16="http://schemas.microsoft.com/office/drawing/2014/main" id="{BFB8FE42-705C-DFAD-86E6-0BF79618F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74" y="803685"/>
            <a:ext cx="3663024" cy="5250630"/>
          </a:xfrm>
          <a:prstGeom prst="rect">
            <a:avLst/>
          </a:prstGeom>
        </p:spPr>
      </p:pic>
      <p:sp>
        <p:nvSpPr>
          <p:cNvPr id="11" name="Metin kutusu 10">
            <a:extLst>
              <a:ext uri="{FF2B5EF4-FFF2-40B4-BE49-F238E27FC236}">
                <a16:creationId xmlns:a16="http://schemas.microsoft.com/office/drawing/2014/main" id="{855D885F-5DDC-D211-8B4A-540292FC33B5}"/>
              </a:ext>
            </a:extLst>
          </p:cNvPr>
          <p:cNvSpPr txBox="1"/>
          <p:nvPr/>
        </p:nvSpPr>
        <p:spPr>
          <a:xfrm>
            <a:off x="4599474" y="751344"/>
            <a:ext cx="4123184" cy="5355312"/>
          </a:xfrm>
          <a:prstGeom prst="rect">
            <a:avLst/>
          </a:prstGeom>
          <a:noFill/>
        </p:spPr>
        <p:txBody>
          <a:bodyPr wrap="square">
            <a:spAutoFit/>
          </a:bodyPr>
          <a:lstStyle/>
          <a:p>
            <a:r>
              <a:rPr lang="tr-TR" dirty="0"/>
              <a:t>Deneysel çalışmada, ortalama tabanlı yöntem kullanılarak 3 adet küçük, 12 adet orta ve 10 adet büyük sınıf fındık bulunmaktadır. K-</a:t>
            </a:r>
            <a:r>
              <a:rPr lang="tr-TR" dirty="0" err="1"/>
              <a:t>means</a:t>
            </a:r>
            <a:r>
              <a:rPr lang="tr-TR" dirty="0"/>
              <a:t> algoritması kullanılarak yapılan kümelemede 3 adet küçük, 10 adet orta, 12 adet büyük fındık tespit edilmektedir. Tablo 2’de örnek çalışmada elde edilen bazı veriler sunulmaktadır. Bulunan fındıkların indis numarası, piksel cinsinden görüntü düzleminde kaplamış oldukları alan, mm2 cinsinden hesaplanan alan, ortalama tabanlı yöntem ve </a:t>
            </a:r>
            <a:r>
              <a:rPr lang="tr-TR" dirty="0" err="1"/>
              <a:t>Kmeans</a:t>
            </a:r>
            <a:r>
              <a:rPr lang="tr-TR" dirty="0"/>
              <a:t> algoritması kullanılarak hangi fındığın hangi kümeye girdiğini gösteren bilgiler sunulmaktadır. Sunulan örnek çalışmada, iki yöntem ile kümelemenin %92 oranda benzerlik gösterdiği gözlenmektedir.</a:t>
            </a:r>
          </a:p>
        </p:txBody>
      </p:sp>
    </p:spTree>
    <p:extLst>
      <p:ext uri="{BB962C8B-B14F-4D97-AF65-F5344CB8AC3E}">
        <p14:creationId xmlns:p14="http://schemas.microsoft.com/office/powerpoint/2010/main" val="212734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14AE844-4623-862E-7DE7-AB7BC6E39F5E}"/>
              </a:ext>
            </a:extLst>
          </p:cNvPr>
          <p:cNvSpPr>
            <a:spLocks noGrp="1"/>
          </p:cNvSpPr>
          <p:nvPr>
            <p:ph idx="1"/>
          </p:nvPr>
        </p:nvSpPr>
        <p:spPr>
          <a:xfrm>
            <a:off x="581192" y="2340864"/>
            <a:ext cx="11029615" cy="1764971"/>
          </a:xfrm>
        </p:spPr>
        <p:txBody>
          <a:bodyPr>
            <a:normAutofit fontScale="92500"/>
          </a:bodyPr>
          <a:lstStyle/>
          <a:p>
            <a:r>
              <a:rPr lang="tr-TR" dirty="0"/>
              <a:t>Deneysel çalışmada, ortalama tabanlı yöntem kullanılarak 3 adet küçük, 12 adet orta ve 10 adet büyük sınıf fındık bulunmaktadır. K-</a:t>
            </a:r>
            <a:r>
              <a:rPr lang="tr-TR" dirty="0" err="1"/>
              <a:t>means</a:t>
            </a:r>
            <a:r>
              <a:rPr lang="tr-TR" dirty="0"/>
              <a:t> algoritması kullanılarak yapılan kümelemede 3 adet küçük, 10 adet orta, 12 adet büyük fındık tespit edilmektedir. Tablo 2’de örnek çalışmada elde edilen bazı veriler sunulmaktadır. Bulunan fındıkların indis numarası, piksel cinsinden görüntü düzleminde kaplamış oldukları alan, mm2 cinsinden hesaplanan alan, ortalama tabanlı yöntem ve </a:t>
            </a:r>
            <a:r>
              <a:rPr lang="tr-TR" dirty="0" err="1"/>
              <a:t>Kmeans</a:t>
            </a:r>
            <a:r>
              <a:rPr lang="tr-TR" dirty="0"/>
              <a:t> algoritması kullanılarak hangi fındığın hangi kümeye girdiğini gösteren bilgiler sunulmaktadır. Sunulan örnek çalışmada, iki yöntem ile kümelemenin %92 oranda benzerlik gösterdiği gözlenmektedir.</a:t>
            </a:r>
          </a:p>
        </p:txBody>
      </p:sp>
      <p:sp>
        <p:nvSpPr>
          <p:cNvPr id="4" name="Veri Yer Tutucusu 3">
            <a:extLst>
              <a:ext uri="{FF2B5EF4-FFF2-40B4-BE49-F238E27FC236}">
                <a16:creationId xmlns:a16="http://schemas.microsoft.com/office/drawing/2014/main" id="{F7E69437-F58A-632C-09C3-67A7F0B57BB3}"/>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6" name="Resim 5">
            <a:extLst>
              <a:ext uri="{FF2B5EF4-FFF2-40B4-BE49-F238E27FC236}">
                <a16:creationId xmlns:a16="http://schemas.microsoft.com/office/drawing/2014/main" id="{981038FD-5E7E-0F7C-6DB7-464AFD33654F}"/>
              </a:ext>
            </a:extLst>
          </p:cNvPr>
          <p:cNvPicPr>
            <a:picLocks noChangeAspect="1"/>
          </p:cNvPicPr>
          <p:nvPr/>
        </p:nvPicPr>
        <p:blipFill>
          <a:blip r:embed="rId2"/>
          <a:stretch>
            <a:fillRect/>
          </a:stretch>
        </p:blipFill>
        <p:spPr>
          <a:xfrm>
            <a:off x="2278767" y="4105835"/>
            <a:ext cx="6576630" cy="2042337"/>
          </a:xfrm>
          <a:prstGeom prst="rect">
            <a:avLst/>
          </a:prstGeom>
        </p:spPr>
      </p:pic>
    </p:spTree>
    <p:extLst>
      <p:ext uri="{BB962C8B-B14F-4D97-AF65-F5344CB8AC3E}">
        <p14:creationId xmlns:p14="http://schemas.microsoft.com/office/powerpoint/2010/main" val="2810230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F8AAC6-A107-84F0-A971-2C7B8A153162}"/>
              </a:ext>
            </a:extLst>
          </p:cNvPr>
          <p:cNvSpPr>
            <a:spLocks noGrp="1"/>
          </p:cNvSpPr>
          <p:nvPr>
            <p:ph type="title"/>
          </p:nvPr>
        </p:nvSpPr>
        <p:spPr>
          <a:xfrm>
            <a:off x="581192" y="702156"/>
            <a:ext cx="11029616" cy="606691"/>
          </a:xfrm>
        </p:spPr>
        <p:txBody>
          <a:bodyPr/>
          <a:lstStyle/>
          <a:p>
            <a:r>
              <a:rPr lang="tr-TR" dirty="0"/>
              <a:t>SONUÇLAR (CONCLUSIONS)</a:t>
            </a:r>
          </a:p>
        </p:txBody>
      </p:sp>
      <p:sp>
        <p:nvSpPr>
          <p:cNvPr id="4" name="Veri Yer Tutucusu 3">
            <a:extLst>
              <a:ext uri="{FF2B5EF4-FFF2-40B4-BE49-F238E27FC236}">
                <a16:creationId xmlns:a16="http://schemas.microsoft.com/office/drawing/2014/main" id="{B0EC8D88-AF28-26A4-0700-7BDF6555103B}"/>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
        <p:nvSpPr>
          <p:cNvPr id="6" name="Metin kutusu 5">
            <a:extLst>
              <a:ext uri="{FF2B5EF4-FFF2-40B4-BE49-F238E27FC236}">
                <a16:creationId xmlns:a16="http://schemas.microsoft.com/office/drawing/2014/main" id="{9DCD901F-5B15-81D6-88CD-34EF8E36A91D}"/>
              </a:ext>
            </a:extLst>
          </p:cNvPr>
          <p:cNvSpPr txBox="1"/>
          <p:nvPr/>
        </p:nvSpPr>
        <p:spPr>
          <a:xfrm>
            <a:off x="581192" y="1389529"/>
            <a:ext cx="10940821" cy="4524315"/>
          </a:xfrm>
          <a:prstGeom prst="rect">
            <a:avLst/>
          </a:prstGeom>
          <a:noFill/>
        </p:spPr>
        <p:txBody>
          <a:bodyPr wrap="square">
            <a:spAutoFit/>
          </a:bodyPr>
          <a:lstStyle/>
          <a:p>
            <a:r>
              <a:rPr lang="tr-TR" dirty="0"/>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a:t>
            </a:r>
          </a:p>
        </p:txBody>
      </p:sp>
    </p:spTree>
    <p:extLst>
      <p:ext uri="{BB962C8B-B14F-4D97-AF65-F5344CB8AC3E}">
        <p14:creationId xmlns:p14="http://schemas.microsoft.com/office/powerpoint/2010/main" val="65418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6AE679C-E79F-DA75-286C-23FDD97CDD0C}"/>
              </a:ext>
            </a:extLst>
          </p:cNvPr>
          <p:cNvSpPr>
            <a:spLocks noGrp="1"/>
          </p:cNvSpPr>
          <p:nvPr>
            <p:ph idx="1"/>
          </p:nvPr>
        </p:nvSpPr>
        <p:spPr>
          <a:xfrm>
            <a:off x="581192" y="1381640"/>
            <a:ext cx="11029615" cy="3634486"/>
          </a:xfrm>
        </p:spPr>
        <p:txBody>
          <a:bodyPr/>
          <a:lstStyle/>
          <a:p>
            <a:r>
              <a:rPr lang="tr-TR" dirty="0"/>
              <a:t>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dirty="0" err="1"/>
              <a:t>bölütleyen</a:t>
            </a:r>
            <a:r>
              <a:rPr lang="tr-TR" dirty="0"/>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Morfolojik üst ve alt şapka yöntemin kullanılması ile retina damalarının belirginleştirilmesi sağlanmıştır. Belirginleştirilmiş retina görüntülerini </a:t>
            </a:r>
            <a:r>
              <a:rPr lang="tr-TR" dirty="0" err="1"/>
              <a:t>bölütlemek</a:t>
            </a:r>
            <a:r>
              <a:rPr lang="tr-TR" dirty="0"/>
              <a:t> için üç farklı eşikleme yöntemi kullanılmıştır. Kullanılan eşikleme yöntemleri Çoklu Eşikleme yöntemi, Maksimum Entropi Tabanlı Eşikleme yöntemi ve Bulanık Kümeleme Tabanlı Eşikleme yöntemidir. Önerilen yöntem literatürdeki diğer geleneksel yöntemlerle de kıyaslanabilir olması için halka açık olarak sunulan DRIVE veri seti üzerinde test edilmiştir. Bu makalede, literatürdeki mevcut çalışmalardan farklı olarak retina </a:t>
            </a:r>
            <a:r>
              <a:rPr lang="tr-TR" dirty="0" err="1"/>
              <a:t>fundus</a:t>
            </a:r>
            <a:r>
              <a:rPr lang="tr-TR" dirty="0"/>
              <a:t> görüntüleri üzerinde farklı eşik algoritmalarının kıyaslanması yapılmıştır. </a:t>
            </a:r>
          </a:p>
        </p:txBody>
      </p:sp>
      <p:sp>
        <p:nvSpPr>
          <p:cNvPr id="4" name="Veri Yer Tutucusu 3">
            <a:extLst>
              <a:ext uri="{FF2B5EF4-FFF2-40B4-BE49-F238E27FC236}">
                <a16:creationId xmlns:a16="http://schemas.microsoft.com/office/drawing/2014/main" id="{C2E82A2C-445D-4080-3E0E-B88F4E4470D3}"/>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Tree>
    <p:extLst>
      <p:ext uri="{BB962C8B-B14F-4D97-AF65-F5344CB8AC3E}">
        <p14:creationId xmlns:p14="http://schemas.microsoft.com/office/powerpoint/2010/main" val="233383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BFEB9B-7663-0A60-BA3E-D60055B80110}"/>
              </a:ext>
            </a:extLst>
          </p:cNvPr>
          <p:cNvSpPr>
            <a:spLocks noGrp="1"/>
          </p:cNvSpPr>
          <p:nvPr>
            <p:ph idx="1"/>
          </p:nvPr>
        </p:nvSpPr>
        <p:spPr>
          <a:xfrm>
            <a:off x="581192" y="798934"/>
            <a:ext cx="11029615" cy="6059065"/>
          </a:xfrm>
        </p:spPr>
        <p:txBody>
          <a:bodyPr>
            <a:normAutofit/>
          </a:bodyPr>
          <a:lstStyle/>
          <a:p>
            <a:r>
              <a:rPr lang="tr-TR" dirty="0"/>
              <a:t>Morfolojik işlemlerin temel amacı, görüntünün temel özelliklerini korumak ve görüntüyü basitleştirmektir. Bu çalışmada, üst-şapka ve alt-şapka dönüşümleri kan damarlarına belirginlik kazandırmak için kullanılır. </a:t>
            </a:r>
            <a:r>
              <a:rPr lang="tr-TR" dirty="0" err="1"/>
              <a:t>Üstşapka</a:t>
            </a:r>
            <a:r>
              <a:rPr lang="tr-TR" dirty="0"/>
              <a:t>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p>
          <a:p>
            <a:pPr marL="0" indent="0">
              <a:buNone/>
            </a:pPr>
            <a:endParaRPr lang="tr-TR" dirty="0"/>
          </a:p>
          <a:p>
            <a:pPr marL="0" indent="0">
              <a:buNone/>
            </a:pPr>
            <a:endParaRPr lang="tr-TR" dirty="0"/>
          </a:p>
          <a:p>
            <a:pPr marL="0" indent="0">
              <a:buNone/>
            </a:pPr>
            <a:endParaRPr lang="tr-TR" dirty="0"/>
          </a:p>
          <a:p>
            <a:pPr marL="0" indent="0">
              <a:buNone/>
            </a:pPr>
            <a:r>
              <a:rPr lang="tr-TR" dirty="0"/>
              <a:t>Burada, 1, denklemdeki operatörü morfolojik açma işlemini, 2.denklenmdeki  operatörü ise morfolojik kapama işlemini temsil etmektedir. SE parametresi ise, bir yapı elemanıdır. Bu çalışmada, açılma operatörü için 21x21’lik bir disk yapı elemanı, alt ve </a:t>
            </a:r>
            <a:r>
              <a:rPr lang="tr-TR" dirty="0" err="1"/>
              <a:t>üstşapka</a:t>
            </a:r>
            <a:r>
              <a:rPr lang="tr-TR" dirty="0"/>
              <a:t> dönüşümleri için ise uzunluğu 21 olan bir çizgi yapı elemanı kullanılmıştır. 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 </a:t>
            </a:r>
          </a:p>
          <a:p>
            <a:pPr marL="0" indent="0">
              <a:buNone/>
            </a:pPr>
            <a:endParaRPr lang="tr-TR" dirty="0"/>
          </a:p>
          <a:p>
            <a:pPr marL="0" indent="0">
              <a:buNone/>
            </a:pPr>
            <a:endParaRPr lang="tr-TR" dirty="0"/>
          </a:p>
        </p:txBody>
      </p:sp>
      <p:sp>
        <p:nvSpPr>
          <p:cNvPr id="4" name="Veri Yer Tutucusu 3">
            <a:extLst>
              <a:ext uri="{FF2B5EF4-FFF2-40B4-BE49-F238E27FC236}">
                <a16:creationId xmlns:a16="http://schemas.microsoft.com/office/drawing/2014/main" id="{2220820B-D365-C076-6F2F-477DA4CF69F4}"/>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6" name="Resim 5">
            <a:extLst>
              <a:ext uri="{FF2B5EF4-FFF2-40B4-BE49-F238E27FC236}">
                <a16:creationId xmlns:a16="http://schemas.microsoft.com/office/drawing/2014/main" id="{1F114B69-317A-2AD0-BC3A-636F2F2C4401}"/>
              </a:ext>
            </a:extLst>
          </p:cNvPr>
          <p:cNvPicPr>
            <a:picLocks noChangeAspect="1"/>
          </p:cNvPicPr>
          <p:nvPr/>
        </p:nvPicPr>
        <p:blipFill>
          <a:blip r:embed="rId2"/>
          <a:stretch>
            <a:fillRect/>
          </a:stretch>
        </p:blipFill>
        <p:spPr>
          <a:xfrm>
            <a:off x="4016970" y="2841316"/>
            <a:ext cx="2651990" cy="556308"/>
          </a:xfrm>
          <a:prstGeom prst="rect">
            <a:avLst/>
          </a:prstGeom>
        </p:spPr>
      </p:pic>
    </p:spTree>
    <p:extLst>
      <p:ext uri="{BB962C8B-B14F-4D97-AF65-F5344CB8AC3E}">
        <p14:creationId xmlns:p14="http://schemas.microsoft.com/office/powerpoint/2010/main" val="124693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F0E138-0C1A-B49D-A2BC-086B42AA56CF}"/>
              </a:ext>
            </a:extLst>
          </p:cNvPr>
          <p:cNvSpPr>
            <a:spLocks noGrp="1"/>
          </p:cNvSpPr>
          <p:nvPr>
            <p:ph type="title"/>
          </p:nvPr>
        </p:nvSpPr>
        <p:spPr/>
        <p:txBody>
          <a:bodyPr/>
          <a:lstStyle/>
          <a:p>
            <a:r>
              <a:rPr lang="tr-TR" dirty="0"/>
              <a:t>Eşikleme yöntemleri</a:t>
            </a:r>
          </a:p>
        </p:txBody>
      </p:sp>
      <p:sp>
        <p:nvSpPr>
          <p:cNvPr id="3" name="İçerik Yer Tutucusu 2">
            <a:extLst>
              <a:ext uri="{FF2B5EF4-FFF2-40B4-BE49-F238E27FC236}">
                <a16:creationId xmlns:a16="http://schemas.microsoft.com/office/drawing/2014/main" id="{83469B5A-AEAB-D661-4478-BEB15C2EAACF}"/>
              </a:ext>
            </a:extLst>
          </p:cNvPr>
          <p:cNvSpPr>
            <a:spLocks noGrp="1"/>
          </p:cNvSpPr>
          <p:nvPr>
            <p:ph idx="1"/>
          </p:nvPr>
        </p:nvSpPr>
        <p:spPr/>
        <p:txBody>
          <a:bodyPr/>
          <a:lstStyle/>
          <a:p>
            <a:r>
              <a:rPr lang="tr-TR"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a:t>
            </a:r>
          </a:p>
          <a:p>
            <a:r>
              <a:rPr lang="tr-TR" dirty="0"/>
              <a:t>Çok seviyeli eşikleme</a:t>
            </a:r>
          </a:p>
          <a:p>
            <a:r>
              <a:rPr lang="tr-TR" dirty="0"/>
              <a:t>Maksimum entropi tabanlı eşikleme</a:t>
            </a:r>
          </a:p>
          <a:p>
            <a:r>
              <a:rPr lang="tr-TR" dirty="0"/>
              <a:t>Bulanık mantık tabanlı eşikleme</a:t>
            </a:r>
          </a:p>
        </p:txBody>
      </p:sp>
      <p:sp>
        <p:nvSpPr>
          <p:cNvPr id="4" name="Veri Yer Tutucusu 3">
            <a:extLst>
              <a:ext uri="{FF2B5EF4-FFF2-40B4-BE49-F238E27FC236}">
                <a16:creationId xmlns:a16="http://schemas.microsoft.com/office/drawing/2014/main" id="{01503140-1CB1-53A8-A502-EB8C644BF774}"/>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Tree>
    <p:extLst>
      <p:ext uri="{BB962C8B-B14F-4D97-AF65-F5344CB8AC3E}">
        <p14:creationId xmlns:p14="http://schemas.microsoft.com/office/powerpoint/2010/main" val="366166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282863-A086-3CB2-8193-7D75FEF5F50C}"/>
              </a:ext>
            </a:extLst>
          </p:cNvPr>
          <p:cNvSpPr>
            <a:spLocks noGrp="1"/>
          </p:cNvSpPr>
          <p:nvPr>
            <p:ph type="title"/>
          </p:nvPr>
        </p:nvSpPr>
        <p:spPr/>
        <p:txBody>
          <a:bodyPr/>
          <a:lstStyle/>
          <a:p>
            <a:r>
              <a:rPr lang="tr-TR" dirty="0"/>
              <a:t>Çok seviyeli eşikleme</a:t>
            </a:r>
          </a:p>
        </p:txBody>
      </p:sp>
      <p:sp>
        <p:nvSpPr>
          <p:cNvPr id="3" name="İçerik Yer Tutucusu 2">
            <a:extLst>
              <a:ext uri="{FF2B5EF4-FFF2-40B4-BE49-F238E27FC236}">
                <a16:creationId xmlns:a16="http://schemas.microsoft.com/office/drawing/2014/main" id="{278AD4C0-B4E5-95B6-6121-30E86979D81F}"/>
              </a:ext>
            </a:extLst>
          </p:cNvPr>
          <p:cNvSpPr>
            <a:spLocks noGrp="1"/>
          </p:cNvSpPr>
          <p:nvPr>
            <p:ph idx="1"/>
          </p:nvPr>
        </p:nvSpPr>
        <p:spPr/>
        <p:txBody>
          <a:bodyPr/>
          <a:lstStyle/>
          <a:p>
            <a:r>
              <a:rPr lang="tr-TR" dirty="0"/>
              <a:t>Gri ölçekli görüntüyü birkaç farklı bölgeye ayırabilen bir işlemdir [18]. Bu işleme ait uyulması gereken kural Denklem (3)’de matematiksel olarak ifade edilmiştir.</a:t>
            </a:r>
          </a:p>
          <a:p>
            <a:endParaRPr lang="tr-TR" dirty="0"/>
          </a:p>
          <a:p>
            <a:endParaRPr lang="tr-TR" i="1" dirty="0"/>
          </a:p>
          <a:p>
            <a:r>
              <a:rPr lang="tr-TR" dirty="0"/>
              <a:t>Burada, p parametresi L gri tonlama seviyeleri L = {0, 1, 2,…, L - 1} ile temsil edilebilen gri tonlama görüntüsünün piksellerinden biridir. C1 ve C2 parametreleri, p pikselinin atanacağı sınıflardır, </a:t>
            </a:r>
            <a:r>
              <a:rPr lang="tr-TR" dirty="0" err="1"/>
              <a:t>th</a:t>
            </a:r>
            <a:r>
              <a:rPr lang="tr-TR" dirty="0"/>
              <a:t> parametresi ise eşik değeridir.</a:t>
            </a:r>
          </a:p>
          <a:p>
            <a:endParaRPr lang="tr-TR" dirty="0"/>
          </a:p>
          <a:p>
            <a:endParaRPr lang="tr-TR" dirty="0"/>
          </a:p>
        </p:txBody>
      </p:sp>
      <p:sp>
        <p:nvSpPr>
          <p:cNvPr id="4" name="Veri Yer Tutucusu 3">
            <a:extLst>
              <a:ext uri="{FF2B5EF4-FFF2-40B4-BE49-F238E27FC236}">
                <a16:creationId xmlns:a16="http://schemas.microsoft.com/office/drawing/2014/main" id="{807E7B7B-815C-2886-F6DD-C2516A50FCD8}"/>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6" name="Resim 5">
            <a:extLst>
              <a:ext uri="{FF2B5EF4-FFF2-40B4-BE49-F238E27FC236}">
                <a16:creationId xmlns:a16="http://schemas.microsoft.com/office/drawing/2014/main" id="{12016CE6-E300-4DA6-FBBA-398D4DD5170F}"/>
              </a:ext>
            </a:extLst>
          </p:cNvPr>
          <p:cNvPicPr>
            <a:picLocks noChangeAspect="1"/>
          </p:cNvPicPr>
          <p:nvPr/>
        </p:nvPicPr>
        <p:blipFill>
          <a:blip r:embed="rId2"/>
          <a:stretch>
            <a:fillRect/>
          </a:stretch>
        </p:blipFill>
        <p:spPr>
          <a:xfrm>
            <a:off x="4358778" y="3370729"/>
            <a:ext cx="2277866" cy="632259"/>
          </a:xfrm>
          <a:prstGeom prst="rect">
            <a:avLst/>
          </a:prstGeom>
        </p:spPr>
      </p:pic>
    </p:spTree>
    <p:extLst>
      <p:ext uri="{BB962C8B-B14F-4D97-AF65-F5344CB8AC3E}">
        <p14:creationId xmlns:p14="http://schemas.microsoft.com/office/powerpoint/2010/main" val="264902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EF3F7F-5782-FDBE-6369-7E93319ECB03}"/>
              </a:ext>
            </a:extLst>
          </p:cNvPr>
          <p:cNvSpPr>
            <a:spLocks noGrp="1"/>
          </p:cNvSpPr>
          <p:nvPr>
            <p:ph type="title"/>
          </p:nvPr>
        </p:nvSpPr>
        <p:spPr/>
        <p:txBody>
          <a:bodyPr/>
          <a:lstStyle/>
          <a:p>
            <a:r>
              <a:rPr lang="tr-TR" dirty="0"/>
              <a:t>Maksimum entropi tabanlı eşikleme</a:t>
            </a:r>
          </a:p>
        </p:txBody>
      </p:sp>
      <p:sp>
        <p:nvSpPr>
          <p:cNvPr id="3" name="İçerik Yer Tutucusu 2">
            <a:extLst>
              <a:ext uri="{FF2B5EF4-FFF2-40B4-BE49-F238E27FC236}">
                <a16:creationId xmlns:a16="http://schemas.microsoft.com/office/drawing/2014/main" id="{5ACFBB1C-E29D-5FAA-B54B-495D76B702A1}"/>
              </a:ext>
            </a:extLst>
          </p:cNvPr>
          <p:cNvSpPr>
            <a:spLocks noGrp="1"/>
          </p:cNvSpPr>
          <p:nvPr>
            <p:ph idx="1"/>
          </p:nvPr>
        </p:nvSpPr>
        <p:spPr>
          <a:xfrm>
            <a:off x="581192" y="1890876"/>
            <a:ext cx="11029615" cy="4967124"/>
          </a:xfrm>
        </p:spPr>
        <p:txBody>
          <a:bodyPr/>
          <a:lstStyle/>
          <a:p>
            <a:r>
              <a:rPr lang="tr-TR" dirty="0" err="1"/>
              <a:t>Entopi</a:t>
            </a:r>
            <a:r>
              <a:rPr lang="tr-TR" dirty="0"/>
              <a:t> yöntemlerine bağlı eşikleme işlemi araştırmacılar tarafından tercih edilen bir yöntemdir [19]. </a:t>
            </a:r>
            <a:r>
              <a:rPr lang="tr-TR" dirty="0" err="1"/>
              <a:t>Otsu’nun</a:t>
            </a:r>
            <a:r>
              <a:rPr lang="tr-TR" dirty="0"/>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[20]. Arka ve ön plan görüntüsüne ait entropi değeri Denklem (4) ve Denklem (5)’de verilmiştir. Denklem (6) arka ve ön plan görüntüsüne ait entropi değerlerinin maksimize edilmiş halidir</a:t>
            </a:r>
          </a:p>
          <a:p>
            <a:pPr marL="0" indent="0">
              <a:buNone/>
            </a:pPr>
            <a:endParaRPr lang="tr-TR" dirty="0"/>
          </a:p>
          <a:p>
            <a:endParaRPr lang="tr-TR" dirty="0"/>
          </a:p>
          <a:p>
            <a:pPr marL="0" indent="0">
              <a:buNone/>
            </a:pPr>
            <a:endParaRPr lang="tr-TR" dirty="0"/>
          </a:p>
          <a:p>
            <a:endParaRPr lang="tr-TR" dirty="0"/>
          </a:p>
          <a:p>
            <a:endParaRPr lang="tr-TR" dirty="0"/>
          </a:p>
          <a:p>
            <a:endParaRPr lang="tr-TR" dirty="0"/>
          </a:p>
        </p:txBody>
      </p:sp>
      <p:sp>
        <p:nvSpPr>
          <p:cNvPr id="4" name="Veri Yer Tutucusu 3">
            <a:extLst>
              <a:ext uri="{FF2B5EF4-FFF2-40B4-BE49-F238E27FC236}">
                <a16:creationId xmlns:a16="http://schemas.microsoft.com/office/drawing/2014/main" id="{EE1F9BE6-2F4B-270A-F441-22AE16069E30}"/>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6" name="Resim 5">
            <a:extLst>
              <a:ext uri="{FF2B5EF4-FFF2-40B4-BE49-F238E27FC236}">
                <a16:creationId xmlns:a16="http://schemas.microsoft.com/office/drawing/2014/main" id="{AE0150E9-F358-6EB4-DFA7-A6BADE7915A6}"/>
              </a:ext>
            </a:extLst>
          </p:cNvPr>
          <p:cNvPicPr>
            <a:picLocks noChangeAspect="1"/>
          </p:cNvPicPr>
          <p:nvPr/>
        </p:nvPicPr>
        <p:blipFill>
          <a:blip r:embed="rId2"/>
          <a:stretch>
            <a:fillRect/>
          </a:stretch>
        </p:blipFill>
        <p:spPr>
          <a:xfrm>
            <a:off x="4359207" y="4464931"/>
            <a:ext cx="2301569" cy="1285103"/>
          </a:xfrm>
          <a:prstGeom prst="rect">
            <a:avLst/>
          </a:prstGeom>
        </p:spPr>
      </p:pic>
    </p:spTree>
    <p:extLst>
      <p:ext uri="{BB962C8B-B14F-4D97-AF65-F5344CB8AC3E}">
        <p14:creationId xmlns:p14="http://schemas.microsoft.com/office/powerpoint/2010/main" val="281219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D7DB2-F194-F15E-D572-E0B0A43C518A}"/>
              </a:ext>
            </a:extLst>
          </p:cNvPr>
          <p:cNvSpPr>
            <a:spLocks noGrp="1"/>
          </p:cNvSpPr>
          <p:nvPr>
            <p:ph type="title"/>
          </p:nvPr>
        </p:nvSpPr>
        <p:spPr/>
        <p:txBody>
          <a:bodyPr/>
          <a:lstStyle/>
          <a:p>
            <a:r>
              <a:rPr lang="tr-TR" dirty="0"/>
              <a:t>Bulanık mantık tabanlı eşikleme</a:t>
            </a:r>
          </a:p>
        </p:txBody>
      </p:sp>
      <p:sp>
        <p:nvSpPr>
          <p:cNvPr id="3" name="İçerik Yer Tutucusu 2">
            <a:extLst>
              <a:ext uri="{FF2B5EF4-FFF2-40B4-BE49-F238E27FC236}">
                <a16:creationId xmlns:a16="http://schemas.microsoft.com/office/drawing/2014/main" id="{A9A9699A-C88B-BD2D-C374-49DEA4E97680}"/>
              </a:ext>
            </a:extLst>
          </p:cNvPr>
          <p:cNvSpPr>
            <a:spLocks noGrp="1"/>
          </p:cNvSpPr>
          <p:nvPr>
            <p:ph idx="1"/>
          </p:nvPr>
        </p:nvSpPr>
        <p:spPr>
          <a:xfrm>
            <a:off x="581192" y="2340152"/>
            <a:ext cx="11029615" cy="3634486"/>
          </a:xfrm>
        </p:spPr>
        <p:txBody>
          <a:bodyPr/>
          <a:lstStyle/>
          <a:p>
            <a:r>
              <a:rPr lang="tr-TR" dirty="0"/>
              <a:t>Bulanık kümeleme bir yumuşak kümeleme tekniğidir. Bu kümeleme yöntemi, nesnelerin kümelere olan aitliğini ifade etmek için bir derece kavramı kullanır [21]. Her nesne için, toplam derece 1’dir. Denklem (7) her pikselin üyelik değerini hesaplamak için kullanılır.</a:t>
            </a:r>
          </a:p>
          <a:p>
            <a:endParaRPr lang="tr-TR" dirty="0"/>
          </a:p>
          <a:p>
            <a:endParaRPr lang="tr-TR" dirty="0"/>
          </a:p>
          <a:p>
            <a:r>
              <a:rPr lang="tr-TR" dirty="0"/>
              <a:t>Burada, </a:t>
            </a:r>
            <a:r>
              <a:rPr lang="tr-TR" dirty="0" err="1"/>
              <a:t>uij</a:t>
            </a:r>
            <a:r>
              <a:rPr lang="tr-TR" dirty="0"/>
              <a:t> parametresi üyelik fonksiyonunu, xi parametresi bireysel piksel değerini, </a:t>
            </a:r>
            <a:r>
              <a:rPr lang="tr-TR" dirty="0" err="1"/>
              <a:t>cj</a:t>
            </a:r>
            <a:r>
              <a:rPr lang="tr-TR" dirty="0"/>
              <a:t> ve </a:t>
            </a:r>
            <a:r>
              <a:rPr lang="tr-TR" dirty="0" err="1"/>
              <a:t>ck</a:t>
            </a:r>
            <a:r>
              <a:rPr lang="tr-TR" dirty="0"/>
              <a:t> parametreleri küme merkezini ve m parametresi 1'den fazla gerçek değeri temsil etmektedir.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dirty="0" err="1"/>
              <a:t>bölütlendirilmiş</a:t>
            </a:r>
            <a:r>
              <a:rPr lang="tr-TR" dirty="0"/>
              <a:t> görüntülerden oluşur. </a:t>
            </a:r>
          </a:p>
        </p:txBody>
      </p:sp>
      <p:sp>
        <p:nvSpPr>
          <p:cNvPr id="4" name="Veri Yer Tutucusu 3">
            <a:extLst>
              <a:ext uri="{FF2B5EF4-FFF2-40B4-BE49-F238E27FC236}">
                <a16:creationId xmlns:a16="http://schemas.microsoft.com/office/drawing/2014/main" id="{5CBED9EC-2A30-839C-ED43-25F2E335988B}"/>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pic>
        <p:nvPicPr>
          <p:cNvPr id="6" name="Resim 5">
            <a:extLst>
              <a:ext uri="{FF2B5EF4-FFF2-40B4-BE49-F238E27FC236}">
                <a16:creationId xmlns:a16="http://schemas.microsoft.com/office/drawing/2014/main" id="{BB2FA5BB-1C0B-15C7-C9DA-8A77273B0D2E}"/>
              </a:ext>
            </a:extLst>
          </p:cNvPr>
          <p:cNvPicPr>
            <a:picLocks noChangeAspect="1"/>
          </p:cNvPicPr>
          <p:nvPr/>
        </p:nvPicPr>
        <p:blipFill>
          <a:blip r:embed="rId2"/>
          <a:stretch>
            <a:fillRect/>
          </a:stretch>
        </p:blipFill>
        <p:spPr>
          <a:xfrm>
            <a:off x="4323126" y="3429000"/>
            <a:ext cx="2362405" cy="883997"/>
          </a:xfrm>
          <a:prstGeom prst="rect">
            <a:avLst/>
          </a:prstGeom>
        </p:spPr>
      </p:pic>
    </p:spTree>
    <p:extLst>
      <p:ext uri="{BB962C8B-B14F-4D97-AF65-F5344CB8AC3E}">
        <p14:creationId xmlns:p14="http://schemas.microsoft.com/office/powerpoint/2010/main" val="177252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B9102394-650C-F4B8-897C-4B8AECBB5335}"/>
              </a:ext>
            </a:extLst>
          </p:cNvPr>
          <p:cNvPicPr>
            <a:picLocks noGrp="1" noChangeAspect="1"/>
          </p:cNvPicPr>
          <p:nvPr>
            <p:ph idx="1"/>
          </p:nvPr>
        </p:nvPicPr>
        <p:blipFill>
          <a:blip r:embed="rId2"/>
          <a:stretch>
            <a:fillRect/>
          </a:stretch>
        </p:blipFill>
        <p:spPr>
          <a:xfrm>
            <a:off x="582589" y="767511"/>
            <a:ext cx="2743438" cy="990686"/>
          </a:xfrm>
        </p:spPr>
      </p:pic>
      <p:sp>
        <p:nvSpPr>
          <p:cNvPr id="4" name="Veri Yer Tutucusu 3">
            <a:extLst>
              <a:ext uri="{FF2B5EF4-FFF2-40B4-BE49-F238E27FC236}">
                <a16:creationId xmlns:a16="http://schemas.microsoft.com/office/drawing/2014/main" id="{171D80F7-D691-7459-59C9-21C06E960924}"/>
              </a:ext>
            </a:extLst>
          </p:cNvPr>
          <p:cNvSpPr>
            <a:spLocks noGrp="1"/>
          </p:cNvSpPr>
          <p:nvPr>
            <p:ph type="dt" sz="half" idx="10"/>
          </p:nvPr>
        </p:nvSpPr>
        <p:spPr/>
        <p:txBody>
          <a:bodyPr/>
          <a:lstStyle/>
          <a:p>
            <a:pPr rtl="0"/>
            <a:fld id="{76A9825F-C3AA-4AD4-BC72-1567D71BC87A}" type="datetime1">
              <a:rPr lang="tr-TR" smtClean="0"/>
              <a:t>14.12.2022</a:t>
            </a:fld>
            <a:endParaRPr lang="en-US" dirty="0"/>
          </a:p>
        </p:txBody>
      </p:sp>
      <p:sp>
        <p:nvSpPr>
          <p:cNvPr id="8" name="Metin kutusu 7">
            <a:extLst>
              <a:ext uri="{FF2B5EF4-FFF2-40B4-BE49-F238E27FC236}">
                <a16:creationId xmlns:a16="http://schemas.microsoft.com/office/drawing/2014/main" id="{83937D38-B682-CAAB-0AC1-09656FF75908}"/>
              </a:ext>
            </a:extLst>
          </p:cNvPr>
          <p:cNvSpPr txBox="1"/>
          <p:nvPr/>
        </p:nvSpPr>
        <p:spPr>
          <a:xfrm>
            <a:off x="3469341" y="805432"/>
            <a:ext cx="6096000" cy="646331"/>
          </a:xfrm>
          <a:prstGeom prst="rect">
            <a:avLst/>
          </a:prstGeom>
          <a:noFill/>
        </p:spPr>
        <p:txBody>
          <a:bodyPr wrap="square">
            <a:spAutoFit/>
          </a:bodyPr>
          <a:lstStyle/>
          <a:p>
            <a:r>
              <a:rPr lang="tr-TR" dirty="0"/>
              <a:t>Şekil 1. Örnek veri seti görüntüsü, Sırasıyla, orijinal RGB görüntü, Gri-Ölçekli görüntü, Gri-Ölçekli görüntünün tersi </a:t>
            </a:r>
          </a:p>
        </p:txBody>
      </p:sp>
      <p:pic>
        <p:nvPicPr>
          <p:cNvPr id="10" name="Resim 9">
            <a:extLst>
              <a:ext uri="{FF2B5EF4-FFF2-40B4-BE49-F238E27FC236}">
                <a16:creationId xmlns:a16="http://schemas.microsoft.com/office/drawing/2014/main" id="{6D68CD7F-B93D-A3AD-55FF-71EA84F15009}"/>
              </a:ext>
            </a:extLst>
          </p:cNvPr>
          <p:cNvPicPr>
            <a:picLocks noChangeAspect="1"/>
          </p:cNvPicPr>
          <p:nvPr/>
        </p:nvPicPr>
        <p:blipFill>
          <a:blip r:embed="rId3"/>
          <a:stretch>
            <a:fillRect/>
          </a:stretch>
        </p:blipFill>
        <p:spPr>
          <a:xfrm>
            <a:off x="582589" y="2113161"/>
            <a:ext cx="2141406" cy="3292125"/>
          </a:xfrm>
          <a:prstGeom prst="rect">
            <a:avLst/>
          </a:prstGeom>
        </p:spPr>
      </p:pic>
    </p:spTree>
    <p:extLst>
      <p:ext uri="{BB962C8B-B14F-4D97-AF65-F5344CB8AC3E}">
        <p14:creationId xmlns:p14="http://schemas.microsoft.com/office/powerpoint/2010/main" val="22138020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9103_TF33552983.potx" id="{783FD09D-35D6-4F10-B6AC-AADCA6974620}" vid="{300B62DD-E7B9-4820-BE86-F84ECB151E3B}"/>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{1F3B5D92-B611-40DF-B560-30A69456D66B}tf33552983_win32</Template>
  <TotalTime>84</TotalTime>
  <Words>2614</Words>
  <Application>Microsoft Office PowerPoint</Application>
  <PresentationFormat>Geniş ekran</PresentationFormat>
  <Paragraphs>90</Paragraphs>
  <Slides>25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Calibri</vt:lpstr>
      <vt:lpstr>Franklin Gothic Book</vt:lpstr>
      <vt:lpstr>Franklin Gothic Demi</vt:lpstr>
      <vt:lpstr>Wingdings 2</vt:lpstr>
      <vt:lpstr>DividendVTI</vt:lpstr>
      <vt:lpstr>Miraç hanbay 02205076031</vt:lpstr>
      <vt:lpstr>Retina kan damarlarını çıkarmak için eşikleme temelli morfolojik bir yöntem</vt:lpstr>
      <vt:lpstr>PowerPoint Sunusu</vt:lpstr>
      <vt:lpstr>PowerPoint Sunusu</vt:lpstr>
      <vt:lpstr>Eşikleme yöntemleri</vt:lpstr>
      <vt:lpstr>Çok seviyeli eşikleme</vt:lpstr>
      <vt:lpstr>Maksimum entropi tabanlı eşikleme</vt:lpstr>
      <vt:lpstr>Bulanık mantık tabanlı eşikleme</vt:lpstr>
      <vt:lpstr>PowerPoint Sunusu</vt:lpstr>
      <vt:lpstr>Veri seti</vt:lpstr>
      <vt:lpstr>Morfolojik işlemler</vt:lpstr>
      <vt:lpstr>PowerPoint Sunusu</vt:lpstr>
      <vt:lpstr>Bölütleme sonuçları</vt:lpstr>
      <vt:lpstr>PowerPoint Sunusu</vt:lpstr>
      <vt:lpstr>Görüntü işleme teknikleri ve kümeleme yöntemleri kullanılarak fındık meyvesinin tespit ve sınıflandırılması</vt:lpstr>
      <vt:lpstr>ÖNERİLEN YÖNTEM (PROPOSED METHOD) </vt:lpstr>
      <vt:lpstr>Görüntü ön işleme aşaması (Image preprocessing)</vt:lpstr>
      <vt:lpstr>PowerPoint Sunusu</vt:lpstr>
      <vt:lpstr>Nesne bulma ve özellik çıkarımı işlemi aşaması (Object detection and feature extraction stage) </vt:lpstr>
      <vt:lpstr>PowerPoint Sunusu</vt:lpstr>
      <vt:lpstr>3. DENEYSEL ÇALIŞMA (EXPERIMENTAL STUDY) </vt:lpstr>
      <vt:lpstr>PowerPoint Sunusu</vt:lpstr>
      <vt:lpstr>PowerPoint Sunusu</vt:lpstr>
      <vt:lpstr>PowerPoint Sunusu</vt:lpstr>
      <vt:lpstr>SONUÇLAR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MİRAÇ</dc:creator>
  <cp:lastModifiedBy>MİRAÇ</cp:lastModifiedBy>
  <cp:revision>2</cp:revision>
  <dcterms:created xsi:type="dcterms:W3CDTF">2022-12-14T16:24:15Z</dcterms:created>
  <dcterms:modified xsi:type="dcterms:W3CDTF">2022-12-14T17:49:57Z</dcterms:modified>
</cp:coreProperties>
</file>