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5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9" r:id="rId9"/>
    <p:sldId id="290" r:id="rId10"/>
    <p:sldId id="263" r:id="rId11"/>
    <p:sldId id="265" r:id="rId12"/>
    <p:sldId id="266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91" r:id="rId21"/>
    <p:sldId id="278" r:id="rId22"/>
    <p:sldId id="279" r:id="rId23"/>
    <p:sldId id="280" r:id="rId24"/>
    <p:sldId id="281" r:id="rId25"/>
    <p:sldId id="282" r:id="rId26"/>
    <p:sldId id="283" r:id="rId27"/>
    <p:sldId id="293" r:id="rId28"/>
    <p:sldId id="284" r:id="rId29"/>
    <p:sldId id="285" r:id="rId30"/>
    <p:sldId id="286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52" autoAdjust="0"/>
    <p:restoredTop sz="95261" autoAdjust="0"/>
  </p:normalViewPr>
  <p:slideViewPr>
    <p:cSldViewPr snapToGrid="0">
      <p:cViewPr varScale="1">
        <p:scale>
          <a:sx n="62" d="100"/>
          <a:sy n="62" d="100"/>
        </p:scale>
        <p:origin x="58" y="422"/>
      </p:cViewPr>
      <p:guideLst>
        <p:guide orient="horz" pos="2156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633A94F2-2BB3-455F-93A6-BFFE6D76C286}" type="datetime1">
              <a:rPr lang="ko-KR" altLang="en-US"/>
              <a:pPr lvl="0">
                <a:defRPr/>
              </a:pPr>
              <a:t>2022-07-19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748FBC6-06AB-495A-BF02-AB36B25A595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84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그렇다면</a:t>
            </a:r>
            <a:r>
              <a:rPr lang="en-US" altLang="ko-KR"/>
              <a:t>, </a:t>
            </a:r>
            <a:r>
              <a:rPr lang="ko-KR" altLang="en-US"/>
              <a:t>저희가 준비한 프로젝트의 구현화면을 간략히 보여드리도록 하겠습니다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1FEE3AA-CAFF-4A96-8A81-3700A09D728A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21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그렇다면</a:t>
            </a:r>
            <a:r>
              <a:rPr lang="en-US" altLang="ko-KR"/>
              <a:t>, </a:t>
            </a:r>
            <a:r>
              <a:rPr lang="ko-KR" altLang="en-US"/>
              <a:t>저희가 준비한 프로젝트의 구현화면을 간략히 보여드리도록 하겠습니다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1FEE3AA-CAFF-4A96-8A81-3700A09D728A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910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그렇다면</a:t>
            </a:r>
            <a:r>
              <a:rPr lang="en-US" altLang="ko-KR"/>
              <a:t>, </a:t>
            </a:r>
            <a:r>
              <a:rPr lang="ko-KR" altLang="en-US"/>
              <a:t>저희가 준비한 프로젝트의 구현화면을 간략히 보여드리도록 하겠습니다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1FEE3AA-CAFF-4A96-8A81-3700A09D728A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3428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그렇다면</a:t>
            </a:r>
            <a:r>
              <a:rPr lang="en-US" altLang="ko-KR"/>
              <a:t>, </a:t>
            </a:r>
            <a:r>
              <a:rPr lang="ko-KR" altLang="en-US"/>
              <a:t>저희가 준비한 프로젝트의 구현화면을 간략히 보여드리도록 하겠습니다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1FEE3AA-CAFF-4A96-8A81-3700A09D728A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3995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그렇다면</a:t>
            </a:r>
            <a:r>
              <a:rPr lang="en-US" altLang="ko-KR"/>
              <a:t>, </a:t>
            </a:r>
            <a:r>
              <a:rPr lang="ko-KR" altLang="en-US"/>
              <a:t>저희가 준비한 프로젝트의 구현화면을 간략히 보여드리도록 하겠습니다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1FEE3AA-CAFF-4A96-8A81-3700A09D728A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1545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748FBC6-06AB-495A-BF02-AB36B25A595A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6427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그렇다면</a:t>
            </a:r>
            <a:r>
              <a:rPr lang="en-US" altLang="ko-KR"/>
              <a:t>, </a:t>
            </a:r>
            <a:r>
              <a:rPr lang="ko-KR" altLang="en-US"/>
              <a:t>저희가 준비한 프로젝트의 구현화면을 간략히 보여드리도록 하겠습니다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1FEE3AA-CAFF-4A96-8A81-3700A09D728A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5085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그렇다면</a:t>
            </a:r>
            <a:r>
              <a:rPr lang="en-US" altLang="ko-KR"/>
              <a:t>, </a:t>
            </a:r>
            <a:r>
              <a:rPr lang="ko-KR" altLang="en-US"/>
              <a:t>저희가 준비한 프로젝트의 구현화면을 간략히 보여드리도록 하겠습니다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1FEE3AA-CAFF-4A96-8A81-3700A09D728A}" type="slidenum">
              <a:rPr lang="en-US" altLang="en-US"/>
              <a:pPr lvl="0"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7731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DB6B21-377B-41B5-A42E-57BB11C3D49E}" type="datetime1">
              <a:rPr lang="ko-KR" altLang="en-US" smtClean="0"/>
              <a:t>2022-07-19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F78409-F03E-4FE7-82B9-7852488016F0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303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9EE598-ACD3-424D-8DBE-60629BC5D6FE}" type="datetime1">
              <a:rPr lang="ko-KR" altLang="en-US" smtClean="0"/>
              <a:t>2022-07-19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F78409-F03E-4FE7-82B9-7852488016F0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070413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9EE598-ACD3-424D-8DBE-60629BC5D6FE}" type="datetime1">
              <a:rPr lang="ko-KR" altLang="en-US" smtClean="0"/>
              <a:t>2022-07-19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F78409-F03E-4FE7-82B9-7852488016F0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403338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9EE598-ACD3-424D-8DBE-60629BC5D6FE}" type="datetime1">
              <a:rPr lang="ko-KR" altLang="en-US" smtClean="0"/>
              <a:t>2022-07-19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F78409-F03E-4FE7-82B9-7852488016F0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458959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9EE598-ACD3-424D-8DBE-60629BC5D6FE}" type="datetime1">
              <a:rPr lang="ko-KR" altLang="en-US" smtClean="0"/>
              <a:t>2022-07-19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F78409-F03E-4FE7-82B9-7852488016F0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83047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1BCA-6ACF-4602-B4D9-6AC51CEE503D}" type="datetime1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C347-198E-464F-84BA-3891131B5A1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551833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1BCA-6ACF-4602-B4D9-6AC51CEE503D}" type="datetime1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C347-198E-464F-84BA-3891131B5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96590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3FB0D8-5EAF-4E1A-9095-19DE3F5948B5}" type="datetime1">
              <a:rPr lang="ko-KR" altLang="en-US" smtClean="0"/>
              <a:t>2022-07-19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F78409-F03E-4FE7-82B9-7852488016F0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41482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1489568-3DAC-4252-BBF4-52E8ABDB0AC3}" type="datetime1">
              <a:rPr lang="ko-KR" altLang="en-US" smtClean="0"/>
              <a:t>2022-07-19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F78409-F03E-4FE7-82B9-7852488016F0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26955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6115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7F5CEC-E618-484C-80A9-C613BEECE703}" type="datetime1">
              <a:rPr lang="ko-KR" altLang="en-US" smtClean="0"/>
              <a:t>2022-07-19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F78409-F03E-4FE7-82B9-7852488016F0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5031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36E9E2-6441-4C89-9165-34A838B03203}" type="datetime1">
              <a:rPr lang="ko-KR" altLang="en-US" smtClean="0"/>
              <a:t>2022-07-19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F78409-F03E-4FE7-82B9-7852488016F0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2991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2BDA10-8A57-4E16-A173-A0267DF1BBBD}" type="datetime1">
              <a:rPr lang="ko-KR" altLang="en-US" smtClean="0"/>
              <a:t>2022-07-19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F78409-F03E-4FE7-82B9-7852488016F0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1641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29CD5D-6BAB-4945-9635-2D643DC452E3}" type="datetime1">
              <a:rPr lang="ko-KR" altLang="en-US" smtClean="0"/>
              <a:t>2022-07-19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F78409-F03E-4FE7-82B9-7852488016F0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1177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7F515E-552F-4EB3-9652-AEF032E0A80F}" type="datetime1">
              <a:rPr lang="ko-KR" altLang="en-US" smtClean="0"/>
              <a:t>2022-07-19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F78409-F03E-4FE7-82B9-7852488016F0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184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529B48-6CC5-40A8-8CE6-B8C14B7050F8}" type="datetime1">
              <a:rPr lang="ko-KR" altLang="en-US" smtClean="0"/>
              <a:t>2022-07-19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F78409-F03E-4FE7-82B9-7852488016F0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2026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E9F836-DAD4-4C3A-AAF6-B2CF91056706}" type="datetime1">
              <a:rPr lang="ko-KR" altLang="en-US" smtClean="0"/>
              <a:t>2022-07-19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F78409-F03E-4FE7-82B9-7852488016F0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713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16D8CE-E62B-4EB5-A331-A8F6EE192A89}" type="datetime1">
              <a:rPr lang="ko-KR" altLang="en-US" smtClean="0"/>
              <a:t>2022-07-19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F78409-F03E-4FE7-82B9-7852488016F0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5540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B211BCA-6ACF-4602-B4D9-6AC51CEE503D}" type="datetime1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63C347-198E-464F-84BA-3891131B5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2954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774" r:id="rId16"/>
    <p:sldLayoutId id="2147483775" r:id="rId17"/>
    <p:sldLayoutId id="2147483674" r:id="rId18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4EB6D4D2-B240-48CE-962D-F524EA8CC8BC}"/>
              </a:ext>
            </a:extLst>
          </p:cNvPr>
          <p:cNvSpPr txBox="1"/>
          <p:nvPr/>
        </p:nvSpPr>
        <p:spPr>
          <a:xfrm>
            <a:off x="4119956" y="2767280"/>
            <a:ext cx="39308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DB</a:t>
            </a:r>
            <a:r>
              <a:rPr lang="ko-KR" altLang="en-US" sz="8000" dirty="0">
                <a:latin typeface="+mj-lt"/>
                <a:ea typeface="나눔명조 ExtraBold" panose="02020603020101020101"/>
              </a:rPr>
              <a:t> 설계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B10E977-7AB8-4EAB-A946-209D2213A070}"/>
              </a:ext>
            </a:extLst>
          </p:cNvPr>
          <p:cNvSpPr txBox="1"/>
          <p:nvPr/>
        </p:nvSpPr>
        <p:spPr>
          <a:xfrm>
            <a:off x="7927019" y="5392432"/>
            <a:ext cx="63380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  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2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조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2066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0" y="502296"/>
            <a:ext cx="12192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0" y="6352609"/>
            <a:ext cx="12192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둥근 위쪽 모서리 6">
            <a:extLst>
              <a:ext uri="{FF2B5EF4-FFF2-40B4-BE49-F238E27FC236}">
                <a16:creationId xmlns="" xmlns:a16="http://schemas.microsoft.com/office/drawing/2014/main" id="{C1CD7124-A714-448A-AF1D-A23D46D34178}"/>
              </a:ext>
            </a:extLst>
          </p:cNvPr>
          <p:cNvSpPr/>
          <p:nvPr/>
        </p:nvSpPr>
        <p:spPr>
          <a:xfrm>
            <a:off x="180683" y="135012"/>
            <a:ext cx="4208337" cy="38198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8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요구사항분석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2E758ADC-9FA6-46FD-B54D-5FFD08325C32}"/>
              </a:ext>
            </a:extLst>
          </p:cNvPr>
          <p:cNvSpPr/>
          <p:nvPr/>
        </p:nvSpPr>
        <p:spPr>
          <a:xfrm>
            <a:off x="4789112" y="1751988"/>
            <a:ext cx="7424092" cy="914400"/>
          </a:xfrm>
          <a:prstGeom prst="rect">
            <a:avLst/>
          </a:prstGeom>
          <a:solidFill>
            <a:srgbClr val="602C08">
              <a:alpha val="8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800" dirty="0">
                <a:latin typeface="나눔명조 ExtraBold" panose="02020603020101020101" pitchFamily="18" charset="-127"/>
                <a:ea typeface="나눔명조 ExtraBold" panose="02020603020101020101" pitchFamily="18" charset="-127"/>
                <a:cs typeface="Segoe UI Semibold" panose="020B0702040204020203" pitchFamily="34" charset="0"/>
              </a:rPr>
              <a:t> </a:t>
            </a:r>
            <a:r>
              <a:rPr lang="en-US" altLang="ko-KR" sz="4800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  <a:cs typeface="Segoe UI Semibold" panose="020B0702040204020203" pitchFamily="34" charset="0"/>
              </a:rPr>
              <a:t>Q&amp;A</a:t>
            </a:r>
            <a:r>
              <a:rPr lang="ko-KR" altLang="en-US" sz="4800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  <a:cs typeface="Segoe UI Semibold" panose="020B0702040204020203" pitchFamily="34" charset="0"/>
              </a:rPr>
              <a:t>    </a:t>
            </a:r>
            <a:endParaRPr lang="ko-KR" altLang="en-US" sz="4800" dirty="0">
              <a:latin typeface="나눔명조 ExtraBold" panose="02020603020101020101" pitchFamily="18" charset="-127"/>
              <a:ea typeface="나눔명조 ExtraBold" panose="02020603020101020101" pitchFamily="18" charset="-127"/>
              <a:cs typeface="Segoe UI Semibold" panose="020B0702040204020203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64D4AD8F-CBA0-446C-BD87-ED5DB58DF306}"/>
              </a:ext>
            </a:extLst>
          </p:cNvPr>
          <p:cNvSpPr/>
          <p:nvPr/>
        </p:nvSpPr>
        <p:spPr>
          <a:xfrm>
            <a:off x="4789112" y="2868065"/>
            <a:ext cx="685874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✓ 모든 회원은 하나이상의 </a:t>
            </a:r>
            <a:r>
              <a:rPr lang="en-US" altLang="ko-KR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Q&amp;A</a:t>
            </a:r>
            <a:r>
              <a:rPr lang="ko-KR" altLang="en-US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를 </a:t>
            </a:r>
            <a:r>
              <a:rPr lang="ko-KR" altLang="en-US" sz="2200" dirty="0" err="1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달수있다</a:t>
            </a:r>
            <a:r>
              <a:rPr lang="en-US" altLang="ko-KR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.</a:t>
            </a:r>
            <a:endParaRPr lang="ko-KR" altLang="en-US" sz="2200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D959C7C3-7F71-4636-9795-EABD7D9A2ACD}"/>
              </a:ext>
            </a:extLst>
          </p:cNvPr>
          <p:cNvSpPr/>
          <p:nvPr/>
        </p:nvSpPr>
        <p:spPr>
          <a:xfrm>
            <a:off x="4789112" y="3369127"/>
            <a:ext cx="721008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✓ </a:t>
            </a:r>
            <a:r>
              <a:rPr lang="en-US" altLang="ko-KR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Q&amp;A</a:t>
            </a:r>
            <a:r>
              <a:rPr lang="ko-KR" altLang="en-US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가 달리면 관리자가 답변을 한다</a:t>
            </a:r>
            <a:r>
              <a:rPr lang="en-US" altLang="ko-KR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.</a:t>
            </a:r>
            <a:endParaRPr lang="ko-KR" altLang="en-US" sz="2200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4E16FFDA-7B5B-4D9A-B46E-C9612E3751EC}"/>
              </a:ext>
            </a:extLst>
          </p:cNvPr>
          <p:cNvSpPr txBox="1"/>
          <p:nvPr/>
        </p:nvSpPr>
        <p:spPr>
          <a:xfrm>
            <a:off x="443059" y="3200933"/>
            <a:ext cx="321454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6000" b="1" dirty="0">
                <a:latin typeface="HY견고딕" panose="02030600000101010101" pitchFamily="18" charset="-127"/>
                <a:ea typeface="HY견고딕" panose="02030600000101010101" pitchFamily="18" charset="-127"/>
                <a:cs typeface="Segoe UI Semibold" panose="020B0702040204020203" pitchFamily="34" charset="0"/>
              </a:rPr>
              <a:t>Q&amp;A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2784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1D778B28-84D9-494F-82C4-4AD260487C40}"/>
              </a:ext>
            </a:extLst>
          </p:cNvPr>
          <p:cNvCxnSpPr/>
          <p:nvPr/>
        </p:nvCxnSpPr>
        <p:spPr>
          <a:xfrm>
            <a:off x="0" y="6352609"/>
            <a:ext cx="12192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A9B71388-0BF8-4191-9E04-2C1EE50A98DA}"/>
              </a:ext>
            </a:extLst>
          </p:cNvPr>
          <p:cNvCxnSpPr/>
          <p:nvPr/>
        </p:nvCxnSpPr>
        <p:spPr>
          <a:xfrm>
            <a:off x="0" y="502296"/>
            <a:ext cx="12192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4D95489D-C907-4226-844F-0F24F6839A1C}"/>
              </a:ext>
            </a:extLst>
          </p:cNvPr>
          <p:cNvCxnSpPr>
            <a:cxnSpLocks/>
          </p:cNvCxnSpPr>
          <p:nvPr/>
        </p:nvCxnSpPr>
        <p:spPr>
          <a:xfrm>
            <a:off x="3748856" y="3831487"/>
            <a:ext cx="4694289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4EB6D4D2-B240-48CE-962D-F524EA8CC8BC}"/>
              </a:ext>
            </a:extLst>
          </p:cNvPr>
          <p:cNvSpPr txBox="1"/>
          <p:nvPr/>
        </p:nvSpPr>
        <p:spPr>
          <a:xfrm>
            <a:off x="3842819" y="2549299"/>
            <a:ext cx="450636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latin typeface="+mj-lt"/>
                <a:ea typeface="나눔명조 ExtraBold" panose="02020603020101020101"/>
              </a:rPr>
              <a:t>개념적 설계</a:t>
            </a:r>
            <a:endParaRPr lang="ko-KR" altLang="en-US" sz="4000" dirty="0">
              <a:latin typeface="+mj-lt"/>
              <a:ea typeface="나눔명조 ExtraBold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240116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위쪽 모서리 4">
            <a:extLst>
              <a:ext uri="{FF2B5EF4-FFF2-40B4-BE49-F238E27FC236}">
                <a16:creationId xmlns="" xmlns:a16="http://schemas.microsoft.com/office/drawing/2014/main" id="{D29E306D-D0CD-411C-97E1-13A5898F488A}"/>
              </a:ext>
            </a:extLst>
          </p:cNvPr>
          <p:cNvSpPr/>
          <p:nvPr/>
        </p:nvSpPr>
        <p:spPr>
          <a:xfrm>
            <a:off x="180683" y="258837"/>
            <a:ext cx="4208337" cy="38198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>
                <a:solidFill>
                  <a:prstClr val="white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개념적설계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명조 ExtraBold" panose="02020603020101020101" pitchFamily="18" charset="-127"/>
              <a:ea typeface="나눔명조 ExtraBold" panose="02020603020101020101" pitchFamily="18" charset="-127"/>
              <a:cs typeface="+mn-cs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3603CDC9-3B54-43AC-8398-119A15D8060B}"/>
              </a:ext>
            </a:extLst>
          </p:cNvPr>
          <p:cNvCxnSpPr>
            <a:cxnSpLocks/>
          </p:cNvCxnSpPr>
          <p:nvPr/>
        </p:nvCxnSpPr>
        <p:spPr>
          <a:xfrm>
            <a:off x="-12517" y="640817"/>
            <a:ext cx="12192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A30315B3-2457-4FC0-B6C2-CA5B121FD0C7}"/>
              </a:ext>
            </a:extLst>
          </p:cNvPr>
          <p:cNvSpPr txBox="1"/>
          <p:nvPr/>
        </p:nvSpPr>
        <p:spPr>
          <a:xfrm>
            <a:off x="180682" y="668821"/>
            <a:ext cx="50771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OTF_ac ExtraBold" panose="020B0600000101010101" pitchFamily="34" charset="-127"/>
                <a:ea typeface="나눔스퀘어OTF_ac ExtraBold" panose="020B0600000101010101" pitchFamily="34" charset="-127"/>
                <a:cs typeface="+mn-cs"/>
              </a:rPr>
              <a:t>요구사항 분석을 </a:t>
            </a:r>
            <a:r>
              <a:rPr lang="ko-KR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통한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OTF_ac ExtraBold" panose="020B0600000101010101" pitchFamily="34" charset="-127"/>
                <a:ea typeface="나눔스퀘어OTF_ac ExtraBold" panose="020B0600000101010101" pitchFamily="34" charset="-127"/>
                <a:cs typeface="+mn-cs"/>
              </a:rPr>
              <a:t>엔티티 추출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038" y="1458376"/>
            <a:ext cx="4385034" cy="484281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483" y="1458376"/>
            <a:ext cx="5172797" cy="17909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3439" y="4066884"/>
            <a:ext cx="5087060" cy="177189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9125146" y="2894029"/>
            <a:ext cx="461914" cy="2073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730738" y="4666268"/>
            <a:ext cx="461914" cy="2073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239786" y="4666268"/>
            <a:ext cx="461914" cy="2073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913641" y="4572001"/>
            <a:ext cx="461914" cy="2073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52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위쪽 모서리 4">
            <a:extLst>
              <a:ext uri="{FF2B5EF4-FFF2-40B4-BE49-F238E27FC236}">
                <a16:creationId xmlns="" xmlns:a16="http://schemas.microsoft.com/office/drawing/2014/main" id="{D29E306D-D0CD-411C-97E1-13A5898F488A}"/>
              </a:ext>
            </a:extLst>
          </p:cNvPr>
          <p:cNvSpPr/>
          <p:nvPr/>
        </p:nvSpPr>
        <p:spPr>
          <a:xfrm>
            <a:off x="180683" y="258837"/>
            <a:ext cx="4208337" cy="38198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>
                <a:solidFill>
                  <a:prstClr val="white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개념적설계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명조 ExtraBold" panose="02020603020101020101" pitchFamily="18" charset="-127"/>
              <a:ea typeface="나눔명조 ExtraBold" panose="02020603020101020101" pitchFamily="18" charset="-127"/>
              <a:cs typeface="+mn-cs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3603CDC9-3B54-43AC-8398-119A15D8060B}"/>
              </a:ext>
            </a:extLst>
          </p:cNvPr>
          <p:cNvCxnSpPr>
            <a:cxnSpLocks/>
          </p:cNvCxnSpPr>
          <p:nvPr/>
        </p:nvCxnSpPr>
        <p:spPr>
          <a:xfrm>
            <a:off x="-12517" y="640817"/>
            <a:ext cx="12192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A30315B3-2457-4FC0-B6C2-CA5B121FD0C7}"/>
              </a:ext>
            </a:extLst>
          </p:cNvPr>
          <p:cNvSpPr txBox="1"/>
          <p:nvPr/>
        </p:nvSpPr>
        <p:spPr>
          <a:xfrm>
            <a:off x="-525534" y="668821"/>
            <a:ext cx="38021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OTF_ac ExtraBold" panose="020B0600000101010101" pitchFamily="34" charset="-127"/>
                <a:ea typeface="나눔스퀘어OTF_ac ExtraBold" panose="020B0600000101010101" pitchFamily="34" charset="-127"/>
                <a:cs typeface="+mn-cs"/>
              </a:rPr>
              <a:t>    ER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OTF_ac ExtraBold" panose="020B0600000101010101" pitchFamily="34" charset="-127"/>
                <a:ea typeface="나눔스퀘어OTF_ac ExtraBold" panose="020B0600000101010101" pitchFamily="34" charset="-127"/>
                <a:cs typeface="+mn-cs"/>
              </a:rPr>
              <a:t>다이어그램 작성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400" y="1158489"/>
            <a:ext cx="8169692" cy="530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595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1D778B28-84D9-494F-82C4-4AD260487C40}"/>
              </a:ext>
            </a:extLst>
          </p:cNvPr>
          <p:cNvCxnSpPr/>
          <p:nvPr/>
        </p:nvCxnSpPr>
        <p:spPr>
          <a:xfrm>
            <a:off x="0" y="6352609"/>
            <a:ext cx="12192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A9B71388-0BF8-4191-9E04-2C1EE50A98DA}"/>
              </a:ext>
            </a:extLst>
          </p:cNvPr>
          <p:cNvCxnSpPr/>
          <p:nvPr/>
        </p:nvCxnSpPr>
        <p:spPr>
          <a:xfrm>
            <a:off x="0" y="502296"/>
            <a:ext cx="12192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4D95489D-C907-4226-844F-0F24F6839A1C}"/>
              </a:ext>
            </a:extLst>
          </p:cNvPr>
          <p:cNvCxnSpPr>
            <a:cxnSpLocks/>
          </p:cNvCxnSpPr>
          <p:nvPr/>
        </p:nvCxnSpPr>
        <p:spPr>
          <a:xfrm>
            <a:off x="3748856" y="3831487"/>
            <a:ext cx="4694289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4EB6D4D2-B240-48CE-962D-F524EA8CC8BC}"/>
              </a:ext>
            </a:extLst>
          </p:cNvPr>
          <p:cNvSpPr txBox="1"/>
          <p:nvPr/>
        </p:nvSpPr>
        <p:spPr>
          <a:xfrm>
            <a:off x="3842819" y="2549299"/>
            <a:ext cx="450636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latin typeface="+mj-lt"/>
                <a:ea typeface="나눔명조 ExtraBold" panose="02020603020101020101"/>
              </a:rPr>
              <a:t>논리적 설계</a:t>
            </a:r>
            <a:endParaRPr lang="ko-KR" altLang="en-US" sz="4000" dirty="0">
              <a:latin typeface="+mj-lt"/>
              <a:ea typeface="나눔명조 ExtraBold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44519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위쪽 모서리 4">
            <a:extLst>
              <a:ext uri="{FF2B5EF4-FFF2-40B4-BE49-F238E27FC236}">
                <a16:creationId xmlns="" xmlns:a16="http://schemas.microsoft.com/office/drawing/2014/main" id="{D29E306D-D0CD-411C-97E1-13A5898F488A}"/>
              </a:ext>
            </a:extLst>
          </p:cNvPr>
          <p:cNvSpPr/>
          <p:nvPr/>
        </p:nvSpPr>
        <p:spPr>
          <a:xfrm>
            <a:off x="180683" y="258837"/>
            <a:ext cx="4208337" cy="38198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8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논리적설계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3603CDC9-3B54-43AC-8398-119A15D8060B}"/>
              </a:ext>
            </a:extLst>
          </p:cNvPr>
          <p:cNvCxnSpPr>
            <a:cxnSpLocks/>
          </p:cNvCxnSpPr>
          <p:nvPr/>
        </p:nvCxnSpPr>
        <p:spPr>
          <a:xfrm>
            <a:off x="0" y="640817"/>
            <a:ext cx="12192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A30315B3-2457-4FC0-B6C2-CA5B121FD0C7}"/>
              </a:ext>
            </a:extLst>
          </p:cNvPr>
          <p:cNvSpPr txBox="1"/>
          <p:nvPr/>
        </p:nvSpPr>
        <p:spPr>
          <a:xfrm>
            <a:off x="180683" y="691025"/>
            <a:ext cx="90551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관계형 스키마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– ER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다이어그램을 관계형 스키마로 매핑 과정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537" y="1202897"/>
            <a:ext cx="9334500" cy="52482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898" y="2330246"/>
            <a:ext cx="2302270" cy="123160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555" y="4227868"/>
            <a:ext cx="1970619" cy="155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71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위쪽 모서리 4">
            <a:extLst>
              <a:ext uri="{FF2B5EF4-FFF2-40B4-BE49-F238E27FC236}">
                <a16:creationId xmlns="" xmlns:a16="http://schemas.microsoft.com/office/drawing/2014/main" id="{D29E306D-D0CD-411C-97E1-13A5898F488A}"/>
              </a:ext>
            </a:extLst>
          </p:cNvPr>
          <p:cNvSpPr/>
          <p:nvPr/>
        </p:nvSpPr>
        <p:spPr>
          <a:xfrm>
            <a:off x="180683" y="258837"/>
            <a:ext cx="4208337" cy="38198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8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논리적설계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3603CDC9-3B54-43AC-8398-119A15D8060B}"/>
              </a:ext>
            </a:extLst>
          </p:cNvPr>
          <p:cNvCxnSpPr>
            <a:cxnSpLocks/>
          </p:cNvCxnSpPr>
          <p:nvPr/>
        </p:nvCxnSpPr>
        <p:spPr>
          <a:xfrm>
            <a:off x="0" y="640817"/>
            <a:ext cx="12192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A30315B3-2457-4FC0-B6C2-CA5B121FD0C7}"/>
              </a:ext>
            </a:extLst>
          </p:cNvPr>
          <p:cNvSpPr txBox="1"/>
          <p:nvPr/>
        </p:nvSpPr>
        <p:spPr>
          <a:xfrm>
            <a:off x="180683" y="691025"/>
            <a:ext cx="90551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관계형 스키마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– 1:1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관계 타입의 변환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860AAD0B-64C3-4A16-98A7-00C029D176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65304" y="1348821"/>
            <a:ext cx="9333941" cy="525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342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위쪽 모서리 4">
            <a:extLst>
              <a:ext uri="{FF2B5EF4-FFF2-40B4-BE49-F238E27FC236}">
                <a16:creationId xmlns="" xmlns:a16="http://schemas.microsoft.com/office/drawing/2014/main" id="{D29E306D-D0CD-411C-97E1-13A5898F488A}"/>
              </a:ext>
            </a:extLst>
          </p:cNvPr>
          <p:cNvSpPr/>
          <p:nvPr/>
        </p:nvSpPr>
        <p:spPr>
          <a:xfrm>
            <a:off x="180683" y="258837"/>
            <a:ext cx="4208337" cy="38198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8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논리적설계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3603CDC9-3B54-43AC-8398-119A15D8060B}"/>
              </a:ext>
            </a:extLst>
          </p:cNvPr>
          <p:cNvCxnSpPr>
            <a:cxnSpLocks/>
          </p:cNvCxnSpPr>
          <p:nvPr/>
        </p:nvCxnSpPr>
        <p:spPr>
          <a:xfrm>
            <a:off x="0" y="640817"/>
            <a:ext cx="12192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A30315B3-2457-4FC0-B6C2-CA5B121FD0C7}"/>
              </a:ext>
            </a:extLst>
          </p:cNvPr>
          <p:cNvSpPr txBox="1"/>
          <p:nvPr/>
        </p:nvSpPr>
        <p:spPr>
          <a:xfrm>
            <a:off x="180683" y="691025"/>
            <a:ext cx="90551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관계형 스키마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– 1:N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관계 타입의 변환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860AAD0B-64C3-4A16-98A7-00C029D176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65304" y="1348821"/>
            <a:ext cx="9333941" cy="525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257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위쪽 모서리 4">
            <a:extLst>
              <a:ext uri="{FF2B5EF4-FFF2-40B4-BE49-F238E27FC236}">
                <a16:creationId xmlns="" xmlns:a16="http://schemas.microsoft.com/office/drawing/2014/main" id="{D29E306D-D0CD-411C-97E1-13A5898F488A}"/>
              </a:ext>
            </a:extLst>
          </p:cNvPr>
          <p:cNvSpPr/>
          <p:nvPr/>
        </p:nvSpPr>
        <p:spPr>
          <a:xfrm>
            <a:off x="180683" y="258837"/>
            <a:ext cx="4208337" cy="38198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8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논리적설계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3603CDC9-3B54-43AC-8398-119A15D8060B}"/>
              </a:ext>
            </a:extLst>
          </p:cNvPr>
          <p:cNvCxnSpPr>
            <a:cxnSpLocks/>
          </p:cNvCxnSpPr>
          <p:nvPr/>
        </p:nvCxnSpPr>
        <p:spPr>
          <a:xfrm>
            <a:off x="0" y="640817"/>
            <a:ext cx="12192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A30315B3-2457-4FC0-B6C2-CA5B121FD0C7}"/>
              </a:ext>
            </a:extLst>
          </p:cNvPr>
          <p:cNvSpPr txBox="1"/>
          <p:nvPr/>
        </p:nvSpPr>
        <p:spPr>
          <a:xfrm>
            <a:off x="180683" y="691025"/>
            <a:ext cx="90551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관계형 스키마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– M:N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관계 타입의 변환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860AAD0B-64C3-4A16-98A7-00C029D176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65304" y="1348821"/>
            <a:ext cx="9333940" cy="525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51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위쪽 모서리 4">
            <a:extLst>
              <a:ext uri="{FF2B5EF4-FFF2-40B4-BE49-F238E27FC236}">
                <a16:creationId xmlns="" xmlns:a16="http://schemas.microsoft.com/office/drawing/2014/main" id="{D29E306D-D0CD-411C-97E1-13A5898F488A}"/>
              </a:ext>
            </a:extLst>
          </p:cNvPr>
          <p:cNvSpPr/>
          <p:nvPr/>
        </p:nvSpPr>
        <p:spPr>
          <a:xfrm>
            <a:off x="180683" y="258837"/>
            <a:ext cx="4208337" cy="38198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8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논리적설계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3603CDC9-3B54-43AC-8398-119A15D8060B}"/>
              </a:ext>
            </a:extLst>
          </p:cNvPr>
          <p:cNvCxnSpPr>
            <a:cxnSpLocks/>
          </p:cNvCxnSpPr>
          <p:nvPr/>
        </p:nvCxnSpPr>
        <p:spPr>
          <a:xfrm>
            <a:off x="0" y="640817"/>
            <a:ext cx="12192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A30315B3-2457-4FC0-B6C2-CA5B121FD0C7}"/>
              </a:ext>
            </a:extLst>
          </p:cNvPr>
          <p:cNvSpPr txBox="1"/>
          <p:nvPr/>
        </p:nvSpPr>
        <p:spPr>
          <a:xfrm>
            <a:off x="180683" y="691025"/>
            <a:ext cx="90551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관계형 스키마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–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엔티티 추출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783" y="1275238"/>
            <a:ext cx="5016434" cy="509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475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9BAC174C-9F8E-4BE9-8ED0-3449BE3B2462}"/>
              </a:ext>
            </a:extLst>
          </p:cNvPr>
          <p:cNvSpPr/>
          <p:nvPr/>
        </p:nvSpPr>
        <p:spPr>
          <a:xfrm>
            <a:off x="1965233" y="1133333"/>
            <a:ext cx="8261534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latin typeface="나눔명조 ExtraBold" panose="02020603020101020101" pitchFamily="18" charset="-127"/>
                <a:ea typeface="나눔명조 ExtraBold" panose="02020603020101020101" pitchFamily="18" charset="-127"/>
                <a:cs typeface="Segoe UI Semibold" panose="020B0702040204020203" pitchFamily="34" charset="0"/>
              </a:rPr>
              <a:t>  </a:t>
            </a:r>
            <a:r>
              <a:rPr lang="en-US" altLang="ko-KR" sz="4800" dirty="0">
                <a:latin typeface="나눔명조 ExtraBold" panose="02020603020101020101" pitchFamily="18" charset="-127"/>
                <a:ea typeface="나눔명조 ExtraBold" panose="02020603020101020101" pitchFamily="18" charset="-127"/>
                <a:cs typeface="Segoe UI Semibold" panose="020B0702040204020203" pitchFamily="34" charset="0"/>
              </a:rPr>
              <a:t>1. </a:t>
            </a:r>
            <a:r>
              <a:rPr lang="ko-KR" altLang="en-US" sz="4800" dirty="0">
                <a:latin typeface="나눔명조 ExtraBold" panose="02020603020101020101" pitchFamily="18" charset="-127"/>
                <a:ea typeface="나눔명조 ExtraBold" panose="02020603020101020101" pitchFamily="18" charset="-127"/>
                <a:cs typeface="Segoe UI Semibold" panose="020B0702040204020203" pitchFamily="34" charset="0"/>
              </a:rPr>
              <a:t>요구사항 분석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BF0DACF3-2CED-4965-9B41-8B5ECDE1BFCC}"/>
              </a:ext>
            </a:extLst>
          </p:cNvPr>
          <p:cNvSpPr/>
          <p:nvPr/>
        </p:nvSpPr>
        <p:spPr>
          <a:xfrm>
            <a:off x="1965233" y="2413246"/>
            <a:ext cx="8261534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latin typeface="나눔명조 ExtraBold" panose="02020603020101020101" pitchFamily="18" charset="-127"/>
                <a:ea typeface="나눔명조 ExtraBold" panose="02020603020101020101" pitchFamily="18" charset="-127"/>
                <a:cs typeface="Segoe UI Semibold" panose="020B0702040204020203" pitchFamily="34" charset="0"/>
              </a:rPr>
              <a:t>  </a:t>
            </a:r>
            <a:r>
              <a:rPr lang="en-US" altLang="ko-KR" sz="4800" dirty="0">
                <a:latin typeface="나눔명조 ExtraBold" panose="02020603020101020101" pitchFamily="18" charset="-127"/>
                <a:ea typeface="나눔명조 ExtraBold" panose="02020603020101020101" pitchFamily="18" charset="-127"/>
                <a:cs typeface="Segoe UI Semibold" panose="020B0702040204020203" pitchFamily="34" charset="0"/>
              </a:rPr>
              <a:t>2. </a:t>
            </a:r>
            <a:r>
              <a:rPr lang="ko-KR" altLang="en-US" sz="4800" dirty="0">
                <a:latin typeface="나눔명조 ExtraBold" panose="02020603020101020101" pitchFamily="18" charset="-127"/>
                <a:ea typeface="나눔명조 ExtraBold" panose="02020603020101020101" pitchFamily="18" charset="-127"/>
                <a:cs typeface="Segoe UI Semibold" panose="020B0702040204020203" pitchFamily="34" charset="0"/>
              </a:rPr>
              <a:t>개념적 설계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0F2FD894-7952-4B86-9F23-6C132C1C6121}"/>
              </a:ext>
            </a:extLst>
          </p:cNvPr>
          <p:cNvSpPr/>
          <p:nvPr/>
        </p:nvSpPr>
        <p:spPr>
          <a:xfrm>
            <a:off x="1965233" y="3693159"/>
            <a:ext cx="8261534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latin typeface="나눔명조 ExtraBold" panose="02020603020101020101" pitchFamily="18" charset="-127"/>
                <a:ea typeface="나눔명조 ExtraBold" panose="02020603020101020101" pitchFamily="18" charset="-127"/>
                <a:cs typeface="Segoe UI Semibold" panose="020B0702040204020203" pitchFamily="34" charset="0"/>
              </a:rPr>
              <a:t>  </a:t>
            </a:r>
            <a:r>
              <a:rPr lang="en-US" altLang="ko-KR" sz="4800" dirty="0">
                <a:latin typeface="나눔명조 ExtraBold" panose="02020603020101020101" pitchFamily="18" charset="-127"/>
                <a:ea typeface="나눔명조 ExtraBold" panose="02020603020101020101" pitchFamily="18" charset="-127"/>
                <a:cs typeface="Segoe UI Semibold" panose="020B0702040204020203" pitchFamily="34" charset="0"/>
              </a:rPr>
              <a:t>3. </a:t>
            </a:r>
            <a:r>
              <a:rPr lang="ko-KR" altLang="en-US" sz="4800" dirty="0">
                <a:latin typeface="나눔명조 ExtraBold" panose="02020603020101020101" pitchFamily="18" charset="-127"/>
                <a:ea typeface="나눔명조 ExtraBold" panose="02020603020101020101" pitchFamily="18" charset="-127"/>
                <a:cs typeface="Segoe UI Semibold" panose="020B0702040204020203" pitchFamily="34" charset="0"/>
              </a:rPr>
              <a:t>논리적 설계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20B56A5A-955D-43A5-B361-911FDC03E0C1}"/>
              </a:ext>
            </a:extLst>
          </p:cNvPr>
          <p:cNvSpPr/>
          <p:nvPr/>
        </p:nvSpPr>
        <p:spPr>
          <a:xfrm>
            <a:off x="1965233" y="4973072"/>
            <a:ext cx="8261534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latin typeface="나눔명조 ExtraBold" panose="02020603020101020101" pitchFamily="18" charset="-127"/>
                <a:ea typeface="나눔명조 ExtraBold" panose="02020603020101020101" pitchFamily="18" charset="-127"/>
                <a:cs typeface="Segoe UI Semibold" panose="020B0702040204020203" pitchFamily="34" charset="0"/>
              </a:rPr>
              <a:t>  </a:t>
            </a:r>
            <a:r>
              <a:rPr lang="en-US" altLang="ko-KR" sz="4800" dirty="0">
                <a:latin typeface="나눔명조 ExtraBold" panose="02020603020101020101" pitchFamily="18" charset="-127"/>
                <a:ea typeface="나눔명조 ExtraBold" panose="02020603020101020101" pitchFamily="18" charset="-127"/>
                <a:cs typeface="Segoe UI Semibold" panose="020B0702040204020203" pitchFamily="34" charset="0"/>
              </a:rPr>
              <a:t>4. </a:t>
            </a:r>
            <a:r>
              <a:rPr lang="ko-KR" altLang="en-US" sz="4800" dirty="0">
                <a:latin typeface="나눔명조 ExtraBold" panose="02020603020101020101" pitchFamily="18" charset="-127"/>
                <a:ea typeface="나눔명조 ExtraBold" panose="02020603020101020101" pitchFamily="18" charset="-127"/>
                <a:cs typeface="Segoe UI Semibold" panose="020B0702040204020203" pitchFamily="34" charset="0"/>
              </a:rPr>
              <a:t>물리적 설계</a:t>
            </a:r>
          </a:p>
        </p:txBody>
      </p:sp>
    </p:spTree>
    <p:extLst>
      <p:ext uri="{BB962C8B-B14F-4D97-AF65-F5344CB8AC3E}">
        <p14:creationId xmlns:p14="http://schemas.microsoft.com/office/powerpoint/2010/main" val="386088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위쪽 모서리 4">
            <a:extLst>
              <a:ext uri="{FF2B5EF4-FFF2-40B4-BE49-F238E27FC236}">
                <a16:creationId xmlns="" xmlns:a16="http://schemas.microsoft.com/office/drawing/2014/main" id="{D29E306D-D0CD-411C-97E1-13A5898F488A}"/>
              </a:ext>
            </a:extLst>
          </p:cNvPr>
          <p:cNvSpPr/>
          <p:nvPr/>
        </p:nvSpPr>
        <p:spPr>
          <a:xfrm>
            <a:off x="180683" y="258837"/>
            <a:ext cx="4208337" cy="38198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8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논리적설계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3603CDC9-3B54-43AC-8398-119A15D8060B}"/>
              </a:ext>
            </a:extLst>
          </p:cNvPr>
          <p:cNvCxnSpPr>
            <a:cxnSpLocks/>
          </p:cNvCxnSpPr>
          <p:nvPr/>
        </p:nvCxnSpPr>
        <p:spPr>
          <a:xfrm>
            <a:off x="0" y="640817"/>
            <a:ext cx="12192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A30315B3-2457-4FC0-B6C2-CA5B121FD0C7}"/>
              </a:ext>
            </a:extLst>
          </p:cNvPr>
          <p:cNvSpPr txBox="1"/>
          <p:nvPr/>
        </p:nvSpPr>
        <p:spPr>
          <a:xfrm>
            <a:off x="180683" y="691025"/>
            <a:ext cx="90551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관계형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스키마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–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테이블 작성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344" y="1202897"/>
            <a:ext cx="9027384" cy="533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449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1D778B28-84D9-494F-82C4-4AD260487C40}"/>
              </a:ext>
            </a:extLst>
          </p:cNvPr>
          <p:cNvCxnSpPr/>
          <p:nvPr/>
        </p:nvCxnSpPr>
        <p:spPr>
          <a:xfrm>
            <a:off x="0" y="6352609"/>
            <a:ext cx="12192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A9B71388-0BF8-4191-9E04-2C1EE50A98DA}"/>
              </a:ext>
            </a:extLst>
          </p:cNvPr>
          <p:cNvCxnSpPr/>
          <p:nvPr/>
        </p:nvCxnSpPr>
        <p:spPr>
          <a:xfrm>
            <a:off x="0" y="502296"/>
            <a:ext cx="12192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4D95489D-C907-4226-844F-0F24F6839A1C}"/>
              </a:ext>
            </a:extLst>
          </p:cNvPr>
          <p:cNvCxnSpPr>
            <a:cxnSpLocks/>
          </p:cNvCxnSpPr>
          <p:nvPr/>
        </p:nvCxnSpPr>
        <p:spPr>
          <a:xfrm>
            <a:off x="3748856" y="3831487"/>
            <a:ext cx="4694289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4EB6D4D2-B240-48CE-962D-F524EA8CC8BC}"/>
              </a:ext>
            </a:extLst>
          </p:cNvPr>
          <p:cNvSpPr txBox="1"/>
          <p:nvPr/>
        </p:nvSpPr>
        <p:spPr>
          <a:xfrm>
            <a:off x="3842819" y="2549299"/>
            <a:ext cx="450636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latin typeface="+mj-lt"/>
                <a:ea typeface="나눔명조 ExtraBold" panose="02020603020101020101"/>
              </a:rPr>
              <a:t>물리적 설계</a:t>
            </a:r>
            <a:endParaRPr lang="ko-KR" altLang="en-US" sz="4000" dirty="0">
              <a:latin typeface="+mj-lt"/>
              <a:ea typeface="나눔명조 ExtraBold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579782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위쪽 모서리 4">
            <a:extLst>
              <a:ext uri="{FF2B5EF4-FFF2-40B4-BE49-F238E27FC236}">
                <a16:creationId xmlns="" xmlns:a16="http://schemas.microsoft.com/office/drawing/2014/main" id="{D29E306D-D0CD-411C-97E1-13A5898F488A}"/>
              </a:ext>
            </a:extLst>
          </p:cNvPr>
          <p:cNvSpPr/>
          <p:nvPr/>
        </p:nvSpPr>
        <p:spPr>
          <a:xfrm>
            <a:off x="180683" y="258837"/>
            <a:ext cx="4208337" cy="38198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>
                <a:solidFill>
                  <a:prstClr val="white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물리적설계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명조 ExtraBold" panose="02020603020101020101" pitchFamily="18" charset="-127"/>
              <a:ea typeface="나눔명조 ExtraBold" panose="02020603020101020101" pitchFamily="18" charset="-127"/>
              <a:cs typeface="+mn-cs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3603CDC9-3B54-43AC-8398-119A15D8060B}"/>
              </a:ext>
            </a:extLst>
          </p:cNvPr>
          <p:cNvCxnSpPr>
            <a:cxnSpLocks/>
          </p:cNvCxnSpPr>
          <p:nvPr/>
        </p:nvCxnSpPr>
        <p:spPr>
          <a:xfrm>
            <a:off x="-88717" y="640817"/>
            <a:ext cx="12192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A30315B3-2457-4FC0-B6C2-CA5B121FD0C7}"/>
              </a:ext>
            </a:extLst>
          </p:cNvPr>
          <p:cNvSpPr txBox="1"/>
          <p:nvPr/>
        </p:nvSpPr>
        <p:spPr>
          <a:xfrm>
            <a:off x="-468384" y="652233"/>
            <a:ext cx="33385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OTF_ac ExtraBold" panose="020B0600000101010101" pitchFamily="34" charset="-127"/>
                <a:ea typeface="나눔스퀘어OTF_ac ExtraBold" panose="020B0600000101010101" pitchFamily="34" charset="-127"/>
                <a:cs typeface="+mn-cs"/>
              </a:rPr>
              <a:t>ERD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OTF_ac ExtraBold" panose="020B0600000101010101" pitchFamily="34" charset="-127"/>
                <a:ea typeface="나눔스퀘어OTF_ac ExtraBold" panose="020B0600000101010101" pitchFamily="34" charset="-127"/>
                <a:cs typeface="+mn-cs"/>
              </a:rPr>
              <a:t>–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OTF_ac ExtraBold" panose="020B0600000101010101" pitchFamily="34" charset="-127"/>
                <a:ea typeface="나눔스퀘어OTF_ac ExtraBold" panose="020B0600000101010101" pitchFamily="34" charset="-127"/>
                <a:cs typeface="+mn-cs"/>
              </a:rPr>
              <a:t>전체 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83" y="1125313"/>
            <a:ext cx="12192000" cy="543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90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위쪽 모서리 4">
            <a:extLst>
              <a:ext uri="{FF2B5EF4-FFF2-40B4-BE49-F238E27FC236}">
                <a16:creationId xmlns="" xmlns:a16="http://schemas.microsoft.com/office/drawing/2014/main" id="{D29E306D-D0CD-411C-97E1-13A5898F488A}"/>
              </a:ext>
            </a:extLst>
          </p:cNvPr>
          <p:cNvSpPr/>
          <p:nvPr/>
        </p:nvSpPr>
        <p:spPr>
          <a:xfrm>
            <a:off x="180683" y="258837"/>
            <a:ext cx="4208337" cy="38198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800" dirty="0">
                <a:solidFill>
                  <a:prstClr val="white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물리적설계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명조 ExtraBold" panose="02020603020101020101" pitchFamily="18" charset="-127"/>
              <a:ea typeface="나눔명조 ExtraBold" panose="02020603020101020101" pitchFamily="18" charset="-127"/>
              <a:cs typeface="+mn-cs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3603CDC9-3B54-43AC-8398-119A15D8060B}"/>
              </a:ext>
            </a:extLst>
          </p:cNvPr>
          <p:cNvCxnSpPr>
            <a:cxnSpLocks/>
          </p:cNvCxnSpPr>
          <p:nvPr/>
        </p:nvCxnSpPr>
        <p:spPr>
          <a:xfrm>
            <a:off x="0" y="640817"/>
            <a:ext cx="12192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A30315B3-2457-4FC0-B6C2-CA5B121FD0C7}"/>
              </a:ext>
            </a:extLst>
          </p:cNvPr>
          <p:cNvSpPr txBox="1"/>
          <p:nvPr/>
        </p:nvSpPr>
        <p:spPr>
          <a:xfrm>
            <a:off x="-69755" y="645961"/>
            <a:ext cx="28256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OTF_ac ExtraBold" panose="020B0600000101010101" pitchFamily="34" charset="-127"/>
                <a:ea typeface="나눔스퀘어OTF_ac ExtraBold" panose="020B0600000101010101" pitchFamily="34" charset="-127"/>
                <a:cs typeface="+mn-cs"/>
              </a:rPr>
              <a:t>ERD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OTF_ac ExtraBold" panose="020B0600000101010101" pitchFamily="34" charset="-127"/>
                <a:ea typeface="나눔스퀘어OTF_ac ExtraBold" panose="020B0600000101010101" pitchFamily="34" charset="-127"/>
                <a:cs typeface="+mn-cs"/>
              </a:rPr>
              <a:t>- </a:t>
            </a:r>
            <a:r>
              <a:rPr lang="ko-KR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게시판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OTF_ac ExtraBold" panose="020B0600000101010101" pitchFamily="34" charset="-127"/>
                <a:ea typeface="나눔스퀘어OTF_ac ExtraBold" panose="020B0600000101010101" pitchFamily="34" charset="-127"/>
                <a:cs typeface="+mn-cs"/>
              </a:rPr>
              <a:t> 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OTF_ac ExtraBold" panose="020B0600000101010101" pitchFamily="34" charset="-127"/>
              <a:ea typeface="나눔스퀘어OTF_ac ExtraBold" panose="020B0600000101010101" pitchFamily="34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371" y="876793"/>
            <a:ext cx="5308645" cy="554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22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위쪽 모서리 4">
            <a:extLst>
              <a:ext uri="{FF2B5EF4-FFF2-40B4-BE49-F238E27FC236}">
                <a16:creationId xmlns="" xmlns:a16="http://schemas.microsoft.com/office/drawing/2014/main" id="{D29E306D-D0CD-411C-97E1-13A5898F488A}"/>
              </a:ext>
            </a:extLst>
          </p:cNvPr>
          <p:cNvSpPr/>
          <p:nvPr/>
        </p:nvSpPr>
        <p:spPr>
          <a:xfrm>
            <a:off x="180683" y="258837"/>
            <a:ext cx="4208337" cy="38198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800" dirty="0">
                <a:solidFill>
                  <a:prstClr val="white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물리적설계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명조 ExtraBold" panose="02020603020101020101" pitchFamily="18" charset="-127"/>
              <a:ea typeface="나눔명조 ExtraBold" panose="02020603020101020101" pitchFamily="18" charset="-127"/>
              <a:cs typeface="+mn-cs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3603CDC9-3B54-43AC-8398-119A15D8060B}"/>
              </a:ext>
            </a:extLst>
          </p:cNvPr>
          <p:cNvCxnSpPr>
            <a:cxnSpLocks/>
          </p:cNvCxnSpPr>
          <p:nvPr/>
        </p:nvCxnSpPr>
        <p:spPr>
          <a:xfrm>
            <a:off x="0" y="640817"/>
            <a:ext cx="12192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A30315B3-2457-4FC0-B6C2-CA5B121FD0C7}"/>
              </a:ext>
            </a:extLst>
          </p:cNvPr>
          <p:cNvSpPr txBox="1"/>
          <p:nvPr/>
        </p:nvSpPr>
        <p:spPr>
          <a:xfrm>
            <a:off x="-245496" y="645961"/>
            <a:ext cx="39538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OTF_ac ExtraBold" panose="020B0600000101010101" pitchFamily="34" charset="-127"/>
                <a:ea typeface="나눔스퀘어OTF_ac ExtraBold" panose="020B0600000101010101" pitchFamily="34" charset="-127"/>
                <a:cs typeface="+mn-cs"/>
              </a:rPr>
              <a:t> ERD - 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OTF_ac ExtraBold" panose="020B0600000101010101" pitchFamily="34" charset="-127"/>
                <a:ea typeface="나눔스퀘어OTF_ac ExtraBold" panose="020B0600000101010101" pitchFamily="34" charset="-127"/>
                <a:cs typeface="+mn-cs"/>
              </a:rPr>
              <a:t>좋아요 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OTF_ac ExtraBold" panose="020B0600000101010101" pitchFamily="34" charset="-127"/>
                <a:ea typeface="나눔스퀘어OTF_ac ExtraBold" panose="020B0600000101010101" pitchFamily="34" charset="-127"/>
                <a:cs typeface="+mn-cs"/>
              </a:rPr>
              <a:t>/</a:t>
            </a:r>
            <a:r>
              <a:rPr kumimoji="0" lang="ko-KR" alt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OTF_ac ExtraBold" panose="020B0600000101010101" pitchFamily="34" charset="-127"/>
                <a:ea typeface="나눔스퀘어OTF_ac ExtraBold" panose="020B0600000101010101" pitchFamily="34" charset="-127"/>
                <a:cs typeface="+mn-cs"/>
              </a:rPr>
              <a:t>댓글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OTF_ac ExtraBold" panose="020B0600000101010101" pitchFamily="34" charset="-127"/>
              <a:ea typeface="나눔스퀘어OTF_ac ExtraBold" panose="020B0600000101010101" pitchFamily="34" charset="-127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443" y="1427024"/>
            <a:ext cx="5287113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28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위쪽 모서리 4">
            <a:extLst>
              <a:ext uri="{FF2B5EF4-FFF2-40B4-BE49-F238E27FC236}">
                <a16:creationId xmlns="" xmlns:a16="http://schemas.microsoft.com/office/drawing/2014/main" id="{D29E306D-D0CD-411C-97E1-13A5898F488A}"/>
              </a:ext>
            </a:extLst>
          </p:cNvPr>
          <p:cNvSpPr/>
          <p:nvPr/>
        </p:nvSpPr>
        <p:spPr>
          <a:xfrm>
            <a:off x="180683" y="258837"/>
            <a:ext cx="4208337" cy="38198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800" dirty="0">
                <a:solidFill>
                  <a:prstClr val="white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물리적설계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명조 ExtraBold" panose="02020603020101020101" pitchFamily="18" charset="-127"/>
              <a:ea typeface="나눔명조 ExtraBold" panose="02020603020101020101" pitchFamily="18" charset="-127"/>
              <a:cs typeface="+mn-cs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3603CDC9-3B54-43AC-8398-119A15D8060B}"/>
              </a:ext>
            </a:extLst>
          </p:cNvPr>
          <p:cNvCxnSpPr>
            <a:cxnSpLocks/>
          </p:cNvCxnSpPr>
          <p:nvPr/>
        </p:nvCxnSpPr>
        <p:spPr>
          <a:xfrm>
            <a:off x="0" y="640817"/>
            <a:ext cx="12192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A30315B3-2457-4FC0-B6C2-CA5B121FD0C7}"/>
              </a:ext>
            </a:extLst>
          </p:cNvPr>
          <p:cNvSpPr txBox="1"/>
          <p:nvPr/>
        </p:nvSpPr>
        <p:spPr>
          <a:xfrm>
            <a:off x="-69755" y="645961"/>
            <a:ext cx="28256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OTF_ac ExtraBold" panose="020B0600000101010101" pitchFamily="34" charset="-127"/>
                <a:ea typeface="나눔스퀘어OTF_ac ExtraBold" panose="020B0600000101010101" pitchFamily="34" charset="-127"/>
                <a:cs typeface="+mn-cs"/>
              </a:rPr>
              <a:t>ERD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OTF_ac ExtraBold" panose="020B0600000101010101" pitchFamily="34" charset="-127"/>
                <a:ea typeface="나눔스퀘어OTF_ac ExtraBold" panose="020B0600000101010101" pitchFamily="34" charset="-127"/>
                <a:cs typeface="+mn-cs"/>
              </a:rPr>
              <a:t>- </a:t>
            </a:r>
            <a:r>
              <a:rPr lang="ko-KR" altLang="en-US" sz="2400" noProof="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캠핑장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OTF_ac ExtraBold" panose="020B0600000101010101" pitchFamily="34" charset="-127"/>
                <a:ea typeface="나눔스퀘어OTF_ac ExtraBold" panose="020B0600000101010101" pitchFamily="34" charset="-127"/>
                <a:cs typeface="+mn-cs"/>
              </a:rPr>
              <a:t> 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OTF_ac ExtraBold" panose="020B0600000101010101" pitchFamily="34" charset="-127"/>
              <a:ea typeface="나눔스퀘어OTF_ac ExtraBold" panose="020B0600000101010101" pitchFamily="34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597" y="2319182"/>
            <a:ext cx="10602805" cy="282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290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위쪽 모서리 4">
            <a:extLst>
              <a:ext uri="{FF2B5EF4-FFF2-40B4-BE49-F238E27FC236}">
                <a16:creationId xmlns="" xmlns:a16="http://schemas.microsoft.com/office/drawing/2014/main" id="{D29E306D-D0CD-411C-97E1-13A5898F488A}"/>
              </a:ext>
            </a:extLst>
          </p:cNvPr>
          <p:cNvSpPr/>
          <p:nvPr/>
        </p:nvSpPr>
        <p:spPr>
          <a:xfrm>
            <a:off x="180683" y="258837"/>
            <a:ext cx="4208337" cy="38198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800" dirty="0">
                <a:solidFill>
                  <a:prstClr val="white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물리적설계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명조 ExtraBold" panose="02020603020101020101" pitchFamily="18" charset="-127"/>
              <a:ea typeface="나눔명조 ExtraBold" panose="02020603020101020101" pitchFamily="18" charset="-127"/>
              <a:cs typeface="+mn-cs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3603CDC9-3B54-43AC-8398-119A15D8060B}"/>
              </a:ext>
            </a:extLst>
          </p:cNvPr>
          <p:cNvCxnSpPr>
            <a:cxnSpLocks/>
          </p:cNvCxnSpPr>
          <p:nvPr/>
        </p:nvCxnSpPr>
        <p:spPr>
          <a:xfrm>
            <a:off x="0" y="640817"/>
            <a:ext cx="12192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A30315B3-2457-4FC0-B6C2-CA5B121FD0C7}"/>
              </a:ext>
            </a:extLst>
          </p:cNvPr>
          <p:cNvSpPr txBox="1"/>
          <p:nvPr/>
        </p:nvSpPr>
        <p:spPr>
          <a:xfrm>
            <a:off x="-245496" y="645961"/>
            <a:ext cx="30013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OTF_ac ExtraBold" panose="020B0600000101010101" pitchFamily="34" charset="-127"/>
                <a:ea typeface="나눔스퀘어OTF_ac ExtraBold" panose="020B0600000101010101" pitchFamily="34" charset="-127"/>
                <a:cs typeface="+mn-cs"/>
              </a:rPr>
              <a:t>ERD – 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OTF_ac ExtraBold" panose="020B0600000101010101" pitchFamily="34" charset="-127"/>
                <a:ea typeface="나눔스퀘어OTF_ac ExtraBold" panose="020B0600000101010101" pitchFamily="34" charset="-127"/>
                <a:cs typeface="+mn-cs"/>
              </a:rPr>
              <a:t>회원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OTF_ac ExtraBold" panose="020B0600000101010101" pitchFamily="34" charset="-127"/>
                <a:ea typeface="나눔스퀘어OTF_ac ExtraBold" panose="020B0600000101010101" pitchFamily="34" charset="-127"/>
                <a:cs typeface="+mn-cs"/>
              </a:rPr>
              <a:t>/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OTF_ac ExtraBold" panose="020B0600000101010101" pitchFamily="34" charset="-127"/>
                <a:ea typeface="나눔스퀘어OTF_ac ExtraBold" panose="020B0600000101010101" pitchFamily="34" charset="-127"/>
                <a:cs typeface="+mn-cs"/>
              </a:rPr>
              <a:t>권한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OTF_ac ExtraBold" panose="020B0600000101010101" pitchFamily="34" charset="-127"/>
                <a:ea typeface="나눔스퀘어OTF_ac ExtraBold" panose="020B0600000101010101" pitchFamily="34" charset="-127"/>
                <a:cs typeface="+mn-cs"/>
              </a:rPr>
              <a:t> 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OTF_ac ExtraBold" panose="020B0600000101010101" pitchFamily="34" charset="-127"/>
              <a:ea typeface="나눔스퀘어OTF_ac ExtraBold" panose="020B0600000101010101" pitchFamily="34" charset="-127"/>
              <a:cs typeface="+mn-cs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956" y="733735"/>
            <a:ext cx="4930623" cy="593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237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위쪽 모서리 4">
            <a:extLst>
              <a:ext uri="{FF2B5EF4-FFF2-40B4-BE49-F238E27FC236}">
                <a16:creationId xmlns="" xmlns:a16="http://schemas.microsoft.com/office/drawing/2014/main" id="{D29E306D-D0CD-411C-97E1-13A5898F488A}"/>
              </a:ext>
            </a:extLst>
          </p:cNvPr>
          <p:cNvSpPr/>
          <p:nvPr/>
        </p:nvSpPr>
        <p:spPr>
          <a:xfrm>
            <a:off x="180683" y="258837"/>
            <a:ext cx="4208337" cy="38198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800" dirty="0">
                <a:solidFill>
                  <a:prstClr val="white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물리적설계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명조 ExtraBold" panose="02020603020101020101" pitchFamily="18" charset="-127"/>
              <a:ea typeface="나눔명조 ExtraBold" panose="02020603020101020101" pitchFamily="18" charset="-127"/>
              <a:cs typeface="+mn-cs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3603CDC9-3B54-43AC-8398-119A15D8060B}"/>
              </a:ext>
            </a:extLst>
          </p:cNvPr>
          <p:cNvCxnSpPr>
            <a:cxnSpLocks/>
          </p:cNvCxnSpPr>
          <p:nvPr/>
        </p:nvCxnSpPr>
        <p:spPr>
          <a:xfrm>
            <a:off x="0" y="640817"/>
            <a:ext cx="12192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A30315B3-2457-4FC0-B6C2-CA5B121FD0C7}"/>
              </a:ext>
            </a:extLst>
          </p:cNvPr>
          <p:cNvSpPr txBox="1"/>
          <p:nvPr/>
        </p:nvSpPr>
        <p:spPr>
          <a:xfrm>
            <a:off x="-245496" y="645961"/>
            <a:ext cx="30013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OTF_ac ExtraBold" panose="020B0600000101010101" pitchFamily="34" charset="-127"/>
                <a:ea typeface="나눔스퀘어OTF_ac ExtraBold" panose="020B0600000101010101" pitchFamily="34" charset="-127"/>
                <a:cs typeface="+mn-cs"/>
              </a:rPr>
              <a:t>ERD – 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OTF_ac ExtraBold" panose="020B0600000101010101" pitchFamily="34" charset="-127"/>
                <a:ea typeface="나눔스퀘어OTF_ac ExtraBold" panose="020B0600000101010101" pitchFamily="34" charset="-127"/>
                <a:cs typeface="+mn-cs"/>
              </a:rPr>
              <a:t>회원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OTF_ac ExtraBold" panose="020B0600000101010101" pitchFamily="34" charset="-127"/>
                <a:ea typeface="나눔스퀘어OTF_ac ExtraBold" panose="020B0600000101010101" pitchFamily="34" charset="-127"/>
                <a:cs typeface="+mn-cs"/>
              </a:rPr>
              <a:t>/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OTF_ac ExtraBold" panose="020B0600000101010101" pitchFamily="34" charset="-127"/>
                <a:ea typeface="나눔스퀘어OTF_ac ExtraBold" panose="020B0600000101010101" pitchFamily="34" charset="-127"/>
                <a:cs typeface="+mn-cs"/>
              </a:rPr>
              <a:t>권한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OTF_ac ExtraBold" panose="020B0600000101010101" pitchFamily="34" charset="-127"/>
                <a:ea typeface="나눔스퀘어OTF_ac ExtraBold" panose="020B0600000101010101" pitchFamily="34" charset="-127"/>
                <a:cs typeface="+mn-cs"/>
              </a:rPr>
              <a:t> 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OTF_ac ExtraBold" panose="020B0600000101010101" pitchFamily="34" charset="-127"/>
              <a:ea typeface="나눔스퀘어OTF_ac ExtraBold" panose="020B0600000101010101" pitchFamily="34" charset="-127"/>
              <a:cs typeface="+mn-cs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370" y="876793"/>
            <a:ext cx="5284343" cy="548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122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위쪽 모서리 4">
            <a:extLst>
              <a:ext uri="{FF2B5EF4-FFF2-40B4-BE49-F238E27FC236}">
                <a16:creationId xmlns="" xmlns:a16="http://schemas.microsoft.com/office/drawing/2014/main" id="{D29E306D-D0CD-411C-97E1-13A5898F488A}"/>
              </a:ext>
            </a:extLst>
          </p:cNvPr>
          <p:cNvSpPr/>
          <p:nvPr/>
        </p:nvSpPr>
        <p:spPr>
          <a:xfrm>
            <a:off x="180683" y="258837"/>
            <a:ext cx="4208337" cy="38198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800" dirty="0">
                <a:solidFill>
                  <a:prstClr val="white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물리적설계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명조 ExtraBold" panose="02020603020101020101" pitchFamily="18" charset="-127"/>
              <a:ea typeface="나눔명조 ExtraBold" panose="02020603020101020101" pitchFamily="18" charset="-127"/>
              <a:cs typeface="+mn-cs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3603CDC9-3B54-43AC-8398-119A15D8060B}"/>
              </a:ext>
            </a:extLst>
          </p:cNvPr>
          <p:cNvCxnSpPr>
            <a:cxnSpLocks/>
          </p:cNvCxnSpPr>
          <p:nvPr/>
        </p:nvCxnSpPr>
        <p:spPr>
          <a:xfrm>
            <a:off x="0" y="640817"/>
            <a:ext cx="12192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A30315B3-2457-4FC0-B6C2-CA5B121FD0C7}"/>
              </a:ext>
            </a:extLst>
          </p:cNvPr>
          <p:cNvSpPr txBox="1"/>
          <p:nvPr/>
        </p:nvSpPr>
        <p:spPr>
          <a:xfrm>
            <a:off x="-245496" y="645961"/>
            <a:ext cx="30013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OTF_ac ExtraBold" panose="020B0600000101010101" pitchFamily="34" charset="-127"/>
                <a:ea typeface="나눔스퀘어OTF_ac ExtraBold" panose="020B0600000101010101" pitchFamily="34" charset="-127"/>
                <a:cs typeface="+mn-cs"/>
              </a:rPr>
              <a:t>ERD - 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OTF_ac ExtraBold" panose="020B0600000101010101" pitchFamily="34" charset="-127"/>
                <a:ea typeface="나눔스퀘어OTF_ac ExtraBold" panose="020B0600000101010101" pitchFamily="34" charset="-127"/>
                <a:cs typeface="+mn-cs"/>
              </a:rPr>
              <a:t>통계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OTF_ac ExtraBold" panose="020B0600000101010101" pitchFamily="34" charset="-127"/>
                <a:ea typeface="나눔스퀘어OTF_ac ExtraBold" panose="020B0600000101010101" pitchFamily="34" charset="-127"/>
                <a:cs typeface="+mn-cs"/>
              </a:rPr>
              <a:t> 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OTF_ac ExtraBold" panose="020B0600000101010101" pitchFamily="34" charset="-127"/>
              <a:ea typeface="나눔스퀘어OTF_ac ExtraBold" panose="020B0600000101010101" pitchFamily="34" charset="-127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670" y="1904731"/>
            <a:ext cx="5754660" cy="363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865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위쪽 모서리 4">
            <a:extLst>
              <a:ext uri="{FF2B5EF4-FFF2-40B4-BE49-F238E27FC236}">
                <a16:creationId xmlns="" xmlns:a16="http://schemas.microsoft.com/office/drawing/2014/main" id="{D29E306D-D0CD-411C-97E1-13A5898F488A}"/>
              </a:ext>
            </a:extLst>
          </p:cNvPr>
          <p:cNvSpPr/>
          <p:nvPr/>
        </p:nvSpPr>
        <p:spPr>
          <a:xfrm>
            <a:off x="180683" y="258837"/>
            <a:ext cx="4208337" cy="38198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800" dirty="0">
                <a:solidFill>
                  <a:prstClr val="white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물리적설계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명조 ExtraBold" panose="02020603020101020101" pitchFamily="18" charset="-127"/>
              <a:ea typeface="나눔명조 ExtraBold" panose="02020603020101020101" pitchFamily="18" charset="-127"/>
              <a:cs typeface="+mn-cs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3603CDC9-3B54-43AC-8398-119A15D8060B}"/>
              </a:ext>
            </a:extLst>
          </p:cNvPr>
          <p:cNvCxnSpPr>
            <a:cxnSpLocks/>
          </p:cNvCxnSpPr>
          <p:nvPr/>
        </p:nvCxnSpPr>
        <p:spPr>
          <a:xfrm>
            <a:off x="0" y="640817"/>
            <a:ext cx="12192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A30315B3-2457-4FC0-B6C2-CA5B121FD0C7}"/>
              </a:ext>
            </a:extLst>
          </p:cNvPr>
          <p:cNvSpPr txBox="1"/>
          <p:nvPr/>
        </p:nvSpPr>
        <p:spPr>
          <a:xfrm>
            <a:off x="-395417" y="645960"/>
            <a:ext cx="34454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최종 </a:t>
            </a:r>
            <a:r>
              <a:rPr lang="ko-KR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테이블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OTF_ac ExtraBold" panose="020B0600000101010101" pitchFamily="34" charset="-127"/>
              <a:ea typeface="나눔스퀘어OTF_ac ExtraBold" panose="020B0600000101010101" pitchFamily="34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7626"/>
            <a:ext cx="12192000" cy="543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13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1D778B28-84D9-494F-82C4-4AD260487C40}"/>
              </a:ext>
            </a:extLst>
          </p:cNvPr>
          <p:cNvCxnSpPr/>
          <p:nvPr/>
        </p:nvCxnSpPr>
        <p:spPr>
          <a:xfrm>
            <a:off x="0" y="6352609"/>
            <a:ext cx="12192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A9B71388-0BF8-4191-9E04-2C1EE50A98DA}"/>
              </a:ext>
            </a:extLst>
          </p:cNvPr>
          <p:cNvCxnSpPr/>
          <p:nvPr/>
        </p:nvCxnSpPr>
        <p:spPr>
          <a:xfrm>
            <a:off x="0" y="502296"/>
            <a:ext cx="12192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4D95489D-C907-4226-844F-0F24F6839A1C}"/>
              </a:ext>
            </a:extLst>
          </p:cNvPr>
          <p:cNvCxnSpPr>
            <a:cxnSpLocks/>
          </p:cNvCxnSpPr>
          <p:nvPr/>
        </p:nvCxnSpPr>
        <p:spPr>
          <a:xfrm>
            <a:off x="3486150" y="3831487"/>
            <a:ext cx="52197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4EB6D4D2-B240-48CE-962D-F524EA8CC8BC}"/>
              </a:ext>
            </a:extLst>
          </p:cNvPr>
          <p:cNvSpPr txBox="1"/>
          <p:nvPr/>
        </p:nvSpPr>
        <p:spPr>
          <a:xfrm>
            <a:off x="3440466" y="2549299"/>
            <a:ext cx="531106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latin typeface="+mj-lt"/>
                <a:ea typeface="나눔명조 ExtraBold" panose="02020603020101020101"/>
              </a:rPr>
              <a:t>요구사항 분석</a:t>
            </a:r>
            <a:endParaRPr lang="ko-KR" altLang="en-US" sz="4000" dirty="0">
              <a:latin typeface="+mj-lt"/>
              <a:ea typeface="나눔명조 ExtraBold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266837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A9B71388-0BF8-4191-9E04-2C1EE50A98DA}"/>
              </a:ext>
            </a:extLst>
          </p:cNvPr>
          <p:cNvCxnSpPr/>
          <p:nvPr/>
        </p:nvCxnSpPr>
        <p:spPr>
          <a:xfrm>
            <a:off x="0" y="502296"/>
            <a:ext cx="12192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6569C1B1-50E4-4145-94A4-E54D3AEC6E21}"/>
              </a:ext>
            </a:extLst>
          </p:cNvPr>
          <p:cNvCxnSpPr>
            <a:cxnSpLocks/>
          </p:cNvCxnSpPr>
          <p:nvPr/>
        </p:nvCxnSpPr>
        <p:spPr>
          <a:xfrm>
            <a:off x="4283521" y="3307059"/>
            <a:ext cx="3624959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77731596-6728-4923-93D9-1219A4626293}"/>
              </a:ext>
            </a:extLst>
          </p:cNvPr>
          <p:cNvSpPr txBox="1"/>
          <p:nvPr/>
        </p:nvSpPr>
        <p:spPr>
          <a:xfrm>
            <a:off x="4245173" y="2024871"/>
            <a:ext cx="370165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latin typeface="+mj-lt"/>
                <a:ea typeface="나눔명조 ExtraBold" panose="02020603020101020101"/>
              </a:rPr>
              <a:t>활동 사진</a:t>
            </a:r>
            <a:endParaRPr lang="ko-KR" altLang="en-US" sz="4000" dirty="0">
              <a:latin typeface="+mj-lt"/>
              <a:ea typeface="나눔명조 ExtraBold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14423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0" y="502296"/>
            <a:ext cx="12192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0" y="6352609"/>
            <a:ext cx="12192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둥근 위쪽 모서리 6">
            <a:extLst>
              <a:ext uri="{FF2B5EF4-FFF2-40B4-BE49-F238E27FC236}">
                <a16:creationId xmlns="" xmlns:a16="http://schemas.microsoft.com/office/drawing/2014/main" id="{C1CD7124-A714-448A-AF1D-A23D46D34178}"/>
              </a:ext>
            </a:extLst>
          </p:cNvPr>
          <p:cNvSpPr/>
          <p:nvPr/>
        </p:nvSpPr>
        <p:spPr>
          <a:xfrm>
            <a:off x="180683" y="115761"/>
            <a:ext cx="4208337" cy="38198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8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요구사항분석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10EEB00B-3F5C-4E02-8F82-0D77F3293459}"/>
              </a:ext>
            </a:extLst>
          </p:cNvPr>
          <p:cNvSpPr/>
          <p:nvPr/>
        </p:nvSpPr>
        <p:spPr>
          <a:xfrm>
            <a:off x="3854478" y="2616016"/>
            <a:ext cx="669427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2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✓ 기본 등급 값은</a:t>
            </a:r>
            <a:r>
              <a:rPr lang="en-US" sz="22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0</a:t>
            </a:r>
            <a:r>
              <a:rPr lang="ko-KR" altLang="en-US" sz="22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이다</a:t>
            </a:r>
            <a:r>
              <a:rPr lang="en-US" altLang="ko-KR" sz="22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.</a:t>
            </a:r>
            <a:endParaRPr lang="ko-KR" altLang="en-US" sz="2200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459F0572-BAA9-49C6-9379-B700165E04AA}"/>
              </a:ext>
            </a:extLst>
          </p:cNvPr>
          <p:cNvSpPr/>
          <p:nvPr/>
        </p:nvSpPr>
        <p:spPr>
          <a:xfrm>
            <a:off x="3830845" y="3816581"/>
            <a:ext cx="74372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2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✓ 모든 게시판에 글을 등록</a:t>
            </a:r>
            <a:r>
              <a:rPr lang="en-US" altLang="ko-KR" sz="22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, </a:t>
            </a:r>
            <a:r>
              <a:rPr lang="ko-KR" altLang="en-US" sz="22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수정</a:t>
            </a:r>
            <a:r>
              <a:rPr lang="en-US" sz="22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, </a:t>
            </a:r>
            <a:r>
              <a:rPr lang="ko-KR" altLang="en-US" sz="22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삭제 할 수 있다</a:t>
            </a:r>
            <a:r>
              <a:rPr lang="en-US" altLang="ko-KR" sz="22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.</a:t>
            </a:r>
            <a:endParaRPr lang="ko-KR" altLang="en-US" sz="2200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98836AA1-0E6C-4B53-ADEA-89C344A3416D}"/>
              </a:ext>
            </a:extLst>
          </p:cNvPr>
          <p:cNvSpPr/>
          <p:nvPr/>
        </p:nvSpPr>
        <p:spPr>
          <a:xfrm>
            <a:off x="3978738" y="1155457"/>
            <a:ext cx="8261534" cy="914400"/>
          </a:xfrm>
          <a:prstGeom prst="rect">
            <a:avLst/>
          </a:prstGeom>
          <a:solidFill>
            <a:srgbClr val="602C08">
              <a:alpha val="8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800" dirty="0">
                <a:latin typeface="나눔명조 ExtraBold" panose="02020603020101020101" pitchFamily="18" charset="-127"/>
                <a:ea typeface="나눔명조 ExtraBold" panose="02020603020101020101" pitchFamily="18" charset="-127"/>
                <a:cs typeface="Segoe UI Semibold" panose="020B0702040204020203" pitchFamily="34" charset="0"/>
              </a:rPr>
              <a:t>  관리자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C62E04B0-2AB2-4464-B087-A280D2B0C326}"/>
              </a:ext>
            </a:extLst>
          </p:cNvPr>
          <p:cNvSpPr/>
          <p:nvPr/>
        </p:nvSpPr>
        <p:spPr>
          <a:xfrm>
            <a:off x="3830846" y="3270422"/>
            <a:ext cx="743722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2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✓ 관리자는 </a:t>
            </a:r>
            <a:r>
              <a:rPr lang="en-US" altLang="ko-KR" sz="2200" dirty="0">
                <a:effectLst/>
                <a:latin typeface="나눔스퀘어OTF_ac ExtraBold" panose="020B0600000101010101" pitchFamily="34" charset="-127"/>
                <a:ea typeface="나눔스퀘어OTF_ac ExtraBold" panose="020B0600000101010101" pitchFamily="34" charset="-127"/>
                <a:cs typeface="Times New Roman" panose="02020603050405020304" pitchFamily="18" charset="0"/>
              </a:rPr>
              <a:t>ID, </a:t>
            </a:r>
            <a:r>
              <a:rPr lang="ko-KR" altLang="ko-KR" sz="2200" dirty="0">
                <a:effectLst/>
                <a:latin typeface="나눔스퀘어OTF_ac ExtraBold" panose="020B0600000101010101" pitchFamily="34" charset="-127"/>
                <a:ea typeface="나눔스퀘어OTF_ac ExtraBold" panose="020B0600000101010101" pitchFamily="34" charset="-127"/>
                <a:cs typeface="Times New Roman" panose="02020603050405020304" pitchFamily="18" charset="0"/>
              </a:rPr>
              <a:t>비밀번호</a:t>
            </a:r>
            <a:r>
              <a:rPr lang="en-US" altLang="ko-KR" sz="2200" dirty="0">
                <a:effectLst/>
                <a:latin typeface="나눔스퀘어OTF_ac ExtraBold" panose="020B0600000101010101" pitchFamily="34" charset="-127"/>
                <a:ea typeface="나눔스퀘어OTF_ac ExtraBold" panose="020B0600000101010101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2200" dirty="0" err="1" smtClean="0">
                <a:effectLst/>
                <a:latin typeface="나눔스퀘어OTF_ac ExtraBold" panose="020B0600000101010101" pitchFamily="34" charset="-127"/>
                <a:ea typeface="나눔스퀘어OTF_ac ExtraBold" panose="020B0600000101010101" pitchFamily="34" charset="-127"/>
                <a:cs typeface="Times New Roman" panose="02020603050405020304" pitchFamily="18" charset="0"/>
              </a:rPr>
              <a:t>이메일을</a:t>
            </a:r>
            <a:r>
              <a:rPr lang="ko-KR" altLang="ko-KR" sz="2200" dirty="0" smtClean="0">
                <a:effectLst/>
                <a:latin typeface="나눔스퀘어OTF_ac ExtraBold" panose="020B0600000101010101" pitchFamily="34" charset="-127"/>
                <a:ea typeface="나눔스퀘어OTF_ac ExtraBold" panose="020B060000010101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2200" dirty="0">
                <a:effectLst/>
                <a:latin typeface="나눔스퀘어OTF_ac ExtraBold" panose="020B0600000101010101" pitchFamily="34" charset="-127"/>
                <a:ea typeface="나눔스퀘어OTF_ac ExtraBold" panose="020B0600000101010101" pitchFamily="34" charset="-127"/>
                <a:cs typeface="Times New Roman" panose="02020603050405020304" pitchFamily="18" charset="0"/>
              </a:rPr>
              <a:t>가지고 있다</a:t>
            </a:r>
            <a:r>
              <a:rPr lang="en-US" altLang="ko-KR" sz="2200" dirty="0">
                <a:effectLst/>
                <a:latin typeface="나눔스퀘어OTF_ac ExtraBold" panose="020B0600000101010101" pitchFamily="34" charset="-127"/>
                <a:ea typeface="나눔스퀘어OTF_ac ExtraBold" panose="020B0600000101010101" pitchFamily="34" charset="-127"/>
                <a:cs typeface="Times New Roman" panose="02020603050405020304" pitchFamily="18" charset="0"/>
              </a:rPr>
              <a:t>.</a:t>
            </a:r>
            <a:endParaRPr lang="ko-KR" altLang="en-US" sz="2200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7902" y="2915065"/>
            <a:ext cx="27903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/>
              <a:t>admin</a:t>
            </a:r>
            <a:endParaRPr lang="ko-KR" altLang="en-US" sz="60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459F0572-BAA9-49C6-9379-B700165E04AA}"/>
              </a:ext>
            </a:extLst>
          </p:cNvPr>
          <p:cNvSpPr/>
          <p:nvPr/>
        </p:nvSpPr>
        <p:spPr>
          <a:xfrm>
            <a:off x="3830844" y="4380628"/>
            <a:ext cx="74372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2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✓ </a:t>
            </a:r>
            <a:r>
              <a:rPr lang="en-US" altLang="ko-KR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Q&amp;A</a:t>
            </a:r>
            <a:r>
              <a:rPr lang="ko-KR" altLang="en-US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가 등록되면 답변을 </a:t>
            </a:r>
            <a:r>
              <a:rPr lang="ko-KR" altLang="en-US" sz="2200" dirty="0" err="1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할수있다</a:t>
            </a:r>
            <a:r>
              <a:rPr lang="en-US" altLang="ko-KR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.</a:t>
            </a:r>
            <a:endParaRPr lang="ko-KR" altLang="en-US" sz="2200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64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0" y="502296"/>
            <a:ext cx="12192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0" y="6352609"/>
            <a:ext cx="12192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둥근 위쪽 모서리 6">
            <a:extLst>
              <a:ext uri="{FF2B5EF4-FFF2-40B4-BE49-F238E27FC236}">
                <a16:creationId xmlns="" xmlns:a16="http://schemas.microsoft.com/office/drawing/2014/main" id="{C1CD7124-A714-448A-AF1D-A23D46D34178}"/>
              </a:ext>
            </a:extLst>
          </p:cNvPr>
          <p:cNvSpPr/>
          <p:nvPr/>
        </p:nvSpPr>
        <p:spPr>
          <a:xfrm>
            <a:off x="180683" y="135012"/>
            <a:ext cx="4208337" cy="38198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8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요구사항분석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B85DFF7E-4631-46E7-A485-63F6D6828BBC}"/>
              </a:ext>
            </a:extLst>
          </p:cNvPr>
          <p:cNvSpPr/>
          <p:nvPr/>
        </p:nvSpPr>
        <p:spPr>
          <a:xfrm>
            <a:off x="5036762" y="1397416"/>
            <a:ext cx="7176442" cy="914400"/>
          </a:xfrm>
          <a:prstGeom prst="rect">
            <a:avLst/>
          </a:prstGeom>
          <a:solidFill>
            <a:srgbClr val="602C08">
              <a:alpha val="8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800" dirty="0">
                <a:latin typeface="나눔명조 ExtraBold" panose="02020603020101020101" pitchFamily="18" charset="-127"/>
                <a:ea typeface="나눔명조 ExtraBold" panose="02020603020101020101" pitchFamily="18" charset="-127"/>
                <a:cs typeface="Segoe UI Semibold" panose="020B0702040204020203" pitchFamily="34" charset="0"/>
              </a:rPr>
              <a:t> </a:t>
            </a:r>
            <a:r>
              <a:rPr lang="ko-KR" altLang="en-US" sz="4800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  <a:cs typeface="Segoe UI Semibold" panose="020B0702040204020203" pitchFamily="34" charset="0"/>
              </a:rPr>
              <a:t>업주회원    </a:t>
            </a:r>
            <a:endParaRPr lang="ko-KR" altLang="en-US" sz="4800" dirty="0">
              <a:latin typeface="나눔명조 ExtraBold" panose="02020603020101020101" pitchFamily="18" charset="-127"/>
              <a:ea typeface="나눔명조 ExtraBold" panose="02020603020101020101" pitchFamily="18" charset="-127"/>
              <a:cs typeface="Segoe UI Semibold" panose="020B0702040204020203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34D7C182-3389-4D68-A1C2-77E30FE8F375}"/>
              </a:ext>
            </a:extLst>
          </p:cNvPr>
          <p:cNvSpPr/>
          <p:nvPr/>
        </p:nvSpPr>
        <p:spPr>
          <a:xfrm>
            <a:off x="5036762" y="2580770"/>
            <a:ext cx="627581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2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✓ 기본 등급 값은 </a:t>
            </a:r>
            <a:r>
              <a:rPr lang="en-US" altLang="ko-KR" sz="22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1</a:t>
            </a:r>
            <a:r>
              <a:rPr lang="ko-KR" altLang="en-US" sz="22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이다</a:t>
            </a:r>
            <a:r>
              <a:rPr lang="en-US" altLang="ko-KR" sz="22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.</a:t>
            </a:r>
            <a:endParaRPr lang="ko-KR" altLang="en-US" sz="2200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87CEA241-F053-4B30-89C7-AD1D29248D99}"/>
              </a:ext>
            </a:extLst>
          </p:cNvPr>
          <p:cNvSpPr/>
          <p:nvPr/>
        </p:nvSpPr>
        <p:spPr>
          <a:xfrm>
            <a:off x="5036762" y="3145568"/>
            <a:ext cx="664919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2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✓ 회원가입 시 </a:t>
            </a:r>
            <a:r>
              <a:rPr lang="en-US" altLang="ko-KR" sz="22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ID, </a:t>
            </a:r>
            <a:r>
              <a:rPr lang="ko-KR" altLang="en-US" sz="2200" dirty="0" err="1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이메일</a:t>
            </a:r>
            <a:r>
              <a:rPr lang="en-US" sz="22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, </a:t>
            </a:r>
            <a:r>
              <a:rPr lang="ko-KR" altLang="en-US" sz="22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비밀번호</a:t>
            </a:r>
            <a:r>
              <a:rPr lang="en-US" sz="22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, </a:t>
            </a:r>
            <a:r>
              <a:rPr lang="ko-KR" altLang="en-US" sz="22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비밀번호 확인</a:t>
            </a:r>
            <a:endParaRPr lang="en-US" sz="2200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r>
              <a:rPr lang="ko-KR" altLang="en-US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    을 반드시 </a:t>
            </a:r>
            <a:r>
              <a:rPr lang="ko-KR" altLang="en-US" sz="22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입력해야 한다</a:t>
            </a:r>
            <a:r>
              <a:rPr lang="en-US" altLang="ko-KR" sz="22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.</a:t>
            </a:r>
            <a:endParaRPr lang="ko-KR" altLang="en-US" sz="2200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8901DCDE-3E14-4F5B-ACB5-9E8CFEDF3EE0}"/>
              </a:ext>
            </a:extLst>
          </p:cNvPr>
          <p:cNvSpPr/>
          <p:nvPr/>
        </p:nvSpPr>
        <p:spPr>
          <a:xfrm>
            <a:off x="5036762" y="4055609"/>
            <a:ext cx="664919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20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✓ </a:t>
            </a:r>
            <a:r>
              <a:rPr lang="ko-KR" altLang="en-US" sz="220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객실을 </a:t>
            </a:r>
            <a:r>
              <a:rPr lang="ko-KR" altLang="en-US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등록 수정 삭제를 </a:t>
            </a:r>
            <a:r>
              <a:rPr lang="ko-KR" altLang="en-US" sz="2200" dirty="0" err="1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할수있고</a:t>
            </a:r>
            <a:r>
              <a:rPr lang="en-US" altLang="ko-KR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, </a:t>
            </a:r>
            <a:r>
              <a:rPr lang="ko-KR" altLang="en-US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예약</a:t>
            </a:r>
            <a:r>
              <a:rPr lang="en-US" altLang="ko-KR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,</a:t>
            </a:r>
            <a:r>
              <a:rPr lang="ko-KR" altLang="en-US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취소도 </a:t>
            </a:r>
            <a:r>
              <a:rPr lang="ko-KR" altLang="en-US" sz="2200" dirty="0" err="1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가능하</a:t>
            </a:r>
            <a:endParaRPr lang="en-US" altLang="ko-KR" sz="2200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r>
              <a:rPr lang="en-US" altLang="ko-KR" sz="22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</a:t>
            </a:r>
            <a:r>
              <a:rPr lang="en-US" altLang="ko-KR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   </a:t>
            </a:r>
            <a:r>
              <a:rPr lang="ko-KR" altLang="en-US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다</a:t>
            </a:r>
            <a:r>
              <a:rPr lang="en-US" altLang="ko-KR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.</a:t>
            </a:r>
            <a:endParaRPr lang="ko-KR" altLang="en-US" sz="2200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42FA2CEC-0BCC-438D-A6FE-FBA154D79CA1}"/>
              </a:ext>
            </a:extLst>
          </p:cNvPr>
          <p:cNvSpPr/>
          <p:nvPr/>
        </p:nvSpPr>
        <p:spPr>
          <a:xfrm>
            <a:off x="5036762" y="4929796"/>
            <a:ext cx="735401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2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✓ </a:t>
            </a:r>
            <a:r>
              <a:rPr lang="ko-KR" altLang="en-US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후기</a:t>
            </a:r>
            <a:r>
              <a:rPr lang="en-US" altLang="ko-KR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(</a:t>
            </a:r>
            <a:r>
              <a:rPr lang="ko-KR" altLang="en-US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리뷰</a:t>
            </a:r>
            <a:r>
              <a:rPr lang="en-US" altLang="ko-KR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)</a:t>
            </a:r>
            <a:r>
              <a:rPr lang="ko-KR" altLang="en-US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에 </a:t>
            </a:r>
            <a:r>
              <a:rPr lang="ko-KR" altLang="en-US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답변</a:t>
            </a:r>
            <a:r>
              <a:rPr lang="ko-KR" altLang="en-US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할 </a:t>
            </a:r>
            <a:r>
              <a:rPr lang="ko-KR" altLang="en-US" sz="22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수 있다</a:t>
            </a:r>
            <a:r>
              <a:rPr lang="en-US" sz="22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.</a:t>
            </a:r>
            <a:endParaRPr lang="ko-KR" altLang="en-US" sz="2200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6421" y="3134972"/>
            <a:ext cx="42703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/>
              <a:t>owner</a:t>
            </a:r>
            <a:endParaRPr lang="ko-KR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98590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0" y="502296"/>
            <a:ext cx="12192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0" y="6352609"/>
            <a:ext cx="12192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둥근 위쪽 모서리 6">
            <a:extLst>
              <a:ext uri="{FF2B5EF4-FFF2-40B4-BE49-F238E27FC236}">
                <a16:creationId xmlns="" xmlns:a16="http://schemas.microsoft.com/office/drawing/2014/main" id="{C1CD7124-A714-448A-AF1D-A23D46D34178}"/>
              </a:ext>
            </a:extLst>
          </p:cNvPr>
          <p:cNvSpPr/>
          <p:nvPr/>
        </p:nvSpPr>
        <p:spPr>
          <a:xfrm>
            <a:off x="180683" y="135012"/>
            <a:ext cx="4208337" cy="38198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8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요구사항분석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2E758ADC-9FA6-46FD-B54D-5FFD08325C32}"/>
              </a:ext>
            </a:extLst>
          </p:cNvPr>
          <p:cNvSpPr/>
          <p:nvPr/>
        </p:nvSpPr>
        <p:spPr>
          <a:xfrm>
            <a:off x="4789112" y="1815488"/>
            <a:ext cx="7424092" cy="914400"/>
          </a:xfrm>
          <a:prstGeom prst="rect">
            <a:avLst/>
          </a:prstGeom>
          <a:solidFill>
            <a:srgbClr val="602C08">
              <a:alpha val="8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800" dirty="0">
                <a:latin typeface="나눔명조 ExtraBold" panose="02020603020101020101" pitchFamily="18" charset="-127"/>
                <a:ea typeface="나눔명조 ExtraBold" panose="02020603020101020101" pitchFamily="18" charset="-127"/>
                <a:cs typeface="Segoe UI Semibold" panose="020B0702040204020203" pitchFamily="34" charset="0"/>
              </a:rPr>
              <a:t> </a:t>
            </a:r>
            <a:r>
              <a:rPr lang="ko-KR" altLang="en-US" sz="4800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  <a:cs typeface="Segoe UI Semibold" panose="020B0702040204020203" pitchFamily="34" charset="0"/>
              </a:rPr>
              <a:t>일반회원    </a:t>
            </a:r>
            <a:endParaRPr lang="ko-KR" altLang="en-US" sz="4800" dirty="0">
              <a:latin typeface="나눔명조 ExtraBold" panose="02020603020101020101" pitchFamily="18" charset="-127"/>
              <a:ea typeface="나눔명조 ExtraBold" panose="02020603020101020101" pitchFamily="18" charset="-127"/>
              <a:cs typeface="Segoe UI Semibold" panose="020B0702040204020203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64D4AD8F-CBA0-446C-BD87-ED5DB58DF306}"/>
              </a:ext>
            </a:extLst>
          </p:cNvPr>
          <p:cNvSpPr/>
          <p:nvPr/>
        </p:nvSpPr>
        <p:spPr>
          <a:xfrm>
            <a:off x="4647710" y="4082607"/>
            <a:ext cx="742409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2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✓ </a:t>
            </a:r>
            <a:r>
              <a:rPr lang="ko-KR" altLang="en-US" sz="2400" dirty="0">
                <a:latin typeface="나눔명조 ExtraBold" panose="02020603020101020101" pitchFamily="18" charset="-127"/>
                <a:ea typeface="나눔명조 ExtraBold" panose="02020603020101020101" pitchFamily="18" charset="-127"/>
                <a:cs typeface="Segoe UI Semibold" panose="020B0702040204020203" pitchFamily="34" charset="0"/>
              </a:rPr>
              <a:t>일반</a:t>
            </a:r>
            <a:r>
              <a:rPr lang="ko-KR" altLang="en-US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회원은 </a:t>
            </a:r>
            <a:r>
              <a:rPr lang="ko-KR" altLang="en-US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게시판에 </a:t>
            </a:r>
            <a:r>
              <a:rPr lang="ko-KR" altLang="en-US" sz="22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댓글을 작성</a:t>
            </a:r>
            <a:r>
              <a:rPr lang="en-US" altLang="ko-KR" sz="22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, </a:t>
            </a:r>
            <a:r>
              <a:rPr lang="ko-KR" altLang="en-US" sz="22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수정</a:t>
            </a:r>
            <a:r>
              <a:rPr lang="en-US" altLang="ko-KR" sz="22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, </a:t>
            </a:r>
            <a:r>
              <a:rPr lang="ko-KR" altLang="en-US" sz="22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삭제 할 수 </a:t>
            </a:r>
            <a:r>
              <a:rPr lang="en-US" altLang="ko-KR" sz="22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</a:t>
            </a:r>
          </a:p>
          <a:p>
            <a:r>
              <a:rPr lang="en-US" altLang="ko-KR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    </a:t>
            </a:r>
            <a:r>
              <a:rPr lang="ko-KR" altLang="en-US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있다</a:t>
            </a:r>
            <a:r>
              <a:rPr lang="en-US" altLang="ko-KR" sz="22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.</a:t>
            </a:r>
            <a:endParaRPr lang="ko-KR" altLang="en-US" sz="2200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D959C7C3-7F71-4636-9795-EABD7D9A2ACD}"/>
              </a:ext>
            </a:extLst>
          </p:cNvPr>
          <p:cNvSpPr/>
          <p:nvPr/>
        </p:nvSpPr>
        <p:spPr>
          <a:xfrm>
            <a:off x="4647710" y="4805596"/>
            <a:ext cx="664919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2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✓ </a:t>
            </a:r>
            <a:r>
              <a:rPr lang="ko-KR" altLang="en-US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일반회원은 </a:t>
            </a:r>
            <a:r>
              <a:rPr lang="en-US" altLang="ko-KR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Q&amp;A</a:t>
            </a:r>
            <a:r>
              <a:rPr lang="ko-KR" altLang="en-US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를 작성</a:t>
            </a:r>
            <a:r>
              <a:rPr lang="en-US" altLang="ko-KR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, </a:t>
            </a:r>
            <a:r>
              <a:rPr lang="ko-KR" altLang="en-US" sz="2200" dirty="0" err="1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삭제할수있다</a:t>
            </a:r>
            <a:r>
              <a:rPr lang="en-US" altLang="ko-KR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.</a:t>
            </a:r>
            <a:endParaRPr lang="ko-KR" altLang="en-US" sz="2200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3923DE56-B3D7-4223-9DC8-E50A3BF1000E}"/>
              </a:ext>
            </a:extLst>
          </p:cNvPr>
          <p:cNvSpPr/>
          <p:nvPr/>
        </p:nvSpPr>
        <p:spPr>
          <a:xfrm>
            <a:off x="4647710" y="5348270"/>
            <a:ext cx="66491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2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✓ </a:t>
            </a:r>
            <a:r>
              <a:rPr lang="ko-KR" altLang="en-US" sz="2400" dirty="0">
                <a:latin typeface="나눔명조 ExtraBold" panose="02020603020101020101" pitchFamily="18" charset="-127"/>
                <a:ea typeface="나눔명조 ExtraBold" panose="02020603020101020101" pitchFamily="18" charset="-127"/>
                <a:cs typeface="Segoe UI Semibold" panose="020B0702040204020203" pitchFamily="34" charset="0"/>
              </a:rPr>
              <a:t>일반</a:t>
            </a:r>
            <a:r>
              <a:rPr lang="ko-KR" altLang="en-US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회원은 객실예약 수정 취소를 </a:t>
            </a:r>
            <a:r>
              <a:rPr lang="ko-KR" altLang="en-US" sz="2200" dirty="0" err="1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할수있다</a:t>
            </a:r>
            <a:r>
              <a:rPr lang="en-US" altLang="ko-KR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.</a:t>
            </a:r>
            <a:endParaRPr lang="ko-KR" altLang="en-US" sz="2200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D279846-5D7B-4893-9627-C071FD0CE384}"/>
              </a:ext>
            </a:extLst>
          </p:cNvPr>
          <p:cNvSpPr/>
          <p:nvPr/>
        </p:nvSpPr>
        <p:spPr>
          <a:xfrm>
            <a:off x="4647710" y="2729888"/>
            <a:ext cx="685874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2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✓ 기본 등급 값은 </a:t>
            </a:r>
            <a:r>
              <a:rPr lang="en-US" altLang="ko-KR" sz="22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2</a:t>
            </a:r>
            <a:r>
              <a:rPr lang="ko-KR" altLang="en-US" sz="22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이다</a:t>
            </a:r>
            <a:r>
              <a:rPr lang="en-US" altLang="ko-KR" sz="22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.</a:t>
            </a:r>
            <a:endParaRPr lang="ko-KR" altLang="en-US" sz="2200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0D279846-5D7B-4893-9627-C071FD0CE384}"/>
              </a:ext>
            </a:extLst>
          </p:cNvPr>
          <p:cNvSpPr/>
          <p:nvPr/>
        </p:nvSpPr>
        <p:spPr>
          <a:xfrm>
            <a:off x="4647710" y="3151477"/>
            <a:ext cx="685874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2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✓ 회원가입 시 </a:t>
            </a:r>
            <a:r>
              <a:rPr lang="en-US" altLang="ko-KR" sz="22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ID, </a:t>
            </a:r>
            <a:r>
              <a:rPr lang="ko-KR" altLang="en-US" sz="2200" dirty="0" err="1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이메일</a:t>
            </a:r>
            <a:r>
              <a:rPr lang="en-US" altLang="ko-KR" sz="22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, </a:t>
            </a:r>
            <a:r>
              <a:rPr lang="ko-KR" altLang="en-US" sz="22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비밀번호</a:t>
            </a:r>
            <a:r>
              <a:rPr lang="en-US" altLang="ko-KR" sz="22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, </a:t>
            </a:r>
            <a:r>
              <a:rPr lang="ko-KR" altLang="en-US" sz="22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비밀번호 </a:t>
            </a:r>
            <a:r>
              <a:rPr lang="ko-KR" altLang="en-US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확인</a:t>
            </a:r>
            <a:r>
              <a:rPr lang="en-US" altLang="ko-KR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</a:t>
            </a:r>
            <a:r>
              <a:rPr lang="ko-KR" altLang="en-US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반드시</a:t>
            </a:r>
            <a:endParaRPr lang="en-US" altLang="ko-KR" sz="2200" dirty="0" smtClean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r>
              <a:rPr lang="en-US" altLang="ko-KR" sz="22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</a:t>
            </a:r>
            <a:r>
              <a:rPr lang="en-US" altLang="ko-KR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   </a:t>
            </a:r>
            <a:r>
              <a:rPr lang="ko-KR" altLang="en-US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입력해야 한다</a:t>
            </a:r>
            <a:r>
              <a:rPr lang="en-US" altLang="ko-KR" sz="22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.</a:t>
            </a:r>
            <a:endParaRPr lang="ko-KR" altLang="en-US" sz="2200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926" y="3145568"/>
            <a:ext cx="42703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/>
              <a:t>member</a:t>
            </a:r>
            <a:endParaRPr lang="ko-KR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833850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0" y="502296"/>
            <a:ext cx="12192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0" y="6352609"/>
            <a:ext cx="12192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둥근 위쪽 모서리 6">
            <a:extLst>
              <a:ext uri="{FF2B5EF4-FFF2-40B4-BE49-F238E27FC236}">
                <a16:creationId xmlns="" xmlns:a16="http://schemas.microsoft.com/office/drawing/2014/main" id="{C1CD7124-A714-448A-AF1D-A23D46D34178}"/>
              </a:ext>
            </a:extLst>
          </p:cNvPr>
          <p:cNvSpPr/>
          <p:nvPr/>
        </p:nvSpPr>
        <p:spPr>
          <a:xfrm>
            <a:off x="180683" y="135012"/>
            <a:ext cx="4208337" cy="38198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8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요구사항분석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2E758ADC-9FA6-46FD-B54D-5FFD08325C32}"/>
              </a:ext>
            </a:extLst>
          </p:cNvPr>
          <p:cNvSpPr/>
          <p:nvPr/>
        </p:nvSpPr>
        <p:spPr>
          <a:xfrm>
            <a:off x="4852784" y="1543366"/>
            <a:ext cx="7378301" cy="914400"/>
          </a:xfrm>
          <a:prstGeom prst="rect">
            <a:avLst/>
          </a:prstGeom>
          <a:solidFill>
            <a:srgbClr val="602C08">
              <a:alpha val="8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800" dirty="0">
                <a:latin typeface="나눔명조 ExtraBold" panose="02020603020101020101" pitchFamily="18" charset="-127"/>
                <a:ea typeface="나눔명조 ExtraBold" panose="02020603020101020101" pitchFamily="18" charset="-127"/>
                <a:cs typeface="Segoe UI Semibold" panose="020B0702040204020203" pitchFamily="34" charset="0"/>
              </a:rPr>
              <a:t> </a:t>
            </a:r>
            <a:r>
              <a:rPr lang="ko-KR" altLang="en-US" sz="4800" dirty="0" err="1">
                <a:solidFill>
                  <a:schemeClr val="tx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캠핑장</a:t>
            </a:r>
            <a:r>
              <a:rPr lang="ko-KR" altLang="en-US" sz="4800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  <a:cs typeface="Segoe UI Semibold" panose="020B0702040204020203" pitchFamily="34" charset="0"/>
              </a:rPr>
              <a:t>    </a:t>
            </a:r>
            <a:endParaRPr lang="ko-KR" altLang="en-US" sz="4800" dirty="0">
              <a:latin typeface="나눔명조 ExtraBold" panose="02020603020101020101" pitchFamily="18" charset="-127"/>
              <a:ea typeface="나눔명조 ExtraBold" panose="02020603020101020101" pitchFamily="18" charset="-127"/>
              <a:cs typeface="Segoe UI Semibold" panose="020B0702040204020203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64D4AD8F-CBA0-446C-BD87-ED5DB58DF306}"/>
              </a:ext>
            </a:extLst>
          </p:cNvPr>
          <p:cNvSpPr/>
          <p:nvPr/>
        </p:nvSpPr>
        <p:spPr>
          <a:xfrm>
            <a:off x="4852784" y="2716847"/>
            <a:ext cx="685874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✓ </a:t>
            </a:r>
            <a:r>
              <a:rPr lang="ko-KR" altLang="en-US" sz="2200" dirty="0" err="1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캠핑장은</a:t>
            </a:r>
            <a:r>
              <a:rPr lang="ko-KR" altLang="en-US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</a:t>
            </a:r>
            <a:r>
              <a:rPr lang="ko-KR" altLang="en-US" sz="2200" dirty="0" err="1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한명의</a:t>
            </a:r>
            <a:r>
              <a:rPr lang="ko-KR" altLang="en-US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회원이 관리한다</a:t>
            </a:r>
            <a:r>
              <a:rPr lang="en-US" altLang="ko-KR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.</a:t>
            </a:r>
            <a:r>
              <a:rPr lang="ko-KR" altLang="en-US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</a:t>
            </a:r>
            <a:endParaRPr lang="ko-KR" altLang="en-US" sz="2200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D959C7C3-7F71-4636-9795-EABD7D9A2ACD}"/>
              </a:ext>
            </a:extLst>
          </p:cNvPr>
          <p:cNvSpPr/>
          <p:nvPr/>
        </p:nvSpPr>
        <p:spPr>
          <a:xfrm>
            <a:off x="4852784" y="3429000"/>
            <a:ext cx="713618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✓ </a:t>
            </a:r>
            <a:r>
              <a:rPr lang="ko-KR" altLang="en-US" sz="2200" dirty="0" err="1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캠핑장을</a:t>
            </a:r>
            <a:r>
              <a:rPr lang="ko-KR" altLang="en-US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관리하는 회원타입은 </a:t>
            </a:r>
            <a:r>
              <a:rPr lang="en-US" altLang="ko-KR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1 </a:t>
            </a:r>
            <a:r>
              <a:rPr lang="ko-KR" altLang="en-US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이다</a:t>
            </a:r>
            <a:r>
              <a:rPr lang="en-US" altLang="ko-KR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.</a:t>
            </a:r>
            <a:endParaRPr lang="ko-KR" altLang="en-US" sz="2200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3923DE56-B3D7-4223-9DC8-E50A3BF1000E}"/>
              </a:ext>
            </a:extLst>
          </p:cNvPr>
          <p:cNvSpPr/>
          <p:nvPr/>
        </p:nvSpPr>
        <p:spPr>
          <a:xfrm>
            <a:off x="4852784" y="4205224"/>
            <a:ext cx="905371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✓ </a:t>
            </a:r>
            <a:r>
              <a:rPr lang="ko-KR" altLang="en-US" sz="2200" dirty="0" err="1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캠핑장에는</a:t>
            </a:r>
            <a:r>
              <a:rPr lang="ko-KR" altLang="en-US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하나 이상의 객실이 있다</a:t>
            </a:r>
            <a:r>
              <a:rPr lang="en-US" altLang="ko-KR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.</a:t>
            </a:r>
            <a:endParaRPr lang="ko-KR" altLang="en-US" sz="2200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9110" y="2691509"/>
            <a:ext cx="27714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캠핑장</a:t>
            </a:r>
            <a:endParaRPr lang="ko-KR" altLang="en-US" sz="6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911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0" y="502296"/>
            <a:ext cx="12192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0" y="6352609"/>
            <a:ext cx="12192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둥근 위쪽 모서리 6">
            <a:extLst>
              <a:ext uri="{FF2B5EF4-FFF2-40B4-BE49-F238E27FC236}">
                <a16:creationId xmlns="" xmlns:a16="http://schemas.microsoft.com/office/drawing/2014/main" id="{C1CD7124-A714-448A-AF1D-A23D46D34178}"/>
              </a:ext>
            </a:extLst>
          </p:cNvPr>
          <p:cNvSpPr/>
          <p:nvPr/>
        </p:nvSpPr>
        <p:spPr>
          <a:xfrm>
            <a:off x="180683" y="135012"/>
            <a:ext cx="4208337" cy="38198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8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요구사항분석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2E758ADC-9FA6-46FD-B54D-5FFD08325C32}"/>
              </a:ext>
            </a:extLst>
          </p:cNvPr>
          <p:cNvSpPr/>
          <p:nvPr/>
        </p:nvSpPr>
        <p:spPr>
          <a:xfrm>
            <a:off x="4852784" y="1543366"/>
            <a:ext cx="7378301" cy="914400"/>
          </a:xfrm>
          <a:prstGeom prst="rect">
            <a:avLst/>
          </a:prstGeom>
          <a:solidFill>
            <a:srgbClr val="602C08">
              <a:alpha val="8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800" dirty="0">
                <a:latin typeface="나눔명조 ExtraBold" panose="02020603020101020101" pitchFamily="18" charset="-127"/>
                <a:ea typeface="나눔명조 ExtraBold" panose="02020603020101020101" pitchFamily="18" charset="-127"/>
                <a:cs typeface="Segoe UI Semibold" panose="020B0702040204020203" pitchFamily="34" charset="0"/>
              </a:rPr>
              <a:t> </a:t>
            </a:r>
            <a:r>
              <a:rPr lang="ko-KR" altLang="en-US" sz="4800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  <a:cs typeface="Segoe UI Semibold" panose="020B0702040204020203" pitchFamily="34" charset="0"/>
              </a:rPr>
              <a:t>객실    </a:t>
            </a:r>
            <a:endParaRPr lang="ko-KR" altLang="en-US" sz="4800" dirty="0">
              <a:latin typeface="나눔명조 ExtraBold" panose="02020603020101020101" pitchFamily="18" charset="-127"/>
              <a:ea typeface="나눔명조 ExtraBold" panose="02020603020101020101" pitchFamily="18" charset="-127"/>
              <a:cs typeface="Segoe UI Semibold" panose="020B0702040204020203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64D4AD8F-CBA0-446C-BD87-ED5DB58DF306}"/>
              </a:ext>
            </a:extLst>
          </p:cNvPr>
          <p:cNvSpPr/>
          <p:nvPr/>
        </p:nvSpPr>
        <p:spPr>
          <a:xfrm>
            <a:off x="4852784" y="2690291"/>
            <a:ext cx="685874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2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✓ </a:t>
            </a:r>
            <a:r>
              <a:rPr lang="ko-KR" altLang="en-US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객실은 </a:t>
            </a:r>
            <a:r>
              <a:rPr lang="ko-KR" altLang="en-US" sz="2200" dirty="0" err="1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캠핑장에</a:t>
            </a:r>
            <a:r>
              <a:rPr lang="ko-KR" altLang="en-US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속해있다</a:t>
            </a:r>
            <a:r>
              <a:rPr lang="en-US" altLang="ko-KR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.</a:t>
            </a:r>
            <a:r>
              <a:rPr lang="ko-KR" altLang="en-US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</a:t>
            </a:r>
            <a:endParaRPr lang="ko-KR" altLang="en-US" sz="2200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D959C7C3-7F71-4636-9795-EABD7D9A2ACD}"/>
              </a:ext>
            </a:extLst>
          </p:cNvPr>
          <p:cNvSpPr/>
          <p:nvPr/>
        </p:nvSpPr>
        <p:spPr>
          <a:xfrm>
            <a:off x="4852784" y="3429000"/>
            <a:ext cx="713618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✓각 객실에는 객실번호를 부여한다</a:t>
            </a:r>
            <a:r>
              <a:rPr lang="en-US" altLang="ko-KR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.</a:t>
            </a:r>
            <a:endParaRPr lang="ko-KR" altLang="en-US" sz="2200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3923DE56-B3D7-4223-9DC8-E50A3BF1000E}"/>
              </a:ext>
            </a:extLst>
          </p:cNvPr>
          <p:cNvSpPr/>
          <p:nvPr/>
        </p:nvSpPr>
        <p:spPr>
          <a:xfrm>
            <a:off x="4852784" y="4181047"/>
            <a:ext cx="905371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2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✓ </a:t>
            </a:r>
            <a:r>
              <a:rPr lang="ko-KR" altLang="en-US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모든 회원은 객실을 예약할 수 있다</a:t>
            </a:r>
            <a:r>
              <a:rPr lang="en-US" altLang="ko-KR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.</a:t>
            </a:r>
            <a:endParaRPr lang="ko-KR" altLang="en-US" sz="2200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81914" y="2937968"/>
            <a:ext cx="27714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객실</a:t>
            </a:r>
            <a:endParaRPr lang="ko-KR" altLang="en-US" sz="6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793139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0" y="502296"/>
            <a:ext cx="12192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0" y="6352609"/>
            <a:ext cx="12192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둥근 위쪽 모서리 6">
            <a:extLst>
              <a:ext uri="{FF2B5EF4-FFF2-40B4-BE49-F238E27FC236}">
                <a16:creationId xmlns="" xmlns:a16="http://schemas.microsoft.com/office/drawing/2014/main" id="{C1CD7124-A714-448A-AF1D-A23D46D34178}"/>
              </a:ext>
            </a:extLst>
          </p:cNvPr>
          <p:cNvSpPr/>
          <p:nvPr/>
        </p:nvSpPr>
        <p:spPr>
          <a:xfrm>
            <a:off x="180683" y="135012"/>
            <a:ext cx="4208337" cy="38198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8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요구사항분석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2E758ADC-9FA6-46FD-B54D-5FFD08325C32}"/>
              </a:ext>
            </a:extLst>
          </p:cNvPr>
          <p:cNvSpPr/>
          <p:nvPr/>
        </p:nvSpPr>
        <p:spPr>
          <a:xfrm>
            <a:off x="4852784" y="1543366"/>
            <a:ext cx="7378301" cy="914400"/>
          </a:xfrm>
          <a:prstGeom prst="rect">
            <a:avLst/>
          </a:prstGeom>
          <a:solidFill>
            <a:srgbClr val="602C08">
              <a:alpha val="8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800" dirty="0">
                <a:latin typeface="나눔명조 ExtraBold" panose="02020603020101020101" pitchFamily="18" charset="-127"/>
                <a:ea typeface="나눔명조 ExtraBold" panose="02020603020101020101" pitchFamily="18" charset="-127"/>
                <a:cs typeface="Segoe UI Semibold" panose="020B0702040204020203" pitchFamily="34" charset="0"/>
              </a:rPr>
              <a:t> 게시판   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64D4AD8F-CBA0-446C-BD87-ED5DB58DF306}"/>
              </a:ext>
            </a:extLst>
          </p:cNvPr>
          <p:cNvSpPr/>
          <p:nvPr/>
        </p:nvSpPr>
        <p:spPr>
          <a:xfrm>
            <a:off x="4852784" y="2690291"/>
            <a:ext cx="685874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✓ 게시판은 </a:t>
            </a:r>
            <a:r>
              <a:rPr lang="ko-KR" altLang="en-US" sz="22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</a:t>
            </a:r>
            <a:r>
              <a:rPr lang="ko-KR" altLang="en-US" sz="2200" dirty="0" err="1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피드와</a:t>
            </a:r>
            <a:r>
              <a:rPr lang="ko-KR" altLang="en-US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토크 </a:t>
            </a:r>
            <a:r>
              <a:rPr lang="ko-KR" altLang="en-US" sz="2200" dirty="0" err="1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두가지가</a:t>
            </a:r>
            <a:r>
              <a:rPr lang="ko-KR" altLang="en-US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있다</a:t>
            </a:r>
            <a:r>
              <a:rPr lang="en-US" altLang="ko-KR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.</a:t>
            </a:r>
            <a:endParaRPr lang="ko-KR" altLang="en-US" sz="2200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D959C7C3-7F71-4636-9795-EABD7D9A2ACD}"/>
              </a:ext>
            </a:extLst>
          </p:cNvPr>
          <p:cNvSpPr/>
          <p:nvPr/>
        </p:nvSpPr>
        <p:spPr>
          <a:xfrm>
            <a:off x="4852784" y="3429000"/>
            <a:ext cx="713618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✓ </a:t>
            </a:r>
            <a:r>
              <a:rPr lang="ko-KR" altLang="en-US" sz="2200" dirty="0" err="1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피드와</a:t>
            </a:r>
            <a:r>
              <a:rPr lang="ko-KR" altLang="en-US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토크에는 글</a:t>
            </a:r>
            <a:r>
              <a:rPr lang="en-US" altLang="ko-KR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, </a:t>
            </a:r>
            <a:r>
              <a:rPr lang="ko-KR" altLang="en-US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이미지를 작성할 수 있고</a:t>
            </a:r>
            <a:r>
              <a:rPr lang="en-US" altLang="ko-KR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, </a:t>
            </a:r>
            <a:r>
              <a:rPr lang="ko-KR" altLang="en-US" sz="2200" dirty="0" err="1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좋아요와</a:t>
            </a:r>
            <a:r>
              <a:rPr lang="ko-KR" altLang="en-US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</a:t>
            </a:r>
            <a:r>
              <a:rPr lang="ko-KR" altLang="en-US" sz="2200" dirty="0" err="1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댓글</a:t>
            </a:r>
            <a:endParaRPr lang="en-US" altLang="ko-KR" sz="2200" dirty="0" smtClean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r>
              <a:rPr lang="en-US" altLang="ko-KR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   </a:t>
            </a:r>
            <a:r>
              <a:rPr lang="ko-KR" altLang="en-US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이 달린다</a:t>
            </a:r>
            <a:r>
              <a:rPr lang="en-US" altLang="ko-KR" sz="2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.</a:t>
            </a:r>
            <a:endParaRPr lang="ko-KR" altLang="en-US" sz="2200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9110" y="2691509"/>
            <a:ext cx="27714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게시판</a:t>
            </a:r>
            <a:endParaRPr lang="ko-KR" altLang="en-US" sz="6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40051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슬라이스">
  <a:themeElements>
    <a:clrScheme name="슬라이스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슬라이스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슬라이스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2333</TotalTime>
  <Words>450</Words>
  <Application>Microsoft Office PowerPoint</Application>
  <PresentationFormat>와이드스크린</PresentationFormat>
  <Paragraphs>107</Paragraphs>
  <Slides>30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41" baseType="lpstr">
      <vt:lpstr>HY견고딕</vt:lpstr>
      <vt:lpstr>HY중고딕</vt:lpstr>
      <vt:lpstr>HY헤드라인M</vt:lpstr>
      <vt:lpstr>나눔명조 ExtraBold</vt:lpstr>
      <vt:lpstr>나눔스퀘어OTF_ac ExtraBold</vt:lpstr>
      <vt:lpstr>맑은 고딕</vt:lpstr>
      <vt:lpstr>Century Gothic</vt:lpstr>
      <vt:lpstr>Segoe UI Semibold</vt:lpstr>
      <vt:lpstr>Times New Roman</vt:lpstr>
      <vt:lpstr>Wingdings 3</vt:lpstr>
      <vt:lpstr>슬라이스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보미 최</dc:creator>
  <cp:lastModifiedBy>33092292 010</cp:lastModifiedBy>
  <cp:revision>225</cp:revision>
  <dcterms:created xsi:type="dcterms:W3CDTF">2019-06-05T13:56:03Z</dcterms:created>
  <dcterms:modified xsi:type="dcterms:W3CDTF">2022-07-20T05:41:06Z</dcterms:modified>
  <cp:version>1000.0000.01</cp:version>
</cp:coreProperties>
</file>