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6" r:id="rId4"/>
    <p:sldId id="297" r:id="rId5"/>
    <p:sldId id="303" r:id="rId6"/>
    <p:sldId id="257" r:id="rId7"/>
    <p:sldId id="258" r:id="rId8"/>
    <p:sldId id="267" r:id="rId9"/>
    <p:sldId id="259" r:id="rId10"/>
    <p:sldId id="268" r:id="rId11"/>
    <p:sldId id="269" r:id="rId12"/>
    <p:sldId id="260" r:id="rId13"/>
    <p:sldId id="261" r:id="rId14"/>
    <p:sldId id="262" r:id="rId15"/>
    <p:sldId id="304" r:id="rId16"/>
    <p:sldId id="305" r:id="rId17"/>
    <p:sldId id="306" r:id="rId18"/>
    <p:sldId id="307" r:id="rId19"/>
    <p:sldId id="308" r:id="rId20"/>
    <p:sldId id="30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43541"/>
    <a:srgbClr val="444654"/>
    <a:srgbClr val="00000B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2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1.png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4.xml"/><Relationship Id="rId2" Type="http://schemas.openxmlformats.org/officeDocument/2006/relationships/image" Target="../media/image18.png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image" Target="../media/image19.png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image" Target="../media/image20.png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7.xml"/><Relationship Id="rId1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8315" y="2130425"/>
            <a:ext cx="8741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Code Reproduction of Online Debiased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600" b="1">
                <a:latin typeface="Times New Roman" panose="02020603050405020304" charset="0"/>
                <a:cs typeface="Times New Roman" panose="02020603050405020304" charset="0"/>
              </a:rPr>
              <a:t>Lasso for Streaming Data</a:t>
            </a:r>
            <a:endParaRPr lang="en-US" altLang="zh-CN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385" y="3840480"/>
            <a:ext cx="10349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 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ame: Hanbin Liu      Student ID: 11912410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556260" y="778510"/>
            <a:ext cx="11079480" cy="5901690"/>
            <a:chOff x="876" y="986"/>
            <a:chExt cx="17448" cy="92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rcRect b="7346"/>
            <a:stretch>
              <a:fillRect/>
            </a:stretch>
          </p:blipFill>
          <p:spPr>
            <a:xfrm>
              <a:off x="876" y="986"/>
              <a:ext cx="17448" cy="929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6491" y="2473"/>
              <a:ext cx="1600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491" y="8990"/>
              <a:ext cx="1600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V="1">
            <a:off x="7776845" y="3338195"/>
            <a:ext cx="2543175" cy="25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 flipV="1">
            <a:off x="10471785" y="3337560"/>
            <a:ext cx="719455" cy="57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893445" y="3803650"/>
            <a:ext cx="1727835" cy="127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V="1">
            <a:off x="2816225" y="3802380"/>
            <a:ext cx="2609215" cy="50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8284210" y="4293235"/>
            <a:ext cx="2749550" cy="44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-2.4 Online debiased lasso estimator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4510" y="1087755"/>
            <a:ext cx="11191875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In an offline setting, λ can be chosen via cross-validation. 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However, it is not applicable in an online setting since we do not have the full dataset at hand.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2575560"/>
            <a:ext cx="11142345" cy="3176905"/>
          </a:xfrm>
          <a:prstGeom prst="rect">
            <a:avLst/>
          </a:prstGeom>
        </p:spPr>
      </p:pic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5626735" y="1088390"/>
            <a:ext cx="1926590" cy="464820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3289300" y="3582670"/>
            <a:ext cx="5612130" cy="885825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80195" y="3582670"/>
            <a:ext cx="21901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Natural idea: 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learn from the idea that minimizing the prediction error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-2.5 Tuning parameter selection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3310" y="1067435"/>
            <a:ext cx="10026015" cy="47237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-2.5 Tuning parameter selection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866775"/>
            <a:ext cx="11381740" cy="49396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3. Summary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-3.1 Process and framework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3. Summary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-3.2 Implementation and details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7705" y="1556385"/>
            <a:ext cx="112223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u="sng">
                <a:latin typeface="Times New Roman" panose="02020603050405020304" charset="0"/>
                <a:cs typeface="Times New Roman" panose="02020603050405020304" charset="0"/>
              </a:rPr>
              <a:t>See the third and fourth paragraphs of this section of my thesis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Han et al. does not specify how to estimate      for b = 1. I contacted the author (Ruijian Han) to ask for further details, but he didn’t make it clear what method they used at this step.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This is the only difference in code reproduction from the original paper ODL algorithm.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0" y="2788285"/>
            <a:ext cx="452755" cy="502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4. S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imulation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-4.1 Set up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703580"/>
            <a:ext cx="9249410" cy="5450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4. S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imulation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-4.2 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ome issues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986"/>
          <a:stretch>
            <a:fillRect/>
          </a:stretch>
        </p:blipFill>
        <p:spPr>
          <a:xfrm>
            <a:off x="1135380" y="1360170"/>
            <a:ext cx="9921240" cy="413766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26600" y="2732405"/>
            <a:ext cx="955040" cy="14439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4551680" y="2732405"/>
            <a:ext cx="955040" cy="14439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1436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4. S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imulation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-4.3 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esults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20" y="162560"/>
            <a:ext cx="7096760" cy="3138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3058160"/>
            <a:ext cx="7031990" cy="33508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03080" y="5506720"/>
            <a:ext cx="9550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✔</a:t>
            </a:r>
            <a:endParaRPr lang="zh-CN" altLang="en-US" sz="4000">
              <a:solidFill>
                <a:schemeClr val="accent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91320" y="1488440"/>
            <a:ext cx="690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❌</a:t>
            </a:r>
            <a:endParaRPr lang="zh-CN" altLang="en-US" sz="4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9291320" y="4246880"/>
            <a:ext cx="690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❌</a:t>
            </a:r>
            <a:endParaRPr lang="zh-CN" altLang="en-US" sz="4000">
              <a:solidFill>
                <a:srgbClr val="FFC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871720" y="2188210"/>
            <a:ext cx="4500880" cy="64643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4704080" y="4880610"/>
            <a:ext cx="4775200" cy="65659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6" idx="3"/>
          </p:cNvCxnSpPr>
          <p:nvPr/>
        </p:nvCxnSpPr>
        <p:spPr>
          <a:xfrm flipV="1">
            <a:off x="9372600" y="2509520"/>
            <a:ext cx="94488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V="1">
            <a:off x="9479280" y="5223510"/>
            <a:ext cx="8382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>
            <a:off x="10312400" y="2511425"/>
            <a:ext cx="10160" cy="271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7510" y="2907030"/>
            <a:ext cx="2020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CN" sz="2800" b="1" i="1">
                <a:latin typeface="Times New Roman" panose="02020603050405020304" charset="0"/>
                <a:cs typeface="Times New Roman" panose="02020603050405020304" charset="0"/>
              </a:rPr>
              <a:t>Case 1</a:t>
            </a:r>
            <a:endParaRPr lang="en-US" altLang="zh-CN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3122930" y="2249170"/>
            <a:ext cx="702945" cy="59245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3122930" y="4914265"/>
            <a:ext cx="702945" cy="59245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714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5. Conclusion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752475"/>
            <a:ext cx="10974705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1)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a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lmost wholly achieved the effect of the original paper, which shows that I have completed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the reproduction of the code consummately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2)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I also found the data errors of the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original paper when conducting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imulations, and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communicated with the author to identify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and investigate the issue, then used the corrected calculation method to report the results.</a:t>
            </a:r>
            <a:endParaRPr lang="zh-C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3) I think that maybe other offline regression algorithms, such as ridge regression, logistic regression, and even non-parametric regression, can similarly deduce an online learning version for streaming data so that we can address more complicated data mining problems on streaming data efficiently.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58715" y="302577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- The End -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3145" y="804545"/>
            <a:ext cx="100133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Streaming Data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 sequence of data points over time, which can be denoted by{x(t)}.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{x(t)} = x(1), x(2), x(3), ..., x(t), ...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Here, each x(t) represents a data point at a specific time t.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Online Learning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Online learning, also known as incremental learning or sequential learning, can be described mathematically as a framework for updating and adapting a model's parameters as new data points arrive sequentially.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3013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1. Introduction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3015" y="1781810"/>
            <a:ext cx="96666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u="sng">
                <a:latin typeface="Times New Roman" panose="02020603050405020304" charset="0"/>
                <a:cs typeface="Times New Roman" panose="02020603050405020304" charset="0"/>
              </a:rPr>
              <a:t>Target paper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:     Online Debiased Lasso for Streaming Data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Online Debiased Lasso = Online Lasso + Debiased Lasso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part of 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Debiased Lasso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comes from another paper and the conclusions are directly used in the target paper.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013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1. Introduction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3310" y="1067435"/>
            <a:ext cx="10026015" cy="4723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4845" y="1167130"/>
            <a:ext cx="108629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Goal: develop an online debiased lasso estimator for statistical inference with high-dimensional streaming data. 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(key words: 1. debiased lasso; 2. high-dimensional; 3. streaming data.)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Each stage requires: 1. the current data batch; 2. sufficient statistics of historical data.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propose a new approach for tuning parameter for the streaming data structure.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provide a theoretical analysis of the proposed ODL estimator.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61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9565" y="749935"/>
            <a:ext cx="11532870" cy="2105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85" y="2694940"/>
            <a:ext cx="6048375" cy="918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16667" b="10563"/>
          <a:stretch>
            <a:fillRect/>
          </a:stretch>
        </p:blipFill>
        <p:spPr>
          <a:xfrm>
            <a:off x="3075305" y="4719320"/>
            <a:ext cx="6184265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060" y="5506085"/>
            <a:ext cx="5041900" cy="1114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75140" y="3724275"/>
            <a:ext cx="2136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orthogonal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rcRect t="19238"/>
          <a:stretch>
            <a:fillRect/>
          </a:stretch>
        </p:blipFill>
        <p:spPr>
          <a:xfrm>
            <a:off x="581660" y="4140835"/>
            <a:ext cx="10416540" cy="5784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60" y="3637915"/>
            <a:ext cx="8889365" cy="5657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2920" y="3667760"/>
            <a:ext cx="11033760" cy="30581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52305" y="5090160"/>
            <a:ext cx="1527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Following  another paper</a:t>
            </a:r>
            <a:endParaRPr lang="en-US" altLang="zh-CN" sz="24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46139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-2.1 Offline debiased lasso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008380"/>
            <a:ext cx="11094720" cy="2335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90" y="3453130"/>
            <a:ext cx="5713095" cy="1156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4880610"/>
            <a:ext cx="9874885" cy="144907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884805" y="3453130"/>
            <a:ext cx="6209665" cy="128079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>
            <a:stCxn id="14" idx="3"/>
          </p:cNvCxnSpPr>
          <p:nvPr/>
        </p:nvCxnSpPr>
        <p:spPr>
          <a:xfrm flipV="1">
            <a:off x="9094470" y="3611880"/>
            <a:ext cx="712470" cy="4819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68840" y="3366770"/>
            <a:ext cx="215328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0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Use gradient descent instead of coordinate des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cent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4709160" y="5454015"/>
            <a:ext cx="3143250" cy="87566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46139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-2.2 Online lasso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4067175"/>
            <a:ext cx="10915650" cy="193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8660"/>
            <a:ext cx="10942320" cy="34518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37240" y="1495425"/>
            <a:ext cx="853440" cy="107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913120"/>
            <a:ext cx="6857365" cy="90233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5516245" y="6111875"/>
            <a:ext cx="266065" cy="26606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7"/>
          </p:cNvCxnSpPr>
          <p:nvPr/>
        </p:nvCxnSpPr>
        <p:spPr>
          <a:xfrm flipV="1">
            <a:off x="5743575" y="6059805"/>
            <a:ext cx="233045" cy="9080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78195" y="59016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776220" y="5168265"/>
            <a:ext cx="6882130" cy="78422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 flipV="1">
            <a:off x="9658350" y="5446395"/>
            <a:ext cx="434975" cy="958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0093325" y="5137785"/>
            <a:ext cx="1819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Do not depend on (traverse) past </a:t>
            </a:r>
            <a:r>
              <a:rPr lang="en-US" altLang="zh-CN" b="1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and past </a:t>
            </a:r>
            <a:r>
              <a:rPr lang="en-US" altLang="zh-CN" b="1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  in the streaming.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67890" y="708660"/>
            <a:ext cx="2048510" cy="541655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五角星 21"/>
          <p:cNvSpPr/>
          <p:nvPr/>
        </p:nvSpPr>
        <p:spPr>
          <a:xfrm>
            <a:off x="2376170" y="5015865"/>
            <a:ext cx="376555" cy="376555"/>
          </a:xfrm>
          <a:prstGeom prst="star5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1660" y="5352415"/>
            <a:ext cx="1586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 key of the online part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46139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-2.2 Online lasso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920" y="829310"/>
            <a:ext cx="11186160" cy="6064250"/>
            <a:chOff x="792" y="822"/>
            <a:chExt cx="17616" cy="95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2" y="822"/>
              <a:ext cx="17616" cy="910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6491" y="2045"/>
              <a:ext cx="1600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10" y="8201"/>
              <a:ext cx="12926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92" y="9082"/>
              <a:ext cx="4490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2639695" y="3571240"/>
            <a:ext cx="25444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flipV="1">
            <a:off x="5536565" y="3568700"/>
            <a:ext cx="2543175" cy="25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1050925" y="5008880"/>
            <a:ext cx="3338195" cy="1079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5334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2. Online Debiased Lasso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-2.3 Online low-dimensional lasso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COMMONDATA" val="eyJoZGlkIjoiZTc0YjA3YzIzMDBlMDBkMWIxMjU2ZjIwYWY3YzI0NGYifQ=="/>
  <p:tag name="KSO_WPP_MARK_KEY" val="bef9a1d5-df17-474e-9430-ac20487f644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3660,&quot;width&quot;:20052}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演示</Application>
  <PresentationFormat>宽屏</PresentationFormat>
  <Paragraphs>124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刘瀚斌</cp:lastModifiedBy>
  <cp:revision>294</cp:revision>
  <dcterms:created xsi:type="dcterms:W3CDTF">2019-06-19T02:08:00Z</dcterms:created>
  <dcterms:modified xsi:type="dcterms:W3CDTF">2023-05-17T01:50:19Z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5E7C760B963C46F888D4C04598399C8F</vt:lpwstr>
  </property>
</Properties>
</file>