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8" r:id="rId7"/>
    <p:sldId id="279" r:id="rId8"/>
    <p:sldId id="258" r:id="rId9"/>
    <p:sldId id="280" r:id="rId10"/>
    <p:sldId id="276" r:id="rId11"/>
    <p:sldId id="281" r:id="rId12"/>
    <p:sldId id="277" r:id="rId13"/>
    <p:sldId id="274" r:id="rId1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5033" autoAdjust="0"/>
  </p:normalViewPr>
  <p:slideViewPr>
    <p:cSldViewPr snapToGrid="0" snapToObjects="1">
      <p:cViewPr varScale="1">
        <p:scale>
          <a:sx n="110" d="100"/>
          <a:sy n="110" d="100"/>
        </p:scale>
        <p:origin x="6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2723D-D4DE-4556-A681-674D63E5E76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407D89-7B00-4E0F-AC04-610B20E7CAF9}" type="datetime1">
              <a:rPr lang="zh-CN" altLang="en-US" smtClean="0"/>
              <a:pPr/>
              <a:t>2022/4/23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544625-0ADF-4414-89A2-9E135F0C849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08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8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29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8909168-4A34-4324-A83E-BD3E42B16F2A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26EF6-1ED0-4FB0-8F90-2C9921C13D99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E78C5-681C-4317-A28E-695CCF90563A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BD9451-F8BC-4121-A45B-F0B7464CF2AC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EA4BC-BAE6-4A1F-994E-523C55AE5C9B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5E4979-2E7C-4B55-B892-E9FF271F4E15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027BD-1FB7-485B-9032-6DD3B27E5252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2B674-02BF-4098-BE33-7013FA47DF03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CD0FE-0A49-4198-A732-213A10C7BDD9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D38EE-2E2A-4F0B-8A99-E01B7D8AE739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925AA-FD42-4E46-B5E3-34027E08BA98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E6046-E7F8-43A6-A21B-5E897CAEBD47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6C7A7-9AEF-4176-B3C5-C9AC3A586E0A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BC08-4894-4154-92BB-CEC7564BF5D0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04ACDB-403D-45F7-BA7B-CDC631E103DE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05170-1958-47F4-9682-359E29E272CE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05F54-EE89-4D9B-9F9C-6DECEE061631}" type="datetime1">
              <a:rPr lang="zh-CN" altLang="en-US" noProof="0" smtClean="0"/>
              <a:t>2022/4/23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AB11F1-59FE-48BE-91BA-99BF2D5E1491}" type="datetime1">
              <a:rPr lang="zh-CN" altLang="en-US" noProof="0" smtClean="0"/>
              <a:t>2022/4/23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19" y="2554817"/>
            <a:ext cx="10489006" cy="2421464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sz="3600" b="1" dirty="0"/>
              <a:t>Stock </a:t>
            </a:r>
            <a:r>
              <a:rPr lang="en-US" altLang="zh-CN" sz="3600" b="1" dirty="0"/>
              <a:t>PRICE</a:t>
            </a:r>
            <a:r>
              <a:rPr lang="en-CA" altLang="zh-CN" sz="3600" b="1" dirty="0"/>
              <a:t> prediction based on sentiment analysis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9" y="4976282"/>
            <a:ext cx="798281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Hanbo Yu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437" y="2869035"/>
            <a:ext cx="4169329" cy="867948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Why Stock prediction</a:t>
            </a:r>
            <a:endParaRPr lang="zh-CN" altLang="ru-RU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6B735-9357-4701-9B91-B093A633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627689" cy="3649133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</a:rPr>
              <a:t>Large financial institutions are seeking quantitative methods to forecast the price of the stock: Technical and Fundamental</a:t>
            </a:r>
            <a:endParaRPr lang="en-CA" dirty="0"/>
          </a:p>
          <a:p>
            <a:r>
              <a:rPr lang="en-CA" dirty="0"/>
              <a:t>Financial news is playing an important role in decision making for investor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CA" dirty="0"/>
              <a:t>Example: US Federal Reserve Interest Rate Adjustment &amp; Apple’s new product release</a:t>
            </a:r>
          </a:p>
          <a:p>
            <a:r>
              <a:rPr lang="en-CA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 combine technical and fundamental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0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421B9-D7AD-43F8-B3A1-B25A2800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Contribution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1EFA4-5487-438B-A549-E26BB640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627688" cy="3649133"/>
          </a:xfrm>
        </p:spPr>
        <p:txBody>
          <a:bodyPr/>
          <a:lstStyle/>
          <a:p>
            <a:r>
              <a:rPr lang="en-US" sz="1800" dirty="0">
                <a:effectLst/>
              </a:rPr>
              <a:t>A new aspect to predict the stock price by using the sentiment analysis only and comparing it with the traditional machine learning approach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46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AC624-D746-428C-93FE-8F583052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EBDC9-DD77-4B84-866E-4E7C971A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Explore r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einforcement learning in the beginning, too much to do in the time span.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cs typeface="Times New Roman" panose="02020603050405020304" pitchFamily="18" charset="0"/>
              </a:rPr>
              <a:t>No idea if predicting the exact price is a viable approach</a:t>
            </a:r>
          </a:p>
        </p:txBody>
      </p:sp>
    </p:spTree>
    <p:extLst>
      <p:ext uri="{BB962C8B-B14F-4D97-AF65-F5344CB8AC3E}">
        <p14:creationId xmlns:p14="http://schemas.microsoft.com/office/powerpoint/2010/main" val="100332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 anchor="ctr">
            <a:normAutofit/>
          </a:bodyPr>
          <a:lstStyle/>
          <a:p>
            <a:pPr rtl="0"/>
            <a:r>
              <a:rPr lang="en-CA" altLang="zh-CN"/>
              <a:t>Proposed method</a:t>
            </a:r>
            <a:endParaRPr lang="zh-CN" alt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26F0-1193-3A3E-99DB-95988225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13" y="2142067"/>
            <a:ext cx="4865512" cy="3649134"/>
          </a:xfrm>
          <a:prstGeom prst="rect">
            <a:avLst/>
          </a:prstGeom>
          <a:noFill/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6B735-9357-4701-9B91-B093A633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Sentiment Analysis: VADER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CA" dirty="0"/>
              <a:t>Unsupervised learning, no labeled data required as in the real-world case it is hard to get labeled data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Positive, neutral, negative scores and compound score</a:t>
            </a:r>
          </a:p>
          <a:p>
            <a:pPr>
              <a:lnSpc>
                <a:spcPct val="90000"/>
              </a:lnSpc>
            </a:pPr>
            <a:endParaRPr lang="en-CA" dirty="0"/>
          </a:p>
          <a:p>
            <a:pPr>
              <a:lnSpc>
                <a:spcPct val="90000"/>
              </a:lnSpc>
            </a:pPr>
            <a:r>
              <a:rPr lang="en-US" dirty="0"/>
              <a:t>Output: The mean, max and min value of the score of the 25 headlines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C098-0789-4F24-AA5D-0F75222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Proposed method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B8EC8-9334-4CA8-B743-467451E9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model: </a:t>
            </a:r>
            <a:r>
              <a:rPr lang="en-US" dirty="0" err="1"/>
              <a:t>XGBoost</a:t>
            </a:r>
            <a:r>
              <a:rPr lang="en-US" dirty="0"/>
              <a:t> and Random Forest</a:t>
            </a:r>
          </a:p>
          <a:p>
            <a:endParaRPr lang="en-US" dirty="0"/>
          </a:p>
          <a:p>
            <a:r>
              <a:rPr lang="en-US" dirty="0"/>
              <a:t>Predict based on the sentiment analysis score</a:t>
            </a:r>
          </a:p>
          <a:p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 to find best hyperparameter</a:t>
            </a:r>
          </a:p>
          <a:p>
            <a:endParaRPr lang="en-US" dirty="0"/>
          </a:p>
          <a:p>
            <a:r>
              <a:rPr lang="en-US" dirty="0"/>
              <a:t>Compared to deep learning, interpretable but low accuracy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15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RESULT</a:t>
            </a:r>
            <a:endParaRPr lang="zh-CN" altLang="ru-RU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 descr="文本&#10;&#10;中度可信度描述已自动生成">
            <a:extLst>
              <a:ext uri="{FF2B5EF4-FFF2-40B4-BE49-F238E27FC236}">
                <a16:creationId xmlns:a16="http://schemas.microsoft.com/office/drawing/2014/main" id="{F6B7AC22-A80E-43FE-989B-847975EC5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498" y="2065867"/>
            <a:ext cx="4979015" cy="2361389"/>
          </a:xfrm>
        </p:spPr>
      </p:pic>
      <p:pic>
        <p:nvPicPr>
          <p:cNvPr id="7" name="图片 6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695D1A31-6F80-4009-B145-4A1B4C1B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98" y="4580512"/>
            <a:ext cx="4979015" cy="828043"/>
          </a:xfrm>
          <a:prstGeom prst="rect">
            <a:avLst/>
          </a:prstGeom>
        </p:spPr>
      </p:pic>
      <p:sp>
        <p:nvSpPr>
          <p:cNvPr id="170" name="内容占位符 2">
            <a:extLst>
              <a:ext uri="{FF2B5EF4-FFF2-40B4-BE49-F238E27FC236}">
                <a16:creationId xmlns:a16="http://schemas.microsoft.com/office/drawing/2014/main" id="{C61AD780-33DA-4041-AD4B-A5360AA637F1}"/>
              </a:ext>
            </a:extLst>
          </p:cNvPr>
          <p:cNvSpPr txBox="1">
            <a:spLocks/>
          </p:cNvSpPr>
          <p:nvPr/>
        </p:nvSpPr>
        <p:spPr>
          <a:xfrm>
            <a:off x="5751513" y="187584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1800">
                <a:effectLst/>
              </a:rPr>
              <a:t>Both have </a:t>
            </a:r>
            <a:r>
              <a:rPr lang="en-CA" sz="1800" dirty="0">
                <a:effectLst/>
              </a:rPr>
              <a:t>poor performance</a:t>
            </a:r>
          </a:p>
          <a:p>
            <a:pPr>
              <a:lnSpc>
                <a:spcPct val="150000"/>
              </a:lnSpc>
            </a:pPr>
            <a:r>
              <a:rPr lang="en-CA" dirty="0">
                <a:cs typeface="Times New Roman" panose="02020603050405020304" pitchFamily="18" charset="0"/>
              </a:rPr>
              <a:t>After adding previous data, both have improvement</a:t>
            </a:r>
          </a:p>
          <a:p>
            <a:pPr>
              <a:lnSpc>
                <a:spcPct val="150000"/>
              </a:lnSpc>
            </a:pPr>
            <a:r>
              <a:rPr lang="en-CA" dirty="0">
                <a:cs typeface="Times New Roman" panose="02020603050405020304" pitchFamily="18" charset="0"/>
              </a:rPr>
              <a:t>Random forest shows potential</a:t>
            </a:r>
          </a:p>
          <a:p>
            <a:pPr>
              <a:lnSpc>
                <a:spcPct val="150000"/>
              </a:lnSpc>
            </a:pPr>
            <a:r>
              <a:rPr lang="en-CA" dirty="0">
                <a:cs typeface="Times New Roman" panose="02020603050405020304" pitchFamily="18" charset="0"/>
              </a:rPr>
              <a:t>Trend is not accurate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RESULT</a:t>
            </a:r>
            <a:endParaRPr lang="zh-CN" altLang="ru-RU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0" name="内容占位符 2">
            <a:extLst>
              <a:ext uri="{FF2B5EF4-FFF2-40B4-BE49-F238E27FC236}">
                <a16:creationId xmlns:a16="http://schemas.microsoft.com/office/drawing/2014/main" id="{C61AD780-33DA-4041-AD4B-A5360AA637F1}"/>
              </a:ext>
            </a:extLst>
          </p:cNvPr>
          <p:cNvSpPr txBox="1">
            <a:spLocks/>
          </p:cNvSpPr>
          <p:nvPr/>
        </p:nvSpPr>
        <p:spPr>
          <a:xfrm>
            <a:off x="5395090" y="187584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1800" dirty="0">
                <a:effectLst/>
              </a:rPr>
              <a:t>Most of VADER compound score is below 0</a:t>
            </a:r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r>
              <a:rPr lang="en-CA" dirty="0"/>
              <a:t>Means the stock should be going down everyday</a:t>
            </a:r>
          </a:p>
          <a:p>
            <a:pPr>
              <a:lnSpc>
                <a:spcPct val="150000"/>
              </a:lnSpc>
            </a:pPr>
            <a:endParaRPr lang="en-CA" sz="18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CA" dirty="0"/>
              <a:t>Lexicon-based, needs financial lexicon </a:t>
            </a:r>
            <a:r>
              <a:rPr lang="en-CA" sz="1800" dirty="0">
                <a:effectLst/>
              </a:rPr>
              <a:t>for better analysis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4F5159B-8A80-B189-6E10-80C57F725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2" y="2200274"/>
            <a:ext cx="5075548" cy="33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8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</a:t>
            </a:r>
            <a:endParaRPr lang="zh-CN" altLang="ru-RU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6B735-9357-4701-9B91-B093A633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</a:rPr>
              <a:t>A concrete method is required to quantify the sentiment analysis score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Sentiment analysis for financial news is more suitable for predicting stock trends rather than price.</a:t>
            </a:r>
          </a:p>
        </p:txBody>
      </p:sp>
    </p:spTree>
    <p:extLst>
      <p:ext uri="{BB962C8B-B14F-4D97-AF65-F5344CB8AC3E}">
        <p14:creationId xmlns:p14="http://schemas.microsoft.com/office/powerpoint/2010/main" val="165911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74_TF22566005_Win32" id="{8767197E-7510-42F8-B763-E45F3770E5A5}" vid="{CF90D904-521C-4459-A9B7-C388B2C4B8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294</TotalTime>
  <Words>277</Words>
  <Application>Microsoft Macintosh PowerPoint</Application>
  <PresentationFormat>Widescreen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Microsoft YaHei UI</vt:lpstr>
      <vt:lpstr>Arial</vt:lpstr>
      <vt:lpstr>天体</vt:lpstr>
      <vt:lpstr>Stock PRICE prediction based on sentiment analysis</vt:lpstr>
      <vt:lpstr>Why Stock prediction</vt:lpstr>
      <vt:lpstr>Contribution</vt:lpstr>
      <vt:lpstr>CHALLENGES</vt:lpstr>
      <vt:lpstr>Proposed method</vt:lpstr>
      <vt:lpstr>Proposed method</vt:lpstr>
      <vt:lpstr>RESULT</vt:lpstr>
      <vt:lpstr>RESULT</vt:lpstr>
      <vt:lpstr>CONCLUSION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trend prediction based on sentiment analysis</dc:title>
  <dc:creator>Hanbo Yu</dc:creator>
  <cp:lastModifiedBy>Hanbo Yu</cp:lastModifiedBy>
  <cp:revision>13</cp:revision>
  <dcterms:created xsi:type="dcterms:W3CDTF">2022-04-16T09:14:53Z</dcterms:created>
  <dcterms:modified xsi:type="dcterms:W3CDTF">2022-04-23T02:28:04Z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