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7" r:id="rId2"/>
    <p:sldId id="286" r:id="rId3"/>
    <p:sldId id="258" r:id="rId4"/>
    <p:sldId id="287" r:id="rId5"/>
    <p:sldId id="285" r:id="rId6"/>
    <p:sldId id="289" r:id="rId7"/>
    <p:sldId id="290" r:id="rId8"/>
    <p:sldId id="291" r:id="rId9"/>
    <p:sldId id="296" r:id="rId10"/>
    <p:sldId id="292" r:id="rId11"/>
    <p:sldId id="297" r:id="rId12"/>
    <p:sldId id="298" r:id="rId13"/>
    <p:sldId id="293" r:id="rId14"/>
    <p:sldId id="294" r:id="rId15"/>
    <p:sldId id="299" r:id="rId16"/>
  </p:sldIdLst>
  <p:sldSz cx="9144000" cy="6858000" type="screen4x3"/>
  <p:notesSz cx="6805613" cy="9939338"/>
  <p:embeddedFontLst>
    <p:embeddedFont>
      <p:font typeface="Microsoft YaHei" panose="020B0503020204020204" pitchFamily="34" charset="-122"/>
      <p:regular r:id="rId19"/>
      <p:bold r:id="rId20"/>
    </p:embeddedFont>
    <p:embeddedFont>
      <p:font typeface="Microsoft YaHei UI" panose="020B0503020204020204" pitchFamily="34" charset="-122"/>
      <p:regular r:id="rId21"/>
      <p:bold r:id="rId22"/>
    </p:embeddedFont>
    <p:embeddedFont>
      <p:font typeface="나눔고딕" panose="020D0604000000000000" pitchFamily="50" charset="-127"/>
      <p:regular r:id="rId23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2" userDrawn="1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66" userDrawn="1">
          <p15:clr>
            <a:srgbClr val="A4A3A4"/>
          </p15:clr>
        </p15:guide>
        <p15:guide id="6" orient="horz" pos="572" userDrawn="1">
          <p15:clr>
            <a:srgbClr val="A4A3A4"/>
          </p15:clr>
        </p15:guide>
        <p15:guide id="7" orient="horz" pos="3952" userDrawn="1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DDFF"/>
    <a:srgbClr val="47B0FF"/>
    <a:srgbClr val="434343"/>
    <a:srgbClr val="1D314E"/>
    <a:srgbClr val="3D3C3E"/>
    <a:srgbClr val="063656"/>
    <a:srgbClr val="08456E"/>
    <a:srgbClr val="569CF0"/>
    <a:srgbClr val="8DBDF7"/>
    <a:srgbClr val="5DA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85" d="100"/>
          <a:sy n="85" d="100"/>
        </p:scale>
        <p:origin x="374" y="67"/>
      </p:cViewPr>
      <p:guideLst>
        <p:guide orient="horz" pos="2166"/>
        <p:guide orient="horz" pos="1162"/>
        <p:guide orient="horz" pos="278"/>
        <p:guide orient="horz" pos="848"/>
        <p:guide orient="horz" pos="1366"/>
        <p:guide orient="horz" pos="572"/>
        <p:guide orient="horz" pos="3952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5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2019-06-09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2019-06-09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1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8509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103547" y="6356350"/>
            <a:ext cx="164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E92599D-DA62-460F-A63C-6490C6EBDB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7" t="5166" r="8925" b="81298"/>
          <a:stretch/>
        </p:blipFill>
        <p:spPr>
          <a:xfrm>
            <a:off x="7753314" y="6356350"/>
            <a:ext cx="1260092" cy="3651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F8009505-162E-4A5B-A307-A0FEB38182C9}"/>
              </a:ext>
            </a:extLst>
          </p:cNvPr>
          <p:cNvSpPr/>
          <p:nvPr/>
        </p:nvSpPr>
        <p:spPr>
          <a:xfrm>
            <a:off x="275236" y="718775"/>
            <a:ext cx="1838322" cy="18383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1">
            <a:extLst>
              <a:ext uri="{FF2B5EF4-FFF2-40B4-BE49-F238E27FC236}">
                <a16:creationId xmlns:a16="http://schemas.microsoft.com/office/drawing/2014/main" id="{5FCC9B33-FB7D-4AF8-8AF3-74623BA338B3}"/>
              </a:ext>
            </a:extLst>
          </p:cNvPr>
          <p:cNvSpPr txBox="1">
            <a:spLocks/>
          </p:cNvSpPr>
          <p:nvPr/>
        </p:nvSpPr>
        <p:spPr>
          <a:xfrm>
            <a:off x="824873" y="1637936"/>
            <a:ext cx="8531851" cy="88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4900" b="1" spc="-25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Final Presentation</a:t>
            </a:r>
            <a:endParaRPr lang="ko-KR" altLang="en-US" sz="4900" b="1" spc="-250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A7C479B-EA00-4D8B-9E6B-6A935DC9D193}"/>
              </a:ext>
            </a:extLst>
          </p:cNvPr>
          <p:cNvSpPr/>
          <p:nvPr/>
        </p:nvSpPr>
        <p:spPr>
          <a:xfrm>
            <a:off x="824873" y="3944513"/>
            <a:ext cx="514350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3434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9B38B-7AEE-4DC2-BE65-5ADE1B4B3766}"/>
              </a:ext>
            </a:extLst>
          </p:cNvPr>
          <p:cNvSpPr txBox="1"/>
          <p:nvPr/>
        </p:nvSpPr>
        <p:spPr>
          <a:xfrm>
            <a:off x="955370" y="4076700"/>
            <a:ext cx="6607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Sponsor : MG Community Credit Cooperatives</a:t>
            </a:r>
          </a:p>
          <a:p>
            <a:endParaRPr lang="en-US" altLang="ko-KR" sz="2000" b="1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2E81D63-0B57-47E9-80DB-31A4AC6F388B}"/>
              </a:ext>
            </a:extLst>
          </p:cNvPr>
          <p:cNvSpPr/>
          <p:nvPr/>
        </p:nvSpPr>
        <p:spPr>
          <a:xfrm>
            <a:off x="824873" y="4628696"/>
            <a:ext cx="514350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3434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E36D26-6BBD-493F-858B-9A790B2BAFC2}"/>
              </a:ext>
            </a:extLst>
          </p:cNvPr>
          <p:cNvSpPr txBox="1"/>
          <p:nvPr/>
        </p:nvSpPr>
        <p:spPr>
          <a:xfrm>
            <a:off x="955370" y="4760883"/>
            <a:ext cx="6607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Advisor : Prof. Young Joo Shin</a:t>
            </a:r>
          </a:p>
          <a:p>
            <a:endParaRPr lang="en-US" altLang="ko-KR" sz="2000" b="1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03E3BEC-E242-4C68-9D0C-968F4CAC1878}"/>
              </a:ext>
            </a:extLst>
          </p:cNvPr>
          <p:cNvSpPr/>
          <p:nvPr/>
        </p:nvSpPr>
        <p:spPr>
          <a:xfrm>
            <a:off x="824873" y="3241280"/>
            <a:ext cx="514350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3434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90387-B547-40E9-81E7-0B83A9C01FCE}"/>
              </a:ext>
            </a:extLst>
          </p:cNvPr>
          <p:cNvSpPr txBox="1"/>
          <p:nvPr/>
        </p:nvSpPr>
        <p:spPr>
          <a:xfrm>
            <a:off x="955370" y="3368814"/>
            <a:ext cx="6607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Team : PassAbility</a:t>
            </a:r>
          </a:p>
          <a:p>
            <a:endParaRPr lang="en-US" altLang="ko-KR" sz="2000" b="1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81948" y="221147"/>
            <a:ext cx="8531851" cy="884238"/>
          </a:xfrm>
        </p:spPr>
        <p:txBody>
          <a:bodyPr/>
          <a:lstStyle/>
          <a:p>
            <a:pPr algn="l"/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Detailed analysis of Results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126E68-FD70-4277-ACAF-12E69095CBF5}"/>
              </a:ext>
            </a:extLst>
          </p:cNvPr>
          <p:cNvCxnSpPr/>
          <p:nvPr/>
        </p:nvCxnSpPr>
        <p:spPr>
          <a:xfrm>
            <a:off x="364803" y="889166"/>
            <a:ext cx="8406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F7AF81C-80E0-418E-8185-450FE0ADD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3" y="1916219"/>
            <a:ext cx="6137409" cy="12670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0767AD-C471-4754-B241-91AA7523D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53" y="3994084"/>
            <a:ext cx="6629400" cy="533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999301-A701-4974-A608-9821F7332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53" y="5278754"/>
            <a:ext cx="5381625" cy="523875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A89951B8-B417-40B6-93A9-DBE5C8BC4488}"/>
              </a:ext>
            </a:extLst>
          </p:cNvPr>
          <p:cNvSpPr/>
          <p:nvPr/>
        </p:nvSpPr>
        <p:spPr>
          <a:xfrm>
            <a:off x="355278" y="1269682"/>
            <a:ext cx="514350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3434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23C7FC-6D08-4E5D-9022-C5BFBD43F6C8}"/>
              </a:ext>
            </a:extLst>
          </p:cNvPr>
          <p:cNvSpPr txBox="1"/>
          <p:nvPr/>
        </p:nvSpPr>
        <p:spPr>
          <a:xfrm>
            <a:off x="485775" y="1401869"/>
            <a:ext cx="4448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RMSE of RandomForest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2CD68A8-6C52-432F-BE4D-22200304B143}"/>
              </a:ext>
            </a:extLst>
          </p:cNvPr>
          <p:cNvSpPr/>
          <p:nvPr/>
        </p:nvSpPr>
        <p:spPr>
          <a:xfrm>
            <a:off x="355278" y="3405187"/>
            <a:ext cx="514350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3434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034902-33A3-4310-B408-EE94DA303732}"/>
              </a:ext>
            </a:extLst>
          </p:cNvPr>
          <p:cNvSpPr txBox="1"/>
          <p:nvPr/>
        </p:nvSpPr>
        <p:spPr>
          <a:xfrm>
            <a:off x="485775" y="3537374"/>
            <a:ext cx="4448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RMSE of XGBoost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EAB5476-56DE-46EA-9CEA-1D0E467FCF30}"/>
              </a:ext>
            </a:extLst>
          </p:cNvPr>
          <p:cNvSpPr/>
          <p:nvPr/>
        </p:nvSpPr>
        <p:spPr>
          <a:xfrm>
            <a:off x="355278" y="4636444"/>
            <a:ext cx="514350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3434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44DA3E-506A-4E8D-94F7-2960C51B7773}"/>
              </a:ext>
            </a:extLst>
          </p:cNvPr>
          <p:cNvSpPr txBox="1"/>
          <p:nvPr/>
        </p:nvSpPr>
        <p:spPr>
          <a:xfrm>
            <a:off x="485775" y="4768631"/>
            <a:ext cx="4448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RMSE of LightGBM</a:t>
            </a:r>
          </a:p>
        </p:txBody>
      </p:sp>
    </p:spTree>
    <p:extLst>
      <p:ext uri="{BB962C8B-B14F-4D97-AF65-F5344CB8AC3E}">
        <p14:creationId xmlns:p14="http://schemas.microsoft.com/office/powerpoint/2010/main" val="530765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81948" y="221147"/>
            <a:ext cx="8531851" cy="884238"/>
          </a:xfrm>
        </p:spPr>
        <p:txBody>
          <a:bodyPr/>
          <a:lstStyle/>
          <a:p>
            <a:pPr algn="l"/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Detailed analysis of Results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126E68-FD70-4277-ACAF-12E69095CBF5}"/>
              </a:ext>
            </a:extLst>
          </p:cNvPr>
          <p:cNvCxnSpPr/>
          <p:nvPr/>
        </p:nvCxnSpPr>
        <p:spPr>
          <a:xfrm>
            <a:off x="364803" y="889166"/>
            <a:ext cx="8406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549BC248-4261-41CF-9836-E2D8E0B929D3}"/>
              </a:ext>
            </a:extLst>
          </p:cNvPr>
          <p:cNvGrpSpPr/>
          <p:nvPr/>
        </p:nvGrpSpPr>
        <p:grpSpPr>
          <a:xfrm>
            <a:off x="869628" y="1773404"/>
            <a:ext cx="6718434" cy="4478957"/>
            <a:chOff x="1058779" y="1773404"/>
            <a:chExt cx="6718434" cy="447895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C5FCBA1-AFD2-4D45-B7FF-51A67CE73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779" y="1773404"/>
              <a:ext cx="6718434" cy="447895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097D430-F035-4682-9C86-053B925755FC}"/>
                </a:ext>
              </a:extLst>
            </p:cNvPr>
            <p:cNvSpPr/>
            <p:nvPr/>
          </p:nvSpPr>
          <p:spPr>
            <a:xfrm>
              <a:off x="2768600" y="2514600"/>
              <a:ext cx="660400" cy="20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CD51211-93D1-4BE8-B628-1AC20B63627C}"/>
                </a:ext>
              </a:extLst>
            </p:cNvPr>
            <p:cNvSpPr/>
            <p:nvPr/>
          </p:nvSpPr>
          <p:spPr>
            <a:xfrm>
              <a:off x="4087796" y="2514600"/>
              <a:ext cx="660400" cy="20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F9F86C-4B9B-4D96-88CA-D7EC8BCD4E1C}"/>
                </a:ext>
              </a:extLst>
            </p:cNvPr>
            <p:cNvSpPr/>
            <p:nvPr/>
          </p:nvSpPr>
          <p:spPr>
            <a:xfrm>
              <a:off x="5406992" y="2514600"/>
              <a:ext cx="660400" cy="20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8108FA7-A955-4433-8961-6A8B58905BBC}"/>
                </a:ext>
              </a:extLst>
            </p:cNvPr>
            <p:cNvSpPr/>
            <p:nvPr/>
          </p:nvSpPr>
          <p:spPr>
            <a:xfrm>
              <a:off x="6726188" y="2514600"/>
              <a:ext cx="660400" cy="20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33A80ED-D9D6-4B46-8005-5268A13C1171}"/>
                </a:ext>
              </a:extLst>
            </p:cNvPr>
            <p:cNvSpPr/>
            <p:nvPr/>
          </p:nvSpPr>
          <p:spPr>
            <a:xfrm>
              <a:off x="2768600" y="4686300"/>
              <a:ext cx="268288" cy="82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DB94804-7050-4CBF-ACF5-D553BB41C198}"/>
                </a:ext>
              </a:extLst>
            </p:cNvPr>
            <p:cNvSpPr/>
            <p:nvPr/>
          </p:nvSpPr>
          <p:spPr>
            <a:xfrm>
              <a:off x="3098800" y="4452060"/>
              <a:ext cx="268288" cy="82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E6B7057-C78C-4A31-936F-04982AC82B25}"/>
                </a:ext>
              </a:extLst>
            </p:cNvPr>
            <p:cNvSpPr/>
            <p:nvPr/>
          </p:nvSpPr>
          <p:spPr>
            <a:xfrm>
              <a:off x="3429000" y="3619500"/>
              <a:ext cx="268288" cy="82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F986E172-4155-4A17-8D84-2BB53EC2875B}"/>
              </a:ext>
            </a:extLst>
          </p:cNvPr>
          <p:cNvSpPr/>
          <p:nvPr/>
        </p:nvSpPr>
        <p:spPr>
          <a:xfrm>
            <a:off x="355278" y="1074971"/>
            <a:ext cx="514350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3434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81C48F-61D0-404C-855C-9F2C817DFEEB}"/>
              </a:ext>
            </a:extLst>
          </p:cNvPr>
          <p:cNvSpPr txBox="1"/>
          <p:nvPr/>
        </p:nvSpPr>
        <p:spPr>
          <a:xfrm>
            <a:off x="485775" y="1207158"/>
            <a:ext cx="4448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UI Design</a:t>
            </a:r>
          </a:p>
        </p:txBody>
      </p:sp>
    </p:spTree>
    <p:extLst>
      <p:ext uri="{BB962C8B-B14F-4D97-AF65-F5344CB8AC3E}">
        <p14:creationId xmlns:p14="http://schemas.microsoft.com/office/powerpoint/2010/main" val="44130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81948" y="221147"/>
            <a:ext cx="8531851" cy="884238"/>
          </a:xfrm>
        </p:spPr>
        <p:txBody>
          <a:bodyPr/>
          <a:lstStyle/>
          <a:p>
            <a:pPr algn="l"/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Detailed analysis of Results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126E68-FD70-4277-ACAF-12E69095CBF5}"/>
              </a:ext>
            </a:extLst>
          </p:cNvPr>
          <p:cNvCxnSpPr/>
          <p:nvPr/>
        </p:nvCxnSpPr>
        <p:spPr>
          <a:xfrm>
            <a:off x="364803" y="889166"/>
            <a:ext cx="8406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F986E172-4155-4A17-8D84-2BB53EC2875B}"/>
              </a:ext>
            </a:extLst>
          </p:cNvPr>
          <p:cNvSpPr/>
          <p:nvPr/>
        </p:nvSpPr>
        <p:spPr>
          <a:xfrm>
            <a:off x="355278" y="1810025"/>
            <a:ext cx="514350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3434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81C48F-61D0-404C-855C-9F2C817DFEEB}"/>
              </a:ext>
            </a:extLst>
          </p:cNvPr>
          <p:cNvSpPr txBox="1"/>
          <p:nvPr/>
        </p:nvSpPr>
        <p:spPr>
          <a:xfrm>
            <a:off x="485775" y="1942212"/>
            <a:ext cx="4448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Quantitative Goals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2B5122A-EC08-4B2D-8755-55B71DA15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023350"/>
              </p:ext>
            </p:extLst>
          </p:nvPr>
        </p:nvGraphicFramePr>
        <p:xfrm>
          <a:off x="97655" y="2818363"/>
          <a:ext cx="8913180" cy="230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561">
                  <a:extLst>
                    <a:ext uri="{9D8B030D-6E8A-4147-A177-3AD203B41FA5}">
                      <a16:colId xmlns:a16="http://schemas.microsoft.com/office/drawing/2014/main" val="477663343"/>
                    </a:ext>
                  </a:extLst>
                </a:gridCol>
                <a:gridCol w="1562469">
                  <a:extLst>
                    <a:ext uri="{9D8B030D-6E8A-4147-A177-3AD203B41FA5}">
                      <a16:colId xmlns:a16="http://schemas.microsoft.com/office/drawing/2014/main" val="53969883"/>
                    </a:ext>
                  </a:extLst>
                </a:gridCol>
                <a:gridCol w="1313896">
                  <a:extLst>
                    <a:ext uri="{9D8B030D-6E8A-4147-A177-3AD203B41FA5}">
                      <a16:colId xmlns:a16="http://schemas.microsoft.com/office/drawing/2014/main" val="4074412716"/>
                    </a:ext>
                  </a:extLst>
                </a:gridCol>
                <a:gridCol w="1331650">
                  <a:extLst>
                    <a:ext uri="{9D8B030D-6E8A-4147-A177-3AD203B41FA5}">
                      <a16:colId xmlns:a16="http://schemas.microsoft.com/office/drawing/2014/main" val="3891985739"/>
                    </a:ext>
                  </a:extLst>
                </a:gridCol>
                <a:gridCol w="878889">
                  <a:extLst>
                    <a:ext uri="{9D8B030D-6E8A-4147-A177-3AD203B41FA5}">
                      <a16:colId xmlns:a16="http://schemas.microsoft.com/office/drawing/2014/main" val="3241453772"/>
                    </a:ext>
                  </a:extLst>
                </a:gridCol>
                <a:gridCol w="1544715">
                  <a:extLst>
                    <a:ext uri="{9D8B030D-6E8A-4147-A177-3AD203B41FA5}">
                      <a16:colId xmlns:a16="http://schemas.microsoft.com/office/drawing/2014/main" val="1080116276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</a:rPr>
                        <a:t>Performance Indicators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</a:rPr>
                        <a:t>Final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</a:rPr>
                        <a:t>Object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</a:rPr>
                        <a:t>Objective measurement method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</a:rPr>
                        <a:t>Achieve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055396"/>
                  </a:ext>
                </a:extLst>
              </a:tr>
              <a:tr h="272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</a:rPr>
                        <a:t>Training Set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</a:rPr>
                        <a:t>Test Set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36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</a:rPr>
                        <a:t>Random Forest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</a:rPr>
                        <a:t>RMSE / Time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</a:rPr>
                        <a:t>100 / 3.0m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</a:rPr>
                        <a:t>233,154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</a:rPr>
                        <a:t>112392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</a:rPr>
                        <a:t>133.354 / 5.6m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78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</a:rPr>
                        <a:t>XGBoost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</a:rPr>
                        <a:t>RMSE / Time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</a:rPr>
                        <a:t>100 / 2.0m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</a:rPr>
                        <a:t>233,154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</a:rPr>
                        <a:t>112392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</a:rPr>
                        <a:t>131.775 / 4.2m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71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</a:rPr>
                        <a:t>LightGBM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</a:rPr>
                        <a:t>RMSE / Time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</a:rPr>
                        <a:t>100 / 1.0m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</a:rPr>
                        <a:t>233,154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</a:rPr>
                        <a:t>112392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</a:rPr>
                        <a:t>130.81 / 48s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759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</a:rPr>
                        <a:t>Ensenble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</a:rPr>
                        <a:t> (1 : 1 : 3)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</a:rPr>
                        <a:t>RMSE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</a:rPr>
                        <a:t>233,154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</a:rPr>
                        <a:t>112392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</a:rPr>
                        <a:t>127.753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199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696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>
            <a:extLst>
              <a:ext uri="{FF2B5EF4-FFF2-40B4-BE49-F238E27FC236}">
                <a16:creationId xmlns:a16="http://schemas.microsoft.com/office/drawing/2014/main" id="{9AA1AC5F-E177-402F-B9CA-C100C83F49CD}"/>
              </a:ext>
            </a:extLst>
          </p:cNvPr>
          <p:cNvSpPr/>
          <p:nvPr/>
        </p:nvSpPr>
        <p:spPr>
          <a:xfrm>
            <a:off x="355278" y="2827635"/>
            <a:ext cx="514350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34343"/>
              </a:solidFill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81948" y="221147"/>
            <a:ext cx="8531851" cy="884238"/>
          </a:xfrm>
        </p:spPr>
        <p:txBody>
          <a:bodyPr/>
          <a:lstStyle/>
          <a:p>
            <a:pPr algn="l"/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Conclusion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126E68-FD70-4277-ACAF-12E69095CBF5}"/>
              </a:ext>
            </a:extLst>
          </p:cNvPr>
          <p:cNvCxnSpPr/>
          <p:nvPr/>
        </p:nvCxnSpPr>
        <p:spPr>
          <a:xfrm>
            <a:off x="364803" y="889166"/>
            <a:ext cx="8406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DB6DBC7-2EDE-4BC0-9FA6-B498B12ADD84}"/>
              </a:ext>
            </a:extLst>
          </p:cNvPr>
          <p:cNvSpPr/>
          <p:nvPr/>
        </p:nvSpPr>
        <p:spPr>
          <a:xfrm>
            <a:off x="355278" y="1269682"/>
            <a:ext cx="514350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3434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CA3CF-7F4B-4DFA-A6D6-E6EF2A48C7C6}"/>
              </a:ext>
            </a:extLst>
          </p:cNvPr>
          <p:cNvSpPr txBox="1"/>
          <p:nvPr/>
        </p:nvSpPr>
        <p:spPr>
          <a:xfrm>
            <a:off x="485775" y="1401869"/>
            <a:ext cx="4448175" cy="79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Best Performance</a:t>
            </a:r>
          </a:p>
          <a:p>
            <a:pPr>
              <a:lnSpc>
                <a:spcPct val="125000"/>
              </a:lnSpc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- LightGBM (for speed, accuracy)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49E7C-2AD4-4566-96C7-C2ED4AEBEF68}"/>
              </a:ext>
            </a:extLst>
          </p:cNvPr>
          <p:cNvSpPr txBox="1"/>
          <p:nvPr/>
        </p:nvSpPr>
        <p:spPr>
          <a:xfrm>
            <a:off x="485774" y="2949494"/>
            <a:ext cx="7498293" cy="2523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Utilization Plans</a:t>
            </a:r>
          </a:p>
          <a:p>
            <a:pPr>
              <a:lnSpc>
                <a:spcPct val="125000"/>
              </a:lnSpc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- Using the AI Credit Scoring System, we can simulate</a:t>
            </a:r>
          </a:p>
          <a:p>
            <a:pPr>
              <a:lnSpc>
                <a:spcPct val="125000"/>
              </a:lnSpc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the credit evaluation of university students in the bank</a:t>
            </a:r>
          </a:p>
          <a:p>
            <a:pPr>
              <a:lnSpc>
                <a:spcPct val="125000"/>
              </a:lnSpc>
              <a:spcAft>
                <a:spcPts val="300"/>
              </a:spcAft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and classify them to some degrees</a:t>
            </a:r>
          </a:p>
          <a:p>
            <a:pPr>
              <a:lnSpc>
                <a:spcPct val="125000"/>
              </a:lnSpc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=&gt; As a result, It makes more efficient to attract and</a:t>
            </a:r>
          </a:p>
          <a:p>
            <a:pPr>
              <a:lnSpc>
                <a:spcPct val="125000"/>
              </a:lnSpc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manage potential customers who can’t be checked credit</a:t>
            </a:r>
          </a:p>
          <a:p>
            <a:pPr>
              <a:lnSpc>
                <a:spcPct val="125000"/>
              </a:lnSpc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score like university students </a:t>
            </a:r>
          </a:p>
        </p:txBody>
      </p:sp>
    </p:spTree>
    <p:extLst>
      <p:ext uri="{BB962C8B-B14F-4D97-AF65-F5344CB8AC3E}">
        <p14:creationId xmlns:p14="http://schemas.microsoft.com/office/powerpoint/2010/main" val="1961513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81948" y="221147"/>
            <a:ext cx="8531851" cy="884238"/>
          </a:xfrm>
        </p:spPr>
        <p:txBody>
          <a:bodyPr/>
          <a:lstStyle/>
          <a:p>
            <a:pPr algn="l"/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Financial Position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126E68-FD70-4277-ACAF-12E69095CBF5}"/>
              </a:ext>
            </a:extLst>
          </p:cNvPr>
          <p:cNvCxnSpPr/>
          <p:nvPr/>
        </p:nvCxnSpPr>
        <p:spPr>
          <a:xfrm>
            <a:off x="364803" y="889166"/>
            <a:ext cx="8406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DFFB780-1F06-4B94-A6EA-7FB3E8D4F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960607"/>
              </p:ext>
            </p:extLst>
          </p:nvPr>
        </p:nvGraphicFramePr>
        <p:xfrm>
          <a:off x="166456" y="2515423"/>
          <a:ext cx="8708993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43">
                  <a:extLst>
                    <a:ext uri="{9D8B030D-6E8A-4147-A177-3AD203B41FA5}">
                      <a16:colId xmlns:a16="http://schemas.microsoft.com/office/drawing/2014/main" val="3057390920"/>
                    </a:ext>
                  </a:extLst>
                </a:gridCol>
                <a:gridCol w="2750202">
                  <a:extLst>
                    <a:ext uri="{9D8B030D-6E8A-4147-A177-3AD203B41FA5}">
                      <a16:colId xmlns:a16="http://schemas.microsoft.com/office/drawing/2014/main" val="4185744157"/>
                    </a:ext>
                  </a:extLst>
                </a:gridCol>
                <a:gridCol w="2024109">
                  <a:extLst>
                    <a:ext uri="{9D8B030D-6E8A-4147-A177-3AD203B41FA5}">
                      <a16:colId xmlns:a16="http://schemas.microsoft.com/office/drawing/2014/main" val="1968664152"/>
                    </a:ext>
                  </a:extLst>
                </a:gridCol>
                <a:gridCol w="1870969">
                  <a:extLst>
                    <a:ext uri="{9D8B030D-6E8A-4147-A177-3AD203B41FA5}">
                      <a16:colId xmlns:a16="http://schemas.microsoft.com/office/drawing/2014/main" val="44666267"/>
                    </a:ext>
                  </a:extLst>
                </a:gridCol>
                <a:gridCol w="1631270">
                  <a:extLst>
                    <a:ext uri="{9D8B030D-6E8A-4147-A177-3AD203B41FA5}">
                      <a16:colId xmlns:a16="http://schemas.microsoft.com/office/drawing/2014/main" val="386707458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No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AppleSDGothicNeoR00" panose="02000503000000000000" pitchFamily="2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Financial Position/ Budget Head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AppleSDGothicNeoR00" panose="02000503000000000000" pitchFamily="2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Funds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AppleSDGothicNeoR00" panose="02000503000000000000" pitchFamily="2" charset="-127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Sanctioned (Won)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Expenditure (Won)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AppleSDGothicNeoR00" panose="02000503000000000000" pitchFamily="2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% of Total cost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AppleSDGothicNeoR00" panose="02000503000000000000" pitchFamily="2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6555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400050" indent="-400050" algn="ctr" latinLnBrk="1">
                        <a:buFont typeface="+mj-lt"/>
                        <a:buAutoNum type="romanUcPeriod"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Salaries/ Manpower cost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AppleSDGothicNeoR00" panose="02000503000000000000" pitchFamily="2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100,000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AppleSDGothicNeoR00" panose="02000503000000000000" pitchFamily="2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60,000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AppleSDGothicNeoR00" panose="02000503000000000000" pitchFamily="2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3%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AppleSDGothicNeoR00" panose="02000503000000000000" pitchFamily="2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16956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400050" indent="-400050" algn="ctr" latinLnBrk="1">
                        <a:buFont typeface="+mj-lt"/>
                        <a:buAutoNum type="romanUcPeriod" startAt="2"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Equipment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AppleSDGothicNeoR00" panose="02000503000000000000" pitchFamily="2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300,000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AppleSDGothicNeoR00" panose="02000503000000000000" pitchFamily="2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100,000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AppleSDGothicNeoR00" panose="02000503000000000000" pitchFamily="2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5%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AppleSDGothicNeoR00" panose="02000503000000000000" pitchFamily="2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83013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400050" indent="-400050" algn="ctr" latinLnBrk="1">
                        <a:buFont typeface="+mj-lt"/>
                        <a:buAutoNum type="romanUcPeriod" startAt="3"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AppleSDGothicNeoR00" panose="02000503000000000000" pitchFamily="2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Supplies &amp; Material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AppleSDGothicNeoR00" panose="02000503000000000000" pitchFamily="2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500,000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AppleSDGothicNeoR00" panose="02000503000000000000" pitchFamily="2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300,000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AppleSDGothicNeoR00" panose="02000503000000000000" pitchFamily="2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15%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AppleSDGothicNeoR00" panose="02000503000000000000" pitchFamily="2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05215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400050" indent="-400050" algn="ctr" latinLnBrk="1">
                        <a:buFont typeface="+mj-lt"/>
                        <a:buAutoNum type="romanUcPeriod" startAt="4"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AppleSDGothicNeoR00" panose="02000503000000000000" pitchFamily="2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Contingencies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AppleSDGothicNeoR00" panose="02000503000000000000" pitchFamily="2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AppleSDGothicNeoR00" panose="02000503000000000000" pitchFamily="2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</a:t>
                      </a:r>
                      <a:endParaRPr lang="ko-KR" altLang="en-US" sz="1400" dirty="0">
                        <a:latin typeface="Microsoft YaHei UI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AppleSDGothicNeoR00" panose="02000503000000000000" pitchFamily="2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58437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400050" indent="-400050" algn="ctr" latinLnBrk="1">
                        <a:buFont typeface="+mj-lt"/>
                        <a:buAutoNum type="romanUcPeriod" startAt="5"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 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AppleSDGothicNeoR00" panose="02000503000000000000" pitchFamily="2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Travel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AppleSDGothicNeoR00" panose="02000503000000000000" pitchFamily="2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AppleSDGothicNeoR00" panose="02000503000000000000" pitchFamily="2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</a:t>
                      </a:r>
                      <a:endParaRPr lang="ko-KR" altLang="en-US" sz="1400" dirty="0">
                        <a:latin typeface="Microsoft YaHei UI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AppleSDGothicNeoR00" panose="02000503000000000000" pitchFamily="2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26765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400050" indent="-400050" algn="ctr" latinLnBrk="1">
                        <a:buFont typeface="+mj-lt"/>
                        <a:buAutoNum type="romanUcPeriod" startAt="6"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AppleSDGothicNeoR00" panose="02000503000000000000" pitchFamily="2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Overhead Expenses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AppleSDGothicNeoR00" panose="02000503000000000000" pitchFamily="2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AppleSDGothicNeoR00" panose="02000503000000000000" pitchFamily="2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</a:t>
                      </a:r>
                      <a:endParaRPr lang="ko-KR" altLang="en-US" sz="1400" dirty="0">
                        <a:latin typeface="Microsoft YaHei UI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AppleSDGothicNeoR00" panose="02000503000000000000" pitchFamily="2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26086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400050" indent="-400050" algn="ctr" latinLnBrk="1">
                        <a:buFont typeface="+mj-lt"/>
                        <a:buAutoNum type="romanUcPeriod" startAt="7"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AppleSDGothicNeoR00" panose="02000503000000000000" pitchFamily="2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Others, if any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AppleSDGothicNeoR00" panose="02000503000000000000" pitchFamily="2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1,100,000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AppleSDGothicNeoR00" panose="02000503000000000000" pitchFamily="2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AppleSDGothicNeoR00" panose="02000503000000000000" pitchFamily="2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01393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400050" indent="-400050" algn="ctr" latinLnBrk="1">
                        <a:buFont typeface="+mj-lt"/>
                        <a:buAutoNum type="romanUcPeriod" startAt="7"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AppleSDGothicNeoR00" panose="02000503000000000000" pitchFamily="2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Total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AppleSDGothicNeoR00" panose="02000503000000000000" pitchFamily="2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2,000,000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AppleSDGothicNeoR00" panose="02000503000000000000" pitchFamily="2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460,000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AppleSDGothicNeoR00" panose="02000503000000000000" pitchFamily="2" charset="-127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23%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259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920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F8009505-162E-4A5B-A307-A0FEB38182C9}"/>
              </a:ext>
            </a:extLst>
          </p:cNvPr>
          <p:cNvSpPr/>
          <p:nvPr/>
        </p:nvSpPr>
        <p:spPr>
          <a:xfrm>
            <a:off x="2827338" y="1684338"/>
            <a:ext cx="3489323" cy="34893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1">
            <a:extLst>
              <a:ext uri="{FF2B5EF4-FFF2-40B4-BE49-F238E27FC236}">
                <a16:creationId xmlns:a16="http://schemas.microsoft.com/office/drawing/2014/main" id="{5FCC9B33-FB7D-4AF8-8AF3-74623BA338B3}"/>
              </a:ext>
            </a:extLst>
          </p:cNvPr>
          <p:cNvSpPr txBox="1">
            <a:spLocks/>
          </p:cNvSpPr>
          <p:nvPr/>
        </p:nvSpPr>
        <p:spPr>
          <a:xfrm>
            <a:off x="3237971" y="2467668"/>
            <a:ext cx="2959629" cy="1486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7200" b="1" spc="-25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Q n A</a:t>
            </a:r>
            <a:endParaRPr lang="ko-KR" altLang="en-US" sz="7200" b="1" spc="-250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60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81948" y="221147"/>
            <a:ext cx="8531851" cy="884238"/>
          </a:xfrm>
        </p:spPr>
        <p:txBody>
          <a:bodyPr/>
          <a:lstStyle/>
          <a:p>
            <a:pPr algn="l"/>
            <a:r>
              <a:rPr lang="en-US" altLang="ko-KR"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Contents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126E68-FD70-4277-ACAF-12E69095CBF5}"/>
              </a:ext>
            </a:extLst>
          </p:cNvPr>
          <p:cNvCxnSpPr/>
          <p:nvPr/>
        </p:nvCxnSpPr>
        <p:spPr>
          <a:xfrm>
            <a:off x="364803" y="889166"/>
            <a:ext cx="8406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D4F54933-BCB5-44D9-81AD-044405D727DF}"/>
              </a:ext>
            </a:extLst>
          </p:cNvPr>
          <p:cNvSpPr/>
          <p:nvPr/>
        </p:nvSpPr>
        <p:spPr>
          <a:xfrm>
            <a:off x="355278" y="1269682"/>
            <a:ext cx="514350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34343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FD1847F-65BD-46F8-8F92-8B2BCE56786B}"/>
              </a:ext>
            </a:extLst>
          </p:cNvPr>
          <p:cNvSpPr/>
          <p:nvPr/>
        </p:nvSpPr>
        <p:spPr>
          <a:xfrm>
            <a:off x="355278" y="1954564"/>
            <a:ext cx="514350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3434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BEDCA-3242-411E-9648-D39F49BD70AA}"/>
              </a:ext>
            </a:extLst>
          </p:cNvPr>
          <p:cNvSpPr txBox="1"/>
          <p:nvPr/>
        </p:nvSpPr>
        <p:spPr>
          <a:xfrm>
            <a:off x="485775" y="1401869"/>
            <a:ext cx="444817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 Introduction Team</a:t>
            </a:r>
            <a:endParaRPr lang="ko-KR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A7CE630-8CCB-47E2-9BCE-38049F8ADD17}"/>
              </a:ext>
            </a:extLst>
          </p:cNvPr>
          <p:cNvSpPr/>
          <p:nvPr/>
        </p:nvSpPr>
        <p:spPr>
          <a:xfrm>
            <a:off x="355278" y="2608194"/>
            <a:ext cx="514350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3434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CA1551-6517-4FA6-8600-8B0C480DEA4E}"/>
              </a:ext>
            </a:extLst>
          </p:cNvPr>
          <p:cNvSpPr txBox="1"/>
          <p:nvPr/>
        </p:nvSpPr>
        <p:spPr>
          <a:xfrm>
            <a:off x="485775" y="2740381"/>
            <a:ext cx="4448175" cy="11387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  Overall Schedule</a:t>
            </a:r>
          </a:p>
          <a:p>
            <a:r>
              <a: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</a:rPr>
              <a:t>       </a:t>
            </a: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</a:rPr>
              <a:t>- </a:t>
            </a: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Date of commencement</a:t>
            </a:r>
            <a:endParaRPr lang="en-US" altLang="ko-KR" sz="1600" b="1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</a:endParaRPr>
          </a:p>
          <a:p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</a:rPr>
              <a:t>       - Planned date of completion</a:t>
            </a:r>
          </a:p>
          <a:p>
            <a:r>
              <a: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</a:rPr>
              <a:t>       </a:t>
            </a: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</a:rPr>
              <a:t>- Actual date of completion</a:t>
            </a:r>
            <a:endParaRPr lang="ko-KR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850AF19-BE5D-4CA7-8EE3-C38FC07553BF}"/>
              </a:ext>
            </a:extLst>
          </p:cNvPr>
          <p:cNvSpPr/>
          <p:nvPr/>
        </p:nvSpPr>
        <p:spPr>
          <a:xfrm>
            <a:off x="355278" y="3879154"/>
            <a:ext cx="514350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3434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D13C26-2715-4B9A-B7A4-C7A272FA2C12}"/>
              </a:ext>
            </a:extLst>
          </p:cNvPr>
          <p:cNvSpPr txBox="1"/>
          <p:nvPr/>
        </p:nvSpPr>
        <p:spPr>
          <a:xfrm>
            <a:off x="485775" y="4011341"/>
            <a:ext cx="5260117" cy="8925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  Project Objectives</a:t>
            </a:r>
          </a:p>
          <a:p>
            <a:r>
              <a:rPr lang="ko-KR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</a:rPr>
              <a:t>       </a:t>
            </a:r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</a:rPr>
              <a:t>- Proposal goals</a:t>
            </a:r>
          </a:p>
          <a:p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</a:rPr>
              <a:t>       - Deviation made from original objectives</a:t>
            </a:r>
            <a:endParaRPr lang="ko-KR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DA8D348-4B4A-431E-A9E9-2F62F913C448}"/>
              </a:ext>
            </a:extLst>
          </p:cNvPr>
          <p:cNvSpPr/>
          <p:nvPr/>
        </p:nvSpPr>
        <p:spPr>
          <a:xfrm>
            <a:off x="355278" y="4903893"/>
            <a:ext cx="514350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3434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922B9-9C5F-47DF-B35A-9C762699D22F}"/>
              </a:ext>
            </a:extLst>
          </p:cNvPr>
          <p:cNvSpPr txBox="1"/>
          <p:nvPr/>
        </p:nvSpPr>
        <p:spPr>
          <a:xfrm>
            <a:off x="485775" y="5036080"/>
            <a:ext cx="444817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  Experimental Works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B530944-479A-4C88-A748-8D307B483E7E}"/>
              </a:ext>
            </a:extLst>
          </p:cNvPr>
          <p:cNvSpPr/>
          <p:nvPr/>
        </p:nvSpPr>
        <p:spPr>
          <a:xfrm>
            <a:off x="355278" y="5585742"/>
            <a:ext cx="514350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3434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8A3041-D7A6-48C4-B354-E2C5D630C67B}"/>
              </a:ext>
            </a:extLst>
          </p:cNvPr>
          <p:cNvSpPr txBox="1"/>
          <p:nvPr/>
        </p:nvSpPr>
        <p:spPr>
          <a:xfrm>
            <a:off x="485775" y="5717929"/>
            <a:ext cx="444817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6.  Detailed analysis of Results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E8587A2-9B7D-44B0-B9FF-A05483DD02F6}"/>
              </a:ext>
            </a:extLst>
          </p:cNvPr>
          <p:cNvSpPr/>
          <p:nvPr/>
        </p:nvSpPr>
        <p:spPr>
          <a:xfrm>
            <a:off x="4594225" y="1269682"/>
            <a:ext cx="514350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34343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BDA0E6-CEB9-4A64-B1FE-532D9A88E735}"/>
              </a:ext>
            </a:extLst>
          </p:cNvPr>
          <p:cNvSpPr txBox="1"/>
          <p:nvPr/>
        </p:nvSpPr>
        <p:spPr>
          <a:xfrm>
            <a:off x="4724722" y="1401869"/>
            <a:ext cx="444817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7.  Conclusion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F14CADD-A7B2-4B54-8F62-0CB01887E080}"/>
              </a:ext>
            </a:extLst>
          </p:cNvPr>
          <p:cNvSpPr/>
          <p:nvPr/>
        </p:nvSpPr>
        <p:spPr>
          <a:xfrm>
            <a:off x="4594225" y="1954564"/>
            <a:ext cx="514350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3434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C50BD3-2D13-4D94-9B5F-3D164F24312D}"/>
              </a:ext>
            </a:extLst>
          </p:cNvPr>
          <p:cNvSpPr txBox="1"/>
          <p:nvPr/>
        </p:nvSpPr>
        <p:spPr>
          <a:xfrm>
            <a:off x="4724722" y="2086751"/>
            <a:ext cx="444817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8.  Financial Position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3E8CC5-86C6-4D14-AC1E-5534F446F728}"/>
              </a:ext>
            </a:extLst>
          </p:cNvPr>
          <p:cNvSpPr txBox="1"/>
          <p:nvPr/>
        </p:nvSpPr>
        <p:spPr>
          <a:xfrm>
            <a:off x="468474" y="2080516"/>
            <a:ext cx="4448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 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23639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4E270D41-80BB-4C77-898E-45922CD71B94}"/>
              </a:ext>
            </a:extLst>
          </p:cNvPr>
          <p:cNvSpPr/>
          <p:nvPr/>
        </p:nvSpPr>
        <p:spPr>
          <a:xfrm>
            <a:off x="4789852" y="1424999"/>
            <a:ext cx="514350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34343"/>
              </a:solidFill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81948" y="221147"/>
            <a:ext cx="8531851" cy="884238"/>
          </a:xfrm>
        </p:spPr>
        <p:txBody>
          <a:bodyPr/>
          <a:lstStyle/>
          <a:p>
            <a:pPr algn="l"/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Team leader and Team members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126E68-FD70-4277-ACAF-12E69095CBF5}"/>
              </a:ext>
            </a:extLst>
          </p:cNvPr>
          <p:cNvCxnSpPr/>
          <p:nvPr/>
        </p:nvCxnSpPr>
        <p:spPr>
          <a:xfrm>
            <a:off x="364803" y="889166"/>
            <a:ext cx="8406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7B118B-1278-48ED-8067-817527043E00}"/>
              </a:ext>
            </a:extLst>
          </p:cNvPr>
          <p:cNvSpPr txBox="1"/>
          <p:nvPr/>
        </p:nvSpPr>
        <p:spPr>
          <a:xfrm>
            <a:off x="4932727" y="1557186"/>
            <a:ext cx="4448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Team Leader : Han Byeol Jang</a:t>
            </a:r>
          </a:p>
          <a:p>
            <a:r>
              <a:rPr lang="en-US" altLang="ko-KR" b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  </a:t>
            </a:r>
            <a:r>
              <a:rPr lang="en-US" altLang="ko-KR" b="1" spc="-15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- Data Preprocessing and Augmentation</a:t>
            </a:r>
          </a:p>
          <a:p>
            <a:r>
              <a:rPr lang="en-US" altLang="ko-KR" b="1" spc="-15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     </a:t>
            </a:r>
            <a:r>
              <a:rPr lang="en-US" altLang="ko-KR" b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Web Design</a:t>
            </a:r>
            <a:endParaRPr lang="en-US" altLang="ko-KR" b="1" spc="-15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나눔바른고딕" panose="020B0603020101020101" pitchFamily="50" charset="-127"/>
            </a:endParaRPr>
          </a:p>
          <a:p>
            <a:r>
              <a:rPr lang="en-US" altLang="ko-KR" b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   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CC8B7E-D268-4B9C-8A30-B3A934D7567F}"/>
              </a:ext>
            </a:extLst>
          </p:cNvPr>
          <p:cNvSpPr/>
          <p:nvPr/>
        </p:nvSpPr>
        <p:spPr>
          <a:xfrm>
            <a:off x="90563" y="1557186"/>
            <a:ext cx="4792141" cy="4792141"/>
          </a:xfrm>
          <a:prstGeom prst="ellipse">
            <a:avLst/>
          </a:prstGeom>
          <a:blipFill dpi="0" rotWithShape="1">
            <a:blip r:embed="rId2"/>
            <a:srcRect/>
            <a:stretch>
              <a:fillRect l="7000" r="7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34343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43C8FEF-040A-48B7-80B2-953FD2CF886F}"/>
              </a:ext>
            </a:extLst>
          </p:cNvPr>
          <p:cNvSpPr/>
          <p:nvPr/>
        </p:nvSpPr>
        <p:spPr>
          <a:xfrm>
            <a:off x="4789852" y="2391150"/>
            <a:ext cx="514350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3434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46DF2C-8444-4C8E-8595-1F9FBE3FCAC0}"/>
              </a:ext>
            </a:extLst>
          </p:cNvPr>
          <p:cNvSpPr txBox="1"/>
          <p:nvPr/>
        </p:nvSpPr>
        <p:spPr>
          <a:xfrm>
            <a:off x="4932727" y="2523337"/>
            <a:ext cx="4448175" cy="109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b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Team Member : Young Sang Kwon</a:t>
            </a:r>
          </a:p>
          <a:p>
            <a:pPr>
              <a:lnSpc>
                <a:spcPct val="125000"/>
              </a:lnSpc>
            </a:pPr>
            <a:r>
              <a:rPr lang="en-US" altLang="ko-KR" b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  - Machine Learning Modeling</a:t>
            </a:r>
          </a:p>
          <a:p>
            <a:pPr>
              <a:lnSpc>
                <a:spcPct val="125000"/>
              </a:lnSpc>
            </a:pPr>
            <a:r>
              <a:rPr lang="en-US" altLang="ko-KR" b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    (RandomForest, XGBoost)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7C63BBD-11D2-419D-A005-6864BB2FE045}"/>
              </a:ext>
            </a:extLst>
          </p:cNvPr>
          <p:cNvSpPr/>
          <p:nvPr/>
        </p:nvSpPr>
        <p:spPr>
          <a:xfrm>
            <a:off x="4789852" y="3652931"/>
            <a:ext cx="514350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34343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4262FF-D406-4746-8F4C-085C06FF541B}"/>
              </a:ext>
            </a:extLst>
          </p:cNvPr>
          <p:cNvSpPr txBox="1"/>
          <p:nvPr/>
        </p:nvSpPr>
        <p:spPr>
          <a:xfrm>
            <a:off x="4932727" y="3785118"/>
            <a:ext cx="4448175" cy="1441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b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Team Member : Yong Rak Choi</a:t>
            </a:r>
          </a:p>
          <a:p>
            <a:pPr>
              <a:lnSpc>
                <a:spcPct val="125000"/>
              </a:lnSpc>
            </a:pPr>
            <a:r>
              <a:rPr lang="en-US" altLang="ko-KR" b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  - Machine Learning Modeling</a:t>
            </a:r>
          </a:p>
          <a:p>
            <a:pPr>
              <a:lnSpc>
                <a:spcPct val="125000"/>
              </a:lnSpc>
            </a:pPr>
            <a:r>
              <a:rPr lang="en-US" altLang="ko-KR" b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    (LightGBM)</a:t>
            </a:r>
          </a:p>
          <a:p>
            <a:pPr>
              <a:lnSpc>
                <a:spcPct val="125000"/>
              </a:lnSpc>
            </a:pPr>
            <a:r>
              <a:rPr lang="en-US" altLang="ko-KR" b="1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나눔바른고딕" panose="020B0603020101020101" pitchFamily="50" charset="-127"/>
              </a:rPr>
              <a:t>  - Model Verification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81948" y="221147"/>
            <a:ext cx="8531851" cy="884238"/>
          </a:xfrm>
        </p:spPr>
        <p:txBody>
          <a:bodyPr/>
          <a:lstStyle/>
          <a:p>
            <a:pPr algn="l"/>
            <a:r>
              <a:rPr lang="en-US" altLang="ko-KR"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Title of the Project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126E68-FD70-4277-ACAF-12E69095CBF5}"/>
              </a:ext>
            </a:extLst>
          </p:cNvPr>
          <p:cNvCxnSpPr/>
          <p:nvPr/>
        </p:nvCxnSpPr>
        <p:spPr>
          <a:xfrm>
            <a:off x="364803" y="889166"/>
            <a:ext cx="8406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4E6396D2-6E36-48AA-A05C-8E8023AEED3B}"/>
              </a:ext>
            </a:extLst>
          </p:cNvPr>
          <p:cNvSpPr/>
          <p:nvPr/>
        </p:nvSpPr>
        <p:spPr>
          <a:xfrm>
            <a:off x="355278" y="1269682"/>
            <a:ext cx="514350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34343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1B301B9-9644-4747-B829-163567B4E0F9}"/>
              </a:ext>
            </a:extLst>
          </p:cNvPr>
          <p:cNvSpPr txBox="1">
            <a:spLocks/>
          </p:cNvSpPr>
          <p:nvPr/>
        </p:nvSpPr>
        <p:spPr>
          <a:xfrm>
            <a:off x="469578" y="1204209"/>
            <a:ext cx="8851900" cy="11596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400" b="1" spc="-25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The Credit Scoring System</a:t>
            </a:r>
            <a:br>
              <a:rPr lang="en-US" altLang="ko-KR" sz="3600" b="1" spc="-25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ko-KR" sz="1800" b="1" spc="-15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For university students and rookie in society</a:t>
            </a:r>
            <a:endParaRPr lang="ko-KR" altLang="en-US" sz="1800" b="1" spc="-150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4D80621-119D-49B6-B646-3B2EAAE3CAB7}"/>
              </a:ext>
            </a:extLst>
          </p:cNvPr>
          <p:cNvSpPr/>
          <p:nvPr/>
        </p:nvSpPr>
        <p:spPr>
          <a:xfrm>
            <a:off x="3585848" y="2784157"/>
            <a:ext cx="1816418" cy="18164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34343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D28AAD-A2D4-4801-9244-E218D5EF7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947" y="3181350"/>
            <a:ext cx="1016274" cy="10162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229D9F-00C2-4862-9D86-43AB689AA9BA}"/>
              </a:ext>
            </a:extLst>
          </p:cNvPr>
          <p:cNvSpPr txBox="1"/>
          <p:nvPr/>
        </p:nvSpPr>
        <p:spPr>
          <a:xfrm>
            <a:off x="4039736" y="4597658"/>
            <a:ext cx="1016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Target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C6A6D2-BA00-4E39-8545-2905BA4F3BF2}"/>
              </a:ext>
            </a:extLst>
          </p:cNvPr>
          <p:cNvSpPr/>
          <p:nvPr/>
        </p:nvSpPr>
        <p:spPr>
          <a:xfrm>
            <a:off x="3316219" y="4997768"/>
            <a:ext cx="24633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Recognizing the necessity of credit evaluation for university students and rookie in society</a:t>
            </a:r>
            <a:endParaRPr lang="ko-KR" altLang="en-US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8C86194-567A-42E9-9F07-242E2B8B3422}"/>
              </a:ext>
            </a:extLst>
          </p:cNvPr>
          <p:cNvSpPr/>
          <p:nvPr/>
        </p:nvSpPr>
        <p:spPr>
          <a:xfrm>
            <a:off x="553026" y="2784157"/>
            <a:ext cx="1816418" cy="18164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34343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ABFBF2E-1EE3-47E5-AEF4-B0BCE9F01E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99" y="3001772"/>
            <a:ext cx="1280471" cy="12804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F31621-5903-4C6E-B7EE-B2142D6DE36D}"/>
              </a:ext>
            </a:extLst>
          </p:cNvPr>
          <p:cNvSpPr txBox="1"/>
          <p:nvPr/>
        </p:nvSpPr>
        <p:spPr>
          <a:xfrm>
            <a:off x="1026304" y="4597658"/>
            <a:ext cx="1016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Trend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66EB76-671B-483F-8CEA-25EC41067C56}"/>
              </a:ext>
            </a:extLst>
          </p:cNvPr>
          <p:cNvSpPr/>
          <p:nvPr/>
        </p:nvSpPr>
        <p:spPr>
          <a:xfrm>
            <a:off x="469239" y="4997768"/>
            <a:ext cx="21304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The introduction of machine learning in the financial industry</a:t>
            </a:r>
            <a:endParaRPr lang="ko-KR" altLang="en-US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C77C3ED-2FC1-40C6-9688-B8842758A76B}"/>
              </a:ext>
            </a:extLst>
          </p:cNvPr>
          <p:cNvSpPr/>
          <p:nvPr/>
        </p:nvSpPr>
        <p:spPr>
          <a:xfrm>
            <a:off x="6752890" y="2784157"/>
            <a:ext cx="1816418" cy="18164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34343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1D1140-5E7C-4A47-8C75-DF636785F314}"/>
              </a:ext>
            </a:extLst>
          </p:cNvPr>
          <p:cNvSpPr txBox="1"/>
          <p:nvPr/>
        </p:nvSpPr>
        <p:spPr>
          <a:xfrm>
            <a:off x="6874430" y="4597658"/>
            <a:ext cx="157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Simulation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1A2BB6-9CBD-41F2-AD67-59D07B9433BD}"/>
              </a:ext>
            </a:extLst>
          </p:cNvPr>
          <p:cNvSpPr/>
          <p:nvPr/>
        </p:nvSpPr>
        <p:spPr>
          <a:xfrm>
            <a:off x="6629454" y="4997768"/>
            <a:ext cx="21304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cs typeface="Times New Roman" panose="02020603050405020304" pitchFamily="18" charset="0"/>
              </a:rPr>
              <a:t>University</a:t>
            </a:r>
            <a:r>
              <a:rPr lang="ko-KR" altLang="ko-KR" sz="16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cs typeface="Times New Roman" panose="02020603050405020304" pitchFamily="18" charset="0"/>
              </a:rPr>
              <a:t> students using banks can be </a:t>
            </a:r>
            <a:r>
              <a:rPr lang="en-US" altLang="ko-KR" sz="16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cs typeface="Times New Roman" panose="02020603050405020304" pitchFamily="18" charset="0"/>
              </a:rPr>
              <a:t>classified</a:t>
            </a:r>
            <a:r>
              <a:rPr lang="ko-KR" altLang="ko-KR" sz="16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cs typeface="Times New Roman" panose="02020603050405020304" pitchFamily="18" charset="0"/>
              </a:rPr>
              <a:t> by potential credit score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485DBA5-EFE1-4754-B9D9-CD50C0CF03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269" y="3099468"/>
            <a:ext cx="1182775" cy="118277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E35567A-BEBE-48F6-A032-4878D7FE66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642" y="3327689"/>
            <a:ext cx="723595" cy="72359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7B351E7-E69B-4AF7-9F9B-28D7733517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780" y="3327689"/>
            <a:ext cx="723595" cy="72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0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81948" y="221147"/>
            <a:ext cx="8531851" cy="884238"/>
          </a:xfrm>
        </p:spPr>
        <p:txBody>
          <a:bodyPr/>
          <a:lstStyle/>
          <a:p>
            <a:pPr algn="l"/>
            <a:r>
              <a:rPr lang="en-US" altLang="ko-KR"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Overall Schedule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126E68-FD70-4277-ACAF-12E69095CBF5}"/>
              </a:ext>
            </a:extLst>
          </p:cNvPr>
          <p:cNvCxnSpPr/>
          <p:nvPr/>
        </p:nvCxnSpPr>
        <p:spPr>
          <a:xfrm>
            <a:off x="364803" y="889166"/>
            <a:ext cx="8406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545C74-6958-4977-B407-3B8472DAB50B}"/>
              </a:ext>
            </a:extLst>
          </p:cNvPr>
          <p:cNvSpPr/>
          <p:nvPr/>
        </p:nvSpPr>
        <p:spPr>
          <a:xfrm>
            <a:off x="1957388" y="1552724"/>
            <a:ext cx="32875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Date of commencement</a:t>
            </a:r>
          </a:p>
          <a:p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2019. 03. 07</a:t>
            </a:r>
            <a:endParaRPr lang="en-US" altLang="ko-KR" sz="1600" b="1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9F05DE9-C7E4-467D-9D60-A114442B0206}"/>
              </a:ext>
            </a:extLst>
          </p:cNvPr>
          <p:cNvSpPr/>
          <p:nvPr/>
        </p:nvSpPr>
        <p:spPr>
          <a:xfrm>
            <a:off x="897480" y="1336820"/>
            <a:ext cx="1078140" cy="10781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434C9D-B615-494D-85F2-75FE251A90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70" y="1557335"/>
            <a:ext cx="646331" cy="6463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68421F0-9659-42DD-A538-3F63993314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486" y="2481174"/>
            <a:ext cx="679769" cy="679769"/>
          </a:xfrm>
          <a:prstGeom prst="rect">
            <a:avLst/>
          </a:prstGeom>
          <a:noFill/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59B71FDC-A163-4D9B-A4BA-21E23C551CDC}"/>
              </a:ext>
            </a:extLst>
          </p:cNvPr>
          <p:cNvSpPr/>
          <p:nvPr/>
        </p:nvSpPr>
        <p:spPr>
          <a:xfrm>
            <a:off x="1957388" y="3312087"/>
            <a:ext cx="37635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Planned date of completion</a:t>
            </a:r>
          </a:p>
          <a:p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2019. 05. 12</a:t>
            </a:r>
            <a:endParaRPr lang="en-US" altLang="ko-KR" sz="1600" b="1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1FED5B27-89DB-4435-A80C-A26B53A7815B}"/>
              </a:ext>
            </a:extLst>
          </p:cNvPr>
          <p:cNvSpPr/>
          <p:nvPr/>
        </p:nvSpPr>
        <p:spPr>
          <a:xfrm>
            <a:off x="897480" y="3096183"/>
            <a:ext cx="1078140" cy="10781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C3B23551-F3AF-41CF-8996-5370383A0D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01" y="3216118"/>
            <a:ext cx="838267" cy="838267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5F102122-6CFB-4780-A35F-3ECBB99CE9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486" y="4054385"/>
            <a:ext cx="679769" cy="679769"/>
          </a:xfrm>
          <a:prstGeom prst="rect">
            <a:avLst/>
          </a:prstGeom>
          <a:noFill/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F48776FD-65F9-45FC-BE9D-6BBAF70B2F3F}"/>
              </a:ext>
            </a:extLst>
          </p:cNvPr>
          <p:cNvSpPr/>
          <p:nvPr/>
        </p:nvSpPr>
        <p:spPr>
          <a:xfrm>
            <a:off x="1957388" y="5044479"/>
            <a:ext cx="35407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Actual date of completion</a:t>
            </a:r>
          </a:p>
          <a:p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2019. 05. 14</a:t>
            </a:r>
            <a:endParaRPr lang="en-US" altLang="ko-KR" sz="1600" b="1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22D60C11-E1E1-472A-8A26-1C60FDB811DA}"/>
              </a:ext>
            </a:extLst>
          </p:cNvPr>
          <p:cNvSpPr/>
          <p:nvPr/>
        </p:nvSpPr>
        <p:spPr>
          <a:xfrm>
            <a:off x="897480" y="4828575"/>
            <a:ext cx="1078140" cy="10781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2068D2AC-48B4-490B-B3CF-7BC297C619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20" y="4988330"/>
            <a:ext cx="758628" cy="75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9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타원 47">
            <a:extLst>
              <a:ext uri="{FF2B5EF4-FFF2-40B4-BE49-F238E27FC236}">
                <a16:creationId xmlns:a16="http://schemas.microsoft.com/office/drawing/2014/main" id="{23BCE3D5-5054-4A82-9DF6-0B2A03301F20}"/>
              </a:ext>
            </a:extLst>
          </p:cNvPr>
          <p:cNvSpPr/>
          <p:nvPr/>
        </p:nvSpPr>
        <p:spPr>
          <a:xfrm>
            <a:off x="355278" y="1269682"/>
            <a:ext cx="514350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34343"/>
              </a:solidFill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81948" y="221147"/>
            <a:ext cx="8531851" cy="884238"/>
          </a:xfrm>
        </p:spPr>
        <p:txBody>
          <a:bodyPr/>
          <a:lstStyle/>
          <a:p>
            <a:pPr algn="l"/>
            <a:r>
              <a:rPr lang="en-US" altLang="ko-KR"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Overall Schedule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126E68-FD70-4277-ACAF-12E69095CBF5}"/>
              </a:ext>
            </a:extLst>
          </p:cNvPr>
          <p:cNvCxnSpPr/>
          <p:nvPr/>
        </p:nvCxnSpPr>
        <p:spPr>
          <a:xfrm>
            <a:off x="364803" y="889166"/>
            <a:ext cx="8406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7F274E63-7FE2-49A7-A793-5839633D1786}"/>
              </a:ext>
            </a:extLst>
          </p:cNvPr>
          <p:cNvGrpSpPr/>
          <p:nvPr/>
        </p:nvGrpSpPr>
        <p:grpSpPr>
          <a:xfrm>
            <a:off x="1064484" y="2082609"/>
            <a:ext cx="6979938" cy="3980592"/>
            <a:chOff x="1064484" y="2082609"/>
            <a:chExt cx="6979938" cy="3980592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12049A88-90A9-4F52-A4E5-44485CCB7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174" y="2453261"/>
              <a:ext cx="6977248" cy="36099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나눔고딕" pitchFamily="50" charset="-127"/>
              </a:endParaRPr>
            </a:p>
          </p:txBody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E3760E39-8732-49FE-93A5-CC95B0D8F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195" y="2453261"/>
              <a:ext cx="562894" cy="3579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14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endParaRPr lang="ko-KR" altLang="en-US" sz="1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나눔고딕" pitchFamily="50" charset="-127"/>
              </a:endParaRPr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3AB66B2-779E-4F23-9843-35B8F3499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757" y="2453261"/>
              <a:ext cx="570480" cy="3579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14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  <a:endParaRPr lang="ko-KR" altLang="en-US" sz="1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나눔고딕" pitchFamily="50" charset="-127"/>
              </a:endParaRP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6735E609-E0A9-48C7-8B52-D09BEC2A0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439" y="2453261"/>
              <a:ext cx="570480" cy="3579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14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  <a:endParaRPr lang="ko-KR" altLang="en-US" sz="1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나눔고딕" pitchFamily="50" charset="-127"/>
              </a:endParaRPr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FCC52EAB-1D5B-472F-BE52-E46A6ACC7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122" y="2453261"/>
              <a:ext cx="570480" cy="3579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14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</a:t>
              </a:r>
              <a:endParaRPr lang="ko-KR" altLang="en-US" sz="1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나눔고딕" pitchFamily="50" charset="-127"/>
              </a:endParaRPr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C440BB3C-FE17-496E-83BB-7B923F672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1804" y="2453261"/>
              <a:ext cx="570480" cy="3579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1400" b="1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5</a:t>
              </a:r>
              <a:endParaRPr lang="ko-KR" altLang="en-US" sz="1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나눔고딕" pitchFamily="50" charset="-127"/>
              </a:endParaRPr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21429CE8-B478-4712-83B2-19C40B713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487" y="2453261"/>
              <a:ext cx="570480" cy="3579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14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6</a:t>
              </a:r>
              <a:endParaRPr lang="ko-KR" altLang="en-US" sz="1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나눔고딕" pitchFamily="50" charset="-127"/>
              </a:endParaRPr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269FFF7E-AE87-4F0B-983F-ED3603DCD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9773" y="2453261"/>
              <a:ext cx="570480" cy="3579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14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7</a:t>
              </a:r>
              <a:endParaRPr lang="ko-KR" altLang="en-US" sz="1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나눔고딕" pitchFamily="50" charset="-127"/>
              </a:endParaRPr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7FB9A1DF-3097-4A99-B6C4-C81E077F4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454" y="2453261"/>
              <a:ext cx="570480" cy="3579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14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8</a:t>
              </a:r>
              <a:endParaRPr lang="ko-KR" altLang="en-US" sz="1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나눔고딕" pitchFamily="50" charset="-127"/>
              </a:endParaRPr>
            </a:p>
          </p:txBody>
        </p:sp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2B22F555-99AC-4453-AF4A-EDF8C71AE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1136" y="2453261"/>
              <a:ext cx="570480" cy="3579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14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9</a:t>
              </a:r>
              <a:endParaRPr lang="ko-KR" altLang="en-US" sz="1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나눔고딕" pitchFamily="50" charset="-127"/>
              </a:endParaRPr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DE72EBFB-F556-4B27-B304-5FE88407D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1819" y="2453261"/>
              <a:ext cx="570480" cy="3579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14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10</a:t>
              </a:r>
              <a:endParaRPr lang="ko-KR" altLang="en-US" sz="1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나눔고딕" pitchFamily="50" charset="-127"/>
              </a:endParaRPr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3F2C0E9-AFFE-4CFD-9E2B-99A6D4FD7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4484" y="2816301"/>
              <a:ext cx="6978941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나눔고딕" pitchFamily="50" charset="-127"/>
              </a:endParaRPr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B7B29339-1E18-4A0E-AFC7-DFB86BFBE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8284" y="2453225"/>
              <a:ext cx="0" cy="360403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Microsoft YaHei" panose="020B0503020204020204" pitchFamily="34" charset="-122"/>
                <a:ea typeface="나눔고딕" pitchFamily="50" charset="-127"/>
              </a:endParaRPr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DD877521-8752-4774-9AEF-1B3421D07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967" y="2453225"/>
              <a:ext cx="0" cy="360403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Microsoft YaHei" panose="020B0503020204020204" pitchFamily="34" charset="-122"/>
                <a:ea typeface="나눔고딕" pitchFamily="50" charset="-127"/>
              </a:endParaRPr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648B608F-E858-4CC7-A07A-048CE993C5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9649" y="2082609"/>
              <a:ext cx="0" cy="397465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Microsoft YaHei" panose="020B0503020204020204" pitchFamily="34" charset="-122"/>
                <a:ea typeface="나눔고딕" pitchFamily="50" charset="-127"/>
              </a:endParaRPr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6A7FA437-D1F0-486A-8944-248E12719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014" y="2453225"/>
              <a:ext cx="0" cy="360403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Microsoft YaHei" panose="020B0503020204020204" pitchFamily="34" charset="-122"/>
                <a:ea typeface="나눔고딕" pitchFamily="50" charset="-127"/>
              </a:endParaRPr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9FDE1F62-84C4-43ED-BB11-CBE72751B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41694" y="2458300"/>
              <a:ext cx="2359" cy="360403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Microsoft YaHei" panose="020B0503020204020204" pitchFamily="34" charset="-122"/>
                <a:ea typeface="나눔고딕" pitchFamily="50" charset="-127"/>
              </a:endParaRPr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44375B72-6FA2-4EB2-9D67-D058297C5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2377" y="2453225"/>
              <a:ext cx="0" cy="360403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Microsoft YaHei" panose="020B0503020204020204" pitchFamily="34" charset="-122"/>
                <a:ea typeface="나눔고딕" pitchFamily="50" charset="-127"/>
              </a:endParaRPr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1FA52EDB-CAD3-4BF0-9ACC-DA91FD5C5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3742" y="2453225"/>
              <a:ext cx="0" cy="360403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Microsoft YaHei" panose="020B0503020204020204" pitchFamily="34" charset="-122"/>
                <a:ea typeface="나눔고딕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7266E91-2566-4053-A06C-18C93EEA747C}"/>
                </a:ext>
              </a:extLst>
            </p:cNvPr>
            <p:cNvCxnSpPr>
              <a:cxnSpLocks/>
            </p:cNvCxnSpPr>
            <p:nvPr/>
          </p:nvCxnSpPr>
          <p:spPr>
            <a:xfrm>
              <a:off x="1114799" y="3344084"/>
              <a:ext cx="1996120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76200" cap="rnd">
              <a:solidFill>
                <a:srgbClr val="569CF0">
                  <a:alpha val="6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4">
              <a:extLst>
                <a:ext uri="{FF2B5EF4-FFF2-40B4-BE49-F238E27FC236}">
                  <a16:creationId xmlns:a16="http://schemas.microsoft.com/office/drawing/2014/main" id="{0BB7ED83-2462-4E01-A515-680975D8A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484" y="2082609"/>
              <a:ext cx="2772566" cy="3579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16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March</a:t>
              </a:r>
              <a:endParaRPr lang="ko-KR" altLang="en-US" sz="16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나눔고딕" pitchFamily="50" charset="-127"/>
              </a:endParaRPr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64209306-9490-4062-909B-5B79ABCFD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328" y="2082609"/>
              <a:ext cx="2825597" cy="3579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16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April</a:t>
              </a:r>
              <a:endParaRPr lang="ko-KR" altLang="en-US" sz="16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나눔고딕" pitchFamily="50" charset="-127"/>
              </a:endParaRPr>
            </a:p>
          </p:txBody>
        </p:sp>
        <p:sp>
          <p:nvSpPr>
            <p:cNvPr id="34" name="Rectangle 4">
              <a:extLst>
                <a:ext uri="{FF2B5EF4-FFF2-40B4-BE49-F238E27FC236}">
                  <a16:creationId xmlns:a16="http://schemas.microsoft.com/office/drawing/2014/main" id="{8DC9FF9C-5963-465D-B078-C999F1C5B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6217" y="2082609"/>
              <a:ext cx="1387210" cy="3579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92075" tIns="46037" rIns="92075" bIns="46037" anchor="ctr"/>
            <a:lstStyle/>
            <a:p>
              <a:pPr algn="ctr"/>
              <a:r>
                <a:rPr lang="en-US" altLang="ko-KR" sz="16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May</a:t>
              </a:r>
              <a:endParaRPr lang="ko-KR" altLang="en-US" sz="16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나눔고딕" pitchFamily="50" charset="-127"/>
              </a:endParaRPr>
            </a:p>
          </p:txBody>
        </p:sp>
        <p:sp>
          <p:nvSpPr>
            <p:cNvPr id="35" name="Line 16">
              <a:extLst>
                <a:ext uri="{FF2B5EF4-FFF2-40B4-BE49-F238E27FC236}">
                  <a16:creationId xmlns:a16="http://schemas.microsoft.com/office/drawing/2014/main" id="{F14786BD-A68E-426A-B722-40A1AA944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4484" y="2440535"/>
              <a:ext cx="6978941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나눔고딕" pitchFamily="50" charset="-127"/>
              </a:endParaRPr>
            </a:p>
          </p:txBody>
        </p:sp>
        <p:sp>
          <p:nvSpPr>
            <p:cNvPr id="36" name="Line 20">
              <a:extLst>
                <a:ext uri="{FF2B5EF4-FFF2-40B4-BE49-F238E27FC236}">
                  <a16:creationId xmlns:a16="http://schemas.microsoft.com/office/drawing/2014/main" id="{06BC4672-E013-4377-BE3E-5587ED025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331" y="2082609"/>
              <a:ext cx="0" cy="397465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Microsoft YaHei" panose="020B0503020204020204" pitchFamily="34" charset="-122"/>
                <a:ea typeface="나눔고딕" pitchFamily="50" charset="-127"/>
              </a:endParaRPr>
            </a:p>
          </p:txBody>
        </p:sp>
        <p:sp>
          <p:nvSpPr>
            <p:cNvPr id="37" name="Line 24">
              <a:extLst>
                <a:ext uri="{FF2B5EF4-FFF2-40B4-BE49-F238E27FC236}">
                  <a16:creationId xmlns:a16="http://schemas.microsoft.com/office/drawing/2014/main" id="{9521636C-1CE8-495D-8678-6F3B3AD6A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3059" y="2082609"/>
              <a:ext cx="0" cy="397465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>
                <a:latin typeface="Microsoft YaHei" panose="020B0503020204020204" pitchFamily="34" charset="-122"/>
                <a:ea typeface="나눔고딕" pitchFamily="50" charset="-127"/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20C3D41-1E55-46FF-A8DC-53BB8FAC83B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627" y="5068653"/>
              <a:ext cx="4195800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76200" cap="rnd">
              <a:solidFill>
                <a:srgbClr val="569CF0">
                  <a:alpha val="6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DFA6F0B-259D-40F1-B242-2CE7DD0F55EB}"/>
                </a:ext>
              </a:extLst>
            </p:cNvPr>
            <p:cNvCxnSpPr>
              <a:cxnSpLocks/>
            </p:cNvCxnSpPr>
            <p:nvPr/>
          </p:nvCxnSpPr>
          <p:spPr>
            <a:xfrm>
              <a:off x="5942377" y="5643508"/>
              <a:ext cx="2101048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76200" cap="rnd">
              <a:solidFill>
                <a:srgbClr val="569CF0">
                  <a:alpha val="6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8841DD8-9783-4A2D-865D-005F85D2CE56}"/>
                </a:ext>
              </a:extLst>
            </p:cNvPr>
            <p:cNvCxnSpPr>
              <a:cxnSpLocks/>
            </p:cNvCxnSpPr>
            <p:nvPr/>
          </p:nvCxnSpPr>
          <p:spPr>
            <a:xfrm>
              <a:off x="2455791" y="4493797"/>
              <a:ext cx="4164402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76200" cap="rnd">
              <a:solidFill>
                <a:srgbClr val="569CF0">
                  <a:alpha val="6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E393128-E8FE-4A17-A4BD-C5BCD5EBBC28}"/>
                </a:ext>
              </a:extLst>
            </p:cNvPr>
            <p:cNvCxnSpPr>
              <a:cxnSpLocks/>
            </p:cNvCxnSpPr>
            <p:nvPr/>
          </p:nvCxnSpPr>
          <p:spPr>
            <a:xfrm>
              <a:off x="2455791" y="3918940"/>
              <a:ext cx="2054495" cy="1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76200" cap="rnd">
              <a:solidFill>
                <a:srgbClr val="569CF0">
                  <a:alpha val="6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29AA78-CCD7-4534-A666-56FB5435511F}"/>
                </a:ext>
              </a:extLst>
            </p:cNvPr>
            <p:cNvSpPr txBox="1"/>
            <p:nvPr/>
          </p:nvSpPr>
          <p:spPr>
            <a:xfrm>
              <a:off x="1066179" y="3379136"/>
              <a:ext cx="2073470" cy="249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나눔고딕" pitchFamily="50" charset="-127"/>
                </a:rPr>
                <a:t>Data Collection</a:t>
              </a:r>
              <a:endPara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나눔고딕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5B1D87A-0932-4913-A617-80C0F5439208}"/>
                </a:ext>
              </a:extLst>
            </p:cNvPr>
            <p:cNvSpPr txBox="1"/>
            <p:nvPr/>
          </p:nvSpPr>
          <p:spPr>
            <a:xfrm>
              <a:off x="2436609" y="3955554"/>
              <a:ext cx="2103728" cy="250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1000" b="1" spc="-3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나눔고딕" pitchFamily="50" charset="-127"/>
                </a:rPr>
                <a:t>Data Augmentation</a:t>
              </a:r>
              <a:endPara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나눔고딕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3AFF848-8C2C-4380-B173-3069AA7FBAD0}"/>
                </a:ext>
              </a:extLst>
            </p:cNvPr>
            <p:cNvSpPr txBox="1"/>
            <p:nvPr/>
          </p:nvSpPr>
          <p:spPr>
            <a:xfrm>
              <a:off x="2436609" y="4532228"/>
              <a:ext cx="4206447" cy="250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나눔고딕" pitchFamily="50" charset="-127"/>
                </a:rPr>
                <a:t>Machine Learning Modeling</a:t>
              </a:r>
              <a:endPara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나눔고딕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01BB727-94CC-430C-9FB6-EC499C42A727}"/>
                </a:ext>
              </a:extLst>
            </p:cNvPr>
            <p:cNvSpPr txBox="1"/>
            <p:nvPr/>
          </p:nvSpPr>
          <p:spPr>
            <a:xfrm>
              <a:off x="3863197" y="5108902"/>
              <a:ext cx="4180229" cy="250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나눔고딕" pitchFamily="50" charset="-127"/>
                </a:rPr>
                <a:t>Model Verification</a:t>
              </a:r>
              <a:endPara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나눔고딕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1D24A41-F7E5-42C5-885A-66CE1687BBB3}"/>
                </a:ext>
              </a:extLst>
            </p:cNvPr>
            <p:cNvSpPr txBox="1"/>
            <p:nvPr/>
          </p:nvSpPr>
          <p:spPr>
            <a:xfrm>
              <a:off x="5942374" y="5685574"/>
              <a:ext cx="2101051" cy="250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10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나눔고딕" pitchFamily="50" charset="-127"/>
                </a:rPr>
                <a:t>Web Implementation</a:t>
              </a:r>
              <a:endPara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나눔고딕" pitchFamily="50" charset="-127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4ED9E25-4B48-474D-8356-D5C231790530}"/>
              </a:ext>
            </a:extLst>
          </p:cNvPr>
          <p:cNvSpPr txBox="1"/>
          <p:nvPr/>
        </p:nvSpPr>
        <p:spPr>
          <a:xfrm>
            <a:off x="485775" y="1401869"/>
            <a:ext cx="4448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Detailed schedule</a:t>
            </a:r>
          </a:p>
        </p:txBody>
      </p:sp>
    </p:spTree>
    <p:extLst>
      <p:ext uri="{BB962C8B-B14F-4D97-AF65-F5344CB8AC3E}">
        <p14:creationId xmlns:p14="http://schemas.microsoft.com/office/powerpoint/2010/main" val="63792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81948" y="221147"/>
            <a:ext cx="8531851" cy="884238"/>
          </a:xfrm>
        </p:spPr>
        <p:txBody>
          <a:bodyPr/>
          <a:lstStyle/>
          <a:p>
            <a:pPr algn="l"/>
            <a:r>
              <a:rPr lang="en-US" altLang="ko-KR" sz="28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Project Ovjectives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126E68-FD70-4277-ACAF-12E69095CBF5}"/>
              </a:ext>
            </a:extLst>
          </p:cNvPr>
          <p:cNvCxnSpPr/>
          <p:nvPr/>
        </p:nvCxnSpPr>
        <p:spPr>
          <a:xfrm>
            <a:off x="364803" y="889166"/>
            <a:ext cx="8406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416445EF-6EFE-4399-9A99-855255D5993B}"/>
              </a:ext>
            </a:extLst>
          </p:cNvPr>
          <p:cNvSpPr/>
          <p:nvPr/>
        </p:nvSpPr>
        <p:spPr>
          <a:xfrm>
            <a:off x="355278" y="1269682"/>
            <a:ext cx="514350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3434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A294C0-CD40-4B43-8BC3-CA8EC0CB3043}"/>
              </a:ext>
            </a:extLst>
          </p:cNvPr>
          <p:cNvSpPr txBox="1"/>
          <p:nvPr/>
        </p:nvSpPr>
        <p:spPr>
          <a:xfrm>
            <a:off x="485775" y="1401869"/>
            <a:ext cx="4448175" cy="79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</a:rPr>
              <a:t>Proposal goals</a:t>
            </a:r>
            <a:endParaRPr lang="en-US" altLang="ko-KR" sz="2000" b="1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- More than 90% accuracy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1CFF4B0-707C-486C-8390-116B01F107B4}"/>
              </a:ext>
            </a:extLst>
          </p:cNvPr>
          <p:cNvSpPr/>
          <p:nvPr/>
        </p:nvSpPr>
        <p:spPr>
          <a:xfrm>
            <a:off x="355278" y="2851081"/>
            <a:ext cx="514350" cy="5143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3434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81FD6A-77ED-4A02-8BC6-76D6291E76B2}"/>
              </a:ext>
            </a:extLst>
          </p:cNvPr>
          <p:cNvSpPr txBox="1"/>
          <p:nvPr/>
        </p:nvSpPr>
        <p:spPr>
          <a:xfrm>
            <a:off x="485774" y="2983268"/>
            <a:ext cx="7648576" cy="209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125"/>
              </a:spcAft>
            </a:pPr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</a:rPr>
              <a:t>Deviation made from original objectives</a:t>
            </a:r>
          </a:p>
          <a:p>
            <a:pPr>
              <a:lnSpc>
                <a:spcPct val="125000"/>
              </a:lnSpc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</a:rPr>
              <a:t>  - Change evaluation criteria : Accuracy -&gt; RMSE</a:t>
            </a:r>
          </a:p>
          <a:p>
            <a:pPr>
              <a:lnSpc>
                <a:spcPct val="250000"/>
              </a:lnSpc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</a:rPr>
              <a:t>  - Reason : evaluation criteria change and also change the goals</a:t>
            </a:r>
          </a:p>
          <a:p>
            <a:pPr>
              <a:lnSpc>
                <a:spcPct val="250000"/>
              </a:lnSpc>
            </a:pPr>
            <a:r>
              <a:rPr lang="en-US" altLang="ko-KR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</a:rPr>
              <a:t>  - New goals : Below RMSE 100</a:t>
            </a:r>
            <a:endParaRPr lang="ko-KR" altLang="en-US" b="1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239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93777444-4EBC-46D8-A8FA-D6250409D660}"/>
              </a:ext>
            </a:extLst>
          </p:cNvPr>
          <p:cNvSpPr/>
          <p:nvPr/>
        </p:nvSpPr>
        <p:spPr>
          <a:xfrm>
            <a:off x="317007" y="1283738"/>
            <a:ext cx="1239665" cy="123966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34343"/>
              </a:solidFill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81948" y="221147"/>
            <a:ext cx="8531851" cy="884238"/>
          </a:xfrm>
        </p:spPr>
        <p:txBody>
          <a:bodyPr/>
          <a:lstStyle/>
          <a:p>
            <a:pPr algn="l"/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Experimental Works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126E68-FD70-4277-ACAF-12E69095CBF5}"/>
              </a:ext>
            </a:extLst>
          </p:cNvPr>
          <p:cNvCxnSpPr/>
          <p:nvPr/>
        </p:nvCxnSpPr>
        <p:spPr>
          <a:xfrm>
            <a:off x="364803" y="889166"/>
            <a:ext cx="8406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59BC1228-E13F-4A56-9823-DD8B80A602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90" y="1751489"/>
            <a:ext cx="1066700" cy="3742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F4B5989-7E51-4CA2-903C-F2CDD4B898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022" y="1017000"/>
            <a:ext cx="724694" cy="72186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16CB5C-AD84-4F67-8F29-514B3E0669E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5" r="16064" b="15294"/>
          <a:stretch/>
        </p:blipFill>
        <p:spPr>
          <a:xfrm>
            <a:off x="6769831" y="1060210"/>
            <a:ext cx="1196602" cy="65617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501475-FB5F-4F25-B9E5-7B29CEA6A376}"/>
              </a:ext>
            </a:extLst>
          </p:cNvPr>
          <p:cNvSpPr/>
          <p:nvPr/>
        </p:nvSpPr>
        <p:spPr>
          <a:xfrm>
            <a:off x="6709916" y="1815288"/>
            <a:ext cx="2152136" cy="291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Design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9F3DC1-85DE-4809-8BEF-B0D300530A8A}"/>
              </a:ext>
            </a:extLst>
          </p:cNvPr>
          <p:cNvSpPr/>
          <p:nvPr/>
        </p:nvSpPr>
        <p:spPr>
          <a:xfrm>
            <a:off x="1556672" y="1301516"/>
            <a:ext cx="2486812" cy="440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Data Preprocessing &amp;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Data Augmentation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522FE92-1CE7-427C-92E9-5B56E45943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61" y="1871830"/>
            <a:ext cx="1138644" cy="51756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7014A54-6E5D-4ED6-A795-76986C3C9A4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8" t="28978" r="31377" b="27249"/>
          <a:stretch/>
        </p:blipFill>
        <p:spPr>
          <a:xfrm>
            <a:off x="1992846" y="2578264"/>
            <a:ext cx="552474" cy="69539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3C6B54-5278-4D93-ABCB-84771F280467}"/>
              </a:ext>
            </a:extLst>
          </p:cNvPr>
          <p:cNvSpPr/>
          <p:nvPr/>
        </p:nvSpPr>
        <p:spPr>
          <a:xfrm>
            <a:off x="2838405" y="1987188"/>
            <a:ext cx="2652662" cy="405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To get the datasets</a:t>
            </a:r>
          </a:p>
          <a:p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of Economics and Finance </a:t>
            </a:r>
            <a:endParaRPr lang="ko-KR" altLang="en-US" sz="1400" b="1" dirty="0">
              <a:solidFill>
                <a:schemeClr val="tx2">
                  <a:lumMod val="75000"/>
                </a:schemeClr>
              </a:solidFill>
              <a:latin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1A1092-5EF6-46A3-8829-B2689F04802F}"/>
              </a:ext>
            </a:extLst>
          </p:cNvPr>
          <p:cNvSpPr/>
          <p:nvPr/>
        </p:nvSpPr>
        <p:spPr>
          <a:xfrm>
            <a:off x="2545320" y="2722416"/>
            <a:ext cx="1755055" cy="405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For Categorization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77D3446E-8262-4BA7-A2A9-5FF5E4BB82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057" y="3603573"/>
            <a:ext cx="6496636" cy="2762443"/>
          </a:xfrm>
          <a:prstGeom prst="rect">
            <a:avLst/>
          </a:prstGeom>
        </p:spPr>
      </p:pic>
      <p:pic>
        <p:nvPicPr>
          <p:cNvPr id="33" name="그래픽 32" descr="오른쪽으로 굽은 화살표">
            <a:extLst>
              <a:ext uri="{FF2B5EF4-FFF2-40B4-BE49-F238E27FC236}">
                <a16:creationId xmlns:a16="http://schemas.microsoft.com/office/drawing/2014/main" id="{F2071C6B-5891-424A-9632-DF1577160A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0603" y="26175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62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81948" y="221147"/>
            <a:ext cx="8531851" cy="884238"/>
          </a:xfrm>
        </p:spPr>
        <p:txBody>
          <a:bodyPr/>
          <a:lstStyle/>
          <a:p>
            <a:pPr algn="l"/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Experimental Works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126E68-FD70-4277-ACAF-12E69095CBF5}"/>
              </a:ext>
            </a:extLst>
          </p:cNvPr>
          <p:cNvCxnSpPr/>
          <p:nvPr/>
        </p:nvCxnSpPr>
        <p:spPr>
          <a:xfrm>
            <a:off x="364803" y="889166"/>
            <a:ext cx="8406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7F4B5989-7E51-4CA2-903C-F2CDD4B898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045" y="2339344"/>
            <a:ext cx="724694" cy="72186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16CB5C-AD84-4F67-8F29-514B3E0669E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5" r="16064" b="15294"/>
          <a:stretch/>
        </p:blipFill>
        <p:spPr>
          <a:xfrm>
            <a:off x="9369854" y="2382554"/>
            <a:ext cx="1196602" cy="65617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501475-FB5F-4F25-B9E5-7B29CEA6A376}"/>
              </a:ext>
            </a:extLst>
          </p:cNvPr>
          <p:cNvSpPr/>
          <p:nvPr/>
        </p:nvSpPr>
        <p:spPr>
          <a:xfrm>
            <a:off x="9309939" y="3137632"/>
            <a:ext cx="2152136" cy="291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Design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16A2A5C-2364-4C90-99CD-0CFBFA7612A8}"/>
              </a:ext>
            </a:extLst>
          </p:cNvPr>
          <p:cNvGrpSpPr/>
          <p:nvPr/>
        </p:nvGrpSpPr>
        <p:grpSpPr>
          <a:xfrm>
            <a:off x="345655" y="3661481"/>
            <a:ext cx="8866584" cy="2840725"/>
            <a:chOff x="355278" y="1269682"/>
            <a:chExt cx="8866584" cy="2840725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A3624F2-C5AA-41AA-B7C7-F43C9892E248}"/>
                </a:ext>
              </a:extLst>
            </p:cNvPr>
            <p:cNvGrpSpPr/>
            <p:nvPr/>
          </p:nvGrpSpPr>
          <p:grpSpPr>
            <a:xfrm>
              <a:off x="593447" y="1773404"/>
              <a:ext cx="8628415" cy="2337003"/>
              <a:chOff x="372966" y="2060582"/>
              <a:chExt cx="8628415" cy="2337003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941775D0-74AB-4E4E-AD48-0C10C53B228B}"/>
                  </a:ext>
                </a:extLst>
              </p:cNvPr>
              <p:cNvSpPr/>
              <p:nvPr/>
            </p:nvSpPr>
            <p:spPr>
              <a:xfrm>
                <a:off x="2645601" y="2562880"/>
                <a:ext cx="1149504" cy="1149504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DF64ACB7-0963-409E-8969-72C7DA64F4B9}"/>
                  </a:ext>
                </a:extLst>
              </p:cNvPr>
              <p:cNvSpPr/>
              <p:nvPr/>
            </p:nvSpPr>
            <p:spPr>
              <a:xfrm>
                <a:off x="372966" y="2273927"/>
                <a:ext cx="1742785" cy="212365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200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</a:t>
                </a:r>
                <a:r>
                  <a:rPr lang="en-US" altLang="ko-KR" sz="2000" b="0" cap="none" spc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Forest</a:t>
                </a:r>
                <a:endParaRPr lang="en-US" altLang="ko-KR" sz="20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ko-KR" b="0" cap="none" spc="0">
                    <a:ln w="0"/>
                    <a:solidFill>
                      <a:schemeClr val="tx2">
                        <a:lumMod val="60000"/>
                        <a:lumOff val="4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RMSE : 133.354</a:t>
                </a:r>
              </a:p>
              <a:p>
                <a:pPr algn="ctr"/>
                <a:r>
                  <a:rPr lang="en-US" altLang="ko-KR" sz="200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XGBoost</a:t>
                </a:r>
              </a:p>
              <a:p>
                <a:pPr algn="ctr"/>
                <a:r>
                  <a:rPr lang="en-US" altLang="ko-KR">
                    <a:ln w="0"/>
                    <a:solidFill>
                      <a:schemeClr val="tx2">
                        <a:lumMod val="60000"/>
                        <a:lumOff val="4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RMSE : 131.775</a:t>
                </a:r>
              </a:p>
              <a:p>
                <a:pPr algn="ctr"/>
                <a:r>
                  <a:rPr lang="en-US" altLang="ko-KR" sz="200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LightGBM</a:t>
                </a:r>
              </a:p>
              <a:p>
                <a:pPr algn="ctr"/>
                <a:r>
                  <a:rPr lang="en-US" altLang="ko-KR">
                    <a:ln w="0"/>
                    <a:solidFill>
                      <a:schemeClr val="tx2">
                        <a:lumMod val="60000"/>
                        <a:lumOff val="4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RMSE : 130.810</a:t>
                </a:r>
              </a:p>
              <a:p>
                <a:pPr algn="ctr"/>
                <a:endParaRPr lang="en-US" altLang="ko-KR" b="0" cap="none" spc="0">
                  <a:ln w="0"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A7907783-0211-4850-9CDB-85095C014E38}"/>
                  </a:ext>
                </a:extLst>
              </p:cNvPr>
              <p:cNvSpPr/>
              <p:nvPr/>
            </p:nvSpPr>
            <p:spPr>
              <a:xfrm>
                <a:off x="2670149" y="2981430"/>
                <a:ext cx="1136879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altLang="ko-KR" b="1" dirty="0">
                    <a:ln/>
                    <a:solidFill>
                      <a:schemeClr val="bg1"/>
                    </a:solidFill>
                    <a:latin typeface="Times New Roman" panose="02020603050405020304" pitchFamily="18" charset="0"/>
                    <a:ea typeface="나눔스퀘어 ExtraBold" panose="020B0600000101010101" pitchFamily="50" charset="-127"/>
                    <a:cs typeface="Times New Roman" panose="02020603050405020304" pitchFamily="18" charset="0"/>
                  </a:rPr>
                  <a:t>Ensemble</a:t>
                </a:r>
              </a:p>
            </p:txBody>
          </p: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38734562-C0B1-4AB3-B77A-7F3A9992C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5520" y="3121173"/>
                <a:ext cx="584407" cy="16459"/>
              </a:xfrm>
              <a:prstGeom prst="straightConnector1">
                <a:avLst/>
              </a:prstGeom>
              <a:ln w="508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5E84A57C-F87A-404E-A00D-C7B70C4C96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5520" y="2585453"/>
                <a:ext cx="584407" cy="303656"/>
              </a:xfrm>
              <a:prstGeom prst="straightConnector1">
                <a:avLst/>
              </a:prstGeom>
              <a:ln w="508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F663D01B-F98A-4E0B-A7F2-226988767B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5520" y="3404508"/>
                <a:ext cx="584407" cy="253856"/>
              </a:xfrm>
              <a:prstGeom prst="straightConnector1">
                <a:avLst/>
              </a:prstGeom>
              <a:ln w="508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0FF42A24-0058-4F35-ABC5-740FD2C907F2}"/>
                  </a:ext>
                </a:extLst>
              </p:cNvPr>
              <p:cNvCxnSpPr>
                <a:cxnSpLocks/>
                <a:stCxn id="40" idx="6"/>
              </p:cNvCxnSpPr>
              <p:nvPr/>
            </p:nvCxnSpPr>
            <p:spPr>
              <a:xfrm flipV="1">
                <a:off x="3795105" y="2797543"/>
                <a:ext cx="435851" cy="340089"/>
              </a:xfrm>
              <a:prstGeom prst="straightConnector1">
                <a:avLst/>
              </a:prstGeom>
              <a:ln w="508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2CB409E8-5085-4589-AFE3-E0BF1CC6A604}"/>
                  </a:ext>
                </a:extLst>
              </p:cNvPr>
              <p:cNvSpPr/>
              <p:nvPr/>
            </p:nvSpPr>
            <p:spPr>
              <a:xfrm>
                <a:off x="4617110" y="2395272"/>
                <a:ext cx="871702" cy="33867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200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R(2):X(5):L(3)</a:t>
                </a:r>
                <a:endParaRPr lang="en-US" altLang="ko-KR">
                  <a:ln w="0"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ko-KR">
                    <a:ln w="0"/>
                    <a:solidFill>
                      <a:schemeClr val="tx2">
                        <a:lumMod val="60000"/>
                        <a:lumOff val="4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RMSE : 127.887</a:t>
                </a:r>
                <a:endParaRPr lang="en-US" altLang="ko-KR" b="0" cap="none" spc="0">
                  <a:ln w="0"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5215C5A2-180D-428B-BA5D-84A5DAAB9821}"/>
                  </a:ext>
                </a:extLst>
              </p:cNvPr>
              <p:cNvCxnSpPr>
                <a:cxnSpLocks/>
                <a:endCxn id="49" idx="0"/>
              </p:cNvCxnSpPr>
              <p:nvPr/>
            </p:nvCxnSpPr>
            <p:spPr>
              <a:xfrm>
                <a:off x="5214011" y="3055479"/>
                <a:ext cx="294278" cy="434395"/>
              </a:xfrm>
              <a:prstGeom prst="straightConnector1">
                <a:avLst/>
              </a:prstGeom>
              <a:ln w="508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170C86FB-1FEC-4B47-8C25-8D30E0E068CB}"/>
                  </a:ext>
                </a:extLst>
              </p:cNvPr>
              <p:cNvSpPr/>
              <p:nvPr/>
            </p:nvSpPr>
            <p:spPr>
              <a:xfrm>
                <a:off x="5043574" y="3489873"/>
                <a:ext cx="929430" cy="33867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200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R(2):X(3):L(5)</a:t>
                </a:r>
                <a:endParaRPr lang="en-US" altLang="ko-KR">
                  <a:ln w="0"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ko-KR">
                    <a:ln w="0"/>
                    <a:solidFill>
                      <a:schemeClr val="tx2">
                        <a:lumMod val="60000"/>
                        <a:lumOff val="4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RMSE : 127.7698</a:t>
                </a:r>
                <a:endParaRPr lang="en-US" altLang="ko-KR" b="0" cap="none" spc="0">
                  <a:ln w="0"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3098823F-EA12-48AE-AF8B-0545F49A41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73072" y="2889110"/>
                <a:ext cx="556654" cy="502602"/>
              </a:xfrm>
              <a:prstGeom prst="straightConnector1">
                <a:avLst/>
              </a:prstGeom>
              <a:ln w="889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27B402A3-9A16-43A7-A22B-4FBC4C10C991}"/>
                  </a:ext>
                </a:extLst>
              </p:cNvPr>
              <p:cNvSpPr/>
              <p:nvPr/>
            </p:nvSpPr>
            <p:spPr>
              <a:xfrm>
                <a:off x="6281874" y="2060582"/>
                <a:ext cx="2719507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240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R(1):X(1):L(3)</a:t>
                </a:r>
                <a:endParaRPr lang="en-US" altLang="ko-KR" sz="2000">
                  <a:ln w="0"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ko-KR" sz="2400" b="1">
                    <a:ln w="0"/>
                    <a:solidFill>
                      <a:schemeClr val="tx2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RMSE : 127.7531</a:t>
                </a:r>
                <a:endParaRPr lang="en-US" altLang="ko-KR" sz="2400" b="1" cap="none" spc="0">
                  <a:ln w="0"/>
                  <a:solidFill>
                    <a:schemeClr val="tx2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6F48B4B1-8BCB-4B25-A207-C7D0D6714BD4}"/>
                </a:ext>
              </a:extLst>
            </p:cNvPr>
            <p:cNvSpPr/>
            <p:nvPr/>
          </p:nvSpPr>
          <p:spPr>
            <a:xfrm>
              <a:off x="355278" y="1269682"/>
              <a:ext cx="514350" cy="514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34343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4037EC6-45E3-445E-A956-3392164A4DAA}"/>
                </a:ext>
              </a:extLst>
            </p:cNvPr>
            <p:cNvSpPr txBox="1"/>
            <p:nvPr/>
          </p:nvSpPr>
          <p:spPr>
            <a:xfrm>
              <a:off x="485775" y="1401869"/>
              <a:ext cx="4448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Result of Ensemble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05CE47DF-FAAC-4CF0-81DC-EBFA9E709153}"/>
              </a:ext>
            </a:extLst>
          </p:cNvPr>
          <p:cNvGrpSpPr/>
          <p:nvPr/>
        </p:nvGrpSpPr>
        <p:grpSpPr>
          <a:xfrm>
            <a:off x="451533" y="1261819"/>
            <a:ext cx="6474007" cy="2241470"/>
            <a:chOff x="244712" y="3865816"/>
            <a:chExt cx="6474007" cy="2241470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B84C356-6E92-4032-998E-A640B7BBD6E3}"/>
                </a:ext>
              </a:extLst>
            </p:cNvPr>
            <p:cNvSpPr/>
            <p:nvPr/>
          </p:nvSpPr>
          <p:spPr>
            <a:xfrm>
              <a:off x="244712" y="3865816"/>
              <a:ext cx="1816418" cy="18164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34343"/>
                </a:solidFill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595FB71-5CF5-4788-ADAA-024EF0CC88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34"/>
            <a:stretch/>
          </p:blipFill>
          <p:spPr>
            <a:xfrm>
              <a:off x="646165" y="4594133"/>
              <a:ext cx="1217333" cy="64609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BA31881F-28C1-43F2-A9D9-ED312EEAA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12" y="4239884"/>
              <a:ext cx="838975" cy="838974"/>
            </a:xfrm>
            <a:prstGeom prst="rect">
              <a:avLst/>
            </a:prstGeom>
          </p:spPr>
        </p:pic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8008A45-C452-4728-B5C0-5F9AE18B8305}"/>
                </a:ext>
              </a:extLst>
            </p:cNvPr>
            <p:cNvSpPr/>
            <p:nvPr/>
          </p:nvSpPr>
          <p:spPr>
            <a:xfrm>
              <a:off x="2061130" y="3994387"/>
              <a:ext cx="2486811" cy="392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2">
                      <a:lumMod val="7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Times New Roman" panose="02020603050405020304" pitchFamily="18" charset="0"/>
                </a:rPr>
                <a:t>For several machine learning algorithms</a:t>
              </a:r>
              <a:endParaRPr lang="ko-KR" altLang="en-US" b="1" dirty="0">
                <a:solidFill>
                  <a:schemeClr val="tx2">
                    <a:lumMod val="75000"/>
                  </a:schemeClr>
                </a:solidFill>
                <a:latin typeface="Microsoft YaHei UI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D966DB5-DEB7-4993-B222-9D207381D7A9}"/>
                </a:ext>
              </a:extLst>
            </p:cNvPr>
            <p:cNvSpPr/>
            <p:nvPr/>
          </p:nvSpPr>
          <p:spPr>
            <a:xfrm>
              <a:off x="2146719" y="4537626"/>
              <a:ext cx="4572000" cy="15696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1600">
                  <a:latin typeface="Microsoft YaHei UI" panose="020B0503020204020204" pitchFamily="34" charset="-122"/>
                  <a:ea typeface="Microsoft YaHei UI" panose="020B0503020204020204" pitchFamily="34" charset="-122"/>
                  <a:cs typeface="Times New Roman" panose="02020603050405020304" pitchFamily="18" charset="0"/>
                </a:rPr>
                <a:t>Credit scoring with RandomForest, LighGBM and XGBoost that are classification algorithms</a:t>
              </a:r>
            </a:p>
            <a:p>
              <a:pPr marL="508500" lvl="1"/>
              <a:r>
                <a:rPr lang="en-US" altLang="ko-KR" sz="1600">
                  <a:latin typeface="Microsoft YaHei UI" panose="020B0503020204020204" pitchFamily="34" charset="-122"/>
                  <a:ea typeface="Microsoft YaHei UI" panose="020B0503020204020204" pitchFamily="34" charset="-122"/>
                  <a:cs typeface="Times New Roman" panose="02020603050405020304" pitchFamily="18" charset="0"/>
                </a:rPr>
                <a:t>After that, cross validation for each models and ensemble them to improve the accuracy</a:t>
              </a:r>
              <a:endParaRPr lang="en-US" altLang="ko-KR" sz="1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25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3533</TotalTime>
  <Words>642</Words>
  <Application>Microsoft Office PowerPoint</Application>
  <PresentationFormat>화면 슬라이드 쇼(4:3)</PresentationFormat>
  <Paragraphs>197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맑은 고딕</vt:lpstr>
      <vt:lpstr>Microsoft YaHei</vt:lpstr>
      <vt:lpstr>Wingdings</vt:lpstr>
      <vt:lpstr>나눔고딕</vt:lpstr>
      <vt:lpstr>Times New Roman</vt:lpstr>
      <vt:lpstr>Arial</vt:lpstr>
      <vt:lpstr>Microsoft YaHei UI</vt:lpstr>
      <vt:lpstr>Office 테마</vt:lpstr>
      <vt:lpstr>PowerPoint 프레젠테이션</vt:lpstr>
      <vt:lpstr>Contents</vt:lpstr>
      <vt:lpstr>Team leader and Team members</vt:lpstr>
      <vt:lpstr>Title of the Project</vt:lpstr>
      <vt:lpstr>Overall Schedule</vt:lpstr>
      <vt:lpstr>Overall Schedule</vt:lpstr>
      <vt:lpstr>Project Ovjectives</vt:lpstr>
      <vt:lpstr>Experimental Works</vt:lpstr>
      <vt:lpstr>Experimental Works</vt:lpstr>
      <vt:lpstr>Detailed analysis of Results</vt:lpstr>
      <vt:lpstr>Detailed analysis of Results</vt:lpstr>
      <vt:lpstr>Detailed analysis of Results</vt:lpstr>
      <vt:lpstr>Conclusion</vt:lpstr>
      <vt:lpstr>Financial Position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최 용락</cp:lastModifiedBy>
  <cp:revision>48</cp:revision>
  <cp:lastPrinted>2011-08-28T13:13:29Z</cp:lastPrinted>
  <dcterms:created xsi:type="dcterms:W3CDTF">2011-08-24T01:05:33Z</dcterms:created>
  <dcterms:modified xsi:type="dcterms:W3CDTF">2019-06-09T14:01:01Z</dcterms:modified>
</cp:coreProperties>
</file>