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6FADC4A-ED45-47D4-A676-6D20987E4D34}">
  <a:tblStyle styleId="{A6FADC4A-ED45-47D4-A676-6D20987E4D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regular.fntdata"/><Relationship Id="rId41" Type="http://schemas.openxmlformats.org/officeDocument/2006/relationships/slide" Target="slides/slide35.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fde3995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fde3995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fde3995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fde3995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fde3995d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fde3995d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Essentially converts inputs into probabilities that add up to 1. Each of these probabilities signify the probability of this input being associated with the respective class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fde3995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fde3995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fde3995d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fde3995d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e7b14e3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e7b14e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e7b14e4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e7b14e4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e7b14e46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e7b14e46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e7b14e4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e7b14e4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e87fc879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e87fc879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e7b14e4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e7b14e4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ea0e719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ea0e719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e9b38a1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e9b38a1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e9b38a13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e9b38a13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e87fc879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e87fc879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e87fc879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e87fc879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For Model Split : use reinforcement learning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e8745e9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e8745e9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Brendan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ea0e719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ea0e719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e8745e9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e8745e9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e8745e9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e8745e9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e8745e9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e8745e9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621b88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e621b88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e9b38a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e9b38a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e8745e9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e8745e9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e8745e9e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e8745e9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e8745e9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e8745e9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e90b170a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e90b170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e9b38a13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e9b38a13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fde3995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fde3995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fde3995d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de3995d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is a subset of machine learning that uses unlabeled data. Its frequently used to reduce the dimensionality of inputs using Principle Component Analysis. Clustering is also an unsupervised learning method where you're given data and the algorithm tries to break it up into clusters. Applications </a:t>
            </a:r>
            <a:r>
              <a:rPr lang="en"/>
              <a:t>include</a:t>
            </a:r>
            <a:r>
              <a:rPr lang="en"/>
              <a:t> social network analysis, data preprocessing (using PCA for example), image categorization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fde3995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fde3995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requires the use of labeled training data.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e87fc879f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e87fc879f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e87fc879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e87fc879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fde3995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fde3995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1" Type="http://schemas.openxmlformats.org/officeDocument/2006/relationships/hyperlink" Target="https://medium.com/@himanshuxd/activation-functions-sigmoid-relu-leaky-relu-and-softmax-basics-for-neural-networks-and-deep-8d9c70eed91e" TargetMode="External"/><Relationship Id="rId10" Type="http://schemas.openxmlformats.org/officeDocument/2006/relationships/hyperlink" Target="https://bdtechtalks.com/2018/02/27/limits-challenges-deep-learning-gary-marcus/" TargetMode="External"/><Relationship Id="rId13" Type="http://schemas.openxmlformats.org/officeDocument/2006/relationships/hyperlink" Target="https://appliedgo.net/perceptron/" TargetMode="External"/><Relationship Id="rId12" Type="http://schemas.openxmlformats.org/officeDocument/2006/relationships/hyperlink" Target="https://adeshpande3.github.io/A-Beginner%27s-Guide-To-Understanding-Convolutional-Neural-Networks/" TargetMode="External"/><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towardsdatascience.com/an-overview-of-resnet-and-its-variants-5281e2f56035" TargetMode="External"/><Relationship Id="rId4" Type="http://schemas.openxmlformats.org/officeDocument/2006/relationships/hyperlink" Target="https://en.wikipedia.org/wiki/File:Perceptron_example.svg" TargetMode="External"/><Relationship Id="rId9" Type="http://schemas.openxmlformats.org/officeDocument/2006/relationships/hyperlink" Target="https://www.researchgate.net/figure/Artificial-neural-network-architecture-ANN-i-h-1-h-2-h-n-o_fig1_321259051" TargetMode="External"/><Relationship Id="rId5" Type="http://schemas.openxmlformats.org/officeDocument/2006/relationships/hyperlink" Target="https://neurohive.io/en/popular-networks/resnet/" TargetMode="External"/><Relationship Id="rId6" Type="http://schemas.openxmlformats.org/officeDocument/2006/relationships/hyperlink" Target="http://image-net.org/challenges/LSVRC/2013/" TargetMode="External"/><Relationship Id="rId7" Type="http://schemas.openxmlformats.org/officeDocument/2006/relationships/hyperlink" Target="https://www.kdnuggets.com/2018/03/5-things-reinforcement-learning.html" TargetMode="External"/><Relationship Id="rId8" Type="http://schemas.openxmlformats.org/officeDocument/2006/relationships/hyperlink" Target="https://www.iotforall.com/machine-learning-crash-course-unsupervised-learn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65750" y="13498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Performance Analysis of Distributed Deep Learning </a:t>
            </a:r>
            <a:r>
              <a:rPr lang="en" sz="3000"/>
              <a:t>Architecture</a:t>
            </a:r>
            <a:endParaRPr sz="3000"/>
          </a:p>
        </p:txBody>
      </p:sp>
      <p:sp>
        <p:nvSpPr>
          <p:cNvPr id="135" name="Google Shape;135;p13"/>
          <p:cNvSpPr txBox="1"/>
          <p:nvPr>
            <p:ph idx="1" type="subTitle"/>
          </p:nvPr>
        </p:nvSpPr>
        <p:spPr>
          <a:xfrm>
            <a:off x="5083950" y="3924925"/>
            <a:ext cx="3470700" cy="506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Team Members : Rahul Yalamanchili, Brendan Hand, Sushanta K. Pani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213" name="Google Shape;213;p22"/>
          <p:cNvSpPr txBox="1"/>
          <p:nvPr>
            <p:ph idx="1" type="body"/>
          </p:nvPr>
        </p:nvSpPr>
        <p:spPr>
          <a:xfrm>
            <a:off x="1297500" y="1567550"/>
            <a:ext cx="3655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Models are generally based on Neural Networks</a:t>
            </a:r>
            <a:endParaRPr/>
          </a:p>
          <a:p>
            <a:pPr indent="-311150" lvl="0" marL="457200" rtl="0" algn="l">
              <a:spcBef>
                <a:spcPts val="0"/>
              </a:spcBef>
              <a:spcAft>
                <a:spcPts val="0"/>
              </a:spcAft>
              <a:buSzPts val="1300"/>
              <a:buChar char="●"/>
            </a:pPr>
            <a:r>
              <a:rPr lang="en"/>
              <a:t>Use multiple layers to gather higher level information w/ each layer</a:t>
            </a:r>
            <a:endParaRPr/>
          </a:p>
          <a:p>
            <a:pPr indent="-311150" lvl="0" marL="457200" rtl="0" algn="l">
              <a:spcBef>
                <a:spcPts val="0"/>
              </a:spcBef>
              <a:spcAft>
                <a:spcPts val="0"/>
              </a:spcAft>
              <a:buSzPts val="1300"/>
              <a:buChar char="●"/>
            </a:pPr>
            <a:r>
              <a:rPr lang="en"/>
              <a:t>Supervised learning</a:t>
            </a:r>
            <a:endParaRPr/>
          </a:p>
          <a:p>
            <a:pPr indent="-298450" lvl="1" marL="914400" rtl="0" algn="l">
              <a:spcBef>
                <a:spcPts val="0"/>
              </a:spcBef>
              <a:spcAft>
                <a:spcPts val="0"/>
              </a:spcAft>
              <a:buSzPts val="1100"/>
              <a:buChar char="○"/>
            </a:pPr>
            <a:r>
              <a:rPr lang="en"/>
              <a:t>Reduces the need to mine distinguishing features from data </a:t>
            </a:r>
            <a:r>
              <a:rPr lang="en"/>
              <a:t>beforehand</a:t>
            </a:r>
            <a:endParaRPr/>
          </a:p>
          <a:p>
            <a:pPr indent="-311150" lvl="0" marL="457200" rtl="0" algn="l">
              <a:spcBef>
                <a:spcPts val="0"/>
              </a:spcBef>
              <a:spcAft>
                <a:spcPts val="0"/>
              </a:spcAft>
              <a:buSzPts val="1300"/>
              <a:buChar char="●"/>
            </a:pPr>
            <a:r>
              <a:rPr lang="en"/>
              <a:t>Unsupervised learning</a:t>
            </a:r>
            <a:endParaRPr/>
          </a:p>
          <a:p>
            <a:pPr indent="-298450" lvl="1" marL="914400" rtl="0" algn="l">
              <a:spcBef>
                <a:spcPts val="0"/>
              </a:spcBef>
              <a:spcAft>
                <a:spcPts val="0"/>
              </a:spcAft>
              <a:buSzPts val="1100"/>
              <a:buChar char="○"/>
            </a:pPr>
            <a:r>
              <a:rPr lang="en"/>
              <a:t>Helps with dimensionality reduction</a:t>
            </a:r>
            <a:endParaRPr/>
          </a:p>
        </p:txBody>
      </p:sp>
      <p:pic>
        <p:nvPicPr>
          <p:cNvPr id="214" name="Google Shape;214;p22"/>
          <p:cNvPicPr preferRelativeResize="0"/>
          <p:nvPr/>
        </p:nvPicPr>
        <p:blipFill>
          <a:blip r:embed="rId3">
            <a:alphaModFix/>
          </a:blip>
          <a:stretch>
            <a:fillRect/>
          </a:stretch>
        </p:blipFill>
        <p:spPr>
          <a:xfrm>
            <a:off x="5075500" y="1567550"/>
            <a:ext cx="3886201" cy="23681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 ReLU</a:t>
            </a:r>
            <a:endParaRPr/>
          </a:p>
        </p:txBody>
      </p:sp>
      <p:sp>
        <p:nvSpPr>
          <p:cNvPr id="220" name="Google Shape;22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i="1" lang="en" sz="1400"/>
              <a:t>y = max(0, x)</a:t>
            </a:r>
            <a:endParaRPr i="1" sz="1400"/>
          </a:p>
          <a:p>
            <a:pPr indent="-311150" lvl="0" marL="457200" rtl="0" algn="l">
              <a:spcBef>
                <a:spcPts val="0"/>
              </a:spcBef>
              <a:spcAft>
                <a:spcPts val="0"/>
              </a:spcAft>
              <a:buSzPts val="1300"/>
              <a:buChar char="●"/>
            </a:pPr>
            <a:r>
              <a:rPr lang="en"/>
              <a:t>Advantages:</a:t>
            </a:r>
            <a:endParaRPr/>
          </a:p>
          <a:p>
            <a:pPr indent="-298450" lvl="1" marL="914400" rtl="0" algn="l">
              <a:spcBef>
                <a:spcPts val="0"/>
              </a:spcBef>
              <a:spcAft>
                <a:spcPts val="0"/>
              </a:spcAft>
              <a:buSzPts val="1100"/>
              <a:buChar char="○"/>
            </a:pPr>
            <a:r>
              <a:rPr lang="en"/>
              <a:t>Computationally cheap to compute</a:t>
            </a:r>
            <a:endParaRPr/>
          </a:p>
          <a:p>
            <a:pPr indent="-298450" lvl="1" marL="914400" rtl="0" algn="l">
              <a:spcBef>
                <a:spcPts val="0"/>
              </a:spcBef>
              <a:spcAft>
                <a:spcPts val="0"/>
              </a:spcAft>
              <a:buSzPts val="1100"/>
              <a:buChar char="○"/>
            </a:pPr>
            <a:r>
              <a:rPr lang="en"/>
              <a:t>Converges faster</a:t>
            </a:r>
            <a:endParaRPr/>
          </a:p>
          <a:p>
            <a:pPr indent="-298450" lvl="1" marL="914400" rtl="0" algn="l">
              <a:spcBef>
                <a:spcPts val="0"/>
              </a:spcBef>
              <a:spcAft>
                <a:spcPts val="0"/>
              </a:spcAft>
              <a:buSzPts val="1100"/>
              <a:buChar char="○"/>
            </a:pPr>
            <a:r>
              <a:rPr lang="en"/>
              <a:t>Sparsely activated (concise model)</a:t>
            </a:r>
            <a:endParaRPr/>
          </a:p>
          <a:p>
            <a:pPr indent="-311150" lvl="0" marL="457200" rtl="0" algn="l">
              <a:spcBef>
                <a:spcPts val="0"/>
              </a:spcBef>
              <a:spcAft>
                <a:spcPts val="0"/>
              </a:spcAft>
              <a:buSzPts val="1300"/>
              <a:buChar char="●"/>
            </a:pPr>
            <a:r>
              <a:rPr lang="en"/>
              <a:t>Disadvantages:</a:t>
            </a:r>
            <a:endParaRPr/>
          </a:p>
          <a:p>
            <a:pPr indent="-298450" lvl="1" marL="914400" rtl="0" algn="l">
              <a:spcBef>
                <a:spcPts val="0"/>
              </a:spcBef>
              <a:spcAft>
                <a:spcPts val="0"/>
              </a:spcAft>
              <a:buSzPts val="1100"/>
              <a:buChar char="○"/>
            </a:pPr>
            <a:r>
              <a:rPr lang="en"/>
              <a:t>Dying ReLU problem</a:t>
            </a:r>
            <a:endParaRPr/>
          </a:p>
        </p:txBody>
      </p:sp>
      <p:pic>
        <p:nvPicPr>
          <p:cNvPr id="221" name="Google Shape;221;p23"/>
          <p:cNvPicPr preferRelativeResize="0"/>
          <p:nvPr/>
        </p:nvPicPr>
        <p:blipFill rotWithShape="1">
          <a:blip r:embed="rId3">
            <a:alphaModFix/>
          </a:blip>
          <a:srcRect b="52664" l="64086" r="886" t="10386"/>
          <a:stretch/>
        </p:blipFill>
        <p:spPr>
          <a:xfrm>
            <a:off x="5849475" y="1626724"/>
            <a:ext cx="2749175" cy="1890049"/>
          </a:xfrm>
          <a:prstGeom prst="rect">
            <a:avLst/>
          </a:prstGeom>
          <a:noFill/>
          <a:ln>
            <a:noFill/>
          </a:ln>
        </p:spPr>
      </p:pic>
      <p:pic>
        <p:nvPicPr>
          <p:cNvPr id="222" name="Google Shape;222;p23"/>
          <p:cNvPicPr preferRelativeResize="0"/>
          <p:nvPr/>
        </p:nvPicPr>
        <p:blipFill>
          <a:blip r:embed="rId4">
            <a:alphaModFix/>
          </a:blip>
          <a:stretch>
            <a:fillRect/>
          </a:stretch>
        </p:blipFill>
        <p:spPr>
          <a:xfrm>
            <a:off x="1748099" y="3269875"/>
            <a:ext cx="3227300" cy="164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 Softmax</a:t>
            </a:r>
            <a:endParaRPr/>
          </a:p>
        </p:txBody>
      </p:sp>
      <p:sp>
        <p:nvSpPr>
          <p:cNvPr id="228" name="Google Shape;22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Converts inputs (numeric outputs of last layer) into probabilities</a:t>
            </a:r>
            <a:endParaRPr/>
          </a:p>
          <a:p>
            <a:pPr indent="-311150" lvl="0" marL="457200" rtl="0" algn="l">
              <a:spcBef>
                <a:spcPts val="1000"/>
              </a:spcBef>
              <a:spcAft>
                <a:spcPts val="0"/>
              </a:spcAft>
              <a:buSzPts val="1300"/>
              <a:buChar char="●"/>
            </a:pPr>
            <a:r>
              <a:rPr lang="en"/>
              <a:t>Utilized in the last layer as opposed to ReLU</a:t>
            </a:r>
            <a:endParaRPr/>
          </a:p>
          <a:p>
            <a:pPr indent="-311150" lvl="0" marL="457200" rtl="0" algn="l">
              <a:spcBef>
                <a:spcPts val="1000"/>
              </a:spcBef>
              <a:spcAft>
                <a:spcPts val="0"/>
              </a:spcAft>
              <a:buSzPts val="1300"/>
              <a:buChar char="●"/>
            </a:pPr>
            <a:r>
              <a:rPr lang="en"/>
              <a:t>Advantages:</a:t>
            </a:r>
            <a:endParaRPr/>
          </a:p>
          <a:p>
            <a:pPr indent="-298450" lvl="1" marL="914400" rtl="0" algn="l">
              <a:spcBef>
                <a:spcPts val="1000"/>
              </a:spcBef>
              <a:spcAft>
                <a:spcPts val="0"/>
              </a:spcAft>
              <a:buSzPts val="1100"/>
              <a:buChar char="○"/>
            </a:pPr>
            <a:r>
              <a:rPr lang="en"/>
              <a:t>Probabilistic interpretation</a:t>
            </a:r>
            <a:endParaRPr/>
          </a:p>
          <a:p>
            <a:pPr indent="-298450" lvl="1" marL="914400" rtl="0" algn="l">
              <a:spcBef>
                <a:spcPts val="1000"/>
              </a:spcBef>
              <a:spcAft>
                <a:spcPts val="1000"/>
              </a:spcAft>
              <a:buSzPts val="1100"/>
              <a:buChar char="○"/>
            </a:pPr>
            <a:r>
              <a:rPr lang="en"/>
              <a:t>Preferred in cases with &gt; 2 classes </a:t>
            </a:r>
            <a:endParaRPr/>
          </a:p>
        </p:txBody>
      </p:sp>
      <p:pic>
        <p:nvPicPr>
          <p:cNvPr id="229" name="Google Shape;229;p24"/>
          <p:cNvPicPr preferRelativeResize="0"/>
          <p:nvPr/>
        </p:nvPicPr>
        <p:blipFill>
          <a:blip r:embed="rId3">
            <a:alphaModFix/>
          </a:blip>
          <a:stretch>
            <a:fillRect/>
          </a:stretch>
        </p:blipFill>
        <p:spPr>
          <a:xfrm>
            <a:off x="4706825" y="2427900"/>
            <a:ext cx="4182574" cy="180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Functions: Cross Entropy</a:t>
            </a:r>
            <a:endParaRPr/>
          </a:p>
        </p:txBody>
      </p:sp>
      <p:sp>
        <p:nvSpPr>
          <p:cNvPr id="235" name="Google Shape;23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to assess the similarity </a:t>
            </a:r>
            <a:r>
              <a:rPr lang="en"/>
              <a:t>between</a:t>
            </a:r>
            <a:r>
              <a:rPr lang="en"/>
              <a:t> two vectors</a:t>
            </a:r>
            <a:endParaRPr/>
          </a:p>
          <a:p>
            <a:pPr indent="-298450" lvl="1" marL="914400" rtl="0" algn="l">
              <a:spcBef>
                <a:spcPts val="1000"/>
              </a:spcBef>
              <a:spcAft>
                <a:spcPts val="0"/>
              </a:spcAft>
              <a:buSzPts val="1100"/>
              <a:buChar char="○"/>
            </a:pPr>
            <a:r>
              <a:rPr lang="en"/>
              <a:t>Or performance of a model in this case</a:t>
            </a:r>
            <a:endParaRPr/>
          </a:p>
          <a:p>
            <a:pPr indent="-311150" lvl="0" marL="457200" rtl="0" algn="l">
              <a:spcBef>
                <a:spcPts val="1000"/>
              </a:spcBef>
              <a:spcAft>
                <a:spcPts val="0"/>
              </a:spcAft>
              <a:buSzPts val="1300"/>
              <a:buChar char="●"/>
            </a:pPr>
            <a:r>
              <a:rPr lang="en"/>
              <a:t>Most commonly used with Softmax</a:t>
            </a:r>
            <a:endParaRPr/>
          </a:p>
          <a:p>
            <a:pPr indent="0" lvl="0" marL="0" rtl="0" algn="l">
              <a:spcBef>
                <a:spcPts val="1000"/>
              </a:spcBef>
              <a:spcAft>
                <a:spcPts val="1000"/>
              </a:spcAft>
              <a:buNone/>
            </a:pPr>
            <a:r>
              <a:t/>
            </a:r>
            <a:endParaRPr/>
          </a:p>
        </p:txBody>
      </p:sp>
      <p:pic>
        <p:nvPicPr>
          <p:cNvPr id="236" name="Google Shape;236;p25"/>
          <p:cNvPicPr preferRelativeResize="0"/>
          <p:nvPr/>
        </p:nvPicPr>
        <p:blipFill>
          <a:blip r:embed="rId3">
            <a:alphaModFix/>
          </a:blip>
          <a:stretch>
            <a:fillRect/>
          </a:stretch>
        </p:blipFill>
        <p:spPr>
          <a:xfrm>
            <a:off x="4855050" y="2571745"/>
            <a:ext cx="3872400" cy="217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Functions: Squared Loss</a:t>
            </a:r>
            <a:endParaRPr/>
          </a:p>
        </p:txBody>
      </p:sp>
      <p:sp>
        <p:nvSpPr>
          <p:cNvPr id="242" name="Google Shape;24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Another function used to assess the </a:t>
            </a:r>
            <a:r>
              <a:rPr lang="en"/>
              <a:t>performance</a:t>
            </a:r>
            <a:r>
              <a:rPr lang="en"/>
              <a:t> of model</a:t>
            </a:r>
            <a:endParaRPr/>
          </a:p>
          <a:p>
            <a:pPr indent="-311150" lvl="0" marL="457200" rtl="0" algn="l">
              <a:spcBef>
                <a:spcPts val="1000"/>
              </a:spcBef>
              <a:spcAft>
                <a:spcPts val="0"/>
              </a:spcAft>
              <a:buSzPts val="1300"/>
              <a:buChar char="●"/>
            </a:pPr>
            <a:r>
              <a:rPr lang="en"/>
              <a:t>Can be described as the square of the difference between model output and ground truth</a:t>
            </a:r>
            <a:endParaRPr/>
          </a:p>
          <a:p>
            <a:pPr indent="-311150" lvl="0" marL="457200" rtl="0" algn="l">
              <a:spcBef>
                <a:spcPts val="1000"/>
              </a:spcBef>
              <a:spcAft>
                <a:spcPts val="0"/>
              </a:spcAft>
              <a:buSzPts val="1300"/>
              <a:buChar char="●"/>
            </a:pPr>
            <a:r>
              <a:rPr i="1" lang="en"/>
              <a:t>L_Squared(x, y, h) = (y − h(x))^2</a:t>
            </a:r>
            <a:endParaRPr i="1"/>
          </a:p>
          <a:p>
            <a:pPr indent="-298450" lvl="1" marL="914400" rtl="0" algn="l">
              <a:spcBef>
                <a:spcPts val="1000"/>
              </a:spcBef>
              <a:spcAft>
                <a:spcPts val="0"/>
              </a:spcAft>
              <a:buSzPts val="1100"/>
              <a:buChar char="○"/>
            </a:pPr>
            <a:r>
              <a:rPr i="1" lang="en"/>
              <a:t>h : hypothesis function</a:t>
            </a:r>
            <a:endParaRPr i="1"/>
          </a:p>
          <a:p>
            <a:pPr indent="-298450" lvl="1" marL="914400" rtl="0" algn="l">
              <a:spcBef>
                <a:spcPts val="1000"/>
              </a:spcBef>
              <a:spcAft>
                <a:spcPts val="1000"/>
              </a:spcAft>
              <a:buSzPts val="1100"/>
              <a:buChar char="○"/>
            </a:pPr>
            <a:r>
              <a:rPr i="1" lang="en"/>
              <a:t>Outputs the squared loss of h on (x, y)</a:t>
            </a:r>
            <a:endParaRPr i="1"/>
          </a:p>
        </p:txBody>
      </p:sp>
      <p:pic>
        <p:nvPicPr>
          <p:cNvPr id="243" name="Google Shape;243;p26"/>
          <p:cNvPicPr preferRelativeResize="0"/>
          <p:nvPr/>
        </p:nvPicPr>
        <p:blipFill>
          <a:blip r:embed="rId3">
            <a:alphaModFix/>
          </a:blip>
          <a:stretch>
            <a:fillRect/>
          </a:stretch>
        </p:blipFill>
        <p:spPr>
          <a:xfrm>
            <a:off x="4571995" y="2571745"/>
            <a:ext cx="4342276" cy="227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Distributed Deep Learning</a:t>
            </a:r>
            <a:endParaRPr/>
          </a:p>
        </p:txBody>
      </p:sp>
      <p:sp>
        <p:nvSpPr>
          <p:cNvPr id="249" name="Google Shape;24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  paradigm to train model in multiple </a:t>
            </a:r>
            <a:r>
              <a:rPr lang="en"/>
              <a:t>nodes each with computing units (CPU, GPU )</a:t>
            </a:r>
            <a:endParaRPr/>
          </a:p>
          <a:p>
            <a:pPr indent="-311150" lvl="0" marL="457200" rtl="0" algn="l">
              <a:spcBef>
                <a:spcPts val="1600"/>
              </a:spcBef>
              <a:spcAft>
                <a:spcPts val="0"/>
              </a:spcAft>
              <a:buSzPts val="1300"/>
              <a:buChar char="●"/>
            </a:pPr>
            <a:r>
              <a:rPr lang="en"/>
              <a:t> The training of DL model with vast amount of data is a non trivial task </a:t>
            </a:r>
            <a:endParaRPr/>
          </a:p>
          <a:p>
            <a:pPr indent="-311150" lvl="1" marL="914400" rtl="0" algn="l">
              <a:spcBef>
                <a:spcPts val="0"/>
              </a:spcBef>
              <a:spcAft>
                <a:spcPts val="0"/>
              </a:spcAft>
              <a:buSzPts val="1300"/>
              <a:buChar char="○"/>
            </a:pPr>
            <a:r>
              <a:rPr lang="en" sz="1300"/>
              <a:t>Must ensure efficient utilization of costly </a:t>
            </a:r>
            <a:r>
              <a:rPr lang="en" sz="1300"/>
              <a:t>processing</a:t>
            </a:r>
            <a:r>
              <a:rPr lang="en" sz="1300"/>
              <a:t> unit such as GPU</a:t>
            </a:r>
            <a:endParaRPr sz="1300"/>
          </a:p>
          <a:p>
            <a:pPr indent="-311150" lvl="1" marL="914400" rtl="0" algn="l">
              <a:spcBef>
                <a:spcPts val="0"/>
              </a:spcBef>
              <a:spcAft>
                <a:spcPts val="0"/>
              </a:spcAft>
              <a:buSzPts val="1300"/>
              <a:buChar char="○"/>
            </a:pPr>
            <a:r>
              <a:rPr lang="en" sz="1300"/>
              <a:t>This kind of resources are shared among users</a:t>
            </a:r>
            <a:endParaRPr sz="1300"/>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a:t>
            </a:r>
            <a:endParaRPr/>
          </a:p>
        </p:txBody>
      </p:sp>
      <p:sp>
        <p:nvSpPr>
          <p:cNvPr id="255" name="Google Shape;25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Hardware Component</a:t>
            </a:r>
            <a:endParaRPr/>
          </a:p>
          <a:p>
            <a:pPr indent="-298450" lvl="1" marL="914400" rtl="0" algn="l">
              <a:spcBef>
                <a:spcPts val="0"/>
              </a:spcBef>
              <a:spcAft>
                <a:spcPts val="0"/>
              </a:spcAft>
              <a:buSzPts val="1100"/>
              <a:buChar char="○"/>
            </a:pPr>
            <a:r>
              <a:rPr lang="en"/>
              <a:t>Clusters of multicore CPU</a:t>
            </a:r>
            <a:endParaRPr/>
          </a:p>
          <a:p>
            <a:pPr indent="-298450" lvl="1" marL="914400" rtl="0" algn="l">
              <a:spcBef>
                <a:spcPts val="0"/>
              </a:spcBef>
              <a:spcAft>
                <a:spcPts val="0"/>
              </a:spcAft>
              <a:buSzPts val="1100"/>
              <a:buChar char="○"/>
            </a:pPr>
            <a:r>
              <a:rPr lang="en"/>
              <a:t>GPU centric</a:t>
            </a:r>
            <a:endParaRPr/>
          </a:p>
          <a:p>
            <a:pPr indent="-298450" lvl="1" marL="914400" rtl="0" algn="l">
              <a:spcBef>
                <a:spcPts val="0"/>
              </a:spcBef>
              <a:spcAft>
                <a:spcPts val="0"/>
              </a:spcAft>
              <a:buSzPts val="1100"/>
              <a:buChar char="○"/>
            </a:pPr>
            <a:r>
              <a:rPr lang="en"/>
              <a:t>TPU by Google</a:t>
            </a:r>
            <a:endParaRPr/>
          </a:p>
          <a:p>
            <a:pPr indent="-298450" lvl="1" marL="914400" rtl="0" algn="l">
              <a:spcBef>
                <a:spcPts val="0"/>
              </a:spcBef>
              <a:spcAft>
                <a:spcPts val="0"/>
              </a:spcAft>
              <a:buSzPts val="1100"/>
              <a:buChar char="○"/>
            </a:pPr>
            <a:r>
              <a:rPr lang="en"/>
              <a:t>Others : </a:t>
            </a:r>
            <a:endParaRPr/>
          </a:p>
          <a:p>
            <a:pPr indent="-298450" lvl="2" marL="1371600" rtl="0" algn="l">
              <a:spcBef>
                <a:spcPts val="0"/>
              </a:spcBef>
              <a:spcAft>
                <a:spcPts val="0"/>
              </a:spcAft>
              <a:buSzPts val="1100"/>
              <a:buChar char="■"/>
            </a:pPr>
            <a:r>
              <a:rPr lang="en"/>
              <a:t>Energy efficient FPGA(Field Programmable Gate Array)</a:t>
            </a:r>
            <a:endParaRPr/>
          </a:p>
          <a:p>
            <a:pPr indent="-298450" lvl="2" marL="1371600" rtl="0" algn="l">
              <a:spcBef>
                <a:spcPts val="0"/>
              </a:spcBef>
              <a:spcAft>
                <a:spcPts val="0"/>
              </a:spcAft>
              <a:buSzPts val="1100"/>
              <a:buChar char="■"/>
            </a:pPr>
            <a:r>
              <a:rPr lang="en"/>
              <a:t>Consideration of SIMD</a:t>
            </a:r>
            <a:endParaRPr/>
          </a:p>
          <a:p>
            <a:pPr indent="-311150" lvl="0" marL="457200" rtl="0" algn="l">
              <a:spcBef>
                <a:spcPts val="0"/>
              </a:spcBef>
              <a:spcAft>
                <a:spcPts val="0"/>
              </a:spcAft>
              <a:buSzPts val="1300"/>
              <a:buChar char="●"/>
            </a:pPr>
            <a:r>
              <a:rPr lang="en"/>
              <a:t>Large scale infrastructure </a:t>
            </a:r>
            <a:endParaRPr/>
          </a:p>
          <a:p>
            <a:pPr indent="-298450" lvl="1" marL="914400" rtl="0" algn="l">
              <a:spcBef>
                <a:spcPts val="0"/>
              </a:spcBef>
              <a:spcAft>
                <a:spcPts val="0"/>
              </a:spcAft>
              <a:buSzPts val="1100"/>
              <a:buChar char="○"/>
            </a:pPr>
            <a:r>
              <a:rPr lang="en" sz="1250">
                <a:latin typeface="Arial"/>
                <a:ea typeface="Arial"/>
                <a:cs typeface="Arial"/>
                <a:sym typeface="Arial"/>
              </a:rPr>
              <a:t>Composed of many interconnected hardware components both CPU and GPU</a:t>
            </a:r>
            <a:endParaRPr sz="1250">
              <a:latin typeface="Arial"/>
              <a:ea typeface="Arial"/>
              <a:cs typeface="Arial"/>
              <a:sym typeface="Arial"/>
            </a:endParaRPr>
          </a:p>
          <a:p>
            <a:pPr indent="-307975" lvl="0" marL="457200" rtl="0" algn="l">
              <a:spcBef>
                <a:spcPts val="0"/>
              </a:spcBef>
              <a:spcAft>
                <a:spcPts val="0"/>
              </a:spcAft>
              <a:buSzPts val="1250"/>
              <a:buFont typeface="Arial"/>
              <a:buChar char="●"/>
            </a:pPr>
            <a:r>
              <a:rPr lang="en" sz="1250">
                <a:latin typeface="Arial"/>
                <a:ea typeface="Arial"/>
                <a:cs typeface="Arial"/>
                <a:sym typeface="Arial"/>
              </a:rPr>
              <a:t>Performance Gauge</a:t>
            </a:r>
            <a:endParaRPr sz="1250">
              <a:latin typeface="Arial"/>
              <a:ea typeface="Arial"/>
              <a:cs typeface="Arial"/>
              <a:sym typeface="Arial"/>
            </a:endParaRPr>
          </a:p>
          <a:p>
            <a:pPr indent="-307975" lvl="1" marL="914400" rtl="0" algn="l">
              <a:spcBef>
                <a:spcPts val="0"/>
              </a:spcBef>
              <a:spcAft>
                <a:spcPts val="0"/>
              </a:spcAft>
              <a:buSzPts val="1250"/>
              <a:buFont typeface="Arial"/>
              <a:buChar char="○"/>
            </a:pPr>
            <a:r>
              <a:rPr lang="en" sz="1250">
                <a:latin typeface="Arial"/>
                <a:ea typeface="Arial"/>
                <a:cs typeface="Arial"/>
                <a:sym typeface="Arial"/>
              </a:rPr>
              <a:t>Throughput</a:t>
            </a:r>
            <a:endParaRPr sz="1250">
              <a:latin typeface="Arial"/>
              <a:ea typeface="Arial"/>
              <a:cs typeface="Arial"/>
              <a:sym typeface="Arial"/>
            </a:endParaRPr>
          </a:p>
          <a:p>
            <a:pPr indent="-307975" lvl="1" marL="914400" rtl="0" algn="l">
              <a:spcBef>
                <a:spcPts val="0"/>
              </a:spcBef>
              <a:spcAft>
                <a:spcPts val="0"/>
              </a:spcAft>
              <a:buSzPts val="1250"/>
              <a:buFont typeface="Arial"/>
              <a:buChar char="○"/>
            </a:pPr>
            <a:r>
              <a:rPr lang="en" sz="1250">
                <a:latin typeface="Arial"/>
                <a:ea typeface="Arial"/>
                <a:cs typeface="Arial"/>
                <a:sym typeface="Arial"/>
              </a:rPr>
              <a:t>Latency</a:t>
            </a:r>
            <a:endParaRPr sz="1250">
              <a:latin typeface="Arial"/>
              <a:ea typeface="Arial"/>
              <a:cs typeface="Arial"/>
              <a:sym typeface="Arial"/>
            </a:endParaRPr>
          </a:p>
          <a:p>
            <a:pPr indent="-307975" lvl="1" marL="914400" rtl="0" algn="l">
              <a:spcBef>
                <a:spcPts val="0"/>
              </a:spcBef>
              <a:spcAft>
                <a:spcPts val="0"/>
              </a:spcAft>
              <a:buSzPts val="1250"/>
              <a:buFont typeface="Arial"/>
              <a:buChar char="○"/>
            </a:pPr>
            <a:r>
              <a:rPr lang="en" sz="1250">
                <a:latin typeface="Arial"/>
                <a:ea typeface="Arial"/>
                <a:cs typeface="Arial"/>
                <a:sym typeface="Arial"/>
              </a:rPr>
              <a:t>Energy Consumption</a:t>
            </a:r>
            <a:endParaRPr sz="125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Parallelism</a:t>
            </a:r>
            <a:endParaRPr/>
          </a:p>
        </p:txBody>
      </p:sp>
      <p:sp>
        <p:nvSpPr>
          <p:cNvPr id="261" name="Google Shape;26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400"/>
          </a:p>
          <a:p>
            <a:pPr indent="-317500" lvl="0" marL="457200" rtl="0" algn="l">
              <a:lnSpc>
                <a:spcPct val="200000"/>
              </a:lnSpc>
              <a:spcBef>
                <a:spcPts val="1600"/>
              </a:spcBef>
              <a:spcAft>
                <a:spcPts val="0"/>
              </a:spcAft>
              <a:buSzPts val="1400"/>
              <a:buChar char="●"/>
            </a:pPr>
            <a:r>
              <a:rPr lang="en" sz="1400"/>
              <a:t>Data Parallelism </a:t>
            </a:r>
            <a:endParaRPr sz="1400"/>
          </a:p>
          <a:p>
            <a:pPr indent="-317500" lvl="0" marL="457200" rtl="0" algn="l">
              <a:lnSpc>
                <a:spcPct val="200000"/>
              </a:lnSpc>
              <a:spcBef>
                <a:spcPts val="0"/>
              </a:spcBef>
              <a:spcAft>
                <a:spcPts val="0"/>
              </a:spcAft>
              <a:buSzPts val="1400"/>
              <a:buChar char="●"/>
            </a:pPr>
            <a:r>
              <a:rPr lang="en" sz="1400"/>
              <a:t>Model Parallelism</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Parallelism</a:t>
            </a:r>
            <a:endParaRPr/>
          </a:p>
        </p:txBody>
      </p:sp>
      <p:sp>
        <p:nvSpPr>
          <p:cNvPr id="267" name="Google Shape;267;p30"/>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Each processing unit loads an identical copy of the DL model</a:t>
            </a:r>
            <a:endParaRPr/>
          </a:p>
          <a:p>
            <a:pPr indent="-311150" lvl="0" marL="457200" rtl="0" algn="l">
              <a:spcBef>
                <a:spcPts val="0"/>
              </a:spcBef>
              <a:spcAft>
                <a:spcPts val="0"/>
              </a:spcAft>
              <a:buSzPts val="1300"/>
              <a:buChar char="●"/>
            </a:pPr>
            <a:r>
              <a:rPr lang="en"/>
              <a:t>The training data is split into non-overlapping chunks </a:t>
            </a:r>
            <a:endParaRPr/>
          </a:p>
          <a:p>
            <a:pPr indent="-311150" lvl="0" marL="457200" rtl="0" algn="l">
              <a:spcBef>
                <a:spcPts val="0"/>
              </a:spcBef>
              <a:spcAft>
                <a:spcPts val="0"/>
              </a:spcAft>
              <a:buSzPts val="1300"/>
              <a:buChar char="●"/>
            </a:pPr>
            <a:r>
              <a:rPr lang="en"/>
              <a:t>These data chunks are fed into the model replicas of the workers for training. </a:t>
            </a:r>
            <a:endParaRPr/>
          </a:p>
          <a:p>
            <a:pPr indent="-311150" lvl="0" marL="457200" rtl="0" algn="l">
              <a:spcBef>
                <a:spcPts val="0"/>
              </a:spcBef>
              <a:spcAft>
                <a:spcPts val="0"/>
              </a:spcAft>
              <a:buSzPts val="1300"/>
              <a:buChar char="●"/>
            </a:pPr>
            <a:r>
              <a:rPr lang="en"/>
              <a:t>Model parameters are updated at each node</a:t>
            </a:r>
            <a:endParaRPr/>
          </a:p>
          <a:p>
            <a:pPr indent="-311150" lvl="0" marL="457200" rtl="0" algn="l">
              <a:spcBef>
                <a:spcPts val="0"/>
              </a:spcBef>
              <a:spcAft>
                <a:spcPts val="0"/>
              </a:spcAft>
              <a:buSzPts val="1300"/>
              <a:buChar char="●"/>
            </a:pPr>
            <a:r>
              <a:rPr lang="en"/>
              <a:t>These parameters from all  nodes are synchronized </a:t>
            </a:r>
            <a:endParaRPr/>
          </a:p>
        </p:txBody>
      </p:sp>
      <p:pic>
        <p:nvPicPr>
          <p:cNvPr id="268" name="Google Shape;268;p30"/>
          <p:cNvPicPr preferRelativeResize="0"/>
          <p:nvPr/>
        </p:nvPicPr>
        <p:blipFill>
          <a:blip r:embed="rId3">
            <a:alphaModFix/>
          </a:blip>
          <a:stretch>
            <a:fillRect/>
          </a:stretch>
        </p:blipFill>
        <p:spPr>
          <a:xfrm>
            <a:off x="2485550" y="2901492"/>
            <a:ext cx="4172900" cy="22419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Parallelism</a:t>
            </a:r>
            <a:endParaRPr/>
          </a:p>
          <a:p>
            <a:pPr indent="0" lvl="0" marL="0" rtl="0" algn="l">
              <a:spcBef>
                <a:spcPts val="0"/>
              </a:spcBef>
              <a:spcAft>
                <a:spcPts val="0"/>
              </a:spcAft>
              <a:buNone/>
            </a:pPr>
            <a:r>
              <a:t/>
            </a:r>
            <a:endParaRPr/>
          </a:p>
        </p:txBody>
      </p:sp>
      <p:sp>
        <p:nvSpPr>
          <p:cNvPr id="274" name="Google Shape;274;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a:p>
            <a:pPr indent="-311150" lvl="0" marL="457200" rtl="0" algn="l">
              <a:spcBef>
                <a:spcPts val="1600"/>
              </a:spcBef>
              <a:spcAft>
                <a:spcPts val="0"/>
              </a:spcAft>
              <a:buSzPts val="1300"/>
              <a:buChar char="●"/>
            </a:pPr>
            <a:r>
              <a:rPr lang="en"/>
              <a:t>Useful for compute intensive models with few </a:t>
            </a:r>
            <a:r>
              <a:rPr lang="en"/>
              <a:t>parameter</a:t>
            </a:r>
            <a:endParaRPr/>
          </a:p>
          <a:p>
            <a:pPr indent="0" lvl="0" marL="0" rtl="0" algn="l">
              <a:spcBef>
                <a:spcPts val="1600"/>
              </a:spcBef>
              <a:spcAft>
                <a:spcPts val="0"/>
              </a:spcAft>
              <a:buNone/>
            </a:pPr>
            <a:r>
              <a:rPr lang="en"/>
              <a:t>Challenges</a:t>
            </a:r>
            <a:endParaRPr/>
          </a:p>
          <a:p>
            <a:pPr indent="-311150" lvl="0" marL="457200" rtl="0" algn="l">
              <a:spcBef>
                <a:spcPts val="1600"/>
              </a:spcBef>
              <a:spcAft>
                <a:spcPts val="0"/>
              </a:spcAft>
              <a:buSzPts val="1300"/>
              <a:buChar char="●"/>
            </a:pPr>
            <a:r>
              <a:rPr lang="en"/>
              <a:t>Parameter synchronization </a:t>
            </a:r>
            <a:endParaRPr/>
          </a:p>
          <a:p>
            <a:pPr indent="-311150" lvl="0" marL="457200" rtl="0" algn="l">
              <a:spcBef>
                <a:spcPts val="0"/>
              </a:spcBef>
              <a:spcAft>
                <a:spcPts val="0"/>
              </a:spcAft>
              <a:buSzPts val="1300"/>
              <a:buChar char="●"/>
            </a:pPr>
            <a:r>
              <a:rPr lang="en"/>
              <a:t>Communication overhead for synchronization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AutoNum type="arabicPeriod"/>
            </a:pPr>
            <a:r>
              <a:rPr lang="en">
                <a:solidFill>
                  <a:srgbClr val="FFFFFF"/>
                </a:solidFill>
              </a:rPr>
              <a:t>Foundation of Machine </a:t>
            </a:r>
            <a:r>
              <a:rPr lang="en">
                <a:solidFill>
                  <a:srgbClr val="FFFFFF"/>
                </a:solidFill>
              </a:rPr>
              <a:t>Learning</a:t>
            </a:r>
            <a:r>
              <a:rPr lang="en">
                <a:solidFill>
                  <a:srgbClr val="FFFFFF"/>
                </a:solidFill>
              </a:rPr>
              <a:t> and </a:t>
            </a:r>
            <a:r>
              <a:rPr lang="en">
                <a:solidFill>
                  <a:srgbClr val="FFFFFF"/>
                </a:solidFill>
              </a:rPr>
              <a:t>Deep Learning </a:t>
            </a:r>
            <a:endParaRPr>
              <a:solidFill>
                <a:srgbClr val="FFFFFF"/>
              </a:solidFill>
            </a:endParaRPr>
          </a:p>
          <a:p>
            <a:pPr indent="-311150" lvl="0" marL="457200" rtl="0" algn="l">
              <a:spcBef>
                <a:spcPts val="0"/>
              </a:spcBef>
              <a:spcAft>
                <a:spcPts val="0"/>
              </a:spcAft>
              <a:buClr>
                <a:srgbClr val="FFFFFF"/>
              </a:buClr>
              <a:buSzPts val="1300"/>
              <a:buAutoNum type="arabicPeriod"/>
            </a:pPr>
            <a:r>
              <a:rPr lang="en">
                <a:solidFill>
                  <a:srgbClr val="FFFFFF"/>
                </a:solidFill>
              </a:rPr>
              <a:t>Distributed Deep Learning </a:t>
            </a:r>
            <a:endParaRPr>
              <a:solidFill>
                <a:srgbClr val="FFFFFF"/>
              </a:solidFill>
            </a:endParaRPr>
          </a:p>
          <a:p>
            <a:pPr indent="-311150" lvl="0" marL="457200" rtl="0" algn="l">
              <a:spcBef>
                <a:spcPts val="0"/>
              </a:spcBef>
              <a:spcAft>
                <a:spcPts val="0"/>
              </a:spcAft>
              <a:buClr>
                <a:srgbClr val="FFFFFF"/>
              </a:buClr>
              <a:buSzPts val="1300"/>
              <a:buAutoNum type="arabicPeriod"/>
            </a:pPr>
            <a:r>
              <a:rPr lang="en">
                <a:solidFill>
                  <a:srgbClr val="FFFFFF"/>
                </a:solidFill>
              </a:rPr>
              <a:t>Our Data, Model, Experiment  and Timeline</a:t>
            </a:r>
            <a:endParaRPr>
              <a:solidFill>
                <a:srgbClr val="FFFFFF"/>
              </a:solidFill>
            </a:endParaRPr>
          </a:p>
          <a:p>
            <a:pPr indent="-311150" lvl="0" marL="457200" rtl="0" algn="l">
              <a:spcBef>
                <a:spcPts val="0"/>
              </a:spcBef>
              <a:spcAft>
                <a:spcPts val="0"/>
              </a:spcAft>
              <a:buClr>
                <a:srgbClr val="FFFFFF"/>
              </a:buClr>
              <a:buSzPts val="1300"/>
              <a:buAutoNum type="arabicPeriod"/>
            </a:pPr>
            <a:r>
              <a:rPr lang="en">
                <a:solidFill>
                  <a:srgbClr val="FFFFFF"/>
                </a:solidFill>
              </a:rPr>
              <a:t>References</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Parallelism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0" name="Google Shape;280;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 : How the parameters are synchronized.</a:t>
            </a:r>
            <a:endParaRPr/>
          </a:p>
          <a:p>
            <a:pPr indent="-311150" lvl="0" marL="457200" rtl="0" algn="l">
              <a:spcBef>
                <a:spcPts val="1600"/>
              </a:spcBef>
              <a:spcAft>
                <a:spcPts val="0"/>
              </a:spcAft>
              <a:buSzPts val="1300"/>
              <a:buChar char="●"/>
            </a:pPr>
            <a:r>
              <a:rPr lang="en" sz="1300"/>
              <a:t>Centralized </a:t>
            </a:r>
            <a:endParaRPr sz="1300"/>
          </a:p>
          <a:p>
            <a:pPr indent="-298450" lvl="1" marL="914400" rtl="0" algn="l">
              <a:spcBef>
                <a:spcPts val="0"/>
              </a:spcBef>
              <a:spcAft>
                <a:spcPts val="0"/>
              </a:spcAft>
              <a:buSzPts val="1100"/>
              <a:buChar char="○"/>
            </a:pPr>
            <a:r>
              <a:rPr lang="en"/>
              <a:t>Computed parameters are periodically updated at  parameter server</a:t>
            </a:r>
            <a:endParaRPr/>
          </a:p>
          <a:p>
            <a:pPr indent="-311150" lvl="0" marL="457200" rtl="0" algn="l">
              <a:spcBef>
                <a:spcPts val="0"/>
              </a:spcBef>
              <a:spcAft>
                <a:spcPts val="0"/>
              </a:spcAft>
              <a:buSzPts val="1300"/>
              <a:buChar char="●"/>
            </a:pPr>
            <a:r>
              <a:rPr lang="en" sz="1300"/>
              <a:t>Decentralized</a:t>
            </a:r>
            <a:endParaRPr sz="1300"/>
          </a:p>
          <a:p>
            <a:pPr indent="-298450" lvl="1" marL="914400" rtl="0" algn="l">
              <a:spcBef>
                <a:spcPts val="0"/>
              </a:spcBef>
              <a:spcAft>
                <a:spcPts val="0"/>
              </a:spcAft>
              <a:buSzPts val="1100"/>
              <a:buChar char="○"/>
            </a:pPr>
            <a:r>
              <a:rPr lang="en"/>
              <a:t>Parameters are  </a:t>
            </a:r>
            <a:r>
              <a:rPr lang="en"/>
              <a:t>exchanged</a:t>
            </a:r>
            <a:r>
              <a:rPr lang="en"/>
              <a:t> among processing units and updated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Data Parallelism</a:t>
            </a:r>
            <a:endParaRPr>
              <a:latin typeface="Lato"/>
              <a:ea typeface="Lato"/>
              <a:cs typeface="Lato"/>
              <a:sym typeface="Lato"/>
            </a:endParaRPr>
          </a:p>
        </p:txBody>
      </p:sp>
      <p:sp>
        <p:nvSpPr>
          <p:cNvPr id="286" name="Google Shape;28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does parameter synchronization happen ?</a:t>
            </a:r>
            <a:endParaRPr/>
          </a:p>
          <a:p>
            <a:pPr indent="-311150" lvl="0" marL="457200" rtl="0" algn="l">
              <a:spcBef>
                <a:spcPts val="1600"/>
              </a:spcBef>
              <a:spcAft>
                <a:spcPts val="0"/>
              </a:spcAft>
              <a:buSzPts val="1300"/>
              <a:buChar char="●"/>
            </a:pPr>
            <a:r>
              <a:rPr lang="en" sz="1300"/>
              <a:t>Synchronous: </a:t>
            </a:r>
            <a:endParaRPr/>
          </a:p>
          <a:p>
            <a:pPr indent="-298450" lvl="1" marL="914400" rtl="0" algn="l">
              <a:spcBef>
                <a:spcPts val="0"/>
              </a:spcBef>
              <a:spcAft>
                <a:spcPts val="0"/>
              </a:spcAft>
              <a:buSzPts val="1100"/>
              <a:buChar char="○"/>
            </a:pPr>
            <a:r>
              <a:rPr lang="en"/>
              <a:t>Parameters are synchronized after each iteration</a:t>
            </a:r>
            <a:endParaRPr/>
          </a:p>
          <a:p>
            <a:pPr indent="-311150" lvl="0" marL="457200" rtl="0" algn="l">
              <a:spcBef>
                <a:spcPts val="0"/>
              </a:spcBef>
              <a:spcAft>
                <a:spcPts val="0"/>
              </a:spcAft>
              <a:buSzPts val="1300"/>
              <a:buChar char="●"/>
            </a:pPr>
            <a:r>
              <a:rPr lang="en" sz="1300"/>
              <a:t>Bounded Synchronous</a:t>
            </a:r>
            <a:endParaRPr sz="1300"/>
          </a:p>
          <a:p>
            <a:pPr indent="-298450" lvl="1" marL="914400" rtl="0" algn="l">
              <a:spcBef>
                <a:spcPts val="0"/>
              </a:spcBef>
              <a:spcAft>
                <a:spcPts val="0"/>
              </a:spcAft>
              <a:buSzPts val="1100"/>
              <a:buChar char="○"/>
            </a:pPr>
            <a:r>
              <a:rPr lang="en"/>
              <a:t>Parameters are updated within a bound and then synchronized</a:t>
            </a:r>
            <a:endParaRPr/>
          </a:p>
          <a:p>
            <a:pPr indent="-311150" lvl="0" marL="457200" rtl="0" algn="l">
              <a:spcBef>
                <a:spcPts val="0"/>
              </a:spcBef>
              <a:spcAft>
                <a:spcPts val="0"/>
              </a:spcAft>
              <a:buSzPts val="1300"/>
              <a:buChar char="●"/>
            </a:pPr>
            <a:r>
              <a:rPr lang="en" sz="1300"/>
              <a:t>Asynchronous: </a:t>
            </a:r>
            <a:endParaRPr/>
          </a:p>
          <a:p>
            <a:pPr indent="-298450" lvl="1" marL="914400" rtl="0" algn="l">
              <a:spcBef>
                <a:spcPts val="0"/>
              </a:spcBef>
              <a:spcAft>
                <a:spcPts val="0"/>
              </a:spcAft>
              <a:buSzPts val="1100"/>
              <a:buChar char="○"/>
            </a:pPr>
            <a:r>
              <a:rPr lang="en"/>
              <a:t>Parameters are updated independently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Data Parallelism</a:t>
            </a:r>
            <a:endParaRPr/>
          </a:p>
        </p:txBody>
      </p:sp>
      <p:sp>
        <p:nvSpPr>
          <p:cNvPr id="292" name="Google Shape;292;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Synchronization process needs communication of nodes and parameter server. The objective is to minimise this communication overhead.</a:t>
            </a:r>
            <a:endParaRPr/>
          </a:p>
          <a:p>
            <a:pPr indent="-311150" lvl="0" marL="457200" rtl="0" algn="l">
              <a:spcBef>
                <a:spcPts val="1600"/>
              </a:spcBef>
              <a:spcAft>
                <a:spcPts val="0"/>
              </a:spcAft>
              <a:buSzPts val="1300"/>
              <a:buChar char="●"/>
            </a:pPr>
            <a:r>
              <a:rPr lang="en" sz="1300"/>
              <a:t>Reducing model precision</a:t>
            </a:r>
            <a:endParaRPr sz="1300"/>
          </a:p>
          <a:p>
            <a:pPr indent="-298450" lvl="1" marL="914400" rtl="0" algn="l">
              <a:spcBef>
                <a:spcPts val="0"/>
              </a:spcBef>
              <a:spcAft>
                <a:spcPts val="0"/>
              </a:spcAft>
              <a:buSzPts val="1100"/>
              <a:buChar char="○"/>
            </a:pPr>
            <a:r>
              <a:rPr lang="en"/>
              <a:t>Achieved by reducing  precision of parameters</a:t>
            </a:r>
            <a:endParaRPr/>
          </a:p>
          <a:p>
            <a:pPr indent="-298450" lvl="1" marL="914400" rtl="0" algn="l">
              <a:spcBef>
                <a:spcPts val="0"/>
              </a:spcBef>
              <a:spcAft>
                <a:spcPts val="0"/>
              </a:spcAft>
              <a:buSzPts val="1100"/>
              <a:buChar char="○"/>
            </a:pPr>
            <a:r>
              <a:rPr lang="en"/>
              <a:t>Saves communication bandwidth</a:t>
            </a:r>
            <a:endParaRPr/>
          </a:p>
          <a:p>
            <a:pPr indent="-311150" lvl="0" marL="457200" rtl="0" algn="l">
              <a:spcBef>
                <a:spcPts val="0"/>
              </a:spcBef>
              <a:spcAft>
                <a:spcPts val="0"/>
              </a:spcAft>
              <a:buSzPts val="1300"/>
              <a:buChar char="●"/>
            </a:pPr>
            <a:r>
              <a:rPr lang="en" sz="1300"/>
              <a:t>Compressing model updates</a:t>
            </a:r>
            <a:endParaRPr sz="1300"/>
          </a:p>
          <a:p>
            <a:pPr indent="-298450" lvl="1" marL="914400" rtl="0" algn="l">
              <a:spcBef>
                <a:spcPts val="0"/>
              </a:spcBef>
              <a:spcAft>
                <a:spcPts val="0"/>
              </a:spcAft>
              <a:buSzPts val="1100"/>
              <a:buChar char="○"/>
            </a:pPr>
            <a:r>
              <a:rPr lang="en"/>
              <a:t>Quantization or gradient sparsification </a:t>
            </a:r>
            <a:endParaRPr/>
          </a:p>
          <a:p>
            <a:pPr indent="-311150" lvl="0" marL="457200" rtl="0" algn="l">
              <a:spcBef>
                <a:spcPts val="0"/>
              </a:spcBef>
              <a:spcAft>
                <a:spcPts val="0"/>
              </a:spcAft>
              <a:buSzPts val="1300"/>
              <a:buChar char="●"/>
            </a:pPr>
            <a:r>
              <a:rPr lang="en" sz="1300"/>
              <a:t>Communication scheduling</a:t>
            </a:r>
            <a:endParaRPr sz="1300"/>
          </a:p>
          <a:p>
            <a:pPr indent="-298450" lvl="1" marL="914400" rtl="0" algn="l">
              <a:spcBef>
                <a:spcPts val="0"/>
              </a:spcBef>
              <a:spcAft>
                <a:spcPts val="0"/>
              </a:spcAft>
              <a:buSzPts val="1100"/>
              <a:buChar char="○"/>
            </a:pPr>
            <a:r>
              <a:rPr lang="en"/>
              <a:t>Minimize the bandwidth by reducing overlapping communication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Parallelism</a:t>
            </a:r>
            <a:endParaRPr/>
          </a:p>
        </p:txBody>
      </p:sp>
      <p:sp>
        <p:nvSpPr>
          <p:cNvPr id="298" name="Google Shape;298;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 is split</a:t>
            </a:r>
            <a:endParaRPr/>
          </a:p>
          <a:p>
            <a:pPr indent="-311150" lvl="0" marL="457200" rtl="0" algn="l">
              <a:spcBef>
                <a:spcPts val="0"/>
              </a:spcBef>
              <a:spcAft>
                <a:spcPts val="0"/>
              </a:spcAft>
              <a:buSzPts val="1300"/>
              <a:buChar char="●"/>
            </a:pPr>
            <a:r>
              <a:rPr lang="en"/>
              <a:t>Each node loads a different part of the DL model</a:t>
            </a:r>
            <a:endParaRPr/>
          </a:p>
          <a:p>
            <a:pPr indent="-311150" lvl="0" marL="457200" rtl="0" algn="l">
              <a:spcBef>
                <a:spcPts val="0"/>
              </a:spcBef>
              <a:spcAft>
                <a:spcPts val="0"/>
              </a:spcAft>
              <a:buSzPts val="1300"/>
              <a:buChar char="●"/>
            </a:pPr>
            <a:r>
              <a:rPr lang="en"/>
              <a:t>Node with input layer gets the </a:t>
            </a:r>
            <a:r>
              <a:rPr lang="en"/>
              <a:t>training</a:t>
            </a:r>
            <a:r>
              <a:rPr lang="en"/>
              <a:t> data</a:t>
            </a:r>
            <a:endParaRPr/>
          </a:p>
          <a:p>
            <a:pPr indent="-311150" lvl="0" marL="457200" rtl="0" algn="l">
              <a:spcBef>
                <a:spcPts val="0"/>
              </a:spcBef>
              <a:spcAft>
                <a:spcPts val="0"/>
              </a:spcAft>
              <a:buSzPts val="1300"/>
              <a:buChar char="●"/>
            </a:pPr>
            <a:r>
              <a:rPr lang="en"/>
              <a:t>Each layer compute  and pass output to next layer in forward pass.</a:t>
            </a:r>
            <a:endParaRPr/>
          </a:p>
          <a:p>
            <a:pPr indent="-311150" lvl="0" marL="457200" rtl="0" algn="l">
              <a:spcBef>
                <a:spcPts val="0"/>
              </a:spcBef>
              <a:spcAft>
                <a:spcPts val="0"/>
              </a:spcAft>
              <a:buSzPts val="1300"/>
              <a:buChar char="●"/>
            </a:pPr>
            <a:r>
              <a:rPr lang="en"/>
              <a:t>Gradients are computed starting from node with output layers  and propagated to the node with input layers</a:t>
            </a:r>
            <a:endParaRPr/>
          </a:p>
        </p:txBody>
      </p:sp>
      <p:pic>
        <p:nvPicPr>
          <p:cNvPr id="299" name="Google Shape;299;p35"/>
          <p:cNvPicPr preferRelativeResize="0"/>
          <p:nvPr/>
        </p:nvPicPr>
        <p:blipFill>
          <a:blip r:embed="rId3">
            <a:alphaModFix/>
          </a:blip>
          <a:stretch>
            <a:fillRect/>
          </a:stretch>
        </p:blipFill>
        <p:spPr>
          <a:xfrm>
            <a:off x="2778600" y="3148513"/>
            <a:ext cx="4076700" cy="1857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Parallelism</a:t>
            </a:r>
            <a:endParaRPr/>
          </a:p>
        </p:txBody>
      </p:sp>
      <p:sp>
        <p:nvSpPr>
          <p:cNvPr id="305" name="Google Shape;305;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a:p>
            <a:pPr indent="-311150" lvl="0" marL="457200" rtl="0" algn="l">
              <a:spcBef>
                <a:spcPts val="1600"/>
              </a:spcBef>
              <a:spcAft>
                <a:spcPts val="0"/>
              </a:spcAft>
              <a:buSzPts val="1300"/>
              <a:buChar char="●"/>
            </a:pPr>
            <a:r>
              <a:rPr lang="en"/>
              <a:t>Reduced memory  </a:t>
            </a:r>
            <a:r>
              <a:rPr lang="en"/>
              <a:t>footprint</a:t>
            </a:r>
            <a:endParaRPr/>
          </a:p>
          <a:p>
            <a:pPr indent="0" lvl="0" marL="0" rtl="0" algn="l">
              <a:spcBef>
                <a:spcPts val="1600"/>
              </a:spcBef>
              <a:spcAft>
                <a:spcPts val="0"/>
              </a:spcAft>
              <a:buNone/>
            </a:pPr>
            <a:r>
              <a:rPr lang="en"/>
              <a:t>Challenges</a:t>
            </a:r>
            <a:endParaRPr/>
          </a:p>
          <a:p>
            <a:pPr indent="-311150" lvl="0" marL="457200" rtl="0" algn="l">
              <a:spcBef>
                <a:spcPts val="1600"/>
              </a:spcBef>
              <a:spcAft>
                <a:spcPts val="0"/>
              </a:spcAft>
              <a:buSzPts val="1300"/>
              <a:buChar char="●"/>
            </a:pPr>
            <a:r>
              <a:rPr lang="en" sz="1250">
                <a:latin typeface="Arial"/>
                <a:ea typeface="Arial"/>
                <a:cs typeface="Arial"/>
                <a:sym typeface="Arial"/>
              </a:rPr>
              <a:t>Optimal split of model </a:t>
            </a:r>
            <a:endParaRPr/>
          </a:p>
          <a:p>
            <a:pPr indent="-311150" lvl="0" marL="457200" rtl="0" algn="l">
              <a:spcBef>
                <a:spcPts val="0"/>
              </a:spcBef>
              <a:spcAft>
                <a:spcPts val="0"/>
              </a:spcAft>
              <a:buSzPts val="1300"/>
              <a:buChar char="●"/>
            </a:pPr>
            <a:r>
              <a:rPr lang="en"/>
              <a:t>Communication overhead</a:t>
            </a:r>
            <a:endParaRPr/>
          </a:p>
          <a:p>
            <a:pPr indent="-311150" lvl="0" marL="457200" rtl="0" algn="l">
              <a:spcBef>
                <a:spcPts val="0"/>
              </a:spcBef>
              <a:spcAft>
                <a:spcPts val="0"/>
              </a:spcAft>
              <a:buSzPts val="1300"/>
              <a:buChar char="●"/>
            </a:pPr>
            <a:r>
              <a:rPr lang="en"/>
              <a:t>Synchronization delay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Implementation</a:t>
            </a:r>
            <a:endParaRPr/>
          </a:p>
        </p:txBody>
      </p:sp>
      <p:sp>
        <p:nvSpPr>
          <p:cNvPr id="311" name="Google Shape;311;p37"/>
          <p:cNvSpPr txBox="1"/>
          <p:nvPr>
            <p:ph idx="1" type="body"/>
          </p:nvPr>
        </p:nvSpPr>
        <p:spPr>
          <a:xfrm>
            <a:off x="1297500" y="15559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Specific Neural Networks we will work with:</a:t>
            </a:r>
            <a:endParaRPr/>
          </a:p>
          <a:p>
            <a:pPr indent="-298450" lvl="1" marL="914400" rtl="0" algn="l">
              <a:spcBef>
                <a:spcPts val="1000"/>
              </a:spcBef>
              <a:spcAft>
                <a:spcPts val="0"/>
              </a:spcAft>
              <a:buSzPts val="1100"/>
              <a:buChar char="○"/>
            </a:pPr>
            <a:r>
              <a:rPr lang="en"/>
              <a:t>Convolutional Neural Networks</a:t>
            </a:r>
            <a:endParaRPr/>
          </a:p>
          <a:p>
            <a:pPr indent="-298450" lvl="1" marL="914400" rtl="0" algn="l">
              <a:spcBef>
                <a:spcPts val="1000"/>
              </a:spcBef>
              <a:spcAft>
                <a:spcPts val="0"/>
              </a:spcAft>
              <a:buSzPts val="1100"/>
              <a:buChar char="○"/>
            </a:pPr>
            <a:r>
              <a:rPr lang="en"/>
              <a:t>Residual Neural Networks</a:t>
            </a:r>
            <a:endParaRPr/>
          </a:p>
          <a:p>
            <a:pPr indent="-311150" lvl="0" marL="457200" rtl="0" algn="l">
              <a:spcBef>
                <a:spcPts val="1000"/>
              </a:spcBef>
              <a:spcAft>
                <a:spcPts val="0"/>
              </a:spcAft>
              <a:buSzPts val="1300"/>
              <a:buChar char="●"/>
            </a:pPr>
            <a:r>
              <a:rPr lang="en"/>
              <a:t>Implementation Concerns</a:t>
            </a:r>
            <a:endParaRPr/>
          </a:p>
          <a:p>
            <a:pPr indent="-311150" lvl="0" marL="457200" rtl="0" algn="l">
              <a:spcBef>
                <a:spcPts val="1000"/>
              </a:spcBef>
              <a:spcAft>
                <a:spcPts val="0"/>
              </a:spcAft>
              <a:buSzPts val="1300"/>
              <a:buChar char="●"/>
            </a:pPr>
            <a:r>
              <a:rPr lang="en"/>
              <a:t>Related Research</a:t>
            </a:r>
            <a:endParaRPr/>
          </a:p>
          <a:p>
            <a:pPr indent="-311150" lvl="0" marL="457200" rtl="0" algn="l">
              <a:spcBef>
                <a:spcPts val="1000"/>
              </a:spcBef>
              <a:spcAft>
                <a:spcPts val="0"/>
              </a:spcAft>
              <a:buSzPts val="1300"/>
              <a:buChar char="●"/>
            </a:pPr>
            <a:r>
              <a:rPr lang="en"/>
              <a:t>Problem Description</a:t>
            </a:r>
            <a:endParaRPr/>
          </a:p>
          <a:p>
            <a:pPr indent="-311150" lvl="0" marL="457200" rtl="0" algn="l">
              <a:spcBef>
                <a:spcPts val="1000"/>
              </a:spcBef>
              <a:spcAft>
                <a:spcPts val="1000"/>
              </a:spcAft>
              <a:buSzPts val="1300"/>
              <a:buChar char="●"/>
            </a:pPr>
            <a:r>
              <a:rPr lang="en"/>
              <a:t>Problem Timeline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CNN?</a:t>
            </a:r>
            <a:endParaRPr/>
          </a:p>
        </p:txBody>
      </p:sp>
      <p:sp>
        <p:nvSpPr>
          <p:cNvPr id="317" name="Google Shape;317;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CNN or a Convolutional N</a:t>
            </a:r>
            <a:r>
              <a:rPr lang="en"/>
              <a:t>eural</a:t>
            </a:r>
            <a:r>
              <a:rPr lang="en"/>
              <a:t> Network utilizes non-fully connected layers to speed up tasks such as image classification. It is partially based on the human biology and feature </a:t>
            </a:r>
            <a:r>
              <a:rPr lang="en"/>
              <a:t>identifies.</a:t>
            </a:r>
            <a:r>
              <a:rPr lang="en"/>
              <a:t> </a:t>
            </a:r>
            <a:endParaRPr/>
          </a:p>
          <a:p>
            <a:pPr indent="-311150" lvl="0" marL="457200" rtl="0" algn="l">
              <a:spcBef>
                <a:spcPts val="1600"/>
              </a:spcBef>
              <a:spcAft>
                <a:spcPts val="0"/>
              </a:spcAft>
              <a:buSzPts val="1300"/>
              <a:buChar char="●"/>
            </a:pPr>
            <a:r>
              <a:rPr lang="en"/>
              <a:t>Image classification can utilize this </a:t>
            </a:r>
            <a:r>
              <a:rPr lang="en"/>
              <a:t>architecture</a:t>
            </a:r>
            <a:r>
              <a:rPr lang="en"/>
              <a:t> to great extent as images would have a fully connected </a:t>
            </a:r>
            <a:r>
              <a:rPr lang="en"/>
              <a:t>input</a:t>
            </a:r>
            <a:r>
              <a:rPr lang="en"/>
              <a:t> layer where size = (pixels of x)*(pixels of y)*(number of channels) </a:t>
            </a:r>
            <a:endParaRPr/>
          </a:p>
          <a:p>
            <a:pPr indent="-311150" lvl="0" marL="457200" rtl="0" algn="l">
              <a:spcBef>
                <a:spcPts val="0"/>
              </a:spcBef>
              <a:spcAft>
                <a:spcPts val="0"/>
              </a:spcAft>
              <a:buSzPts val="1300"/>
              <a:buChar char="●"/>
            </a:pPr>
            <a:r>
              <a:rPr lang="en"/>
              <a:t>CNN </a:t>
            </a:r>
            <a:r>
              <a:rPr lang="en"/>
              <a:t>achieve</a:t>
            </a:r>
            <a:r>
              <a:rPr lang="en"/>
              <a:t> this non-fully connected network via convolving features over the image and max-polling</a:t>
            </a:r>
            <a:endParaRPr/>
          </a:p>
          <a:p>
            <a:pPr indent="0" lvl="0" marL="457200" rtl="0" algn="l">
              <a:spcBef>
                <a:spcPts val="1600"/>
              </a:spcBef>
              <a:spcAft>
                <a:spcPts val="1600"/>
              </a:spcAft>
              <a:buNone/>
            </a:pPr>
            <a:r>
              <a:rPr lang="en"/>
              <a:t>[12] </a:t>
            </a:r>
            <a:endParaRPr/>
          </a:p>
        </p:txBody>
      </p:sp>
      <p:pic>
        <p:nvPicPr>
          <p:cNvPr id="318" name="Google Shape;318;p38"/>
          <p:cNvPicPr preferRelativeResize="0"/>
          <p:nvPr/>
        </p:nvPicPr>
        <p:blipFill>
          <a:blip r:embed="rId3">
            <a:alphaModFix/>
          </a:blip>
          <a:stretch>
            <a:fillRect/>
          </a:stretch>
        </p:blipFill>
        <p:spPr>
          <a:xfrm>
            <a:off x="3096700" y="3035650"/>
            <a:ext cx="6047300" cy="2062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1297500" y="445025"/>
            <a:ext cx="745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ResNet?</a:t>
            </a:r>
            <a:endParaRPr/>
          </a:p>
        </p:txBody>
      </p:sp>
      <p:sp>
        <p:nvSpPr>
          <p:cNvPr id="324" name="Google Shape;324;p39"/>
          <p:cNvSpPr txBox="1"/>
          <p:nvPr>
            <p:ph idx="1" type="body"/>
          </p:nvPr>
        </p:nvSpPr>
        <p:spPr>
          <a:xfrm>
            <a:off x="1297500" y="1567550"/>
            <a:ext cx="5473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ResNet or residual neural network is a neural network that has connections that skip layers. </a:t>
            </a:r>
            <a:endParaRPr/>
          </a:p>
          <a:p>
            <a:pPr indent="-311150" lvl="0" marL="457200" rtl="0" algn="l">
              <a:spcBef>
                <a:spcPts val="1600"/>
              </a:spcBef>
              <a:spcAft>
                <a:spcPts val="0"/>
              </a:spcAft>
              <a:buSzPts val="1300"/>
              <a:buChar char="●"/>
            </a:pPr>
            <a:r>
              <a:rPr lang="en"/>
              <a:t>This helps evade a problem known as the vanishing gradient problem</a:t>
            </a:r>
            <a:endParaRPr/>
          </a:p>
          <a:p>
            <a:pPr indent="-311150" lvl="0" marL="457200" rtl="0" algn="l">
              <a:spcBef>
                <a:spcPts val="0"/>
              </a:spcBef>
              <a:spcAft>
                <a:spcPts val="0"/>
              </a:spcAft>
              <a:buSzPts val="1300"/>
              <a:buChar char="●"/>
            </a:pPr>
            <a:r>
              <a:rPr lang="en"/>
              <a:t>This allows  for deeper networks without a training penalty</a:t>
            </a:r>
            <a:endParaRPr/>
          </a:p>
          <a:p>
            <a:pPr indent="0" lvl="0" marL="457200" rtl="0" algn="l">
              <a:spcBef>
                <a:spcPts val="1600"/>
              </a:spcBef>
              <a:spcAft>
                <a:spcPts val="1600"/>
              </a:spcAft>
              <a:buNone/>
            </a:pPr>
            <a:r>
              <a:rPr lang="en"/>
              <a:t>[3] </a:t>
            </a:r>
            <a:endParaRPr/>
          </a:p>
        </p:txBody>
      </p:sp>
      <p:pic>
        <p:nvPicPr>
          <p:cNvPr id="325" name="Google Shape;325;p39"/>
          <p:cNvPicPr preferRelativeResize="0"/>
          <p:nvPr/>
        </p:nvPicPr>
        <p:blipFill>
          <a:blip r:embed="rId3">
            <a:alphaModFix/>
          </a:blip>
          <a:stretch>
            <a:fillRect/>
          </a:stretch>
        </p:blipFill>
        <p:spPr>
          <a:xfrm>
            <a:off x="7007503" y="912362"/>
            <a:ext cx="1585275" cy="3641675"/>
          </a:xfrm>
          <a:prstGeom prst="rect">
            <a:avLst/>
          </a:prstGeom>
          <a:noFill/>
          <a:ln>
            <a:noFill/>
          </a:ln>
        </p:spPr>
      </p:pic>
      <p:pic>
        <p:nvPicPr>
          <p:cNvPr id="326" name="Google Shape;326;p39"/>
          <p:cNvPicPr preferRelativeResize="0"/>
          <p:nvPr/>
        </p:nvPicPr>
        <p:blipFill>
          <a:blip r:embed="rId4">
            <a:alphaModFix/>
          </a:blip>
          <a:stretch>
            <a:fillRect/>
          </a:stretch>
        </p:blipFill>
        <p:spPr>
          <a:xfrm>
            <a:off x="3695400" y="2991050"/>
            <a:ext cx="3277600" cy="1960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ResNet-50</a:t>
            </a:r>
            <a:endParaRPr/>
          </a:p>
        </p:txBody>
      </p:sp>
      <p:sp>
        <p:nvSpPr>
          <p:cNvPr id="332" name="Google Shape;332;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ResNet-50 Is a specific implementation of a residual network.</a:t>
            </a:r>
            <a:endParaRPr/>
          </a:p>
          <a:p>
            <a:pPr indent="-311150" lvl="0" marL="457200" rtl="0" algn="l">
              <a:spcBef>
                <a:spcPts val="1000"/>
              </a:spcBef>
              <a:spcAft>
                <a:spcPts val="0"/>
              </a:spcAft>
              <a:buSzPts val="1300"/>
              <a:buChar char="●"/>
            </a:pPr>
            <a:r>
              <a:rPr lang="en"/>
              <a:t>It is based on a convolutional </a:t>
            </a:r>
            <a:r>
              <a:rPr lang="en"/>
              <a:t>neural</a:t>
            </a:r>
            <a:r>
              <a:rPr lang="en"/>
              <a:t> network (CNN) [5]</a:t>
            </a:r>
            <a:endParaRPr/>
          </a:p>
          <a:p>
            <a:pPr indent="-298450" lvl="1" marL="914400" rtl="0" algn="l">
              <a:spcBef>
                <a:spcPts val="1000"/>
              </a:spcBef>
              <a:spcAft>
                <a:spcPts val="0"/>
              </a:spcAft>
              <a:buSzPts val="1100"/>
              <a:buChar char="○"/>
            </a:pPr>
            <a:r>
              <a:rPr lang="en"/>
              <a:t>The 50 comes from the number of layers in the network</a:t>
            </a:r>
            <a:endParaRPr/>
          </a:p>
          <a:p>
            <a:pPr indent="-311150" lvl="0" marL="457200" rtl="0" algn="l">
              <a:spcBef>
                <a:spcPts val="1000"/>
              </a:spcBef>
              <a:spcAft>
                <a:spcPts val="0"/>
              </a:spcAft>
              <a:buSzPts val="1300"/>
              <a:buChar char="●"/>
            </a:pPr>
            <a:r>
              <a:rPr lang="en"/>
              <a:t>It has pretrained </a:t>
            </a:r>
            <a:r>
              <a:rPr lang="en"/>
              <a:t>weights</a:t>
            </a:r>
            <a:r>
              <a:rPr lang="en"/>
              <a:t> based on the ImageNet data set [6]</a:t>
            </a:r>
            <a:endParaRPr/>
          </a:p>
          <a:p>
            <a:pPr indent="-298450" lvl="1" marL="914400" rtl="0" algn="l">
              <a:spcBef>
                <a:spcPts val="1000"/>
              </a:spcBef>
              <a:spcAft>
                <a:spcPts val="1000"/>
              </a:spcAft>
              <a:buSzPts val="1100"/>
              <a:buChar char="○"/>
            </a:pPr>
            <a:r>
              <a:rPr lang="en"/>
              <a:t>These pretrained weights take </a:t>
            </a:r>
            <a:r>
              <a:rPr lang="en"/>
              <a:t>advantage</a:t>
            </a:r>
            <a:r>
              <a:rPr lang="en"/>
              <a:t> of similarities in image recognition tasks in order to speed up training convergence rate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Pitfalls/ Concerns of Distributed NNs</a:t>
            </a:r>
            <a:endParaRPr/>
          </a:p>
        </p:txBody>
      </p:sp>
      <p:sp>
        <p:nvSpPr>
          <p:cNvPr id="338" name="Google Shape;338;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any system there are tradeoffs for many </a:t>
            </a:r>
            <a:r>
              <a:rPr lang="en"/>
              <a:t>Neural</a:t>
            </a:r>
            <a:r>
              <a:rPr lang="en"/>
              <a:t> Network </a:t>
            </a:r>
            <a:r>
              <a:rPr lang="en"/>
              <a:t>architectures</a:t>
            </a:r>
            <a:r>
              <a:rPr lang="en"/>
              <a:t> and implementations.   </a:t>
            </a:r>
            <a:endParaRPr/>
          </a:p>
          <a:p>
            <a:pPr indent="-311150" lvl="0" marL="457200" rtl="0" algn="l">
              <a:spcBef>
                <a:spcPts val="1600"/>
              </a:spcBef>
              <a:spcAft>
                <a:spcPts val="0"/>
              </a:spcAft>
              <a:buSzPts val="1300"/>
              <a:buChar char="●"/>
            </a:pPr>
            <a:r>
              <a:rPr lang="en"/>
              <a:t>It is expected that the batch approach of data-parallelism will reduce the time to compute at the cost of some of the accuracy. It is </a:t>
            </a:r>
            <a:r>
              <a:rPr lang="en"/>
              <a:t>important</a:t>
            </a:r>
            <a:r>
              <a:rPr lang="en"/>
              <a:t> to get an idea of how much of a reduction we could expect. </a:t>
            </a:r>
            <a:endParaRPr/>
          </a:p>
          <a:p>
            <a:pPr indent="-311150" lvl="0" marL="457200" rtl="0" algn="l">
              <a:spcBef>
                <a:spcPts val="0"/>
              </a:spcBef>
              <a:spcAft>
                <a:spcPts val="0"/>
              </a:spcAft>
              <a:buSzPts val="1300"/>
              <a:buChar char="●"/>
            </a:pPr>
            <a:r>
              <a:rPr lang="en"/>
              <a:t>Both data-parallelism and Model Parallelism have concerns of load-</a:t>
            </a:r>
            <a:r>
              <a:rPr lang="en"/>
              <a:t>balancing</a:t>
            </a:r>
            <a:r>
              <a:rPr lang="en"/>
              <a:t>.</a:t>
            </a:r>
            <a:endParaRPr/>
          </a:p>
          <a:p>
            <a:pPr indent="-298450" lvl="1" marL="914400" rtl="0" algn="l">
              <a:spcBef>
                <a:spcPts val="0"/>
              </a:spcBef>
              <a:spcAft>
                <a:spcPts val="0"/>
              </a:spcAft>
              <a:buSzPts val="1100"/>
              <a:buChar char="○"/>
            </a:pPr>
            <a:r>
              <a:rPr lang="en"/>
              <a:t>Data-</a:t>
            </a:r>
            <a:r>
              <a:rPr lang="en"/>
              <a:t>Parallel</a:t>
            </a:r>
            <a:r>
              <a:rPr lang="en"/>
              <a:t> approaches may need to account for the throughput of each device before sizing the mini-batches for each server. </a:t>
            </a:r>
            <a:endParaRPr/>
          </a:p>
          <a:p>
            <a:pPr indent="-298450" lvl="1" marL="914400" rtl="0" algn="l">
              <a:spcBef>
                <a:spcPts val="0"/>
              </a:spcBef>
              <a:spcAft>
                <a:spcPts val="0"/>
              </a:spcAft>
              <a:buSzPts val="1100"/>
              <a:buChar char="○"/>
            </a:pPr>
            <a:r>
              <a:rPr lang="en"/>
              <a:t>Model-Parallel approaches may need to account for the relative cost of the model on each server </a:t>
            </a:r>
            <a:r>
              <a:rPr lang="en"/>
              <a:t>alongside</a:t>
            </a:r>
            <a:r>
              <a:rPr lang="en"/>
              <a:t> each server’s </a:t>
            </a:r>
            <a:r>
              <a:rPr lang="en"/>
              <a:t>potential</a:t>
            </a:r>
            <a:r>
              <a:rPr lang="en"/>
              <a:t> throughput.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Foundations of Machine Learning and Deep Learning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Implementation Related Concerns</a:t>
            </a:r>
            <a:endParaRPr/>
          </a:p>
        </p:txBody>
      </p:sp>
      <p:sp>
        <p:nvSpPr>
          <p:cNvPr id="344" name="Google Shape;344;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a:t>
            </a:r>
            <a:r>
              <a:rPr lang="en"/>
              <a:t>Implementations</a:t>
            </a:r>
            <a:r>
              <a:rPr lang="en"/>
              <a:t> require </a:t>
            </a:r>
            <a:r>
              <a:rPr lang="en"/>
              <a:t>different</a:t>
            </a:r>
            <a:r>
              <a:rPr lang="en"/>
              <a:t> considerations when testing.</a:t>
            </a:r>
            <a:endParaRPr/>
          </a:p>
          <a:p>
            <a:pPr indent="-311150" lvl="0" marL="457200" rtl="0" algn="l">
              <a:spcBef>
                <a:spcPts val="1600"/>
              </a:spcBef>
              <a:spcAft>
                <a:spcPts val="0"/>
              </a:spcAft>
              <a:buSzPts val="1300"/>
              <a:buChar char="●"/>
            </a:pPr>
            <a:r>
              <a:rPr lang="en"/>
              <a:t>If </a:t>
            </a:r>
            <a:r>
              <a:rPr lang="en"/>
              <a:t>pseudo</a:t>
            </a:r>
            <a:r>
              <a:rPr lang="en"/>
              <a:t> random behavior is </a:t>
            </a:r>
            <a:r>
              <a:rPr lang="en"/>
              <a:t>utilized</a:t>
            </a:r>
            <a:r>
              <a:rPr lang="en"/>
              <a:t> when testing we should seed it so it behaves </a:t>
            </a:r>
            <a:r>
              <a:rPr lang="en"/>
              <a:t>similarly</a:t>
            </a:r>
            <a:r>
              <a:rPr lang="en"/>
              <a:t> with each run of the model</a:t>
            </a:r>
            <a:endParaRPr/>
          </a:p>
          <a:p>
            <a:pPr indent="-311150" lvl="0" marL="457200" rtl="0" algn="l">
              <a:spcBef>
                <a:spcPts val="0"/>
              </a:spcBef>
              <a:spcAft>
                <a:spcPts val="0"/>
              </a:spcAft>
              <a:buSzPts val="1300"/>
              <a:buChar char="●"/>
            </a:pPr>
            <a:r>
              <a:rPr lang="en"/>
              <a:t>If pseudo random behavior is used we may need to utilize different seeds to test the representativeness of each run </a:t>
            </a:r>
            <a:endParaRPr/>
          </a:p>
          <a:p>
            <a:pPr indent="-298450" lvl="1" marL="914400" rtl="0" algn="l">
              <a:spcBef>
                <a:spcPts val="0"/>
              </a:spcBef>
              <a:spcAft>
                <a:spcPts val="0"/>
              </a:spcAft>
              <a:buSzPts val="1100"/>
              <a:buChar char="○"/>
            </a:pPr>
            <a:r>
              <a:rPr lang="en"/>
              <a:t>This helps minimize the added variables when moving our system to a distributed approach.</a:t>
            </a:r>
            <a:endParaRPr/>
          </a:p>
          <a:p>
            <a:pPr indent="-311150" lvl="0" marL="457200" rtl="0" algn="l">
              <a:spcBef>
                <a:spcPts val="0"/>
              </a:spcBef>
              <a:spcAft>
                <a:spcPts val="0"/>
              </a:spcAft>
              <a:buSzPts val="1300"/>
              <a:buChar char="●"/>
            </a:pPr>
            <a:r>
              <a:rPr lang="en"/>
              <a:t>Data may need to be </a:t>
            </a:r>
            <a:r>
              <a:rPr lang="en"/>
              <a:t>preprocessed</a:t>
            </a:r>
            <a:r>
              <a:rPr lang="en"/>
              <a:t> to fit into the input layer of the network</a:t>
            </a:r>
            <a:endParaRPr/>
          </a:p>
          <a:p>
            <a:pPr indent="-298450" lvl="1" marL="914400" rtl="0" algn="l">
              <a:spcBef>
                <a:spcPts val="0"/>
              </a:spcBef>
              <a:spcAft>
                <a:spcPts val="0"/>
              </a:spcAft>
              <a:buSzPts val="1100"/>
              <a:buChar char="○"/>
            </a:pPr>
            <a:r>
              <a:rPr lang="en"/>
              <a:t>This can add bias to the training that may make it more difficult to train well</a:t>
            </a:r>
            <a:endParaRPr/>
          </a:p>
          <a:p>
            <a:pPr indent="-298450" lvl="1" marL="914400" rtl="0" algn="l">
              <a:spcBef>
                <a:spcPts val="0"/>
              </a:spcBef>
              <a:spcAft>
                <a:spcPts val="0"/>
              </a:spcAft>
              <a:buSzPts val="1100"/>
              <a:buChar char="○"/>
            </a:pPr>
            <a:r>
              <a:rPr lang="en"/>
              <a:t>Ex. Resizing images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Distributed </a:t>
            </a:r>
            <a:r>
              <a:rPr lang="en"/>
              <a:t>Neural</a:t>
            </a:r>
            <a:r>
              <a:rPr lang="en"/>
              <a:t> Network Research</a:t>
            </a:r>
            <a:endParaRPr/>
          </a:p>
        </p:txBody>
      </p:sp>
      <p:sp>
        <p:nvSpPr>
          <p:cNvPr id="350" name="Google Shape;350;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papers that include the goal of </a:t>
            </a:r>
            <a:r>
              <a:rPr lang="en"/>
              <a:t>parallelizing</a:t>
            </a:r>
            <a:r>
              <a:rPr lang="en"/>
              <a:t> </a:t>
            </a:r>
            <a:r>
              <a:rPr lang="en"/>
              <a:t>certain</a:t>
            </a:r>
            <a:r>
              <a:rPr lang="en"/>
              <a:t> neural network </a:t>
            </a:r>
            <a:r>
              <a:rPr lang="en"/>
              <a:t>architectures</a:t>
            </a:r>
            <a:endParaRPr/>
          </a:p>
          <a:p>
            <a:pPr indent="-311150" lvl="0" marL="457200" rtl="0" algn="l">
              <a:spcBef>
                <a:spcPts val="1600"/>
              </a:spcBef>
              <a:spcAft>
                <a:spcPts val="0"/>
              </a:spcAft>
              <a:buSzPts val="1300"/>
              <a:buAutoNum type="arabicPeriod"/>
            </a:pPr>
            <a:r>
              <a:rPr lang="en"/>
              <a:t>Resnet-50 was tested as a distributed network via data-parallelism</a:t>
            </a:r>
            <a:endParaRPr/>
          </a:p>
          <a:p>
            <a:pPr indent="-298450" lvl="1" marL="914400" rtl="0" algn="l">
              <a:spcBef>
                <a:spcPts val="0"/>
              </a:spcBef>
              <a:spcAft>
                <a:spcPts val="0"/>
              </a:spcAft>
              <a:buSzPts val="1100"/>
              <a:buAutoNum type="alphaLcPeriod"/>
            </a:pPr>
            <a:r>
              <a:rPr lang="en"/>
              <a:t>Uses mini-batches and some form of averaging parameters [1]</a:t>
            </a:r>
            <a:endParaRPr/>
          </a:p>
          <a:p>
            <a:pPr indent="-311150" lvl="0" marL="457200" rtl="0" algn="l">
              <a:spcBef>
                <a:spcPts val="0"/>
              </a:spcBef>
              <a:spcAft>
                <a:spcPts val="0"/>
              </a:spcAft>
              <a:buSzPts val="1300"/>
              <a:buAutoNum type="arabicPeriod"/>
            </a:pPr>
            <a:r>
              <a:rPr lang="en"/>
              <a:t> SparkNet implemented a framework for batch based distributed networks [2]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356" name="Google Shape;356;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Research Currently Handles the case of upgrading a network to be distributed. However, It doesn’t </a:t>
            </a:r>
            <a:r>
              <a:rPr lang="en"/>
              <a:t>adequately</a:t>
            </a:r>
            <a:r>
              <a:rPr lang="en"/>
              <a:t> handle the case of picking amongst </a:t>
            </a:r>
            <a:r>
              <a:rPr lang="en"/>
              <a:t>distributed</a:t>
            </a:r>
            <a:r>
              <a:rPr lang="en"/>
              <a:t> networks. </a:t>
            </a:r>
            <a:endParaRPr/>
          </a:p>
          <a:p>
            <a:pPr indent="-311150" lvl="0" marL="457200" rtl="0" algn="l">
              <a:spcBef>
                <a:spcPts val="1600"/>
              </a:spcBef>
              <a:spcAft>
                <a:spcPts val="0"/>
              </a:spcAft>
              <a:buSzPts val="1300"/>
              <a:buChar char="●"/>
            </a:pPr>
            <a:r>
              <a:rPr lang="en"/>
              <a:t>Our goal is to use 2 networks to implement data </a:t>
            </a:r>
            <a:r>
              <a:rPr lang="en"/>
              <a:t>parallelism</a:t>
            </a:r>
            <a:r>
              <a:rPr lang="en"/>
              <a:t> .</a:t>
            </a:r>
            <a:endParaRPr/>
          </a:p>
          <a:p>
            <a:pPr indent="-298450" lvl="1" marL="914400" rtl="0" algn="l">
              <a:spcBef>
                <a:spcPts val="0"/>
              </a:spcBef>
              <a:spcAft>
                <a:spcPts val="0"/>
              </a:spcAft>
              <a:buSzPts val="1100"/>
              <a:buChar char="○"/>
            </a:pPr>
            <a:r>
              <a:rPr lang="en"/>
              <a:t>A Traditional CNN and Resnet-50</a:t>
            </a:r>
            <a:endParaRPr/>
          </a:p>
          <a:p>
            <a:pPr indent="-311150" lvl="0" marL="457200" rtl="0" algn="l">
              <a:spcBef>
                <a:spcPts val="0"/>
              </a:spcBef>
              <a:spcAft>
                <a:spcPts val="0"/>
              </a:spcAft>
              <a:buSzPts val="1300"/>
              <a:buChar char="●"/>
            </a:pPr>
            <a:r>
              <a:rPr lang="en"/>
              <a:t>We will use the same dataset for both networks</a:t>
            </a:r>
            <a:endParaRPr/>
          </a:p>
          <a:p>
            <a:pPr indent="-298450" lvl="1" marL="914400" rtl="0" algn="l">
              <a:spcBef>
                <a:spcPts val="0"/>
              </a:spcBef>
              <a:spcAft>
                <a:spcPts val="0"/>
              </a:spcAft>
              <a:buSzPts val="1100"/>
              <a:buChar char="○"/>
            </a:pPr>
            <a:r>
              <a:rPr lang="en"/>
              <a:t>This will allow readers to use our </a:t>
            </a:r>
            <a:r>
              <a:rPr lang="en"/>
              <a:t>research</a:t>
            </a:r>
            <a:r>
              <a:rPr lang="en"/>
              <a:t> as a “shopping guide” for the given </a:t>
            </a:r>
            <a:r>
              <a:rPr lang="en"/>
              <a:t>neural</a:t>
            </a:r>
            <a:r>
              <a:rPr lang="en"/>
              <a:t> networks</a:t>
            </a:r>
            <a:endParaRPr/>
          </a:p>
          <a:p>
            <a:pPr indent="-298450" lvl="1" marL="914400" rtl="0" algn="l">
              <a:spcBef>
                <a:spcPts val="0"/>
              </a:spcBef>
              <a:spcAft>
                <a:spcPts val="0"/>
              </a:spcAft>
              <a:buSzPts val="1100"/>
              <a:buChar char="○"/>
            </a:pPr>
            <a:r>
              <a:rPr lang="en"/>
              <a:t>This dataset cannot be the ImageNet data set as ResNet-50 was pre-trained on this dataset</a:t>
            </a:r>
            <a:endParaRPr/>
          </a:p>
          <a:p>
            <a:pPr indent="-311150" lvl="0" marL="457200" rtl="0" algn="l">
              <a:spcBef>
                <a:spcPts val="0"/>
              </a:spcBef>
              <a:spcAft>
                <a:spcPts val="0"/>
              </a:spcAft>
              <a:buSzPts val="1300"/>
              <a:buChar char="●"/>
            </a:pPr>
            <a:r>
              <a:rPr lang="en"/>
              <a:t>Stretch Goal:</a:t>
            </a:r>
            <a:r>
              <a:rPr lang="en"/>
              <a:t> model parallelism for both networks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1297500" y="88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Timeline</a:t>
            </a:r>
            <a:endParaRPr/>
          </a:p>
        </p:txBody>
      </p:sp>
      <p:graphicFrame>
        <p:nvGraphicFramePr>
          <p:cNvPr id="362" name="Google Shape;362;p45"/>
          <p:cNvGraphicFramePr/>
          <p:nvPr/>
        </p:nvGraphicFramePr>
        <p:xfrm>
          <a:off x="1257300" y="647850"/>
          <a:ext cx="3000000" cy="3000000"/>
        </p:xfrm>
        <a:graphic>
          <a:graphicData uri="http://schemas.openxmlformats.org/drawingml/2006/table">
            <a:tbl>
              <a:tblPr>
                <a:noFill/>
                <a:tableStyleId>{A6FADC4A-ED45-47D4-A676-6D20987E4D34}</a:tableStyleId>
              </a:tblPr>
              <a:tblGrid>
                <a:gridCol w="1473325"/>
                <a:gridCol w="3642350"/>
                <a:gridCol w="2123325"/>
              </a:tblGrid>
              <a:tr h="381000">
                <a:tc>
                  <a:txBody>
                    <a:bodyPr/>
                    <a:lstStyle/>
                    <a:p>
                      <a:pPr indent="0" lvl="0" marL="0" rtl="0" algn="l">
                        <a:spcBef>
                          <a:spcPts val="0"/>
                        </a:spcBef>
                        <a:spcAft>
                          <a:spcPts val="0"/>
                        </a:spcAft>
                        <a:buNone/>
                      </a:pPr>
                      <a:r>
                        <a:rPr lang="en" sz="1200">
                          <a:solidFill>
                            <a:schemeClr val="lt1"/>
                          </a:solidFill>
                        </a:rPr>
                        <a:t>Week</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Task</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Contributor</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1: Feb 24</a:t>
                      </a:r>
                      <a:endParaRPr sz="1000">
                        <a:solidFill>
                          <a:schemeClr val="lt1"/>
                        </a:solidFill>
                      </a:endParaRPr>
                    </a:p>
                  </a:txBody>
                  <a:tcPr marT="91425" marB="91425" marR="91425" marL="91425"/>
                </a:tc>
                <a:tc>
                  <a:txBody>
                    <a:bodyPr/>
                    <a:lstStyle/>
                    <a:p>
                      <a:pPr indent="-292100" lvl="0" marL="457200" rtl="0" algn="l">
                        <a:spcBef>
                          <a:spcPts val="0"/>
                        </a:spcBef>
                        <a:spcAft>
                          <a:spcPts val="0"/>
                        </a:spcAft>
                        <a:buClr>
                          <a:schemeClr val="lt1"/>
                        </a:buClr>
                        <a:buSzPts val="1000"/>
                        <a:buChar char="●"/>
                      </a:pPr>
                      <a:r>
                        <a:rPr lang="en" sz="1000">
                          <a:solidFill>
                            <a:schemeClr val="lt1"/>
                          </a:solidFill>
                        </a:rPr>
                        <a:t>Select and preprocess dataset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Select Models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Rahul</a:t>
                      </a:r>
                      <a:endParaRPr sz="1000">
                        <a:solidFill>
                          <a:schemeClr val="lt1"/>
                        </a:solidFill>
                      </a:endParaRPr>
                    </a:p>
                    <a:p>
                      <a:pPr indent="0" lvl="0" marL="0" rtl="0" algn="l">
                        <a:spcBef>
                          <a:spcPts val="0"/>
                        </a:spcBef>
                        <a:spcAft>
                          <a:spcPts val="0"/>
                        </a:spcAft>
                        <a:buNone/>
                      </a:pPr>
                      <a:r>
                        <a:rPr lang="en" sz="1000">
                          <a:solidFill>
                            <a:schemeClr val="lt1"/>
                          </a:solidFill>
                        </a:rPr>
                        <a:t>Sushanta</a:t>
                      </a:r>
                      <a:endParaRPr sz="10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2: Mar 02</a:t>
                      </a:r>
                      <a:endParaRPr sz="1000">
                        <a:solidFill>
                          <a:schemeClr val="lt1"/>
                        </a:solidFill>
                      </a:endParaRPr>
                    </a:p>
                  </a:txBody>
                  <a:tcPr marT="91425" marB="91425" marR="91425" marL="91425"/>
                </a:tc>
                <a:tc>
                  <a:txBody>
                    <a:bodyPr/>
                    <a:lstStyle/>
                    <a:p>
                      <a:pPr indent="-292100" lvl="0" marL="457200" rtl="0" algn="l">
                        <a:spcBef>
                          <a:spcPts val="0"/>
                        </a:spcBef>
                        <a:spcAft>
                          <a:spcPts val="0"/>
                        </a:spcAft>
                        <a:buClr>
                          <a:schemeClr val="lt1"/>
                        </a:buClr>
                        <a:buSzPts val="1000"/>
                        <a:buChar char="●"/>
                      </a:pPr>
                      <a:r>
                        <a:rPr lang="en" sz="1000">
                          <a:solidFill>
                            <a:schemeClr val="lt1"/>
                          </a:solidFill>
                        </a:rPr>
                        <a:t>Train CPU xor GPU (local)</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Sushanta - Model A</a:t>
                      </a:r>
                      <a:endParaRPr sz="1000">
                        <a:solidFill>
                          <a:schemeClr val="lt1"/>
                        </a:solidFill>
                      </a:endParaRPr>
                    </a:p>
                    <a:p>
                      <a:pPr indent="0" lvl="0" marL="0" rtl="0" algn="l">
                        <a:spcBef>
                          <a:spcPts val="0"/>
                        </a:spcBef>
                        <a:spcAft>
                          <a:spcPts val="0"/>
                        </a:spcAft>
                        <a:buNone/>
                      </a:pPr>
                      <a:r>
                        <a:rPr lang="en" sz="1000">
                          <a:solidFill>
                            <a:schemeClr val="lt1"/>
                          </a:solidFill>
                        </a:rPr>
                        <a:t>Brendan - Model B</a:t>
                      </a:r>
                      <a:endParaRPr sz="10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3: Mar 09</a:t>
                      </a:r>
                      <a:endParaRPr sz="1000">
                        <a:solidFill>
                          <a:schemeClr val="lt1"/>
                        </a:solidFill>
                      </a:endParaRPr>
                    </a:p>
                  </a:txBody>
                  <a:tcPr marT="91425" marB="91425" marR="91425" marL="91425"/>
                </a:tc>
                <a:tc>
                  <a:txBody>
                    <a:bodyPr/>
                    <a:lstStyle/>
                    <a:p>
                      <a:pPr indent="-292100" lvl="0" marL="457200" rtl="0" algn="l">
                        <a:spcBef>
                          <a:spcPts val="0"/>
                        </a:spcBef>
                        <a:spcAft>
                          <a:spcPts val="0"/>
                        </a:spcAft>
                        <a:buClr>
                          <a:schemeClr val="lt1"/>
                        </a:buClr>
                        <a:buSzPts val="1000"/>
                        <a:buChar char="●"/>
                      </a:pPr>
                      <a:r>
                        <a:rPr lang="en" sz="1000">
                          <a:solidFill>
                            <a:schemeClr val="lt1"/>
                          </a:solidFill>
                        </a:rPr>
                        <a:t>Setup distributed server</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Test </a:t>
                      </a:r>
                      <a:r>
                        <a:rPr lang="en" sz="1000">
                          <a:solidFill>
                            <a:schemeClr val="lt1"/>
                          </a:solidFill>
                        </a:rPr>
                        <a:t>CPU xor GPU (local)</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Sushanta - Model A (Setup)</a:t>
                      </a:r>
                      <a:endParaRPr sz="1000">
                        <a:solidFill>
                          <a:schemeClr val="lt1"/>
                        </a:solidFill>
                      </a:endParaRPr>
                    </a:p>
                    <a:p>
                      <a:pPr indent="0" lvl="0" marL="0" rtl="0" algn="l">
                        <a:spcBef>
                          <a:spcPts val="0"/>
                        </a:spcBef>
                        <a:spcAft>
                          <a:spcPts val="0"/>
                        </a:spcAft>
                        <a:buNone/>
                      </a:pPr>
                      <a:r>
                        <a:rPr lang="en" sz="1000">
                          <a:solidFill>
                            <a:schemeClr val="lt1"/>
                          </a:solidFill>
                        </a:rPr>
                        <a:t>Brendan - Model B (Setup)</a:t>
                      </a:r>
                      <a:endParaRPr sz="1000">
                        <a:solidFill>
                          <a:schemeClr val="lt1"/>
                        </a:solidFill>
                      </a:endParaRPr>
                    </a:p>
                    <a:p>
                      <a:pPr indent="0" lvl="0" marL="0" rtl="0" algn="l">
                        <a:spcBef>
                          <a:spcPts val="0"/>
                        </a:spcBef>
                        <a:spcAft>
                          <a:spcPts val="0"/>
                        </a:spcAft>
                        <a:buNone/>
                      </a:pPr>
                      <a:r>
                        <a:rPr lang="en" sz="1000">
                          <a:solidFill>
                            <a:schemeClr val="lt1"/>
                          </a:solidFill>
                        </a:rPr>
                        <a:t>Rahul - Test CPU xor GPU </a:t>
                      </a:r>
                      <a:endParaRPr sz="10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4: Mar 16</a:t>
                      </a:r>
                      <a:endParaRPr sz="1000">
                        <a:solidFill>
                          <a:schemeClr val="lt1"/>
                        </a:solidFill>
                      </a:endParaRPr>
                    </a:p>
                  </a:txBody>
                  <a:tcPr marT="91425" marB="91425" marR="91425" marL="91425"/>
                </a:tc>
                <a:tc>
                  <a:txBody>
                    <a:bodyPr/>
                    <a:lstStyle/>
                    <a:p>
                      <a:pPr indent="-292100" lvl="0" marL="457200" rtl="0" algn="l">
                        <a:spcBef>
                          <a:spcPts val="0"/>
                        </a:spcBef>
                        <a:spcAft>
                          <a:spcPts val="0"/>
                        </a:spcAft>
                        <a:buClr>
                          <a:schemeClr val="lt1"/>
                        </a:buClr>
                        <a:buSzPts val="1000"/>
                        <a:buChar char="●"/>
                      </a:pPr>
                      <a:r>
                        <a:rPr lang="en" sz="1000">
                          <a:solidFill>
                            <a:schemeClr val="lt1"/>
                          </a:solidFill>
                        </a:rPr>
                        <a:t>Train </a:t>
                      </a:r>
                      <a:r>
                        <a:rPr lang="en" sz="1000">
                          <a:solidFill>
                            <a:schemeClr val="lt1"/>
                          </a:solidFill>
                        </a:rPr>
                        <a:t>distributed server</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Sushanta - Model A (Train)</a:t>
                      </a:r>
                      <a:endParaRPr sz="1000">
                        <a:solidFill>
                          <a:schemeClr val="lt1"/>
                        </a:solidFill>
                      </a:endParaRPr>
                    </a:p>
                    <a:p>
                      <a:pPr indent="0" lvl="0" marL="0" rtl="0" algn="l">
                        <a:spcBef>
                          <a:spcPts val="0"/>
                        </a:spcBef>
                        <a:spcAft>
                          <a:spcPts val="0"/>
                        </a:spcAft>
                        <a:buNone/>
                      </a:pPr>
                      <a:r>
                        <a:rPr lang="en" sz="1000">
                          <a:solidFill>
                            <a:schemeClr val="lt1"/>
                          </a:solidFill>
                        </a:rPr>
                        <a:t>Brendan - Model B (Train)</a:t>
                      </a:r>
                      <a:endParaRPr sz="1000">
                        <a:solidFill>
                          <a:schemeClr val="lt1"/>
                        </a:solidFill>
                      </a:endParaRPr>
                    </a:p>
                    <a:p>
                      <a:pPr indent="0" lvl="0" marL="0" rtl="0" algn="l">
                        <a:spcBef>
                          <a:spcPts val="0"/>
                        </a:spcBef>
                        <a:spcAft>
                          <a:spcPts val="0"/>
                        </a:spcAft>
                        <a:buNone/>
                      </a:pPr>
                      <a:r>
                        <a:rPr lang="en" sz="1000">
                          <a:solidFill>
                            <a:schemeClr val="lt1"/>
                          </a:solidFill>
                        </a:rPr>
                        <a:t>Rahul - Parameter optimization</a:t>
                      </a:r>
                      <a:endParaRPr sz="10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5: Mar 23</a:t>
                      </a:r>
                      <a:endParaRPr sz="1000">
                        <a:solidFill>
                          <a:schemeClr val="lt1"/>
                        </a:solidFill>
                      </a:endParaRPr>
                    </a:p>
                  </a:txBody>
                  <a:tcPr marT="91425" marB="91425" marR="91425" marL="91425"/>
                </a:tc>
                <a:tc>
                  <a:txBody>
                    <a:bodyPr/>
                    <a:lstStyle/>
                    <a:p>
                      <a:pPr indent="-292100" lvl="0" marL="457200" rtl="0" algn="l">
                        <a:spcBef>
                          <a:spcPts val="0"/>
                        </a:spcBef>
                        <a:spcAft>
                          <a:spcPts val="0"/>
                        </a:spcAft>
                        <a:buClr>
                          <a:schemeClr val="lt1"/>
                        </a:buClr>
                        <a:buSzPts val="1000"/>
                        <a:buChar char="●"/>
                      </a:pPr>
                      <a:r>
                        <a:rPr lang="en" sz="1000">
                          <a:solidFill>
                            <a:schemeClr val="lt1"/>
                          </a:solidFill>
                        </a:rPr>
                        <a:t>Train distributed server</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Continued from last week</a:t>
                      </a:r>
                      <a:endParaRPr sz="10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6: Mar 30</a:t>
                      </a:r>
                      <a:endParaRPr sz="1000">
                        <a:solidFill>
                          <a:schemeClr val="lt1"/>
                        </a:solidFill>
                      </a:endParaRPr>
                    </a:p>
                  </a:txBody>
                  <a:tcPr marT="91425" marB="91425" marR="91425" marL="91425"/>
                </a:tc>
                <a:tc>
                  <a:txBody>
                    <a:bodyPr/>
                    <a:lstStyle/>
                    <a:p>
                      <a:pPr indent="-292100" lvl="0" marL="457200" rtl="0" algn="l">
                        <a:spcBef>
                          <a:spcPts val="0"/>
                        </a:spcBef>
                        <a:spcAft>
                          <a:spcPts val="0"/>
                        </a:spcAft>
                        <a:buClr>
                          <a:schemeClr val="lt1"/>
                        </a:buClr>
                        <a:buSzPts val="1000"/>
                        <a:buChar char="●"/>
                      </a:pPr>
                      <a:r>
                        <a:rPr lang="en" sz="1000">
                          <a:solidFill>
                            <a:schemeClr val="lt1"/>
                          </a:solidFill>
                        </a:rPr>
                        <a:t>Assess/start stretch goal if time allows</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Testing distributed implementation and evaluation</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Rahul - Testing</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7: April 06</a:t>
                      </a:r>
                      <a:endParaRPr sz="1000">
                        <a:solidFill>
                          <a:schemeClr val="lt1"/>
                        </a:solidFill>
                      </a:endParaRPr>
                    </a:p>
                  </a:txBody>
                  <a:tcPr marT="91425" marB="91425" marR="91425" marL="91425"/>
                </a:tc>
                <a:tc>
                  <a:txBody>
                    <a:bodyPr/>
                    <a:lstStyle/>
                    <a:p>
                      <a:pPr indent="-292100" lvl="0" marL="457200" rtl="0" algn="l">
                        <a:spcBef>
                          <a:spcPts val="0"/>
                        </a:spcBef>
                        <a:spcAft>
                          <a:spcPts val="0"/>
                        </a:spcAft>
                        <a:buClr>
                          <a:schemeClr val="lt1"/>
                        </a:buClr>
                        <a:buSzPts val="1000"/>
                        <a:buChar char="●"/>
                      </a:pPr>
                      <a:r>
                        <a:rPr lang="en" sz="1000">
                          <a:solidFill>
                            <a:schemeClr val="lt1"/>
                          </a:solidFill>
                        </a:rPr>
                        <a:t>Start Final Report &amp; address backlogs/delays </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t/>
                      </a:r>
                      <a:endParaRPr sz="10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000">
                          <a:solidFill>
                            <a:schemeClr val="lt1"/>
                          </a:solidFill>
                        </a:rPr>
                        <a:t>8: April 13</a:t>
                      </a:r>
                      <a:endParaRPr sz="1000">
                        <a:solidFill>
                          <a:schemeClr val="lt1"/>
                        </a:solidFill>
                      </a:endParaRPr>
                    </a:p>
                  </a:txBody>
                  <a:tcPr marT="91425" marB="91425" marR="91425" marL="91425"/>
                </a:tc>
                <a:tc>
                  <a:txBody>
                    <a:bodyPr/>
                    <a:lstStyle/>
                    <a:p>
                      <a:pPr indent="-292100" lvl="0" marL="457200" rtl="0" algn="l">
                        <a:spcBef>
                          <a:spcPts val="0"/>
                        </a:spcBef>
                        <a:spcAft>
                          <a:spcPts val="0"/>
                        </a:spcAft>
                        <a:buClr>
                          <a:schemeClr val="lt1"/>
                        </a:buClr>
                        <a:buSzPts val="1000"/>
                        <a:buChar char="●"/>
                      </a:pPr>
                      <a:r>
                        <a:rPr lang="en" sz="1000">
                          <a:solidFill>
                            <a:schemeClr val="lt1"/>
                          </a:solidFill>
                        </a:rPr>
                        <a:t>Presentation</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Collect more formal data if needed</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t/>
                      </a:r>
                      <a:endParaRPr sz="1000">
                        <a:solidFill>
                          <a:schemeClr val="lt1"/>
                        </a:solidFill>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6"/>
          <p:cNvSpPr txBox="1"/>
          <p:nvPr>
            <p:ph idx="1" type="body"/>
          </p:nvPr>
        </p:nvSpPr>
        <p:spPr>
          <a:xfrm>
            <a:off x="1297500" y="975225"/>
            <a:ext cx="7540200" cy="3895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[1] Mikami, H., Suganuma, H., U.-Chupala, P., Tanaka, Y., &amp; Kageyama, Y. (2018). ImageNet/ResNet-50 Training in 224 Seconds. ArXiv, abs/1811.05233.</a:t>
            </a:r>
            <a:endParaRPr sz="1100"/>
          </a:p>
          <a:p>
            <a:pPr indent="-298450" lvl="0" marL="457200" rtl="0" algn="l">
              <a:spcBef>
                <a:spcPts val="0"/>
              </a:spcBef>
              <a:spcAft>
                <a:spcPts val="0"/>
              </a:spcAft>
              <a:buSzPts val="1100"/>
              <a:buChar char="●"/>
            </a:pPr>
            <a:r>
              <a:rPr lang="en" sz="1100"/>
              <a:t>[2]Moritz, P., Nishihara, R., Stoica, I., &amp; Jordan, M.I. (2015). SparkNet: Training Deep Networks in Spark. CoRR, abs/1511.06051.</a:t>
            </a:r>
            <a:endParaRPr sz="1100"/>
          </a:p>
          <a:p>
            <a:pPr indent="-298450" lvl="0" marL="457200" rtl="0" algn="l">
              <a:spcBef>
                <a:spcPts val="0"/>
              </a:spcBef>
              <a:spcAft>
                <a:spcPts val="0"/>
              </a:spcAft>
              <a:buSzPts val="1100"/>
              <a:buChar char="●"/>
            </a:pPr>
            <a:r>
              <a:rPr lang="en" sz="1100"/>
              <a:t>[3]</a:t>
            </a:r>
            <a:r>
              <a:rPr lang="en" sz="1100" u="sng">
                <a:solidFill>
                  <a:schemeClr val="hlink"/>
                </a:solidFill>
                <a:hlinkClick r:id="rId3"/>
              </a:rPr>
              <a:t>https://towardsdatascience.com/an-overview-of-resnet-and-its-variants-5281e2f56035</a:t>
            </a:r>
            <a:endParaRPr sz="1100"/>
          </a:p>
          <a:p>
            <a:pPr indent="-298450" lvl="0" marL="457200" rtl="0" algn="l">
              <a:spcBef>
                <a:spcPts val="0"/>
              </a:spcBef>
              <a:spcAft>
                <a:spcPts val="0"/>
              </a:spcAft>
              <a:buSzPts val="1100"/>
              <a:buChar char="●"/>
            </a:pPr>
            <a:r>
              <a:rPr lang="en" sz="1100"/>
              <a:t>[4]</a:t>
            </a:r>
            <a:r>
              <a:rPr lang="en" sz="1100" u="sng">
                <a:solidFill>
                  <a:schemeClr val="hlink"/>
                </a:solidFill>
                <a:hlinkClick r:id="rId4"/>
              </a:rPr>
              <a:t>https://en.wikipedia.org/wiki/File:Perceptron_example.svg</a:t>
            </a:r>
            <a:endParaRPr sz="1100"/>
          </a:p>
          <a:p>
            <a:pPr indent="-298450" lvl="0" marL="457200" rtl="0" algn="l">
              <a:spcBef>
                <a:spcPts val="0"/>
              </a:spcBef>
              <a:spcAft>
                <a:spcPts val="0"/>
              </a:spcAft>
              <a:buSzPts val="1100"/>
              <a:buFont typeface="Times New Roman"/>
              <a:buChar char="●"/>
            </a:pPr>
            <a:r>
              <a:rPr lang="en" sz="1100"/>
              <a:t>[5]</a:t>
            </a:r>
            <a:r>
              <a:rPr lang="en" sz="1100" u="sng">
                <a:solidFill>
                  <a:schemeClr val="hlink"/>
                </a:solidFill>
                <a:hlinkClick r:id="rId5"/>
              </a:rPr>
              <a:t>https://neurohive.io/en/popular-networks/resnet/</a:t>
            </a:r>
            <a:endParaRPr sz="1100"/>
          </a:p>
          <a:p>
            <a:pPr indent="-298450" lvl="0" marL="457200" rtl="0" algn="l">
              <a:spcBef>
                <a:spcPts val="0"/>
              </a:spcBef>
              <a:spcAft>
                <a:spcPts val="0"/>
              </a:spcAft>
              <a:buSzPts val="1100"/>
              <a:buFont typeface="Times New Roman"/>
              <a:buChar char="●"/>
            </a:pPr>
            <a:r>
              <a:rPr lang="en" sz="1100"/>
              <a:t>[6]</a:t>
            </a:r>
            <a:r>
              <a:rPr lang="en" sz="1100" u="sng">
                <a:solidFill>
                  <a:schemeClr val="hlink"/>
                </a:solidFill>
                <a:hlinkClick r:id="rId6"/>
              </a:rPr>
              <a:t>http://image-net.org/challenges/LSVRC/2013/</a:t>
            </a:r>
            <a:endParaRPr sz="1100"/>
          </a:p>
          <a:p>
            <a:pPr indent="-298450" lvl="0" marL="457200" rtl="0" algn="l">
              <a:spcBef>
                <a:spcPts val="0"/>
              </a:spcBef>
              <a:spcAft>
                <a:spcPts val="0"/>
              </a:spcAft>
              <a:buSzPts val="1100"/>
              <a:buFont typeface="Times New Roman"/>
              <a:buChar char="●"/>
            </a:pPr>
            <a:r>
              <a:rPr lang="en" sz="1100"/>
              <a:t>[7]</a:t>
            </a:r>
            <a:r>
              <a:rPr lang="en" sz="1100" u="sng">
                <a:solidFill>
                  <a:schemeClr val="hlink"/>
                </a:solidFill>
                <a:hlinkClick r:id="rId7"/>
              </a:rPr>
              <a:t>https://www.kdnuggets.com/2018/03/5-things-reinforcement-learning.html</a:t>
            </a:r>
            <a:endParaRPr sz="1100"/>
          </a:p>
          <a:p>
            <a:pPr indent="-298450" lvl="0" marL="457200" rtl="0" algn="l">
              <a:spcBef>
                <a:spcPts val="0"/>
              </a:spcBef>
              <a:spcAft>
                <a:spcPts val="0"/>
              </a:spcAft>
              <a:buSzPts val="1100"/>
              <a:buFont typeface="Times New Roman"/>
              <a:buChar char="●"/>
            </a:pPr>
            <a:r>
              <a:rPr lang="en" sz="1100"/>
              <a:t>[8]</a:t>
            </a:r>
            <a:r>
              <a:rPr lang="en" sz="1100" u="sng">
                <a:solidFill>
                  <a:schemeClr val="hlink"/>
                </a:solidFill>
                <a:hlinkClick r:id="rId8"/>
              </a:rPr>
              <a:t>https://www.iotforall.com/machine-learning-crash-course-unsupervised-learning/</a:t>
            </a:r>
            <a:endParaRPr sz="1100"/>
          </a:p>
          <a:p>
            <a:pPr indent="-298450" lvl="0" marL="457200" rtl="0" algn="l">
              <a:spcBef>
                <a:spcPts val="0"/>
              </a:spcBef>
              <a:spcAft>
                <a:spcPts val="0"/>
              </a:spcAft>
              <a:buSzPts val="1100"/>
              <a:buFont typeface="Times New Roman"/>
              <a:buChar char="●"/>
            </a:pPr>
            <a:r>
              <a:rPr lang="en" sz="1100"/>
              <a:t>[9]</a:t>
            </a:r>
            <a:r>
              <a:rPr lang="en" sz="1100" u="sng">
                <a:solidFill>
                  <a:schemeClr val="hlink"/>
                </a:solidFill>
                <a:hlinkClick r:id="rId9"/>
              </a:rPr>
              <a:t>https://www.researchgate.net/figure/Artificial-neural-network-architecture-ANN-i-h-1-h-2-h-n-o_fig1_321259051</a:t>
            </a:r>
            <a:endParaRPr sz="1100"/>
          </a:p>
          <a:p>
            <a:pPr indent="-298450" lvl="0" marL="457200" rtl="0" algn="l">
              <a:spcBef>
                <a:spcPts val="0"/>
              </a:spcBef>
              <a:spcAft>
                <a:spcPts val="0"/>
              </a:spcAft>
              <a:buSzPts val="1100"/>
              <a:buChar char="●"/>
            </a:pPr>
            <a:r>
              <a:rPr lang="en" sz="1100"/>
              <a:t>[10]</a:t>
            </a:r>
            <a:r>
              <a:rPr lang="en" sz="1100" u="sng">
                <a:solidFill>
                  <a:schemeClr val="hlink"/>
                </a:solidFill>
                <a:latin typeface="Arial"/>
                <a:ea typeface="Arial"/>
                <a:cs typeface="Arial"/>
                <a:sym typeface="Arial"/>
                <a:hlinkClick r:id="rId10"/>
              </a:rPr>
              <a:t>https://bdtechtalks.com/2018/02/27/limits-challenges-deep-learning-gary-marcus/</a:t>
            </a:r>
            <a:endParaRPr sz="1100"/>
          </a:p>
          <a:p>
            <a:pPr indent="-298450" lvl="0" marL="457200" rtl="0" algn="l">
              <a:spcBef>
                <a:spcPts val="0"/>
              </a:spcBef>
              <a:spcAft>
                <a:spcPts val="0"/>
              </a:spcAft>
              <a:buSzPts val="1100"/>
              <a:buChar char="●"/>
            </a:pPr>
            <a:r>
              <a:rPr lang="en" sz="1100"/>
              <a:t>[11]</a:t>
            </a:r>
            <a:r>
              <a:rPr lang="en" sz="1100" u="sng">
                <a:solidFill>
                  <a:schemeClr val="hlink"/>
                </a:solidFill>
                <a:latin typeface="Arial"/>
                <a:ea typeface="Arial"/>
                <a:cs typeface="Arial"/>
                <a:sym typeface="Arial"/>
                <a:hlinkClick r:id="rId11"/>
              </a:rPr>
              <a:t>https://medium.com/@himanshuxd/activation-functions-sigmoid-relu-leaky-relu-and-softmax-basics-for-neural-networks-and-deep-8d9c70eed91e</a:t>
            </a:r>
            <a:endParaRPr sz="1100"/>
          </a:p>
          <a:p>
            <a:pPr indent="-298450" lvl="0" marL="457200" rtl="0" algn="l">
              <a:spcBef>
                <a:spcPts val="0"/>
              </a:spcBef>
              <a:spcAft>
                <a:spcPts val="0"/>
              </a:spcAft>
              <a:buSzPts val="1100"/>
              <a:buChar char="●"/>
            </a:pPr>
            <a:r>
              <a:rPr lang="en" sz="1100"/>
              <a:t>[12] </a:t>
            </a:r>
            <a:r>
              <a:rPr lang="en" sz="1100" u="sng">
                <a:solidFill>
                  <a:schemeClr val="hlink"/>
                </a:solidFill>
                <a:latin typeface="Arial"/>
                <a:ea typeface="Arial"/>
                <a:cs typeface="Arial"/>
                <a:sym typeface="Arial"/>
                <a:hlinkClick r:id="rId12"/>
              </a:rPr>
              <a:t>https://adeshpande3.github.io/A-Beginner%27s-Guide-To-Understanding-Convolutional-Neural-Networks/</a:t>
            </a:r>
            <a:r>
              <a:rPr lang="en" sz="1100"/>
              <a:t> </a:t>
            </a:r>
            <a:endParaRPr sz="1100"/>
          </a:p>
          <a:p>
            <a:pPr indent="-298450" lvl="0" marL="457200" rtl="0" algn="l">
              <a:spcBef>
                <a:spcPts val="0"/>
              </a:spcBef>
              <a:spcAft>
                <a:spcPts val="0"/>
              </a:spcAft>
              <a:buSzPts val="1100"/>
              <a:buChar char="●"/>
            </a:pPr>
            <a:r>
              <a:rPr lang="en" sz="1100"/>
              <a:t>[13]</a:t>
            </a:r>
            <a:r>
              <a:rPr lang="en" sz="1100" u="sng">
                <a:solidFill>
                  <a:schemeClr val="hlink"/>
                </a:solidFill>
                <a:latin typeface="Arial"/>
                <a:ea typeface="Arial"/>
                <a:cs typeface="Arial"/>
                <a:sym typeface="Arial"/>
                <a:hlinkClick r:id="rId13"/>
              </a:rPr>
              <a:t>https://appliedgo.net/perceptron/</a:t>
            </a:r>
            <a:endParaRPr sz="1100"/>
          </a:p>
          <a:p>
            <a:pPr indent="-298450" lvl="0" marL="457200" rtl="0" algn="l">
              <a:spcBef>
                <a:spcPts val="0"/>
              </a:spcBef>
              <a:spcAft>
                <a:spcPts val="0"/>
              </a:spcAft>
              <a:buSzPts val="1100"/>
              <a:buChar char="●"/>
            </a:pPr>
            <a:r>
              <a:rPr lang="en" sz="1100"/>
              <a:t>[14]</a:t>
            </a:r>
            <a:r>
              <a:rPr lang="en" sz="1100"/>
              <a:t>Ruben Mayer and Hans-Arno Jacobsen. 2020. Scalable Deep Learning on Distributed Infrastructures: Challenges, Techniques, and Tools. </a:t>
            </a:r>
            <a:r>
              <a:rPr i="1" lang="en" sz="1100"/>
              <a:t>ACM Comput. Surv.</a:t>
            </a:r>
            <a:r>
              <a:rPr lang="en" sz="1100"/>
              <a:t> 53, 1, Article 3 (February 2020), 37 pages. DOI:https://doi.org/10.1145/3363554</a:t>
            </a:r>
            <a:endParaRPr sz="1100"/>
          </a:p>
        </p:txBody>
      </p:sp>
      <p:sp>
        <p:nvSpPr>
          <p:cNvPr id="368" name="Google Shape;368;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9900"/>
                </a:solidFill>
              </a:rPr>
              <a:t>Thank you</a:t>
            </a:r>
            <a:endParaRPr b="1" sz="3600">
              <a:solidFill>
                <a:srgbClr val="FF9900"/>
              </a:solidFill>
            </a:endParaRPr>
          </a:p>
          <a:p>
            <a:pPr indent="0" lvl="0" marL="0" rtl="0" algn="l">
              <a:spcBef>
                <a:spcPts val="0"/>
              </a:spcBef>
              <a:spcAft>
                <a:spcPts val="0"/>
              </a:spcAft>
              <a:buNone/>
            </a:pPr>
            <a:r>
              <a:t/>
            </a:r>
            <a:endParaRPr sz="3600"/>
          </a:p>
          <a:p>
            <a:pPr indent="0" lvl="0" marL="0" rtl="0" algn="r">
              <a:spcBef>
                <a:spcPts val="0"/>
              </a:spcBef>
              <a:spcAft>
                <a:spcPts val="0"/>
              </a:spcAft>
              <a:buNone/>
            </a:pPr>
            <a:r>
              <a:rPr b="1" lang="en" sz="4800">
                <a:solidFill>
                  <a:srgbClr val="00FF00"/>
                </a:solidFill>
              </a:rPr>
              <a:t>Questions ?</a:t>
            </a:r>
            <a:r>
              <a:rPr lang="en" sz="3600"/>
              <a:t>   </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Gives computers the ability to make predictions based on data</a:t>
            </a:r>
            <a:endParaRPr/>
          </a:p>
          <a:p>
            <a:pPr indent="-311150" lvl="0" marL="457200" rtl="0" algn="l">
              <a:spcBef>
                <a:spcPts val="0"/>
              </a:spcBef>
              <a:spcAft>
                <a:spcPts val="0"/>
              </a:spcAft>
              <a:buSzPts val="1300"/>
              <a:buChar char="●"/>
            </a:pPr>
            <a:r>
              <a:rPr lang="en"/>
              <a:t>Applications include:</a:t>
            </a:r>
            <a:endParaRPr/>
          </a:p>
          <a:p>
            <a:pPr indent="-311150" lvl="1" marL="914400" rtl="0" algn="l">
              <a:spcBef>
                <a:spcPts val="0"/>
              </a:spcBef>
              <a:spcAft>
                <a:spcPts val="0"/>
              </a:spcAft>
              <a:buSzPts val="1300"/>
              <a:buChar char="○"/>
            </a:pPr>
            <a:r>
              <a:rPr lang="en" sz="1300"/>
              <a:t>Facial detection and recognition</a:t>
            </a:r>
            <a:endParaRPr sz="1300"/>
          </a:p>
          <a:p>
            <a:pPr indent="-311150" lvl="1" marL="914400" rtl="0" algn="l">
              <a:spcBef>
                <a:spcPts val="0"/>
              </a:spcBef>
              <a:spcAft>
                <a:spcPts val="0"/>
              </a:spcAft>
              <a:buSzPts val="1300"/>
              <a:buChar char="○"/>
            </a:pPr>
            <a:r>
              <a:rPr lang="en" sz="1300"/>
              <a:t>Weather prediction</a:t>
            </a:r>
            <a:endParaRPr sz="1300"/>
          </a:p>
          <a:p>
            <a:pPr indent="-311150" lvl="1" marL="914400" rtl="0" algn="l">
              <a:spcBef>
                <a:spcPts val="0"/>
              </a:spcBef>
              <a:spcAft>
                <a:spcPts val="0"/>
              </a:spcAft>
              <a:buSzPts val="1300"/>
              <a:buChar char="○"/>
            </a:pPr>
            <a:r>
              <a:rPr lang="en" sz="1300"/>
              <a:t>Speech recognition</a:t>
            </a:r>
            <a:endParaRPr sz="1300"/>
          </a:p>
          <a:p>
            <a:pPr indent="-311150" lvl="1" marL="914400" rtl="0" algn="l">
              <a:spcBef>
                <a:spcPts val="0"/>
              </a:spcBef>
              <a:spcAft>
                <a:spcPts val="0"/>
              </a:spcAft>
              <a:buSzPts val="1300"/>
              <a:buChar char="○"/>
            </a:pPr>
            <a:r>
              <a:rPr lang="en" sz="1300"/>
              <a:t>Handwritten digit recognition</a:t>
            </a:r>
            <a:endParaRPr sz="1300"/>
          </a:p>
          <a:p>
            <a:pPr indent="0" lvl="0" marL="0" rtl="0" algn="l">
              <a:spcBef>
                <a:spcPts val="1600"/>
              </a:spcBef>
              <a:spcAft>
                <a:spcPts val="1600"/>
              </a:spcAft>
              <a:buNone/>
            </a:pPr>
            <a:r>
              <a:t/>
            </a:r>
            <a:endParaRPr/>
          </a:p>
        </p:txBody>
      </p:sp>
      <p:sp>
        <p:nvSpPr>
          <p:cNvPr id="153" name="Google Shape;153;p16"/>
          <p:cNvSpPr txBox="1"/>
          <p:nvPr/>
        </p:nvSpPr>
        <p:spPr>
          <a:xfrm>
            <a:off x="957450" y="4050513"/>
            <a:ext cx="7229100" cy="3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50">
                <a:solidFill>
                  <a:schemeClr val="lt1"/>
                </a:solidFill>
              </a:rPr>
              <a:t>“Machine Learning at its most basic is the practice of using algorithms to parse data, learn from it, and then make a determination or prediction about something in the world.” – Nvidia</a:t>
            </a:r>
            <a:endParaRPr>
              <a:solidFill>
                <a:schemeClr val="lt1"/>
              </a:solidFill>
              <a:latin typeface="Lato"/>
              <a:ea typeface="Lato"/>
              <a:cs typeface="Lato"/>
              <a:sym typeface="Lato"/>
            </a:endParaRPr>
          </a:p>
        </p:txBody>
      </p:sp>
      <p:grpSp>
        <p:nvGrpSpPr>
          <p:cNvPr id="154" name="Google Shape;154;p16"/>
          <p:cNvGrpSpPr/>
          <p:nvPr/>
        </p:nvGrpSpPr>
        <p:grpSpPr>
          <a:xfrm>
            <a:off x="738188" y="3186600"/>
            <a:ext cx="3443750" cy="716400"/>
            <a:chOff x="224275" y="3096975"/>
            <a:chExt cx="3443750" cy="716400"/>
          </a:xfrm>
        </p:grpSpPr>
        <p:sp>
          <p:nvSpPr>
            <p:cNvPr id="155" name="Google Shape;155;p16"/>
            <p:cNvSpPr/>
            <p:nvPr/>
          </p:nvSpPr>
          <p:spPr>
            <a:xfrm>
              <a:off x="1486538" y="3145125"/>
              <a:ext cx="1090800" cy="6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Computer</a:t>
              </a:r>
              <a:endParaRPr/>
            </a:p>
          </p:txBody>
        </p:sp>
        <p:sp>
          <p:nvSpPr>
            <p:cNvPr id="156" name="Google Shape;156;p16"/>
            <p:cNvSpPr txBox="1"/>
            <p:nvPr/>
          </p:nvSpPr>
          <p:spPr>
            <a:xfrm>
              <a:off x="2913525" y="3276075"/>
              <a:ext cx="7545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Output</a:t>
              </a:r>
              <a:endParaRPr>
                <a:solidFill>
                  <a:schemeClr val="lt1"/>
                </a:solidFill>
                <a:latin typeface="Lato"/>
                <a:ea typeface="Lato"/>
                <a:cs typeface="Lato"/>
                <a:sym typeface="Lato"/>
              </a:endParaRPr>
            </a:p>
          </p:txBody>
        </p:sp>
        <p:sp>
          <p:nvSpPr>
            <p:cNvPr id="157" name="Google Shape;157;p16"/>
            <p:cNvSpPr txBox="1"/>
            <p:nvPr/>
          </p:nvSpPr>
          <p:spPr>
            <a:xfrm>
              <a:off x="395875" y="3096975"/>
              <a:ext cx="754500" cy="35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Lato"/>
                  <a:ea typeface="Lato"/>
                  <a:cs typeface="Lato"/>
                  <a:sym typeface="Lato"/>
                </a:rPr>
                <a:t>Data</a:t>
              </a:r>
              <a:endParaRPr>
                <a:solidFill>
                  <a:schemeClr val="lt1"/>
                </a:solidFill>
                <a:latin typeface="Lato"/>
                <a:ea typeface="Lato"/>
                <a:cs typeface="Lato"/>
                <a:sym typeface="Lato"/>
              </a:endParaRPr>
            </a:p>
          </p:txBody>
        </p:sp>
        <p:sp>
          <p:nvSpPr>
            <p:cNvPr id="158" name="Google Shape;158;p16"/>
            <p:cNvSpPr txBox="1"/>
            <p:nvPr/>
          </p:nvSpPr>
          <p:spPr>
            <a:xfrm>
              <a:off x="224275" y="3455175"/>
              <a:ext cx="926100" cy="35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Lato"/>
                  <a:ea typeface="Lato"/>
                  <a:cs typeface="Lato"/>
                  <a:sym typeface="Lato"/>
                </a:rPr>
                <a:t>Program</a:t>
              </a:r>
              <a:endParaRPr>
                <a:solidFill>
                  <a:schemeClr val="lt1"/>
                </a:solidFill>
                <a:latin typeface="Lato"/>
                <a:ea typeface="Lato"/>
                <a:cs typeface="Lato"/>
                <a:sym typeface="Lato"/>
              </a:endParaRPr>
            </a:p>
          </p:txBody>
        </p:sp>
        <p:cxnSp>
          <p:nvCxnSpPr>
            <p:cNvPr id="159" name="Google Shape;159;p16"/>
            <p:cNvCxnSpPr>
              <a:endCxn id="156" idx="1"/>
            </p:cNvCxnSpPr>
            <p:nvPr/>
          </p:nvCxnSpPr>
          <p:spPr>
            <a:xfrm>
              <a:off x="2577225" y="3455175"/>
              <a:ext cx="336300" cy="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6"/>
            <p:cNvCxnSpPr>
              <a:stCxn id="157" idx="3"/>
            </p:cNvCxnSpPr>
            <p:nvPr/>
          </p:nvCxnSpPr>
          <p:spPr>
            <a:xfrm>
              <a:off x="1150375" y="3276075"/>
              <a:ext cx="358800" cy="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6"/>
            <p:cNvCxnSpPr>
              <a:stCxn id="158" idx="3"/>
            </p:cNvCxnSpPr>
            <p:nvPr/>
          </p:nvCxnSpPr>
          <p:spPr>
            <a:xfrm>
              <a:off x="1150375" y="3634275"/>
              <a:ext cx="343800" cy="0"/>
            </a:xfrm>
            <a:prstGeom prst="straightConnector1">
              <a:avLst/>
            </a:prstGeom>
            <a:noFill/>
            <a:ln cap="flat" cmpd="sng" w="9525">
              <a:solidFill>
                <a:schemeClr val="dk2"/>
              </a:solidFill>
              <a:prstDash val="solid"/>
              <a:round/>
              <a:headEnd len="med" w="med" type="none"/>
              <a:tailEnd len="med" w="med" type="triangle"/>
            </a:ln>
          </p:spPr>
        </p:cxnSp>
      </p:grpSp>
      <p:grpSp>
        <p:nvGrpSpPr>
          <p:cNvPr id="162" name="Google Shape;162;p16"/>
          <p:cNvGrpSpPr/>
          <p:nvPr/>
        </p:nvGrpSpPr>
        <p:grpSpPr>
          <a:xfrm>
            <a:off x="4708063" y="3186600"/>
            <a:ext cx="3615366" cy="716400"/>
            <a:chOff x="224275" y="3096975"/>
            <a:chExt cx="3615366" cy="716400"/>
          </a:xfrm>
        </p:grpSpPr>
        <p:sp>
          <p:nvSpPr>
            <p:cNvPr id="163" name="Google Shape;163;p16"/>
            <p:cNvSpPr/>
            <p:nvPr/>
          </p:nvSpPr>
          <p:spPr>
            <a:xfrm>
              <a:off x="1486538" y="3145125"/>
              <a:ext cx="1090800" cy="6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Computer</a:t>
              </a:r>
              <a:endParaRPr/>
            </a:p>
          </p:txBody>
        </p:sp>
        <p:sp>
          <p:nvSpPr>
            <p:cNvPr id="164" name="Google Shape;164;p16"/>
            <p:cNvSpPr txBox="1"/>
            <p:nvPr/>
          </p:nvSpPr>
          <p:spPr>
            <a:xfrm>
              <a:off x="2913541" y="3276075"/>
              <a:ext cx="9261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Program</a:t>
              </a:r>
              <a:endParaRPr>
                <a:solidFill>
                  <a:schemeClr val="lt1"/>
                </a:solidFill>
                <a:latin typeface="Lato"/>
                <a:ea typeface="Lato"/>
                <a:cs typeface="Lato"/>
                <a:sym typeface="Lato"/>
              </a:endParaRPr>
            </a:p>
          </p:txBody>
        </p:sp>
        <p:sp>
          <p:nvSpPr>
            <p:cNvPr id="165" name="Google Shape;165;p16"/>
            <p:cNvSpPr txBox="1"/>
            <p:nvPr/>
          </p:nvSpPr>
          <p:spPr>
            <a:xfrm>
              <a:off x="395875" y="3096975"/>
              <a:ext cx="754500" cy="35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Lato"/>
                  <a:ea typeface="Lato"/>
                  <a:cs typeface="Lato"/>
                  <a:sym typeface="Lato"/>
                </a:rPr>
                <a:t>Data</a:t>
              </a:r>
              <a:endParaRPr>
                <a:solidFill>
                  <a:schemeClr val="lt1"/>
                </a:solidFill>
                <a:latin typeface="Lato"/>
                <a:ea typeface="Lato"/>
                <a:cs typeface="Lato"/>
                <a:sym typeface="Lato"/>
              </a:endParaRPr>
            </a:p>
          </p:txBody>
        </p:sp>
        <p:sp>
          <p:nvSpPr>
            <p:cNvPr id="166" name="Google Shape;166;p16"/>
            <p:cNvSpPr txBox="1"/>
            <p:nvPr/>
          </p:nvSpPr>
          <p:spPr>
            <a:xfrm>
              <a:off x="224275" y="3455175"/>
              <a:ext cx="926100" cy="35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Lato"/>
                  <a:ea typeface="Lato"/>
                  <a:cs typeface="Lato"/>
                  <a:sym typeface="Lato"/>
                </a:rPr>
                <a:t>Output</a:t>
              </a:r>
              <a:endParaRPr>
                <a:solidFill>
                  <a:schemeClr val="lt1"/>
                </a:solidFill>
                <a:latin typeface="Lato"/>
                <a:ea typeface="Lato"/>
                <a:cs typeface="Lato"/>
                <a:sym typeface="Lato"/>
              </a:endParaRPr>
            </a:p>
          </p:txBody>
        </p:sp>
        <p:cxnSp>
          <p:nvCxnSpPr>
            <p:cNvPr id="167" name="Google Shape;167;p16"/>
            <p:cNvCxnSpPr>
              <a:endCxn id="164" idx="1"/>
            </p:cNvCxnSpPr>
            <p:nvPr/>
          </p:nvCxnSpPr>
          <p:spPr>
            <a:xfrm>
              <a:off x="2577241" y="3455175"/>
              <a:ext cx="3363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6"/>
            <p:cNvCxnSpPr>
              <a:stCxn id="165" idx="3"/>
            </p:cNvCxnSpPr>
            <p:nvPr/>
          </p:nvCxnSpPr>
          <p:spPr>
            <a:xfrm>
              <a:off x="1150375" y="3276075"/>
              <a:ext cx="3588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6"/>
            <p:cNvCxnSpPr>
              <a:stCxn id="166" idx="3"/>
            </p:cNvCxnSpPr>
            <p:nvPr/>
          </p:nvCxnSpPr>
          <p:spPr>
            <a:xfrm>
              <a:off x="1150375" y="3634275"/>
              <a:ext cx="343800" cy="0"/>
            </a:xfrm>
            <a:prstGeom prst="straightConnector1">
              <a:avLst/>
            </a:prstGeom>
            <a:noFill/>
            <a:ln cap="flat" cmpd="sng" w="9525">
              <a:solidFill>
                <a:schemeClr val="dk2"/>
              </a:solidFill>
              <a:prstDash val="solid"/>
              <a:round/>
              <a:headEnd len="med" w="med" type="none"/>
              <a:tailEnd len="med" w="med" type="triangle"/>
            </a:ln>
          </p:spPr>
        </p:cxnSp>
      </p:grpSp>
      <p:sp>
        <p:nvSpPr>
          <p:cNvPr id="170" name="Google Shape;170;p16"/>
          <p:cNvSpPr txBox="1"/>
          <p:nvPr/>
        </p:nvSpPr>
        <p:spPr>
          <a:xfrm>
            <a:off x="4288125" y="3346800"/>
            <a:ext cx="4200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Vs.</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176" name="Google Shape;176;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Given unlabeled data</a:t>
            </a:r>
            <a:endParaRPr/>
          </a:p>
          <a:p>
            <a:pPr indent="-311150" lvl="0" marL="457200" rtl="0" algn="l">
              <a:spcBef>
                <a:spcPts val="1000"/>
              </a:spcBef>
              <a:spcAft>
                <a:spcPts val="0"/>
              </a:spcAft>
              <a:buSzPts val="1300"/>
              <a:buChar char="●"/>
            </a:pPr>
            <a:r>
              <a:rPr lang="en"/>
              <a:t>Principal</a:t>
            </a:r>
            <a:r>
              <a:rPr lang="en"/>
              <a:t> Component Analysis (PCA)</a:t>
            </a:r>
            <a:endParaRPr/>
          </a:p>
          <a:p>
            <a:pPr indent="-311150" lvl="0" marL="457200" rtl="0" algn="l">
              <a:spcBef>
                <a:spcPts val="1000"/>
              </a:spcBef>
              <a:spcAft>
                <a:spcPts val="0"/>
              </a:spcAft>
              <a:buSzPts val="1300"/>
              <a:buChar char="●"/>
            </a:pPr>
            <a:r>
              <a:rPr lang="en"/>
              <a:t>Clustering</a:t>
            </a:r>
            <a:endParaRPr/>
          </a:p>
          <a:p>
            <a:pPr indent="-311150" lvl="0" marL="457200" rtl="0" algn="l">
              <a:spcBef>
                <a:spcPts val="1000"/>
              </a:spcBef>
              <a:spcAft>
                <a:spcPts val="0"/>
              </a:spcAft>
              <a:buSzPts val="1300"/>
              <a:buChar char="●"/>
            </a:pPr>
            <a:r>
              <a:rPr lang="en"/>
              <a:t>Applications:</a:t>
            </a:r>
            <a:endParaRPr/>
          </a:p>
          <a:p>
            <a:pPr indent="-298450" lvl="1" marL="914400" rtl="0" algn="l">
              <a:spcBef>
                <a:spcPts val="1000"/>
              </a:spcBef>
              <a:spcAft>
                <a:spcPts val="0"/>
              </a:spcAft>
              <a:buSzPts val="1100"/>
              <a:buChar char="○"/>
            </a:pPr>
            <a:r>
              <a:rPr lang="en"/>
              <a:t>Social network analysis</a:t>
            </a:r>
            <a:endParaRPr/>
          </a:p>
          <a:p>
            <a:pPr indent="-298450" lvl="1" marL="914400" rtl="0" algn="l">
              <a:spcBef>
                <a:spcPts val="1000"/>
              </a:spcBef>
              <a:spcAft>
                <a:spcPts val="0"/>
              </a:spcAft>
              <a:buSzPts val="1100"/>
              <a:buChar char="○"/>
            </a:pPr>
            <a:r>
              <a:rPr lang="en"/>
              <a:t>Data preprocessing</a:t>
            </a:r>
            <a:endParaRPr/>
          </a:p>
          <a:p>
            <a:pPr indent="-298450" lvl="1" marL="914400" rtl="0" algn="l">
              <a:spcBef>
                <a:spcPts val="1000"/>
              </a:spcBef>
              <a:spcAft>
                <a:spcPts val="1000"/>
              </a:spcAft>
              <a:buSzPts val="1100"/>
              <a:buChar char="○"/>
            </a:pPr>
            <a:r>
              <a:rPr lang="en"/>
              <a:t>Image categorization</a:t>
            </a:r>
            <a:endParaRPr/>
          </a:p>
        </p:txBody>
      </p:sp>
      <p:pic>
        <p:nvPicPr>
          <p:cNvPr descr="Unsupervised machine learning, K-means Clustering" id="177" name="Google Shape;177;p17"/>
          <p:cNvPicPr preferRelativeResize="0"/>
          <p:nvPr/>
        </p:nvPicPr>
        <p:blipFill>
          <a:blip r:embed="rId3">
            <a:alphaModFix/>
          </a:blip>
          <a:stretch>
            <a:fillRect/>
          </a:stretch>
        </p:blipFill>
        <p:spPr>
          <a:xfrm>
            <a:off x="4600325" y="1738850"/>
            <a:ext cx="4270999" cy="1818200"/>
          </a:xfrm>
          <a:prstGeom prst="rect">
            <a:avLst/>
          </a:prstGeom>
          <a:noFill/>
          <a:ln>
            <a:noFill/>
          </a:ln>
        </p:spPr>
      </p:pic>
      <p:sp>
        <p:nvSpPr>
          <p:cNvPr id="178" name="Google Shape;178;p17"/>
          <p:cNvSpPr txBox="1"/>
          <p:nvPr/>
        </p:nvSpPr>
        <p:spPr>
          <a:xfrm>
            <a:off x="4757232" y="1667468"/>
            <a:ext cx="2367900" cy="225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i="1" lang="en" sz="850">
                <a:solidFill>
                  <a:srgbClr val="444444"/>
                </a:solidFill>
                <a:highlight>
                  <a:srgbClr val="FFFFFF"/>
                </a:highlight>
                <a:latin typeface="Verdana"/>
                <a:ea typeface="Verdana"/>
                <a:cs typeface="Verdana"/>
                <a:sym typeface="Verdana"/>
              </a:rPr>
              <a:t>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a:t>
            </a:r>
            <a:r>
              <a:rPr lang="en"/>
              <a:t> Learning</a:t>
            </a:r>
            <a:endParaRPr/>
          </a:p>
          <a:p>
            <a:pPr indent="0" lvl="0" marL="0" rtl="0" algn="l">
              <a:spcBef>
                <a:spcPts val="0"/>
              </a:spcBef>
              <a:spcAft>
                <a:spcPts val="0"/>
              </a:spcAft>
              <a:buNone/>
            </a:pPr>
            <a:r>
              <a:t/>
            </a:r>
            <a:endParaRPr/>
          </a:p>
        </p:txBody>
      </p:sp>
      <p:sp>
        <p:nvSpPr>
          <p:cNvPr id="184" name="Google Shape;18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Given labeled training data</a:t>
            </a:r>
            <a:endParaRPr/>
          </a:p>
          <a:p>
            <a:pPr indent="-311150" lvl="0" marL="457200" rtl="0" algn="l">
              <a:spcBef>
                <a:spcPts val="1000"/>
              </a:spcBef>
              <a:spcAft>
                <a:spcPts val="0"/>
              </a:spcAft>
              <a:buSzPts val="1300"/>
              <a:buChar char="●"/>
            </a:pPr>
            <a:r>
              <a:rPr lang="en"/>
              <a:t>Regression</a:t>
            </a:r>
            <a:endParaRPr/>
          </a:p>
          <a:p>
            <a:pPr indent="-311150" lvl="0" marL="457200" rtl="0" algn="l">
              <a:spcBef>
                <a:spcPts val="1000"/>
              </a:spcBef>
              <a:spcAft>
                <a:spcPts val="0"/>
              </a:spcAft>
              <a:buSzPts val="1300"/>
              <a:buChar char="●"/>
            </a:pPr>
            <a:r>
              <a:rPr lang="en"/>
              <a:t>Classification</a:t>
            </a:r>
            <a:endParaRPr/>
          </a:p>
          <a:p>
            <a:pPr indent="-311150" lvl="0" marL="457200" rtl="0" algn="l">
              <a:spcBef>
                <a:spcPts val="1000"/>
              </a:spcBef>
              <a:spcAft>
                <a:spcPts val="0"/>
              </a:spcAft>
              <a:buSzPts val="1300"/>
              <a:buChar char="●"/>
            </a:pPr>
            <a:r>
              <a:rPr lang="en"/>
              <a:t>Applications:</a:t>
            </a:r>
            <a:endParaRPr/>
          </a:p>
          <a:p>
            <a:pPr indent="-298450" lvl="1" marL="914400" rtl="0" algn="l">
              <a:spcBef>
                <a:spcPts val="1000"/>
              </a:spcBef>
              <a:spcAft>
                <a:spcPts val="0"/>
              </a:spcAft>
              <a:buSzPts val="1100"/>
              <a:buChar char="○"/>
            </a:pPr>
            <a:r>
              <a:rPr lang="en"/>
              <a:t>Biometric recognition</a:t>
            </a:r>
            <a:endParaRPr/>
          </a:p>
          <a:p>
            <a:pPr indent="-298450" lvl="1" marL="914400" rtl="0" algn="l">
              <a:spcBef>
                <a:spcPts val="1000"/>
              </a:spcBef>
              <a:spcAft>
                <a:spcPts val="0"/>
              </a:spcAft>
              <a:buSzPts val="1100"/>
              <a:buChar char="○"/>
            </a:pPr>
            <a:r>
              <a:rPr lang="en"/>
              <a:t>Speech recognition</a:t>
            </a:r>
            <a:endParaRPr/>
          </a:p>
          <a:p>
            <a:pPr indent="-298450" lvl="1" marL="914400" rtl="0" algn="l">
              <a:spcBef>
                <a:spcPts val="1000"/>
              </a:spcBef>
              <a:spcAft>
                <a:spcPts val="1000"/>
              </a:spcAft>
              <a:buSzPts val="1100"/>
              <a:buChar char="○"/>
            </a:pPr>
            <a:r>
              <a:rPr lang="en"/>
              <a:t>Spam detection</a:t>
            </a:r>
            <a:endParaRPr/>
          </a:p>
        </p:txBody>
      </p:sp>
      <p:pic>
        <p:nvPicPr>
          <p:cNvPr id="185" name="Google Shape;185;p18"/>
          <p:cNvPicPr preferRelativeResize="0"/>
          <p:nvPr/>
        </p:nvPicPr>
        <p:blipFill>
          <a:blip r:embed="rId3">
            <a:alphaModFix/>
          </a:blip>
          <a:stretch>
            <a:fillRect/>
          </a:stretch>
        </p:blipFill>
        <p:spPr>
          <a:xfrm>
            <a:off x="5475376" y="1617850"/>
            <a:ext cx="2935115" cy="291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Neuron</a:t>
            </a:r>
            <a:endParaRPr/>
          </a:p>
        </p:txBody>
      </p:sp>
      <p:sp>
        <p:nvSpPr>
          <p:cNvPr id="191" name="Google Shape;19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Takes in multiple inputs</a:t>
            </a:r>
            <a:endParaRPr/>
          </a:p>
          <a:p>
            <a:pPr indent="-311150" lvl="0" marL="457200" rtl="0" algn="l">
              <a:spcBef>
                <a:spcPts val="1000"/>
              </a:spcBef>
              <a:spcAft>
                <a:spcPts val="0"/>
              </a:spcAft>
              <a:buSzPts val="1300"/>
              <a:buChar char="●"/>
            </a:pPr>
            <a:r>
              <a:rPr lang="en"/>
              <a:t>Multiplies each input by its respective bias</a:t>
            </a:r>
            <a:endParaRPr/>
          </a:p>
          <a:p>
            <a:pPr indent="-311150" lvl="0" marL="457200" rtl="0" algn="l">
              <a:spcBef>
                <a:spcPts val="1000"/>
              </a:spcBef>
              <a:spcAft>
                <a:spcPts val="0"/>
              </a:spcAft>
              <a:buSzPts val="1300"/>
              <a:buChar char="●"/>
            </a:pPr>
            <a:r>
              <a:rPr lang="en"/>
              <a:t>Takes a sum</a:t>
            </a:r>
            <a:endParaRPr/>
          </a:p>
          <a:p>
            <a:pPr indent="-311150" lvl="0" marL="457200" rtl="0" algn="l">
              <a:spcBef>
                <a:spcPts val="1000"/>
              </a:spcBef>
              <a:spcAft>
                <a:spcPts val="0"/>
              </a:spcAft>
              <a:buSzPts val="1300"/>
              <a:buChar char="●"/>
            </a:pPr>
            <a:r>
              <a:rPr lang="en"/>
              <a:t>Activation function called with the sum</a:t>
            </a:r>
            <a:endParaRPr/>
          </a:p>
          <a:p>
            <a:pPr indent="-311150" lvl="0" marL="457200" rtl="0" algn="l">
              <a:spcBef>
                <a:spcPts val="1000"/>
              </a:spcBef>
              <a:spcAft>
                <a:spcPts val="1000"/>
              </a:spcAft>
              <a:buSzPts val="1300"/>
              <a:buChar char="●"/>
            </a:pPr>
            <a:r>
              <a:rPr lang="en"/>
              <a:t>Output</a:t>
            </a:r>
            <a:r>
              <a:rPr lang="en"/>
              <a:t>→</a:t>
            </a:r>
            <a:endParaRPr/>
          </a:p>
        </p:txBody>
      </p:sp>
      <p:pic>
        <p:nvPicPr>
          <p:cNvPr id="192" name="Google Shape;192;p19"/>
          <p:cNvPicPr preferRelativeResize="0"/>
          <p:nvPr/>
        </p:nvPicPr>
        <p:blipFill>
          <a:blip r:embed="rId3">
            <a:alphaModFix/>
          </a:blip>
          <a:stretch>
            <a:fillRect/>
          </a:stretch>
        </p:blipFill>
        <p:spPr>
          <a:xfrm>
            <a:off x="5472299" y="1737225"/>
            <a:ext cx="2962750" cy="2401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Perceptron</a:t>
            </a:r>
            <a:endParaRPr/>
          </a:p>
        </p:txBody>
      </p:sp>
      <p:sp>
        <p:nvSpPr>
          <p:cNvPr id="198" name="Google Shape;19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neuron that utilizes this step function as its activation function</a:t>
            </a:r>
            <a:endParaRPr/>
          </a:p>
          <a:p>
            <a:pPr indent="-311150" lvl="0" marL="457200" rtl="0" algn="l">
              <a:spcBef>
                <a:spcPts val="1000"/>
              </a:spcBef>
              <a:spcAft>
                <a:spcPts val="0"/>
              </a:spcAft>
              <a:buSzPts val="1300"/>
              <a:buChar char="●"/>
            </a:pPr>
            <a:r>
              <a:rPr lang="en"/>
              <a:t>Requires a set of labeled </a:t>
            </a:r>
            <a:r>
              <a:rPr lang="en"/>
              <a:t>data points</a:t>
            </a:r>
            <a:endParaRPr/>
          </a:p>
          <a:p>
            <a:pPr indent="-311150" lvl="0" marL="457200" rtl="0" algn="l">
              <a:spcBef>
                <a:spcPts val="1000"/>
              </a:spcBef>
              <a:spcAft>
                <a:spcPts val="0"/>
              </a:spcAft>
              <a:buSzPts val="1300"/>
              <a:buChar char="●"/>
            </a:pPr>
            <a:r>
              <a:rPr lang="en"/>
              <a:t>Once trained, </a:t>
            </a:r>
            <a:r>
              <a:rPr lang="en"/>
              <a:t>helps build a decision boundary</a:t>
            </a:r>
            <a:endParaRPr/>
          </a:p>
          <a:p>
            <a:pPr indent="-311150" lvl="0" marL="457200" rtl="0" algn="l">
              <a:spcBef>
                <a:spcPts val="1000"/>
              </a:spcBef>
              <a:spcAft>
                <a:spcPts val="1000"/>
              </a:spcAft>
              <a:buSzPts val="1300"/>
              <a:buChar char="●"/>
            </a:pPr>
            <a:r>
              <a:rPr lang="en"/>
              <a:t>Linear classifier</a:t>
            </a:r>
            <a:endParaRPr/>
          </a:p>
        </p:txBody>
      </p:sp>
      <p:pic>
        <p:nvPicPr>
          <p:cNvPr id="199" name="Google Shape;199;p20"/>
          <p:cNvPicPr preferRelativeResize="0"/>
          <p:nvPr/>
        </p:nvPicPr>
        <p:blipFill>
          <a:blip r:embed="rId3">
            <a:alphaModFix/>
          </a:blip>
          <a:stretch>
            <a:fillRect/>
          </a:stretch>
        </p:blipFill>
        <p:spPr>
          <a:xfrm>
            <a:off x="3517525" y="2933022"/>
            <a:ext cx="3143009" cy="1914526"/>
          </a:xfrm>
          <a:prstGeom prst="rect">
            <a:avLst/>
          </a:prstGeom>
          <a:noFill/>
          <a:ln>
            <a:noFill/>
          </a:ln>
        </p:spPr>
      </p:pic>
      <p:pic>
        <p:nvPicPr>
          <p:cNvPr id="200" name="Google Shape;200;p20"/>
          <p:cNvPicPr preferRelativeResize="0"/>
          <p:nvPr/>
        </p:nvPicPr>
        <p:blipFill>
          <a:blip r:embed="rId4">
            <a:alphaModFix/>
          </a:blip>
          <a:stretch>
            <a:fillRect/>
          </a:stretch>
        </p:blipFill>
        <p:spPr>
          <a:xfrm>
            <a:off x="6834263" y="2933013"/>
            <a:ext cx="1914525" cy="191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206" name="Google Shape;20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Allow for a computer to classify and</a:t>
            </a:r>
            <a:r>
              <a:rPr lang="en"/>
              <a:t> </a:t>
            </a:r>
            <a:r>
              <a:rPr lang="en"/>
              <a:t>make predictions without prior knowledge about defining characteristics</a:t>
            </a:r>
            <a:endParaRPr/>
          </a:p>
          <a:p>
            <a:pPr indent="-311150" lvl="0" marL="457200" rtl="0" algn="l">
              <a:spcBef>
                <a:spcPts val="0"/>
              </a:spcBef>
              <a:spcAft>
                <a:spcPts val="0"/>
              </a:spcAft>
              <a:buSzPts val="1300"/>
              <a:buChar char="●"/>
            </a:pPr>
            <a:r>
              <a:rPr lang="en"/>
              <a:t>Built using a collection of artificial neurons</a:t>
            </a:r>
            <a:endParaRPr/>
          </a:p>
          <a:p>
            <a:pPr indent="-298450" lvl="1" marL="914400" rtl="0" algn="l">
              <a:spcBef>
                <a:spcPts val="0"/>
              </a:spcBef>
              <a:spcAft>
                <a:spcPts val="0"/>
              </a:spcAft>
              <a:buSzPts val="1100"/>
              <a:buChar char="○"/>
            </a:pPr>
            <a:r>
              <a:rPr lang="en"/>
              <a:t>Can be thought of as functions</a:t>
            </a:r>
            <a:endParaRPr/>
          </a:p>
          <a:p>
            <a:pPr indent="-311150" lvl="0" marL="457200" rtl="0" algn="l">
              <a:spcBef>
                <a:spcPts val="0"/>
              </a:spcBef>
              <a:spcAft>
                <a:spcPts val="0"/>
              </a:spcAft>
              <a:buSzPts val="1300"/>
              <a:buChar char="●"/>
            </a:pPr>
            <a:r>
              <a:rPr lang="en"/>
              <a:t>Weights</a:t>
            </a:r>
            <a:endParaRPr/>
          </a:p>
          <a:p>
            <a:pPr indent="-311150" lvl="0" marL="457200" rtl="0" algn="l">
              <a:spcBef>
                <a:spcPts val="0"/>
              </a:spcBef>
              <a:spcAft>
                <a:spcPts val="0"/>
              </a:spcAft>
              <a:buSzPts val="1300"/>
              <a:buChar char="●"/>
            </a:pPr>
            <a:r>
              <a:rPr lang="en"/>
              <a:t>Activation functions</a:t>
            </a:r>
            <a:endParaRPr/>
          </a:p>
          <a:p>
            <a:pPr indent="-311150" lvl="0" marL="457200" rtl="0" algn="l">
              <a:spcBef>
                <a:spcPts val="0"/>
              </a:spcBef>
              <a:spcAft>
                <a:spcPts val="0"/>
              </a:spcAft>
              <a:buSzPts val="1300"/>
              <a:buChar char="●"/>
            </a:pPr>
            <a:r>
              <a:rPr lang="en"/>
              <a:t>Loss functions</a:t>
            </a:r>
            <a:endParaRPr/>
          </a:p>
          <a:p>
            <a:pPr indent="-311150" lvl="0" marL="457200" rtl="0" algn="l">
              <a:spcBef>
                <a:spcPts val="0"/>
              </a:spcBef>
              <a:spcAft>
                <a:spcPts val="0"/>
              </a:spcAft>
              <a:buSzPts val="1300"/>
              <a:buChar char="●"/>
            </a:pPr>
            <a:r>
              <a:rPr lang="en"/>
              <a:t>Updating weights</a:t>
            </a:r>
            <a:endParaRPr/>
          </a:p>
          <a:p>
            <a:pPr indent="-311150" lvl="0" marL="457200" rtl="0" algn="l">
              <a:spcBef>
                <a:spcPts val="0"/>
              </a:spcBef>
              <a:spcAft>
                <a:spcPts val="0"/>
              </a:spcAft>
              <a:buSzPts val="1300"/>
              <a:buChar char="●"/>
            </a:pPr>
            <a:r>
              <a:rPr lang="en"/>
              <a:t>Back </a:t>
            </a:r>
            <a:r>
              <a:rPr lang="en"/>
              <a:t>propagation</a:t>
            </a:r>
            <a:endParaRPr/>
          </a:p>
          <a:p>
            <a:pPr indent="-311150" lvl="0" marL="457200" rtl="0" algn="l">
              <a:spcBef>
                <a:spcPts val="0"/>
              </a:spcBef>
              <a:spcAft>
                <a:spcPts val="0"/>
              </a:spcAft>
              <a:buSzPts val="1300"/>
              <a:buChar char="●"/>
            </a:pPr>
            <a:r>
              <a:rPr lang="en"/>
              <a:t>Fully connected layers</a:t>
            </a:r>
            <a:endParaRPr/>
          </a:p>
          <a:p>
            <a:pPr indent="0" lvl="0" marL="457200" rtl="0" algn="l">
              <a:spcBef>
                <a:spcPts val="1600"/>
              </a:spcBef>
              <a:spcAft>
                <a:spcPts val="1600"/>
              </a:spcAft>
              <a:buNone/>
            </a:pPr>
            <a:r>
              <a:t/>
            </a:r>
            <a:endParaRPr/>
          </a:p>
        </p:txBody>
      </p:sp>
      <p:pic>
        <p:nvPicPr>
          <p:cNvPr id="207" name="Google Shape;207;p21"/>
          <p:cNvPicPr preferRelativeResize="0"/>
          <p:nvPr/>
        </p:nvPicPr>
        <p:blipFill>
          <a:blip r:embed="rId3">
            <a:alphaModFix/>
          </a:blip>
          <a:stretch>
            <a:fillRect/>
          </a:stretch>
        </p:blipFill>
        <p:spPr>
          <a:xfrm>
            <a:off x="4759725" y="2370025"/>
            <a:ext cx="4048125" cy="237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