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39"/>
  </p:notesMasterIdLst>
  <p:handoutMasterIdLst>
    <p:handoutMasterId r:id="rId40"/>
  </p:handoutMasterIdLst>
  <p:sldIdLst>
    <p:sldId id="2159" r:id="rId3"/>
    <p:sldId id="2321" r:id="rId4"/>
    <p:sldId id="2349" r:id="rId5"/>
    <p:sldId id="2320" r:id="rId6"/>
    <p:sldId id="2322" r:id="rId7"/>
    <p:sldId id="2280" r:id="rId8"/>
    <p:sldId id="2271" r:id="rId9"/>
    <p:sldId id="2323" r:id="rId10"/>
    <p:sldId id="2324" r:id="rId11"/>
    <p:sldId id="2325" r:id="rId12"/>
    <p:sldId id="2326" r:id="rId13"/>
    <p:sldId id="2350" r:id="rId14"/>
    <p:sldId id="2327" r:id="rId15"/>
    <p:sldId id="2352" r:id="rId16"/>
    <p:sldId id="2328" r:id="rId17"/>
    <p:sldId id="2329" r:id="rId18"/>
    <p:sldId id="2331" r:id="rId19"/>
    <p:sldId id="2353" r:id="rId20"/>
    <p:sldId id="2332" r:id="rId21"/>
    <p:sldId id="2333" r:id="rId22"/>
    <p:sldId id="2334" r:id="rId23"/>
    <p:sldId id="2354" r:id="rId24"/>
    <p:sldId id="2335" r:id="rId25"/>
    <p:sldId id="2336" r:id="rId26"/>
    <p:sldId id="2337" r:id="rId27"/>
    <p:sldId id="2338" r:id="rId28"/>
    <p:sldId id="2339" r:id="rId29"/>
    <p:sldId id="2340" r:id="rId30"/>
    <p:sldId id="2341" r:id="rId31"/>
    <p:sldId id="2343" r:id="rId32"/>
    <p:sldId id="2344" r:id="rId33"/>
    <p:sldId id="2345" r:id="rId34"/>
    <p:sldId id="2346" r:id="rId35"/>
    <p:sldId id="2347" r:id="rId36"/>
    <p:sldId id="2348" r:id="rId37"/>
    <p:sldId id="2293" r:id="rId38"/>
  </p:sldIdLst>
  <p:sldSz cx="9144000" cy="6858000" type="screen4x3"/>
  <p:notesSz cx="6815138" cy="9931400"/>
  <p:embeddedFontLst>
    <p:embeddedFont>
      <p:font typeface="黑体" panose="02010609060101010101" pitchFamily="49" charset="-122"/>
      <p:regular r:id="rId41"/>
    </p:embeddedFont>
    <p:embeddedFont>
      <p:font typeface="Cambria Math" panose="02040503050406030204" pitchFamily="18" charset="0"/>
      <p:regular r:id="rId42"/>
    </p:embeddedFont>
    <p:embeddedFont>
      <p:font typeface="华文细黑" panose="02010600040101010101" pitchFamily="2" charset="-122"/>
      <p:regular r:id="rId43"/>
    </p:embeddedFont>
    <p:embeddedFont>
      <p:font typeface="楷体" panose="02010609060101010101" pitchFamily="49" charset="-122"/>
      <p:regular r:id="rId44"/>
    </p:embeddedFont>
    <p:embeddedFont>
      <p:font typeface="微软雅黑" panose="020B0503020204020204" pitchFamily="34" charset="-122"/>
      <p:regular r:id="rId45"/>
      <p:bold r:id="rId46"/>
    </p:embeddedFont>
  </p:embeddedFontLst>
  <p:custDataLst>
    <p:tags r:id="rId47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66FF66"/>
    <a:srgbClr val="FFFFFF"/>
    <a:srgbClr val="CC3300"/>
    <a:srgbClr val="FF99FF"/>
    <a:srgbClr val="86BC64"/>
    <a:srgbClr val="FFFFCC"/>
    <a:srgbClr val="0E706E"/>
    <a:srgbClr val="0D7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87772" autoAdjust="0"/>
  </p:normalViewPr>
  <p:slideViewPr>
    <p:cSldViewPr>
      <p:cViewPr varScale="1">
        <p:scale>
          <a:sx n="116" d="100"/>
          <a:sy n="116" d="100"/>
        </p:scale>
        <p:origin x="1512" y="120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2019/6/4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2019/6/4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2019/6/4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2019/6/4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2019/6/4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2019/6/4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2019/6/4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2019/6/4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2019/6/4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2019/6/4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251520" y="2164873"/>
            <a:ext cx="408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611560" y="2852936"/>
            <a:ext cx="440863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LAB3 - </a:t>
            </a:r>
            <a:r>
              <a:rPr lang="zh-CN" altLang="en-US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缓冲区溢出攻击</a:t>
            </a:r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4984105" y="2996952"/>
            <a:ext cx="198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2019 </a:t>
            </a:r>
            <a:r>
              <a:rPr lang="zh-CN" altLang="en-US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春季</a:t>
            </a:r>
            <a:endParaRPr lang="zh-CN" altLang="en-US" sz="4800" i="0" dirty="0" smtClean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black">
          <a:xfrm>
            <a:off x="467544" y="4657186"/>
            <a:ext cx="5936952" cy="95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华中科技大学</a:t>
            </a:r>
            <a:r>
              <a:rPr lang="en-US" altLang="zh-CN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</a:t>
            </a:r>
            <a:r>
              <a:rPr lang="en-US" altLang="zh-CN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课程组</a:t>
            </a:r>
            <a:endParaRPr lang="en-US" altLang="zh-CN" sz="2000" i="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个攻击</a:t>
            </a:r>
            <a:r>
              <a:rPr lang="zh-CN" altLang="en-US" dirty="0"/>
              <a:t>字符串，对</a:t>
            </a:r>
            <a:r>
              <a:rPr lang="zh-CN" altLang="en-US" dirty="0" smtClean="0"/>
              <a:t>目标程序实施缓冲区</a:t>
            </a:r>
            <a:r>
              <a:rPr lang="zh-CN" altLang="en-US" dirty="0"/>
              <a:t>溢出攻击。</a:t>
            </a:r>
          </a:p>
          <a:p>
            <a:r>
              <a:rPr lang="en-US" altLang="zh-CN" dirty="0" smtClean="0"/>
              <a:t>5</a:t>
            </a:r>
            <a:r>
              <a:rPr lang="zh-CN" altLang="en-US" dirty="0"/>
              <a:t>次攻击难度递增，分别命名</a:t>
            </a:r>
            <a:r>
              <a:rPr lang="zh-CN" altLang="en-US" dirty="0" smtClean="0"/>
              <a:t>为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Smoke    </a:t>
            </a:r>
            <a:r>
              <a:rPr lang="zh-CN" altLang="en-US" dirty="0" smtClean="0"/>
              <a:t>（让目标程序</a:t>
            </a:r>
            <a:r>
              <a:rPr lang="zh-CN" altLang="en-US" dirty="0" smtClean="0">
                <a:solidFill>
                  <a:srgbClr val="00B050"/>
                </a:solidFill>
              </a:rPr>
              <a:t>调用</a:t>
            </a:r>
            <a:r>
              <a:rPr lang="en-US" altLang="zh-CN" dirty="0" smtClean="0">
                <a:solidFill>
                  <a:srgbClr val="00B050"/>
                </a:solidFill>
              </a:rPr>
              <a:t>smoke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Fizz         </a:t>
            </a:r>
            <a:r>
              <a:rPr lang="zh-CN" altLang="en-US" dirty="0" smtClean="0"/>
              <a:t>（让目标程序使用</a:t>
            </a:r>
            <a:r>
              <a:rPr lang="zh-CN" altLang="en-US" dirty="0" smtClean="0">
                <a:solidFill>
                  <a:srgbClr val="00B050"/>
                </a:solidFill>
              </a:rPr>
              <a:t>特定参数调用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Bang       </a:t>
            </a:r>
            <a:r>
              <a:rPr lang="zh-CN" altLang="en-US" dirty="0" smtClean="0"/>
              <a:t>（让目标程序调用</a:t>
            </a:r>
            <a:r>
              <a:rPr lang="en-US" altLang="zh-CN" dirty="0" smtClean="0"/>
              <a:t>Bang</a:t>
            </a:r>
            <a:r>
              <a:rPr lang="zh-CN" altLang="en-US" dirty="0" smtClean="0"/>
              <a:t>函数，并</a:t>
            </a:r>
            <a:r>
              <a:rPr lang="zh-CN" altLang="en-US" dirty="0" smtClean="0">
                <a:solidFill>
                  <a:srgbClr val="00B050"/>
                </a:solidFill>
              </a:rPr>
              <a:t>篡改全局变量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Boom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无感攻击</a:t>
            </a:r>
            <a:r>
              <a:rPr lang="zh-CN" altLang="en-US" dirty="0" smtClean="0"/>
              <a:t>，并传递有效返回值）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Nitro 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栈帧地址变化</a:t>
            </a:r>
            <a:r>
              <a:rPr lang="zh-CN" altLang="en-US" dirty="0" smtClean="0"/>
              <a:t>时的有效攻击）</a:t>
            </a:r>
            <a:endParaRPr lang="en-US" altLang="zh-CN" dirty="0" smtClean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构造攻击</a:t>
            </a:r>
            <a:r>
              <a:rPr lang="zh-CN" altLang="zh-CN" dirty="0"/>
              <a:t>字符串</a:t>
            </a:r>
            <a:r>
              <a:rPr lang="zh-CN" altLang="zh-CN" dirty="0" smtClean="0"/>
              <a:t>作为</a:t>
            </a:r>
            <a:r>
              <a:rPr lang="zh-CN" altLang="en-US" dirty="0" smtClean="0"/>
              <a:t>目标程序</a:t>
            </a:r>
            <a:r>
              <a:rPr lang="zh-CN" altLang="zh-CN" dirty="0" smtClean="0"/>
              <a:t>输入，造成</a:t>
            </a:r>
            <a:r>
              <a:rPr lang="zh-CN" altLang="zh-CN" dirty="0"/>
              <a:t>缓冲区溢出，</a:t>
            </a:r>
            <a:r>
              <a:rPr lang="zh-CN" altLang="zh-CN" dirty="0" smtClean="0"/>
              <a:t>使</a:t>
            </a:r>
            <a:r>
              <a:rPr lang="en-US" altLang="zh-CN" dirty="0" err="1" smtClean="0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</a:t>
            </a:r>
            <a:r>
              <a:rPr lang="zh-CN" altLang="zh-CN" dirty="0" smtClean="0"/>
              <a:t>不返回</a:t>
            </a:r>
            <a:r>
              <a:rPr lang="zh-CN" altLang="zh-CN" dirty="0"/>
              <a:t>到</a:t>
            </a:r>
            <a:r>
              <a:rPr lang="en-US" altLang="zh-CN" dirty="0"/>
              <a:t>test</a:t>
            </a:r>
            <a:r>
              <a:rPr lang="zh-CN" altLang="zh-CN" dirty="0" smtClean="0"/>
              <a:t>函数，</a:t>
            </a:r>
            <a:r>
              <a:rPr lang="zh-CN" altLang="zh-CN" dirty="0"/>
              <a:t>而是转向执行</a:t>
            </a:r>
            <a:r>
              <a:rPr lang="en-US" altLang="zh-CN" dirty="0" smtClean="0"/>
              <a:t>smoke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899592" y="4685124"/>
            <a:ext cx="7488832" cy="1444052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1475656" y="1988840"/>
            <a:ext cx="6552728" cy="195751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8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Smoke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r>
              <a:rPr lang="zh-CN" altLang="en-US" dirty="0" smtClean="0"/>
              <a:t>只需攻击返回地址区域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构造攻击字串造成</a:t>
            </a:r>
            <a:r>
              <a:rPr lang="zh-CN" altLang="en-US" dirty="0"/>
              <a:t>缓冲区溢出，</a:t>
            </a:r>
            <a:r>
              <a:rPr lang="zh-CN" altLang="en-US" dirty="0" smtClean="0"/>
              <a:t>使目标程序调用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 smtClean="0"/>
              <a:t>函数，使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函数中的判断成功，需仔细</a:t>
            </a:r>
            <a:r>
              <a:rPr lang="zh-CN" altLang="en-US" dirty="0"/>
              <a:t>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91580" y="2996704"/>
            <a:ext cx="756084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8605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fizz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用正确参数调用其他函数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攻击函数参数区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5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目标程序也会显示用户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makecookie</a:t>
            </a:r>
            <a:r>
              <a:rPr lang="zh-CN" altLang="en-US" dirty="0" smtClean="0"/>
              <a:t>可不用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1" y="1534247"/>
            <a:ext cx="7573053" cy="909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makecookie</a:t>
            </a:r>
            <a:r>
              <a:rPr lang="en-US" altLang="zh-CN" i="0" dirty="0">
                <a:solidFill>
                  <a:srgbClr val="66FF66"/>
                </a:solidFill>
              </a:rPr>
              <a:t> U201414557                      </a:t>
            </a:r>
            <a:r>
              <a:rPr lang="zh-CN" altLang="en-US" i="0" dirty="0">
                <a:solidFill>
                  <a:srgbClr val="66FF66"/>
                </a:solidFill>
              </a:rPr>
              <a:t>生成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方法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0x5f405c9a                              </a:t>
            </a:r>
            <a:r>
              <a:rPr lang="en-US" altLang="zh-CN" i="0" dirty="0" err="1">
                <a:solidFill>
                  <a:srgbClr val="66FF66"/>
                </a:solidFill>
              </a:rPr>
              <a:t>0x5f405c9a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zh-CN" altLang="en-US" i="0" dirty="0">
                <a:solidFill>
                  <a:srgbClr val="66FF66"/>
                </a:solidFill>
              </a:rPr>
              <a:t>即为根据学号生成的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构造攻击字串，使目标程序调用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 smtClean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 smtClean="0"/>
              <a:t>篡改为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值，使相应判断成功，需要在缓冲区中</a:t>
            </a:r>
            <a:r>
              <a:rPr lang="zh-CN" altLang="en-US" dirty="0" smtClean="0">
                <a:solidFill>
                  <a:srgbClr val="CC3300"/>
                </a:solidFill>
              </a:rPr>
              <a:t>注入恶意代码</a:t>
            </a:r>
            <a:r>
              <a:rPr lang="zh-CN" altLang="en-US" dirty="0" smtClean="0"/>
              <a:t>篡改全局变量。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2852936"/>
            <a:ext cx="8136904" cy="324036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2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C3300"/>
                </a:solidFill>
              </a:rPr>
              <a:t>挑战：</a:t>
            </a:r>
            <a:r>
              <a:rPr lang="zh-CN" altLang="en-US" dirty="0" smtClean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3429000"/>
            <a:ext cx="8136904" cy="295232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2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bang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r>
              <a:rPr lang="zh-CN" altLang="en-US" dirty="0" smtClean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简单字符串覆盖做不到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需编写</a:t>
            </a:r>
            <a:r>
              <a:rPr lang="zh-CN" altLang="en-US" dirty="0"/>
              <a:t>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 smtClean="0"/>
              <a:t>转向这</a:t>
            </a:r>
            <a:r>
              <a:rPr lang="zh-CN" altLang="zh-CN" dirty="0"/>
              <a:t>段</a:t>
            </a:r>
            <a:r>
              <a:rPr lang="zh-CN" altLang="en-US" dirty="0" smtClean="0"/>
              <a:t>恶意</a:t>
            </a:r>
            <a:r>
              <a:rPr lang="zh-CN" altLang="en-US" dirty="0"/>
              <a:t>代码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恶意</a:t>
            </a:r>
            <a:r>
              <a:rPr lang="zh-CN" altLang="en-US" dirty="0"/>
              <a:t>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6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/>
              <a:t>编写汇编</a:t>
            </a:r>
            <a:r>
              <a:rPr lang="zh-CN" altLang="zh-CN" dirty="0"/>
              <a:t>代码文件</a:t>
            </a:r>
            <a:r>
              <a:rPr lang="en-US" altLang="zh-CN" dirty="0" err="1"/>
              <a:t>asm.s</a:t>
            </a:r>
            <a:r>
              <a:rPr lang="zh-CN" altLang="zh-CN" dirty="0" smtClean="0"/>
              <a:t>，将</a:t>
            </a:r>
            <a:r>
              <a:rPr lang="zh-CN" altLang="zh-CN" dirty="0"/>
              <a:t>该</a:t>
            </a:r>
            <a:r>
              <a:rPr lang="zh-CN" altLang="zh-CN" dirty="0" smtClean="0"/>
              <a:t>文件编译</a:t>
            </a:r>
            <a:r>
              <a:rPr lang="zh-CN" altLang="zh-CN" dirty="0"/>
              <a:t>成机器</a:t>
            </a:r>
            <a:r>
              <a:rPr lang="zh-CN" altLang="zh-CN" dirty="0" smtClean="0"/>
              <a:t>代码</a:t>
            </a:r>
            <a:r>
              <a:rPr lang="en-US" altLang="zh-CN" dirty="0" smtClean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gcc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 smtClean="0">
                <a:solidFill>
                  <a:srgbClr val="FF0000"/>
                </a:solidFill>
              </a:rPr>
              <a:t>asm.s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反汇编</a:t>
            </a:r>
            <a:r>
              <a:rPr lang="en-US" altLang="zh-CN" dirty="0" err="1" smtClean="0"/>
              <a:t>asm.o</a:t>
            </a:r>
            <a:r>
              <a:rPr lang="zh-CN" altLang="en-US" dirty="0" smtClean="0"/>
              <a:t>得到恶意代码</a:t>
            </a:r>
            <a:r>
              <a:rPr lang="zh-CN" altLang="zh-CN" dirty="0" smtClean="0"/>
              <a:t>字节序列</a:t>
            </a:r>
            <a:r>
              <a:rPr lang="zh-CN" altLang="en-US" dirty="0" smtClean="0"/>
              <a:t>，插入攻击字符串适当位置</a:t>
            </a:r>
            <a:endParaRPr lang="en-US" altLang="zh-CN" dirty="0" smtClean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 smtClean="0"/>
              <a:t>攻击成功界面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1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数据与文件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https://pan.baidu.com/s/1D_j2UhxlaJNj1kvfN80UgA</a:t>
            </a:r>
          </a:p>
          <a:p>
            <a:r>
              <a:rPr lang="zh-CN" altLang="en-US" dirty="0" smtClean="0"/>
              <a:t>实验数据包：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lab3.tar</a:t>
            </a:r>
            <a:endParaRPr lang="en-US" altLang="zh-CN" dirty="0">
              <a:solidFill>
                <a:srgbClr val="0000FF"/>
              </a:solidFill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zh-CN" sz="2400" dirty="0" smtClean="0">
                <a:solidFill>
                  <a:schemeClr val="tx1"/>
                </a:solidFill>
              </a:rPr>
              <a:t>解压</a:t>
            </a:r>
            <a:r>
              <a:rPr lang="zh-CN" altLang="en-US" sz="2400" dirty="0" smtClean="0">
                <a:solidFill>
                  <a:schemeClr val="tx1"/>
                </a:solidFill>
              </a:rPr>
              <a:t>命令</a:t>
            </a:r>
            <a:r>
              <a:rPr lang="en-US" altLang="zh-CN" sz="2800" dirty="0" smtClean="0">
                <a:solidFill>
                  <a:schemeClr val="tx1"/>
                </a:solidFill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tar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vxf</a:t>
            </a:r>
            <a:r>
              <a:rPr lang="en-US" altLang="zh-CN" sz="2800" dirty="0" smtClean="0">
                <a:solidFill>
                  <a:srgbClr val="FF0000"/>
                </a:solidFill>
              </a:rPr>
              <a:t> lab3.tar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数据包中</a:t>
            </a:r>
            <a:r>
              <a:rPr lang="zh-CN" altLang="zh-CN" sz="2400" dirty="0">
                <a:solidFill>
                  <a:schemeClr val="tx1"/>
                </a:solidFill>
              </a:rPr>
              <a:t>至少包含下</a:t>
            </a:r>
            <a:r>
              <a:rPr lang="zh-CN" altLang="en-US" sz="2400" dirty="0">
                <a:solidFill>
                  <a:schemeClr val="tx1"/>
                </a:solidFill>
              </a:rPr>
              <a:t>面</a:t>
            </a:r>
            <a:r>
              <a:rPr lang="zh-CN" altLang="zh-CN" sz="2400" dirty="0">
                <a:solidFill>
                  <a:schemeClr val="tx1"/>
                </a:solidFill>
              </a:rPr>
              <a:t>四个文件：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 smtClean="0">
                <a:solidFill>
                  <a:schemeClr val="tx1"/>
                </a:solidFill>
              </a:rPr>
              <a:t>攻击目标程序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bufbomb.c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C</a:t>
            </a:r>
            <a:r>
              <a:rPr lang="zh-CN" altLang="en-US" sz="2200" dirty="0">
                <a:solidFill>
                  <a:schemeClr val="tx1"/>
                </a:solidFill>
              </a:rPr>
              <a:t>语言源程序，</a:t>
            </a:r>
            <a:r>
              <a:rPr lang="zh-CN" altLang="zh-CN" sz="2200" dirty="0" smtClean="0">
                <a:solidFill>
                  <a:schemeClr val="tx1"/>
                </a:solidFill>
              </a:rPr>
              <a:t>目标程序的主程序</a:t>
            </a:r>
            <a:endParaRPr lang="zh-CN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makecookie</a:t>
            </a:r>
            <a:r>
              <a:rPr lang="zh-CN" altLang="zh-CN" sz="2200" dirty="0" smtClean="0">
                <a:solidFill>
                  <a:schemeClr val="tx1"/>
                </a:solidFill>
              </a:rPr>
              <a:t>：基于学号产生</a:t>
            </a:r>
            <a:r>
              <a:rPr lang="en-US" altLang="zh-CN" sz="2200" dirty="0" smtClean="0">
                <a:solidFill>
                  <a:schemeClr val="tx1"/>
                </a:solidFill>
              </a:rPr>
              <a:t>4</a:t>
            </a:r>
            <a:r>
              <a:rPr lang="zh-CN" altLang="zh-CN" sz="2200" dirty="0">
                <a:solidFill>
                  <a:schemeClr val="tx1"/>
                </a:solidFill>
              </a:rPr>
              <a:t>字节</a:t>
            </a:r>
            <a:r>
              <a:rPr lang="zh-CN" altLang="zh-CN" sz="2200" dirty="0" smtClean="0">
                <a:solidFill>
                  <a:schemeClr val="tx1"/>
                </a:solidFill>
              </a:rPr>
              <a:t>序列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zh-CN" altLang="zh-CN" sz="2200" dirty="0" smtClean="0">
                <a:solidFill>
                  <a:schemeClr val="tx1"/>
                </a:solidFill>
              </a:rPr>
              <a:t>如</a:t>
            </a:r>
            <a:r>
              <a:rPr lang="en-US" altLang="zh-CN" sz="2200" dirty="0" smtClean="0">
                <a:solidFill>
                  <a:schemeClr val="tx1"/>
                </a:solidFill>
              </a:rPr>
              <a:t>0x5f405c9a</a:t>
            </a:r>
            <a:r>
              <a:rPr lang="zh-CN" altLang="zh-CN" sz="2200" dirty="0" smtClean="0">
                <a:solidFill>
                  <a:schemeClr val="tx1"/>
                </a:solidFill>
              </a:rPr>
              <a:t>，</a:t>
            </a:r>
            <a:r>
              <a:rPr lang="zh-CN" altLang="zh-CN" sz="2200" dirty="0">
                <a:solidFill>
                  <a:schemeClr val="tx1"/>
                </a:solidFill>
              </a:rPr>
              <a:t>称为“</a:t>
            </a:r>
            <a:r>
              <a:rPr lang="en-US" altLang="zh-CN" sz="2200" dirty="0">
                <a:solidFill>
                  <a:schemeClr val="tx1"/>
                </a:solidFill>
              </a:rPr>
              <a:t>cookie</a:t>
            </a:r>
            <a:r>
              <a:rPr lang="zh-CN" altLang="zh-CN" sz="2200" dirty="0">
                <a:solidFill>
                  <a:schemeClr val="tx1"/>
                </a:solidFill>
              </a:rPr>
              <a:t>”。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hex2raw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字符串格式转换程序。</a:t>
            </a:r>
            <a:endParaRPr lang="zh-CN" altLang="en-US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7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次攻击</a:t>
            </a:r>
            <a:r>
              <a:rPr lang="zh-CN" altLang="en-US" dirty="0"/>
              <a:t>都是</a:t>
            </a:r>
            <a:r>
              <a:rPr lang="zh-CN" altLang="en-US" dirty="0" smtClean="0"/>
              <a:t>使目标程序</a:t>
            </a:r>
            <a:r>
              <a:rPr lang="zh-CN" altLang="en-US" dirty="0">
                <a:solidFill>
                  <a:srgbClr val="00B050"/>
                </a:solidFill>
              </a:rPr>
              <a:t>跳转</a:t>
            </a:r>
            <a:r>
              <a:rPr lang="zh-CN" altLang="en-US" dirty="0" smtClean="0">
                <a:solidFill>
                  <a:srgbClr val="00B050"/>
                </a:solidFill>
              </a:rPr>
              <a:t>到特定函数</a:t>
            </a:r>
            <a:r>
              <a:rPr lang="zh-CN" altLang="en-US" dirty="0" smtClean="0"/>
              <a:t>，进而利用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函数结束目标程序运行，攻击造成的</a:t>
            </a:r>
            <a:r>
              <a:rPr lang="zh-CN" altLang="en-US" dirty="0" smtClean="0">
                <a:solidFill>
                  <a:srgbClr val="C00000"/>
                </a:solidFill>
              </a:rPr>
              <a:t>栈帧结构破坏</a:t>
            </a:r>
            <a:r>
              <a:rPr lang="zh-CN" altLang="en-US" dirty="0" smtClean="0"/>
              <a:t>是</a:t>
            </a:r>
            <a:r>
              <a:rPr lang="zh-CN" altLang="en-US" dirty="0"/>
              <a:t>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Boom</a:t>
            </a:r>
            <a:r>
              <a:rPr lang="zh-CN" altLang="en-US" dirty="0" smtClean="0"/>
              <a:t>要求更</a:t>
            </a:r>
            <a:r>
              <a:rPr lang="zh-CN" altLang="en-US" dirty="0"/>
              <a:t>高明</a:t>
            </a:r>
            <a:r>
              <a:rPr lang="zh-CN" altLang="en-US" dirty="0" smtClean="0"/>
              <a:t>的攻击，要求被攻击程序能返回</a:t>
            </a:r>
            <a:r>
              <a:rPr lang="zh-CN" altLang="en-US" dirty="0"/>
              <a:t>到</a:t>
            </a:r>
            <a:r>
              <a:rPr lang="zh-CN" altLang="en-US" dirty="0" smtClean="0"/>
              <a:t>原调用函数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继续</a:t>
            </a:r>
            <a:r>
              <a:rPr lang="zh-CN" altLang="en-US" dirty="0"/>
              <a:t>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还原对栈帧结构的任何破坏</a:t>
            </a:r>
            <a:endParaRPr lang="zh-CN" altLang="en-US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字符串，使得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都</a:t>
            </a:r>
            <a:r>
              <a:rPr lang="zh-CN" altLang="en-US" dirty="0"/>
              <a:t>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832847" y="2852812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4500636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 smtClean="0">
                <a:latin typeface="+mj-ea"/>
                <a:ea typeface="+mj-ea"/>
              </a:rPr>
              <a:t>注</a:t>
            </a:r>
            <a:r>
              <a:rPr lang="zh-CN" altLang="zh-CN" sz="2400" i="0" dirty="0" smtClean="0">
                <a:latin typeface="+mj-ea"/>
                <a:ea typeface="+mj-ea"/>
              </a:rPr>
              <a:t>：</a:t>
            </a:r>
            <a:r>
              <a:rPr lang="zh-CN" altLang="en-US" sz="2400" i="0" dirty="0" smtClean="0">
                <a:latin typeface="+mj-ea"/>
                <a:ea typeface="+mj-ea"/>
              </a:rPr>
              <a:t>这里，</a:t>
            </a:r>
            <a:r>
              <a:rPr lang="en-US" altLang="zh-CN" sz="2400" i="0" dirty="0" smtClean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859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攻击  无感攻击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不是函数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传递给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同时要恢复栈帧</a:t>
            </a:r>
            <a:endParaRPr lang="en-US" altLang="zh-CN" dirty="0" smtClean="0"/>
          </a:p>
          <a:p>
            <a:r>
              <a:rPr lang="zh-CN" altLang="en-US" dirty="0" smtClean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2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本</a:t>
            </a:r>
            <a:r>
              <a:rPr lang="zh-CN" altLang="zh-CN" dirty="0"/>
              <a:t>阶段你</a:t>
            </a:r>
            <a:r>
              <a:rPr lang="zh-CN" altLang="zh-CN" dirty="0" smtClean="0"/>
              <a:t>需要</a:t>
            </a:r>
            <a:r>
              <a:rPr lang="zh-CN" altLang="en-US" dirty="0" smtClean="0"/>
              <a:t>增加</a:t>
            </a:r>
            <a:r>
              <a:rPr lang="zh-CN" altLang="zh-CN" dirty="0" smtClean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 err="1"/>
              <a:t>Nigro</a:t>
            </a:r>
            <a:r>
              <a:rPr lang="zh-CN" altLang="zh-CN" dirty="0" smtClean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程序运行界面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Nitro </a:t>
            </a:r>
            <a:r>
              <a:rPr lang="zh-CN" altLang="en-US" dirty="0"/>
              <a:t>模式下</a:t>
            </a:r>
            <a:r>
              <a:rPr lang="zh-CN" altLang="en-US" dirty="0" smtClean="0"/>
              <a:t>，溢出攻击函数</a:t>
            </a:r>
            <a:r>
              <a:rPr lang="en-US" altLang="zh-CN" dirty="0" err="1" smtClean="0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次调用只有第一次攻击成功？ 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/>
              <a:t>次调用</a:t>
            </a:r>
            <a:r>
              <a:rPr lang="en-US" altLang="zh-CN" dirty="0" err="1" smtClean="0"/>
              <a:t>getbufn</a:t>
            </a:r>
            <a:r>
              <a:rPr lang="zh-CN" altLang="en-US" dirty="0" smtClean="0"/>
              <a:t>的原因    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</a:t>
            </a:r>
            <a:r>
              <a:rPr lang="zh-CN" altLang="en-US" dirty="0" smtClean="0">
                <a:solidFill>
                  <a:srgbClr val="0000FF"/>
                </a:solidFill>
              </a:rPr>
              <a:t>随机化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函数的栈帧的内存地址随</a:t>
            </a:r>
            <a:r>
              <a:rPr lang="zh-CN" altLang="en-US" dirty="0"/>
              <a:t>程序运行实例的不同而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也就是</a:t>
            </a:r>
            <a:r>
              <a:rPr lang="zh-CN" altLang="en-US" dirty="0"/>
              <a:t>一个函数的栈</a:t>
            </a:r>
            <a:r>
              <a:rPr lang="zh-CN" altLang="en-US" dirty="0" smtClean="0"/>
              <a:t>帧位置每次</a:t>
            </a:r>
            <a:r>
              <a:rPr lang="zh-CN" altLang="en-US" dirty="0"/>
              <a:t>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前面攻击实验中，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代码调用经过</a:t>
            </a:r>
            <a:r>
              <a:rPr lang="zh-CN" altLang="en-US" dirty="0" smtClean="0">
                <a:solidFill>
                  <a:srgbClr val="C00000"/>
                </a:solidFill>
              </a:rPr>
              <a:t>特殊处理</a:t>
            </a:r>
            <a:r>
              <a:rPr lang="zh-CN" altLang="en-US" dirty="0" smtClean="0"/>
              <a:t>获得</a:t>
            </a:r>
            <a:r>
              <a:rPr lang="zh-CN" altLang="en-US" dirty="0"/>
              <a:t>了稳定</a:t>
            </a:r>
            <a:r>
              <a:rPr lang="zh-CN" altLang="en-US" dirty="0" smtClean="0"/>
              <a:t>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</a:t>
            </a:r>
            <a:r>
              <a:rPr lang="zh-CN" altLang="en-US" dirty="0" smtClean="0"/>
              <a:t>已知固定起始</a:t>
            </a:r>
            <a:r>
              <a:rPr lang="zh-CN" altLang="en-US" dirty="0"/>
              <a:t>地址构造攻击</a:t>
            </a:r>
            <a:r>
              <a:rPr lang="zh-CN" altLang="en-US" dirty="0" smtClean="0"/>
              <a:t>字符串成为可能。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你</a:t>
            </a:r>
            <a:r>
              <a:rPr lang="zh-CN" altLang="en-US" dirty="0"/>
              <a:t>会</a:t>
            </a:r>
            <a:r>
              <a:rPr lang="zh-CN" altLang="en-US" dirty="0" smtClean="0"/>
              <a:t>发现攻击</a:t>
            </a:r>
            <a:r>
              <a:rPr lang="zh-CN" altLang="en-US" dirty="0"/>
              <a:t>有时奏效，有时却导致段</a:t>
            </a:r>
            <a:r>
              <a:rPr lang="zh-CN" altLang="en-US" dirty="0" smtClean="0"/>
              <a:t>错误，如何解决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</a:t>
            </a:r>
            <a:r>
              <a:rPr lang="zh-CN" altLang="en-US" dirty="0" smtClean="0"/>
              <a:t>使</a:t>
            </a:r>
            <a:r>
              <a:rPr lang="en-US" altLang="zh-CN" dirty="0" err="1" smtClean="0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需要</a:t>
            </a:r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</a:t>
            </a:r>
            <a:r>
              <a:rPr lang="zh-CN" altLang="en-US" dirty="0" smtClean="0"/>
              <a:t>复原被破坏的栈帧结构，并正确</a:t>
            </a:r>
            <a:r>
              <a:rPr lang="zh-CN" altLang="en-US" dirty="0"/>
              <a:t>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次执</a:t>
            </a:r>
            <a:r>
              <a:rPr lang="zh-CN" altLang="en-US" dirty="0"/>
              <a:t>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</a:t>
            </a:r>
            <a:r>
              <a:rPr lang="zh-CN" altLang="en-US" dirty="0" smtClean="0"/>
              <a:t>，要想</a:t>
            </a:r>
            <a:r>
              <a:rPr lang="zh-CN" altLang="en-US" dirty="0"/>
              <a:t>办法保证每次都能够正确</a:t>
            </a:r>
            <a:r>
              <a:rPr lang="zh-CN" altLang="en-US" dirty="0" smtClean="0"/>
              <a:t>复原栈帧被</a:t>
            </a:r>
            <a:r>
              <a:rPr lang="zh-CN" altLang="en-US" dirty="0"/>
              <a:t>破坏的状态</a:t>
            </a:r>
            <a:r>
              <a:rPr lang="zh-CN" altLang="en-US" dirty="0" smtClean="0"/>
              <a:t>，并使程序能够</a:t>
            </a:r>
            <a:r>
              <a:rPr lang="zh-CN" altLang="en-US" dirty="0"/>
              <a:t>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实验要求较</a:t>
            </a:r>
            <a:r>
              <a:rPr lang="zh-CN" altLang="en-US" dirty="0"/>
              <a:t>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gdb</a:t>
            </a:r>
            <a:r>
              <a:rPr lang="zh-CN" altLang="en-US" dirty="0" smtClean="0"/>
              <a:t>：目标程序没有</a:t>
            </a:r>
            <a:r>
              <a:rPr lang="zh-CN" altLang="en-US" dirty="0"/>
              <a:t>调试信息</a:t>
            </a:r>
            <a:r>
              <a:rPr lang="zh-CN" altLang="en-US" dirty="0" smtClean="0"/>
              <a:t>，无法</a:t>
            </a:r>
            <a:r>
              <a:rPr lang="zh-CN" altLang="en-US" dirty="0"/>
              <a:t>通过单步跟踪观察程序的执行情况。</a:t>
            </a:r>
            <a:r>
              <a:rPr lang="zh-CN" altLang="en-US" dirty="0" smtClean="0"/>
              <a:t>但依然</a:t>
            </a:r>
            <a:r>
              <a:rPr lang="zh-CN" altLang="en-US" dirty="0"/>
              <a:t>需要设置</a:t>
            </a:r>
            <a:r>
              <a:rPr lang="zh-CN" altLang="en-US" dirty="0" smtClean="0"/>
              <a:t>断点让</a:t>
            </a:r>
            <a:r>
              <a:rPr lang="zh-CN" altLang="en-US" dirty="0"/>
              <a:t>程序暂停，并进而</a:t>
            </a:r>
            <a:r>
              <a:rPr lang="zh-CN" altLang="en-US" dirty="0" smtClean="0"/>
              <a:t>观察必要</a:t>
            </a:r>
            <a:r>
              <a:rPr lang="zh-CN" altLang="en-US" dirty="0"/>
              <a:t>的</a:t>
            </a:r>
            <a:r>
              <a:rPr lang="zh-CN" altLang="en-US" dirty="0" smtClean="0"/>
              <a:t>内存、</a:t>
            </a:r>
            <a:r>
              <a:rPr lang="zh-CN" altLang="en-US" dirty="0"/>
              <a:t>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3~5</a:t>
            </a:r>
            <a:r>
              <a:rPr lang="zh-CN" altLang="en-US" dirty="0" smtClean="0"/>
              <a:t>，</a:t>
            </a:r>
            <a:r>
              <a:rPr lang="zh-CN" altLang="en-US" dirty="0"/>
              <a:t>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</a:t>
            </a:r>
            <a:r>
              <a:rPr lang="zh-CN" altLang="en-US" dirty="0" smtClean="0"/>
              <a:t>汇编成机器码，</a:t>
            </a:r>
            <a:r>
              <a:rPr lang="zh-CN" altLang="en-US" dirty="0"/>
              <a:t>以此来</a:t>
            </a:r>
            <a:r>
              <a:rPr lang="zh-CN" altLang="en-US" dirty="0" smtClean="0"/>
              <a:t>构造包含攻击</a:t>
            </a:r>
            <a:r>
              <a:rPr lang="zh-CN" altLang="en-US" dirty="0"/>
              <a:t>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</a:t>
            </a:r>
            <a:r>
              <a:rPr lang="zh-CN" altLang="en-US" dirty="0" smtClean="0"/>
              <a:t>，将</a:t>
            </a:r>
            <a:r>
              <a:rPr lang="zh-CN" altLang="en-US" dirty="0"/>
              <a:t>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文件攻击</a:t>
            </a:r>
            <a:r>
              <a:rPr lang="zh-CN" altLang="en-US" dirty="0"/>
              <a:t>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U201414557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smoke_U201414557.txt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971600" y="4545001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将攻击字符串</a:t>
            </a:r>
            <a:r>
              <a:rPr lang="zh-CN" altLang="en-US" dirty="0" smtClean="0">
                <a:solidFill>
                  <a:srgbClr val="0000FF"/>
                </a:solidFill>
              </a:rPr>
              <a:t>写入</a:t>
            </a:r>
            <a:r>
              <a:rPr lang="en-US" altLang="zh-CN" dirty="0" smtClean="0">
                <a:solidFill>
                  <a:srgbClr val="FF0000"/>
                </a:solidFill>
              </a:rPr>
              <a:t>smoke_ U201414557.txt</a:t>
            </a:r>
            <a:r>
              <a:rPr lang="zh-CN" altLang="zh-CN" dirty="0" smtClean="0">
                <a:solidFill>
                  <a:srgbClr val="0000FF"/>
                </a:solidFill>
              </a:rPr>
              <a:t>中。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 smtClean="0">
                <a:solidFill>
                  <a:srgbClr val="0000FF"/>
                </a:solidFill>
              </a:rPr>
              <a:t>smoke_U201414557_raw.txt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方法</a:t>
            </a:r>
            <a:r>
              <a:rPr lang="zh-CN" altLang="en-US" dirty="0"/>
              <a:t>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 方法二：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方法三：也</a:t>
            </a:r>
            <a:r>
              <a:rPr lang="zh-CN" altLang="en-US" dirty="0"/>
              <a:t>可以借助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endParaRPr lang="en-US" altLang="zh-CN" dirty="0" smtClean="0"/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endParaRPr lang="zh-CN" altLang="en-US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65990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 &gt;smoke_ U201414557-raw.txt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zh-CN" altLang="en-US" i="0" dirty="0">
              <a:solidFill>
                <a:srgbClr val="66FF6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(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) run -u U201414557 &lt; smoke_ U201414557_raw.txt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544454" y="5653320"/>
            <a:ext cx="8424936" cy="505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cat </a:t>
            </a:r>
            <a:r>
              <a:rPr lang="en-US" altLang="zh-CN" i="0" dirty="0" smtClean="0">
                <a:solidFill>
                  <a:srgbClr val="66FF66"/>
                </a:solidFill>
              </a:rPr>
              <a:t>smoke_U201414557.txt </a:t>
            </a:r>
            <a:r>
              <a:rPr lang="en-US" altLang="zh-CN" i="0" dirty="0">
                <a:solidFill>
                  <a:srgbClr val="66FF66"/>
                </a:solidFill>
              </a:rPr>
              <a:t>|./hex2raw  | 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–u U201414557</a:t>
            </a:r>
          </a:p>
        </p:txBody>
      </p:sp>
    </p:spTree>
    <p:extLst>
      <p:ext uri="{BB962C8B-B14F-4D97-AF65-F5344CB8AC3E}">
        <p14:creationId xmlns:p14="http://schemas.microsoft.com/office/powerpoint/2010/main" val="252889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  <a:p>
            <a:pPr lvl="1"/>
            <a:r>
              <a:rPr lang="zh-CN" altLang="en-US" dirty="0" smtClean="0"/>
              <a:t>加深</a:t>
            </a:r>
            <a:r>
              <a:rPr lang="zh-CN" altLang="en-US" dirty="0"/>
              <a:t>对</a:t>
            </a:r>
            <a:r>
              <a:rPr lang="en-US" altLang="zh-CN" dirty="0"/>
              <a:t>IA-32</a:t>
            </a:r>
            <a:r>
              <a:rPr lang="zh-CN" altLang="en-US" dirty="0"/>
              <a:t>函数调用规则和栈帧结构的</a:t>
            </a:r>
            <a:r>
              <a:rPr lang="zh-CN" altLang="en-US" dirty="0" smtClean="0"/>
              <a:t>理解</a:t>
            </a:r>
            <a:endParaRPr lang="zh-CN" altLang="en-US" dirty="0"/>
          </a:p>
          <a:p>
            <a:r>
              <a:rPr lang="zh-CN" altLang="en-US" dirty="0"/>
              <a:t>实验内容</a:t>
            </a:r>
          </a:p>
          <a:p>
            <a:pPr lvl="1"/>
            <a:r>
              <a:rPr lang="zh-CN" altLang="en-US" dirty="0"/>
              <a:t>对目标程序实施缓冲区溢出攻击（</a:t>
            </a:r>
            <a:r>
              <a:rPr lang="en-US" altLang="zh-CN" dirty="0"/>
              <a:t>buffer overflow attacks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通过造成缓冲区溢出来破坏目标程序的栈帧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继而</a:t>
            </a:r>
            <a:r>
              <a:rPr lang="zh-CN" altLang="en-US" dirty="0"/>
              <a:t>执行一些原来程序中没有的</a:t>
            </a:r>
            <a:r>
              <a:rPr lang="zh-CN" altLang="en-US" dirty="0" smtClean="0"/>
              <a:t>行为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smoke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smoke_ U201414557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fizz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fizz_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bang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bang_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boom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boom_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nitro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nitro_ </a:t>
            </a:r>
            <a:r>
              <a:rPr lang="en-US" altLang="zh-CN" dirty="0" smtClean="0"/>
              <a:t>U201414557.txt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压缩成一个文件</a:t>
            </a:r>
            <a:r>
              <a:rPr lang="zh-CN" altLang="en-US" dirty="0" smtClean="0"/>
              <a:t>，命名规范：</a:t>
            </a:r>
            <a:r>
              <a:rPr lang="zh-CN" altLang="en-US" dirty="0" smtClean="0">
                <a:solidFill>
                  <a:srgbClr val="0000FF"/>
                </a:solidFill>
              </a:rPr>
              <a:t>班级号</a:t>
            </a:r>
            <a:r>
              <a:rPr lang="en-US" altLang="zh-CN" dirty="0" smtClean="0">
                <a:solidFill>
                  <a:srgbClr val="0000FF"/>
                </a:solidFill>
              </a:rPr>
              <a:t>_</a:t>
            </a:r>
            <a:r>
              <a:rPr lang="zh-CN" altLang="en-US" dirty="0" smtClean="0">
                <a:solidFill>
                  <a:srgbClr val="0000FF"/>
                </a:solidFill>
              </a:rPr>
              <a:t>学号</a:t>
            </a:r>
            <a:r>
              <a:rPr lang="en-US" altLang="zh-CN" dirty="0" smtClean="0">
                <a:solidFill>
                  <a:srgbClr val="0000FF"/>
                </a:solidFill>
              </a:rPr>
              <a:t>_</a:t>
            </a:r>
            <a:r>
              <a:rPr lang="zh-CN" altLang="en-US" dirty="0" smtClean="0">
                <a:solidFill>
                  <a:srgbClr val="0000FF"/>
                </a:solidFill>
              </a:rPr>
              <a:t>姓名</a:t>
            </a:r>
            <a:r>
              <a:rPr lang="en-US" altLang="zh-CN" dirty="0" smtClean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zh-CN" dirty="0" smtClean="0"/>
              <a:t>IS1401_U201414557_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.zip</a:t>
            </a:r>
            <a:endParaRPr lang="en-US" altLang="zh-CN" dirty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信安 </a:t>
            </a:r>
            <a:r>
              <a:rPr lang="en-US" altLang="zh-CN" dirty="0"/>
              <a:t>IS   </a:t>
            </a:r>
            <a:r>
              <a:rPr lang="zh-CN" altLang="en-US" dirty="0"/>
              <a:t>物联网 </a:t>
            </a:r>
            <a:r>
              <a:rPr lang="en-US" altLang="zh-CN" dirty="0"/>
              <a:t>IT  </a:t>
            </a: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卓越班  </a:t>
            </a:r>
            <a:r>
              <a:rPr lang="en-US" altLang="zh-CN" dirty="0"/>
              <a:t>ZY   ACM</a:t>
            </a:r>
            <a:r>
              <a:rPr lang="zh-CN" altLang="en-US" dirty="0"/>
              <a:t>班  </a:t>
            </a:r>
            <a:r>
              <a:rPr lang="en-US" altLang="zh-CN" dirty="0"/>
              <a:t>ACM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目标</a:t>
            </a:r>
            <a:r>
              <a:rPr lang="zh-CN" altLang="en-US" dirty="0"/>
              <a:t>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</a:t>
            </a:r>
            <a:r>
              <a:rPr lang="zh-CN" altLang="en-US" dirty="0" smtClean="0"/>
              <a:t>的地址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2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 smtClean="0">
                <a:solidFill>
                  <a:srgbClr val="CC3300"/>
                </a:solidFill>
              </a:rPr>
              <a:t>同样</a:t>
            </a:r>
            <a:r>
              <a:rPr lang="zh-CN" altLang="en-US" dirty="0">
                <a:solidFill>
                  <a:srgbClr val="CC3300"/>
                </a:solidFill>
              </a:rPr>
              <a:t>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 smtClean="0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</a:t>
            </a:r>
            <a:r>
              <a:rPr lang="zh-CN" altLang="zh-CN" dirty="0" smtClean="0">
                <a:solidFill>
                  <a:srgbClr val="CC3300"/>
                </a:solidFill>
              </a:rPr>
              <a:t>字节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zh-CN" dirty="0" smtClean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95547" y="227687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1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3. </a:t>
            </a:r>
            <a:r>
              <a:rPr lang="zh-CN" altLang="en-US" dirty="0" smtClean="0">
                <a:solidFill>
                  <a:srgbClr val="CC3300"/>
                </a:solidFill>
              </a:rPr>
              <a:t>设计</a:t>
            </a:r>
            <a:r>
              <a:rPr lang="zh-CN" altLang="en-US" dirty="0">
                <a:solidFill>
                  <a:srgbClr val="CC3300"/>
                </a:solidFill>
              </a:rPr>
              <a:t>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CC3300"/>
                </a:solidFill>
              </a:rPr>
              <a:t>   </a:t>
            </a:r>
            <a:r>
              <a:rPr lang="zh-CN" altLang="en-US" dirty="0" smtClean="0"/>
              <a:t>攻击</a:t>
            </a:r>
            <a:r>
              <a:rPr lang="zh-CN" altLang="en-US" dirty="0"/>
              <a:t>字符串</a:t>
            </a:r>
            <a:r>
              <a:rPr lang="zh-CN" altLang="en-US" dirty="0" smtClean="0"/>
              <a:t>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</a:t>
            </a:r>
            <a:r>
              <a:rPr lang="zh-CN" altLang="en-US" dirty="0" smtClean="0"/>
              <a:t>，攻击</a:t>
            </a:r>
            <a:r>
              <a:rPr lang="zh-CN" altLang="en-US" dirty="0"/>
              <a:t>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r>
              <a:rPr lang="zh-CN" altLang="en-US" dirty="0"/>
              <a:t>应是</a:t>
            </a:r>
            <a:r>
              <a:rPr lang="en-US" altLang="zh-CN" dirty="0"/>
              <a:t>smoke</a:t>
            </a:r>
            <a:r>
              <a:rPr lang="zh-CN" altLang="en-US" dirty="0"/>
              <a:t>函数的</a:t>
            </a:r>
            <a:r>
              <a:rPr lang="zh-CN" altLang="en-US" dirty="0" smtClean="0"/>
              <a:t>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</a:t>
            </a:r>
            <a:r>
              <a:rPr lang="en-US" altLang="zh-CN" dirty="0" smtClean="0"/>
              <a:t>   00 </a:t>
            </a:r>
            <a:r>
              <a:rPr lang="en-US" altLang="zh-CN" dirty="0"/>
              <a:t>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前</a:t>
            </a:r>
            <a:r>
              <a:rPr lang="en-US" altLang="zh-CN" dirty="0" smtClean="0"/>
              <a:t>44</a:t>
            </a:r>
            <a:r>
              <a:rPr lang="zh-CN" altLang="en-US" dirty="0" smtClean="0"/>
              <a:t>字节可为</a:t>
            </a:r>
            <a:r>
              <a:rPr lang="zh-CN" altLang="en-US" dirty="0"/>
              <a:t>任意值，</a:t>
            </a:r>
            <a:r>
              <a:rPr lang="zh-CN" altLang="en-US" dirty="0" smtClean="0"/>
              <a:t>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字节为</a:t>
            </a:r>
            <a:r>
              <a:rPr lang="en-US" altLang="zh-CN" dirty="0" smtClean="0"/>
              <a:t>smoke</a:t>
            </a:r>
            <a:r>
              <a:rPr lang="zh-CN" altLang="en-US" dirty="0" smtClean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4. </a:t>
            </a:r>
            <a:r>
              <a:rPr lang="zh-CN" altLang="en-US" dirty="0" smtClean="0">
                <a:solidFill>
                  <a:srgbClr val="CC3300"/>
                </a:solidFill>
              </a:rPr>
              <a:t>将</a:t>
            </a:r>
            <a:r>
              <a:rPr lang="zh-CN" altLang="en-US" dirty="0">
                <a:solidFill>
                  <a:srgbClr val="CC3300"/>
                </a:solidFill>
              </a:rPr>
              <a:t>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smoke_U201414557.txt</a:t>
            </a:r>
            <a:r>
              <a:rPr lang="zh-CN" altLang="en-US" dirty="0">
                <a:solidFill>
                  <a:srgbClr val="CC3300"/>
                </a:solidFill>
              </a:rPr>
              <a:t>，内容可为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C3300"/>
                </a:solidFill>
              </a:rPr>
              <a:t>smoke_U201414557.txt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</a:t>
            </a:r>
            <a:r>
              <a:rPr lang="zh-CN" altLang="zh-CN" dirty="0" smtClean="0">
                <a:solidFill>
                  <a:srgbClr val="CC3300"/>
                </a:solidFill>
              </a:rPr>
              <a:t>原始数据使用</a:t>
            </a:r>
            <a:r>
              <a:rPr lang="zh-CN" altLang="zh-CN" dirty="0">
                <a:solidFill>
                  <a:srgbClr val="CC3300"/>
                </a:solidFill>
              </a:rPr>
              <a:t>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</a:t>
            </a:r>
            <a:r>
              <a:rPr lang="zh-CN" altLang="zh-CN" dirty="0" smtClean="0">
                <a:solidFill>
                  <a:srgbClr val="0000FF"/>
                </a:solidFill>
              </a:rPr>
              <a:t>之间要</a:t>
            </a:r>
            <a:r>
              <a:rPr lang="zh-CN" altLang="zh-CN" dirty="0">
                <a:solidFill>
                  <a:srgbClr val="0000FF"/>
                </a:solidFill>
              </a:rPr>
              <a:t>用空格</a:t>
            </a:r>
            <a:r>
              <a:rPr lang="zh-CN" altLang="zh-CN" dirty="0" smtClean="0">
                <a:solidFill>
                  <a:srgbClr val="0000FF"/>
                </a:solidFill>
              </a:rPr>
              <a:t>隔开</a:t>
            </a:r>
            <a:r>
              <a:rPr lang="zh-CN" altLang="en-US" dirty="0" smtClean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5.</a:t>
            </a:r>
            <a:r>
              <a:rPr lang="zh-CN" altLang="en-US" dirty="0" smtClean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1932942"/>
            <a:ext cx="8291264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</a:t>
            </a:r>
            <a:r>
              <a:rPr lang="pl-PL" altLang="zh-CN" i="0" dirty="0">
                <a:solidFill>
                  <a:srgbClr val="66FF66"/>
                </a:solidFill>
              </a:rPr>
              <a:t>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Userid:U201414557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</a:t>
            </a:r>
            <a:r>
              <a:rPr lang="en-US" altLang="zh-CN" i="0" dirty="0" err="1">
                <a:solidFill>
                  <a:srgbClr val="66FF66"/>
                </a:solidFill>
              </a:rPr>
              <a:t>string:Smoke</a:t>
            </a:r>
            <a:r>
              <a:rPr lang="en-US" altLang="zh-CN" i="0" dirty="0">
                <a:solidFill>
                  <a:srgbClr val="66FF66"/>
                </a:solidFill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NICE JOB!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攻击成功</a:t>
            </a:r>
            <a:endParaRPr lang="en-US" altLang="zh-CN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报告和结果文件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本次实验需要提交的结果包括：实验报告和结果文件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结果文件</a:t>
            </a:r>
            <a:r>
              <a:rPr lang="zh-CN" altLang="en-US" dirty="0" smtClean="0">
                <a:solidFill>
                  <a:schemeClr val="tx1"/>
                </a:solidFill>
              </a:rPr>
              <a:t>：即上述的攻击字符串文件，并已经按照（六、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    </a:t>
            </a:r>
            <a:r>
              <a:rPr lang="zh-CN" altLang="zh-CN" dirty="0" smtClean="0">
                <a:solidFill>
                  <a:schemeClr val="tx1"/>
                </a:solidFill>
              </a:rPr>
              <a:t>攻击</a:t>
            </a:r>
            <a:r>
              <a:rPr lang="zh-CN" altLang="zh-CN" dirty="0">
                <a:solidFill>
                  <a:schemeClr val="tx1"/>
                </a:solidFill>
              </a:rPr>
              <a:t>字符串文件</a:t>
            </a:r>
            <a:r>
              <a:rPr lang="zh-CN" altLang="en-US" dirty="0">
                <a:solidFill>
                  <a:schemeClr val="tx1"/>
                </a:solidFill>
              </a:rPr>
              <a:t>和结果的</a:t>
            </a:r>
            <a:r>
              <a:rPr lang="zh-CN" altLang="en-US" dirty="0" smtClean="0">
                <a:solidFill>
                  <a:schemeClr val="tx1"/>
                </a:solidFill>
              </a:rPr>
              <a:t>提交）的要求打包为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zip</a:t>
            </a:r>
            <a:r>
              <a:rPr lang="zh-CN" altLang="en-US" dirty="0" smtClean="0">
                <a:solidFill>
                  <a:schemeClr val="tx1"/>
                </a:solidFill>
              </a:rPr>
              <a:t>文件，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实验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报告：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Word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文档。在实验报告中，对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你在任务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0~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任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务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中分析、构造攻击字符串的过程进行详细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描述。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排版要求：字体：宋体；字号：标题三号，正文小四正文；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          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行间距：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1.5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倍；首行缩进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2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个汉字；程序排版要规整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cs typeface="+mn-cs"/>
              </a:rPr>
              <a:t>以</a:t>
            </a:r>
            <a:r>
              <a:rPr lang="zh-CN" altLang="zh-CN" sz="2400" dirty="0">
                <a:solidFill>
                  <a:schemeClr val="tx1"/>
                </a:solidFill>
                <a:cs typeface="+mn-cs"/>
              </a:rPr>
              <a:t>班为单位集中打包发送</a:t>
            </a:r>
            <a:r>
              <a:rPr lang="zh-CN" altLang="zh-CN" sz="2400" dirty="0" smtClean="0">
                <a:solidFill>
                  <a:schemeClr val="tx1"/>
                </a:solidFill>
                <a:cs typeface="+mn-cs"/>
              </a:rPr>
              <a:t>至</a:t>
            </a:r>
            <a:r>
              <a:rPr lang="en-US" altLang="zh-CN" sz="2400" smtClean="0">
                <a:solidFill>
                  <a:schemeClr val="tx1"/>
                </a:solidFill>
                <a:cs typeface="+mn-cs"/>
              </a:rPr>
              <a:t>31448346@qq.com 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  </a:t>
            </a:r>
            <a:endParaRPr lang="zh-CN" altLang="zh-CN" sz="2400" dirty="0">
              <a:solidFill>
                <a:schemeClr val="tx1"/>
              </a:solidFill>
              <a:cs typeface="+mn-cs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个难度等级</a:t>
            </a:r>
          </a:p>
          <a:p>
            <a:pPr lvl="1"/>
            <a:r>
              <a:rPr lang="en-US" altLang="zh-CN" dirty="0"/>
              <a:t>1.Smoke       2.  Fizz       3 .Bang  </a:t>
            </a:r>
          </a:p>
          <a:p>
            <a:pPr lvl="1"/>
            <a:r>
              <a:rPr lang="en-US" altLang="zh-CN" dirty="0"/>
              <a:t>4.Boom         5. Nitro     </a:t>
            </a:r>
            <a:r>
              <a:rPr lang="zh-CN" altLang="en-US" dirty="0"/>
              <a:t>（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5</a:t>
            </a:r>
            <a:r>
              <a:rPr lang="zh-CN" altLang="en-US" dirty="0"/>
              <a:t>难度递增）</a:t>
            </a:r>
          </a:p>
          <a:p>
            <a:r>
              <a:rPr lang="zh-CN" altLang="en-US" dirty="0"/>
              <a:t>实验环境</a:t>
            </a:r>
          </a:p>
          <a:p>
            <a:pPr lvl="1"/>
            <a:r>
              <a:rPr lang="en-US" altLang="zh-CN" dirty="0" smtClean="0"/>
              <a:t>Linux</a:t>
            </a:r>
            <a:endParaRPr lang="zh-CN" altLang="en-US" dirty="0" smtClean="0"/>
          </a:p>
          <a:p>
            <a:r>
              <a:rPr lang="zh-CN" altLang="en-US" dirty="0" smtClean="0"/>
              <a:t>实践技能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基本命令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IA32 </a:t>
            </a:r>
            <a:r>
              <a:rPr lang="zh-CN" altLang="en-US" dirty="0" smtClean="0"/>
              <a:t>汇编程序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Objdump</a:t>
            </a:r>
            <a:r>
              <a:rPr lang="zh-CN" altLang="en-US" dirty="0" smtClean="0"/>
              <a:t>反汇编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目标程序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bufbomb</a:t>
            </a:r>
            <a:r>
              <a:rPr lang="zh-CN" altLang="en-US" dirty="0"/>
              <a:t>的正常运行：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2400"/>
              </a:spcBef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其中</a:t>
            </a:r>
            <a:r>
              <a:rPr lang="zh-CN" altLang="en-US" dirty="0">
                <a:solidFill>
                  <a:schemeClr val="tx1"/>
                </a:solidFill>
              </a:rPr>
              <a:t>，“</a:t>
            </a:r>
            <a:r>
              <a:rPr lang="en-US" altLang="zh-CN" dirty="0">
                <a:solidFill>
                  <a:schemeClr val="tx1"/>
                </a:solidFill>
              </a:rPr>
              <a:t>-u U201414557</a:t>
            </a:r>
            <a:r>
              <a:rPr lang="zh-CN" altLang="en-US" dirty="0">
                <a:solidFill>
                  <a:schemeClr val="tx1"/>
                </a:solidFill>
              </a:rPr>
              <a:t>”</a:t>
            </a:r>
            <a:r>
              <a:rPr lang="zh-CN" altLang="zh-CN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chemeClr val="tx1"/>
                </a:solidFill>
              </a:rPr>
              <a:t>需要你提供的</a:t>
            </a:r>
            <a:r>
              <a:rPr lang="zh-CN" altLang="zh-CN" dirty="0">
                <a:solidFill>
                  <a:schemeClr val="tx1"/>
                </a:solidFill>
              </a:rPr>
              <a:t>命令行参数，</a:t>
            </a:r>
            <a:r>
              <a:rPr lang="en-US" altLang="zh-CN" dirty="0">
                <a:solidFill>
                  <a:schemeClr val="tx1"/>
                </a:solidFill>
              </a:rPr>
              <a:t> U201414557</a:t>
            </a:r>
            <a:r>
              <a:rPr lang="zh-CN" altLang="zh-CN" dirty="0" smtClean="0">
                <a:solidFill>
                  <a:srgbClr val="FF0000"/>
                </a:solidFill>
              </a:rPr>
              <a:t>是</a:t>
            </a:r>
            <a:r>
              <a:rPr lang="zh-CN" altLang="zh-CN" dirty="0">
                <a:solidFill>
                  <a:srgbClr val="FF0000"/>
                </a:solidFill>
              </a:rPr>
              <a:t>你的学号</a:t>
            </a:r>
            <a:r>
              <a:rPr lang="zh-CN" altLang="zh-CN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目标程序</a:t>
            </a:r>
            <a:r>
              <a:rPr lang="zh-CN" altLang="zh-CN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 err="1">
                <a:solidFill>
                  <a:schemeClr val="tx1"/>
                </a:solidFill>
              </a:rPr>
              <a:t>getcookie</a:t>
            </a:r>
            <a:r>
              <a:rPr lang="zh-CN" altLang="en-US" dirty="0" smtClean="0">
                <a:solidFill>
                  <a:schemeClr val="tx1"/>
                </a:solidFill>
              </a:rPr>
              <a:t>函数将学号转换成一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（和使用</a:t>
            </a:r>
            <a:r>
              <a:rPr lang="en-US" altLang="zh-CN" dirty="0" err="1">
                <a:solidFill>
                  <a:schemeClr val="tx1"/>
                </a:solidFill>
              </a:rPr>
              <a:t>makecookie</a:t>
            </a:r>
            <a:r>
              <a:rPr lang="zh-CN" altLang="en-US" dirty="0">
                <a:solidFill>
                  <a:schemeClr val="tx1"/>
                </a:solidFill>
              </a:rPr>
              <a:t>完全</a:t>
            </a:r>
            <a:r>
              <a:rPr lang="zh-CN" altLang="zh-CN" dirty="0">
                <a:solidFill>
                  <a:schemeClr val="tx1"/>
                </a:solidFill>
              </a:rPr>
              <a:t>一样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），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zh-CN" dirty="0">
                <a:solidFill>
                  <a:schemeClr val="tx1"/>
                </a:solidFill>
              </a:rPr>
              <a:t>将作为你程序的</a:t>
            </a:r>
            <a:r>
              <a:rPr lang="zh-CN" altLang="zh-CN" dirty="0" smtClean="0">
                <a:solidFill>
                  <a:schemeClr val="tx1"/>
                </a:solidFill>
              </a:rPr>
              <a:t>唯一</a:t>
            </a:r>
            <a:r>
              <a:rPr lang="zh-CN" altLang="en-US" dirty="0" smtClean="0">
                <a:solidFill>
                  <a:schemeClr val="tx1"/>
                </a:solidFill>
              </a:rPr>
              <a:t>标识</a:t>
            </a:r>
            <a:r>
              <a:rPr lang="zh-CN" altLang="zh-CN" dirty="0" smtClean="0">
                <a:solidFill>
                  <a:schemeClr val="tx1"/>
                </a:solidFill>
              </a:rPr>
              <a:t>，使</a:t>
            </a:r>
            <a:r>
              <a:rPr lang="zh-CN" altLang="en-US" dirty="0" smtClean="0">
                <a:solidFill>
                  <a:schemeClr val="tx1"/>
                </a:solidFill>
              </a:rPr>
              <a:t>你运行程序的栈</a:t>
            </a:r>
            <a:r>
              <a:rPr lang="zh-CN" altLang="en-US" dirty="0">
                <a:solidFill>
                  <a:schemeClr val="tx1"/>
                </a:solidFill>
              </a:rPr>
              <a:t>帧</a:t>
            </a:r>
            <a:r>
              <a:rPr lang="zh-CN" altLang="en-US" dirty="0" smtClean="0">
                <a:solidFill>
                  <a:schemeClr val="tx1"/>
                </a:solidFill>
              </a:rPr>
              <a:t>地址</a:t>
            </a:r>
            <a:r>
              <a:rPr lang="zh-CN" altLang="zh-CN" dirty="0" smtClean="0">
                <a:solidFill>
                  <a:schemeClr val="tx1"/>
                </a:solidFill>
              </a:rPr>
              <a:t>与其</a:t>
            </a:r>
            <a:r>
              <a:rPr lang="zh-CN" altLang="zh-CN" dirty="0">
                <a:solidFill>
                  <a:schemeClr val="tx1"/>
                </a:solidFill>
              </a:rPr>
              <a:t>他同学不一样。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700808"/>
            <a:ext cx="7704856" cy="6480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</a:t>
            </a:r>
            <a:r>
              <a:rPr lang="en-US" altLang="zh-CN" i="0" dirty="0" smtClean="0">
                <a:solidFill>
                  <a:srgbClr val="66FF66"/>
                </a:solidFill>
              </a:rPr>
              <a:t>U201414557</a:t>
            </a:r>
            <a:endParaRPr lang="en-US" altLang="zh-CN" i="0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712968" cy="4968304"/>
          </a:xfrm>
        </p:spPr>
        <p:txBody>
          <a:bodyPr/>
          <a:lstStyle/>
          <a:p>
            <a:r>
              <a:rPr lang="zh-CN" altLang="en-US" dirty="0" smtClean="0"/>
              <a:t>可以简单分析一下</a:t>
            </a:r>
            <a:r>
              <a:rPr lang="en-US" altLang="zh-CN" dirty="0" err="1" smtClean="0"/>
              <a:t>bufbomb.c</a:t>
            </a:r>
            <a:r>
              <a:rPr lang="zh-CN" altLang="en-US" dirty="0" smtClean="0"/>
              <a:t>（但这不重要）</a:t>
            </a:r>
            <a:endParaRPr lang="en-US" altLang="zh-CN" dirty="0" smtClean="0"/>
          </a:p>
          <a:p>
            <a:r>
              <a:rPr lang="zh-CN" altLang="zh-CN" dirty="0" smtClean="0"/>
              <a:t>你</a:t>
            </a:r>
            <a:r>
              <a:rPr lang="zh-CN" altLang="zh-CN" dirty="0"/>
              <a:t>可以</a:t>
            </a:r>
            <a:r>
              <a:rPr lang="zh-CN" altLang="zh-CN" dirty="0" smtClean="0"/>
              <a:t>看到</a:t>
            </a:r>
            <a:r>
              <a:rPr lang="en-US" altLang="zh-CN" dirty="0" err="1" smtClean="0"/>
              <a:t>bufbomb</a:t>
            </a:r>
            <a:r>
              <a:rPr lang="zh-CN" altLang="en-US" dirty="0" smtClean="0"/>
              <a:t>中函数之间的调用关系：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8531" y="2223151"/>
            <a:ext cx="5151941" cy="364715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/>
              <a:t>main</a:t>
            </a:r>
            <a:r>
              <a:rPr lang="zh-CN" altLang="zh-CN" sz="2200" i="0" dirty="0"/>
              <a:t>函数</a:t>
            </a:r>
            <a:r>
              <a:rPr lang="zh-CN" altLang="zh-CN" sz="2200" i="0" dirty="0" smtClean="0"/>
              <a:t>里</a:t>
            </a:r>
            <a:r>
              <a:rPr lang="en-US" altLang="zh-CN" sz="2200" i="0" dirty="0" smtClean="0"/>
              <a:t>launcher</a:t>
            </a:r>
            <a:r>
              <a:rPr lang="zh-CN" altLang="zh-CN" sz="2200" i="0" dirty="0"/>
              <a:t>函数被调用</a:t>
            </a:r>
            <a:r>
              <a:rPr lang="en-US" altLang="zh-CN" sz="2200" i="0" dirty="0" err="1">
                <a:solidFill>
                  <a:srgbClr val="FF0000"/>
                </a:solidFill>
              </a:rPr>
              <a:t>cnt</a:t>
            </a:r>
            <a:r>
              <a:rPr lang="zh-CN" altLang="zh-CN" sz="2200" i="0" dirty="0"/>
              <a:t>次，但除了最后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阶段，</a:t>
            </a:r>
            <a:r>
              <a:rPr lang="en-US" altLang="zh-CN" sz="2200" i="0" dirty="0" err="1"/>
              <a:t>cnt</a:t>
            </a:r>
            <a:r>
              <a:rPr lang="zh-CN" altLang="zh-CN" sz="2200" i="0" dirty="0"/>
              <a:t>都只是</a:t>
            </a:r>
            <a:r>
              <a:rPr lang="en-US" altLang="zh-CN" sz="2200" i="0" dirty="0"/>
              <a:t>1</a:t>
            </a:r>
            <a:r>
              <a:rPr lang="zh-CN" altLang="zh-CN" sz="2200" i="0" dirty="0" smtClean="0"/>
              <a:t>。</a:t>
            </a:r>
            <a:endParaRPr lang="en-US" altLang="zh-CN" sz="2200" i="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 err="1" smtClean="0"/>
              <a:t>testn</a:t>
            </a:r>
            <a:r>
              <a:rPr lang="zh-CN" altLang="en-US" sz="2200" i="0" dirty="0" smtClean="0"/>
              <a:t>、</a:t>
            </a:r>
            <a:r>
              <a:rPr lang="en-US" altLang="zh-CN" sz="2200" i="0" dirty="0" err="1" smtClean="0"/>
              <a:t>getbufn</a:t>
            </a:r>
            <a:r>
              <a:rPr lang="zh-CN" altLang="zh-CN" sz="2200" i="0" dirty="0" smtClean="0"/>
              <a:t>仅</a:t>
            </a:r>
            <a:r>
              <a:rPr lang="zh-CN" altLang="zh-CN" sz="2200" i="0" dirty="0"/>
              <a:t>在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阶段被调用，其余阶段均调用</a:t>
            </a:r>
            <a:r>
              <a:rPr lang="en-US" altLang="zh-CN" sz="2200" i="0" dirty="0" smtClean="0"/>
              <a:t>test</a:t>
            </a:r>
            <a:r>
              <a:rPr lang="zh-CN" altLang="en-US" sz="2200" i="0" dirty="0" smtClean="0"/>
              <a:t>、</a:t>
            </a:r>
            <a:r>
              <a:rPr lang="en-US" altLang="zh-CN" sz="2200" i="0" dirty="0" err="1" smtClean="0"/>
              <a:t>getbuf</a:t>
            </a:r>
            <a:r>
              <a:rPr lang="zh-CN" altLang="zh-CN" sz="2200" i="0" dirty="0" smtClean="0"/>
              <a:t>。</a:t>
            </a:r>
            <a:endParaRPr lang="en-US" altLang="zh-CN" sz="2200" i="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i="0" dirty="0" smtClean="0"/>
              <a:t>正常情况下，</a:t>
            </a:r>
            <a:r>
              <a:rPr lang="zh-CN" altLang="zh-CN" sz="2200" i="0" dirty="0" smtClean="0"/>
              <a:t>如果</a:t>
            </a:r>
            <a:r>
              <a:rPr lang="zh-CN" altLang="zh-CN" sz="2200" i="0" dirty="0"/>
              <a:t>你的操作不符合</a:t>
            </a:r>
            <a:r>
              <a:rPr lang="zh-CN" altLang="zh-CN" sz="2200" i="0" dirty="0" smtClean="0"/>
              <a:t>预期，会</a:t>
            </a:r>
            <a:r>
              <a:rPr lang="zh-CN" altLang="en-US" sz="2200" i="0" dirty="0" smtClean="0"/>
              <a:t>看到信息</a:t>
            </a:r>
            <a:r>
              <a:rPr lang="zh-CN" altLang="zh-CN" sz="2200" i="0" dirty="0" smtClean="0"/>
              <a:t>“</a:t>
            </a:r>
            <a:r>
              <a:rPr lang="en-US" altLang="zh-CN" sz="2200" i="0" dirty="0"/>
              <a:t>Better luck next time</a:t>
            </a:r>
            <a:r>
              <a:rPr lang="zh-CN" altLang="zh-CN" sz="2200" i="0" dirty="0"/>
              <a:t>”</a:t>
            </a:r>
            <a:r>
              <a:rPr lang="zh-CN" altLang="zh-CN" sz="2200" i="0" dirty="0" smtClean="0"/>
              <a:t>，</a:t>
            </a:r>
            <a:r>
              <a:rPr lang="zh-CN" altLang="en-US" sz="2200" i="0" dirty="0" smtClean="0"/>
              <a:t>这时</a:t>
            </a:r>
            <a:r>
              <a:rPr lang="zh-CN" altLang="zh-CN" sz="2200" i="0" dirty="0" smtClean="0"/>
              <a:t>你</a:t>
            </a:r>
            <a:r>
              <a:rPr lang="zh-CN" altLang="zh-CN" sz="2200" i="0" dirty="0"/>
              <a:t>就要继续</a:t>
            </a:r>
            <a:r>
              <a:rPr lang="zh-CN" altLang="zh-CN" sz="2200" i="0" dirty="0" smtClean="0"/>
              <a:t>尝试了</a:t>
            </a:r>
            <a:r>
              <a:rPr lang="zh-CN" altLang="zh-CN" sz="2200" i="0" dirty="0"/>
              <a:t>。</a:t>
            </a:r>
            <a:endParaRPr lang="en-US" altLang="zh-CN" sz="2200" i="0" dirty="0"/>
          </a:p>
        </p:txBody>
      </p:sp>
      <p:grpSp>
        <p:nvGrpSpPr>
          <p:cNvPr id="5" name="组合 4"/>
          <p:cNvGrpSpPr/>
          <p:nvPr/>
        </p:nvGrpSpPr>
        <p:grpSpPr>
          <a:xfrm>
            <a:off x="185364" y="2582252"/>
            <a:ext cx="3312368" cy="3258362"/>
            <a:chOff x="179512" y="2852936"/>
            <a:chExt cx="3312368" cy="3258362"/>
          </a:xfrm>
        </p:grpSpPr>
        <p:sp>
          <p:nvSpPr>
            <p:cNvPr id="9" name="圆角矩形 8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 smtClean="0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 smtClean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直接箭头连接符 15"/>
            <p:cNvCxnSpPr>
              <a:endCxn id="10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1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362504" cy="5040312"/>
          </a:xfrm>
        </p:spPr>
        <p:txBody>
          <a:bodyPr/>
          <a:lstStyle/>
          <a:p>
            <a:r>
              <a:rPr lang="zh-CN" altLang="zh-CN" b="1" dirty="0"/>
              <a:t>本</a:t>
            </a:r>
            <a:r>
              <a:rPr lang="zh-CN" altLang="zh-CN" b="1" dirty="0" smtClean="0"/>
              <a:t>实验从</a:t>
            </a:r>
            <a:r>
              <a:rPr lang="zh-CN" altLang="zh-CN" b="1" dirty="0"/>
              <a:t>分析</a:t>
            </a:r>
            <a:r>
              <a:rPr lang="en-US" altLang="zh-CN" b="1" dirty="0"/>
              <a:t>test</a:t>
            </a:r>
            <a:r>
              <a:rPr lang="zh-CN" altLang="zh-CN" b="1" dirty="0"/>
              <a:t>函数开始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355600" indent="-355600">
              <a:buNone/>
            </a:pPr>
            <a:r>
              <a:rPr lang="en-US" altLang="zh-CN" dirty="0" smtClean="0"/>
              <a:t>        test</a:t>
            </a:r>
            <a:r>
              <a:rPr lang="zh-CN" altLang="zh-CN" dirty="0" smtClean="0"/>
              <a:t>函数调用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getbuf</a:t>
            </a:r>
            <a:r>
              <a:rPr lang="zh-CN" altLang="zh-CN" dirty="0" smtClean="0"/>
              <a:t>函数，</a:t>
            </a:r>
            <a:r>
              <a:rPr lang="en-US" altLang="zh-CN" dirty="0"/>
              <a:t> </a:t>
            </a:r>
            <a:r>
              <a:rPr lang="en-US" altLang="zh-CN" dirty="0" err="1"/>
              <a:t>getbuf</a:t>
            </a:r>
            <a:r>
              <a:rPr lang="zh-CN" altLang="zh-CN" dirty="0" smtClean="0"/>
              <a:t>函数</a:t>
            </a:r>
            <a:r>
              <a:rPr lang="zh-CN" altLang="zh-CN" dirty="0"/>
              <a:t>的功能是从标准输入（</a:t>
            </a:r>
            <a:r>
              <a:rPr lang="en-US" altLang="zh-CN" dirty="0" err="1"/>
              <a:t>stdin</a:t>
            </a:r>
            <a:r>
              <a:rPr lang="zh-CN" altLang="zh-CN" dirty="0"/>
              <a:t>）读入一个字符串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getbuf</a:t>
            </a:r>
            <a:r>
              <a:rPr lang="zh-CN" altLang="zh-CN" dirty="0" smtClean="0"/>
              <a:t>函数源程序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err="1" smtClean="0"/>
              <a:t>bufbomb.c</a:t>
            </a:r>
            <a:r>
              <a:rPr lang="zh-CN" altLang="zh-CN" dirty="0"/>
              <a:t>里</a:t>
            </a:r>
            <a:r>
              <a:rPr lang="zh-CN" altLang="zh-CN" dirty="0" smtClean="0"/>
              <a:t>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根据反汇编逆向）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360" y="3586053"/>
            <a:ext cx="8435280" cy="259204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kern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gets(</a:t>
            </a:r>
            <a:r>
              <a:rPr lang="en-US" altLang="zh-CN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800" b="1" dirty="0">
                <a:solidFill>
                  <a:srgbClr val="FF0000"/>
                </a:solidFill>
              </a:rPr>
              <a:t>缓冲区攻击</a:t>
            </a:r>
            <a:r>
              <a:rPr lang="zh-CN" altLang="en-US" sz="2800" b="1" dirty="0">
                <a:solidFill>
                  <a:srgbClr val="FF0000"/>
                </a:solidFill>
              </a:rPr>
              <a:t>从</a:t>
            </a:r>
            <a:r>
              <a:rPr lang="en-US" altLang="zh-CN" sz="2800" b="1" dirty="0" err="1">
                <a:solidFill>
                  <a:srgbClr val="FF0000"/>
                </a:solidFill>
              </a:rPr>
              <a:t>getbuf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函数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入手</a:t>
            </a:r>
            <a:endParaRPr lang="en-US" altLang="zh-CN" sz="2800" b="1" dirty="0"/>
          </a:p>
          <a:p>
            <a:pPr marL="355600" indent="-3556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函数</a:t>
            </a:r>
            <a:r>
              <a:rPr lang="en-US" altLang="zh-CN" dirty="0" smtClean="0"/>
              <a:t>Gets()</a:t>
            </a:r>
            <a:r>
              <a:rPr lang="zh-CN" altLang="zh-CN" dirty="0" smtClean="0"/>
              <a:t>不</a:t>
            </a:r>
            <a:r>
              <a:rPr lang="zh-CN" altLang="zh-CN" dirty="0"/>
              <a:t>判断</a:t>
            </a:r>
            <a:r>
              <a:rPr lang="en-US" altLang="zh-CN" dirty="0" err="1" smtClean="0"/>
              <a:t>buf</a:t>
            </a:r>
            <a:r>
              <a:rPr lang="zh-CN" altLang="en-US" dirty="0" smtClean="0"/>
              <a:t>大小，字符串超长，</a:t>
            </a:r>
            <a:r>
              <a:rPr lang="zh-CN" altLang="zh-CN" dirty="0" smtClean="0"/>
              <a:t>缓冲区溢出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352" y="2450432"/>
            <a:ext cx="7704856" cy="1268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 love ICS2014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Dud: </a:t>
            </a:r>
            <a:r>
              <a:rPr lang="en-US" altLang="zh-CN" i="0" dirty="0" err="1">
                <a:solidFill>
                  <a:srgbClr val="66FF66"/>
                </a:solidFill>
              </a:rPr>
              <a:t>getbuf</a:t>
            </a:r>
            <a:r>
              <a:rPr lang="en-US" altLang="zh-CN" i="0" dirty="0">
                <a:solidFill>
                  <a:srgbClr val="66FF66"/>
                </a:solidFill>
              </a:rPr>
              <a:t> returned 0x1      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652352" y="4116277"/>
            <a:ext cx="7704856" cy="128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Ouch!: You caused a segmentation fault!           </a:t>
            </a:r>
            <a:r>
              <a:rPr lang="zh-CN" altLang="en-US" i="0" dirty="0">
                <a:solidFill>
                  <a:schemeClr val="bg1"/>
                </a:solidFill>
              </a:rPr>
              <a:t>溢出引发段错</a:t>
            </a:r>
            <a:endParaRPr lang="en-US" altLang="zh-CN" i="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198" y="5506637"/>
            <a:ext cx="7660044" cy="57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400" i="0" dirty="0" smtClean="0">
                <a:solidFill>
                  <a:srgbClr val="FF0000"/>
                </a:solidFill>
              </a:rPr>
              <a:t>缓冲区</a:t>
            </a:r>
            <a:r>
              <a:rPr lang="zh-CN" altLang="zh-CN" sz="2400" i="0" dirty="0">
                <a:solidFill>
                  <a:srgbClr val="FF0000"/>
                </a:solidFill>
              </a:rPr>
              <a:t>溢出导致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程序</a:t>
            </a:r>
            <a:r>
              <a:rPr lang="zh-CN" altLang="en-US" sz="2400" i="0" dirty="0" smtClean="0">
                <a:solidFill>
                  <a:srgbClr val="FF0000"/>
                </a:solidFill>
              </a:rPr>
              <a:t>栈帧结构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破坏</a:t>
            </a:r>
            <a:r>
              <a:rPr lang="zh-CN" altLang="zh-CN" sz="2400" i="0" dirty="0">
                <a:solidFill>
                  <a:srgbClr val="FF0000"/>
                </a:solidFill>
              </a:rPr>
              <a:t>，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产生访</a:t>
            </a:r>
            <a:r>
              <a:rPr lang="zh-CN" altLang="en-US" sz="2400" i="0" dirty="0" smtClean="0">
                <a:solidFill>
                  <a:srgbClr val="FF0000"/>
                </a:solidFill>
              </a:rPr>
              <a:t>存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错误</a:t>
            </a:r>
            <a:endParaRPr lang="zh-CN" altLang="zh-CN" sz="24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664864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 smtClean="0"/>
              <a:t>设计字符串</a:t>
            </a:r>
            <a:r>
              <a:rPr lang="zh-CN" altLang="zh-CN" dirty="0"/>
              <a:t>输入给</a:t>
            </a:r>
            <a:r>
              <a:rPr lang="en-US" altLang="zh-CN" dirty="0" err="1"/>
              <a:t>bufbomb</a:t>
            </a:r>
            <a:r>
              <a:rPr lang="zh-CN" altLang="zh-CN" dirty="0" smtClean="0"/>
              <a:t>，有意</a:t>
            </a:r>
            <a:r>
              <a:rPr lang="zh-CN" altLang="zh-CN" dirty="0"/>
              <a:t>造成缓冲区溢出</a:t>
            </a:r>
            <a:r>
              <a:rPr lang="zh-CN" altLang="zh-CN" dirty="0" smtClean="0"/>
              <a:t>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dirty="0" smtClean="0"/>
              <a:t>无</a:t>
            </a:r>
            <a:r>
              <a:rPr lang="zh-CN" altLang="zh-CN" dirty="0"/>
              <a:t>符号字节</a:t>
            </a:r>
            <a:r>
              <a:rPr lang="zh-CN" altLang="zh-CN" dirty="0" smtClean="0"/>
              <a:t>数据，十六进制</a:t>
            </a:r>
            <a:r>
              <a:rPr lang="zh-CN" altLang="zh-CN" dirty="0"/>
              <a:t>表示</a:t>
            </a:r>
            <a:r>
              <a:rPr lang="zh-CN" altLang="zh-CN" dirty="0" smtClean="0"/>
              <a:t>，字节间</a:t>
            </a:r>
            <a:r>
              <a:rPr lang="zh-CN" altLang="zh-CN" dirty="0"/>
              <a:t>用空格隔开，如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/>
              <a:t>68 </a:t>
            </a:r>
            <a:r>
              <a:rPr lang="en-US" altLang="zh-CN" dirty="0" err="1"/>
              <a:t>ef</a:t>
            </a:r>
            <a:r>
              <a:rPr lang="en-US" altLang="zh-CN" dirty="0"/>
              <a:t> cd ab 00 83 </a:t>
            </a:r>
            <a:r>
              <a:rPr lang="en-US" altLang="zh-CN" dirty="0" smtClean="0"/>
              <a:t>c0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与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相关，</a:t>
            </a:r>
            <a:r>
              <a:rPr lang="zh-CN" altLang="zh-CN" dirty="0" smtClean="0"/>
              <a:t>每</a:t>
            </a:r>
            <a:r>
              <a:rPr lang="zh-CN" altLang="en-US" dirty="0" smtClean="0"/>
              <a:t>位</a:t>
            </a:r>
            <a:r>
              <a:rPr lang="zh-CN" altLang="zh-CN" dirty="0" smtClean="0"/>
              <a:t>同学</a:t>
            </a:r>
            <a:r>
              <a:rPr lang="zh-CN" altLang="zh-CN" dirty="0"/>
              <a:t>的攻击</a:t>
            </a:r>
            <a:r>
              <a:rPr lang="zh-CN" altLang="zh-CN" dirty="0" smtClean="0"/>
              <a:t>字串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为</a:t>
            </a:r>
            <a:r>
              <a:rPr lang="zh-CN" altLang="en-US" dirty="0" smtClean="0"/>
              <a:t>输入方便</a:t>
            </a:r>
            <a:r>
              <a:rPr lang="zh-CN" altLang="zh-CN" dirty="0" smtClean="0"/>
              <a:t>将</a:t>
            </a:r>
            <a:r>
              <a:rPr lang="zh-CN" altLang="zh-CN" dirty="0"/>
              <a:t>攻击字符串写</a:t>
            </a:r>
            <a:r>
              <a:rPr lang="zh-CN" altLang="zh-CN" dirty="0" smtClean="0"/>
              <a:t>在文本文件中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5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12969</TotalTime>
  <Words>2779</Words>
  <Application>Microsoft Office PowerPoint</Application>
  <PresentationFormat>全屏显示(4:3)</PresentationFormat>
  <Paragraphs>426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黑体</vt:lpstr>
      <vt:lpstr>Cambria Math</vt:lpstr>
      <vt:lpstr>Times New Roman</vt:lpstr>
      <vt:lpstr>华文细黑</vt:lpstr>
      <vt:lpstr>Courier New</vt:lpstr>
      <vt:lpstr>楷体</vt:lpstr>
      <vt:lpstr>微软雅黑</vt:lpstr>
      <vt:lpstr>Wingdings</vt:lpstr>
      <vt:lpstr>宋体</vt:lpstr>
      <vt:lpstr>2_nordridesign</vt:lpstr>
      <vt:lpstr>1_nordridesign</vt:lpstr>
      <vt:lpstr>PowerPoint 演示文稿</vt:lpstr>
      <vt:lpstr>实验数据与文件</vt:lpstr>
      <vt:lpstr>实验概述</vt:lpstr>
      <vt:lpstr>实验概述</vt:lpstr>
      <vt:lpstr>目标程序分析  bufbomb</vt:lpstr>
      <vt:lpstr>目标程序分析  bufbomb</vt:lpstr>
      <vt:lpstr>目标程序分析  bufbomb</vt:lpstr>
      <vt:lpstr>缓冲区溢出</vt:lpstr>
      <vt:lpstr>攻击手段</vt:lpstr>
      <vt:lpstr>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实验工具和技术</vt:lpstr>
      <vt:lpstr>实验工具和技术</vt:lpstr>
      <vt:lpstr>攻击字符串文件和结果的提交</vt:lpstr>
      <vt:lpstr>攻击字符串文件和结果的提交</vt:lpstr>
      <vt:lpstr>攻击字符串文件和结果的提交</vt:lpstr>
      <vt:lpstr>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实验报告和结果文件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Windows User</cp:lastModifiedBy>
  <cp:revision>1045</cp:revision>
  <dcterms:created xsi:type="dcterms:W3CDTF">2009-09-14T03:13:49Z</dcterms:created>
  <dcterms:modified xsi:type="dcterms:W3CDTF">2019-06-04T00:53:21Z</dcterms:modified>
</cp:coreProperties>
</file>