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0"/>
  </p:notesMasterIdLst>
  <p:sldIdLst>
    <p:sldId id="256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2B4A6"/>
    <a:srgbClr val="734F29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280" autoAdjust="0"/>
  </p:normalViewPr>
  <p:slideViewPr>
    <p:cSldViewPr snapToGrid="0">
      <p:cViewPr varScale="1">
        <p:scale>
          <a:sx n="65" d="100"/>
          <a:sy n="65" d="100"/>
        </p:scale>
        <p:origin x="78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2015/2/2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2015/2/2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2015/2/2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2015/2/2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2015/2/2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2015/2/2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2015/2/2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2015/2/2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2015/2/2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2015/2/2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2015/2/2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2015/2/2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2/2/2015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计算几何中的基本问题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----</a:t>
            </a:r>
            <a:r>
              <a:rPr lang="en-US" altLang="zh-CN" dirty="0" smtClean="0">
                <a:latin typeface="Microsoft YaHei UI" panose="020B0503020204020204" pitchFamily="34" charset="-122"/>
              </a:rPr>
              <a:t>Muster for Battle </a:t>
            </a:r>
            <a:r>
              <a:rPr lang="zh-CN" altLang="en-US" dirty="0" smtClean="0">
                <a:latin typeface="Microsoft YaHei UI" panose="020B0503020204020204" pitchFamily="34" charset="-122"/>
              </a:rPr>
              <a:t>高宇</a:t>
            </a:r>
            <a:endParaRPr lang="zh-CN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公垂线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21322" y="2934928"/>
            <a:ext cx="4515589" cy="870155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rgbClr val="D24726"/>
                </a:solidFill>
              </a:rPr>
              <a:t>若刚才的直线异面</a:t>
            </a:r>
            <a:r>
              <a:rPr lang="en-US" altLang="zh-CN" sz="4000" dirty="0" smtClean="0">
                <a:solidFill>
                  <a:srgbClr val="D24726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434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三维直线求交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7893675" cy="435133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D24726"/>
                </a:solidFill>
              </a:rPr>
              <a:t>几何意义</a:t>
            </a:r>
            <a:r>
              <a:rPr lang="en-US" altLang="zh-CN" sz="2800" dirty="0" smtClean="0">
                <a:solidFill>
                  <a:srgbClr val="D24726"/>
                </a:solidFill>
              </a:rPr>
              <a:t>(2)?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D24726"/>
                </a:solidFill>
              </a:rPr>
              <a:t>到平面距离</a:t>
            </a:r>
            <a:endParaRPr lang="en-US" altLang="zh-CN" sz="2800" dirty="0" smtClean="0">
              <a:solidFill>
                <a:srgbClr val="D24726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D24726"/>
                </a:solidFill>
              </a:rPr>
              <a:t>殊途同归</a:t>
            </a:r>
            <a:endParaRPr lang="zh-CN" altLang="en-US" sz="2800" dirty="0">
              <a:solidFill>
                <a:srgbClr val="D247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868" y="2787445"/>
            <a:ext cx="9013889" cy="115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6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副产品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D24726"/>
                </a:solidFill>
              </a:rPr>
              <a:t>点到直线垂足</a:t>
            </a:r>
            <a:endParaRPr lang="en-US" altLang="zh-CN" sz="2800" dirty="0">
              <a:solidFill>
                <a:srgbClr val="D24726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D24726"/>
                </a:solidFill>
              </a:rPr>
              <a:t>平面和直线的</a:t>
            </a:r>
            <a:r>
              <a:rPr lang="zh-CN" altLang="en-US" sz="2800" dirty="0" smtClean="0">
                <a:solidFill>
                  <a:srgbClr val="D24726"/>
                </a:solidFill>
              </a:rPr>
              <a:t>交点</a:t>
            </a:r>
            <a:endParaRPr lang="en-US" altLang="zh-CN" sz="2800" dirty="0" smtClean="0">
              <a:solidFill>
                <a:srgbClr val="D24726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D24726"/>
                </a:solidFill>
              </a:rPr>
              <a:t>点到平面垂足</a:t>
            </a:r>
            <a:endParaRPr lang="en-US" altLang="zh-CN" sz="2800" dirty="0" smtClean="0">
              <a:solidFill>
                <a:srgbClr val="D24726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D24726"/>
                </a:solidFill>
              </a:rPr>
              <a:t>平面的交线</a:t>
            </a:r>
            <a:endParaRPr lang="zh-CN" altLang="en-US" sz="2800" dirty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02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圆交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089" y="1915597"/>
            <a:ext cx="4737105" cy="435133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D24726"/>
                </a:solidFill>
              </a:rPr>
              <a:t>目的</a:t>
            </a:r>
            <a:r>
              <a:rPr lang="en-US" altLang="zh-CN" sz="2800" dirty="0" smtClean="0">
                <a:solidFill>
                  <a:srgbClr val="D24726"/>
                </a:solidFill>
              </a:rPr>
              <a:t>: </a:t>
            </a:r>
            <a:r>
              <a:rPr lang="zh-CN" altLang="en-US" sz="2800" dirty="0" smtClean="0">
                <a:solidFill>
                  <a:srgbClr val="D24726"/>
                </a:solidFill>
              </a:rPr>
              <a:t>给定平面上</a:t>
            </a:r>
            <a:r>
              <a:rPr lang="en-US" altLang="zh-CN" sz="2800" dirty="0" smtClean="0">
                <a:solidFill>
                  <a:srgbClr val="D24726"/>
                </a:solidFill>
              </a:rPr>
              <a:t>n</a:t>
            </a:r>
            <a:r>
              <a:rPr lang="zh-CN" altLang="en-US" sz="2800" dirty="0" smtClean="0">
                <a:solidFill>
                  <a:srgbClr val="D24726"/>
                </a:solidFill>
              </a:rPr>
              <a:t>个圆</a:t>
            </a:r>
            <a:r>
              <a:rPr lang="en-US" altLang="zh-CN" sz="2800" dirty="0" smtClean="0">
                <a:solidFill>
                  <a:srgbClr val="D24726"/>
                </a:solidFill>
              </a:rPr>
              <a:t>, </a:t>
            </a:r>
            <a:r>
              <a:rPr lang="zh-CN" altLang="en-US" sz="2800" dirty="0" smtClean="0">
                <a:solidFill>
                  <a:srgbClr val="D24726"/>
                </a:solidFill>
              </a:rPr>
              <a:t>求被至少</a:t>
            </a:r>
            <a:r>
              <a:rPr lang="en-US" altLang="zh-CN" sz="2800" dirty="0" smtClean="0">
                <a:solidFill>
                  <a:srgbClr val="D24726"/>
                </a:solidFill>
              </a:rPr>
              <a:t>k</a:t>
            </a:r>
            <a:r>
              <a:rPr lang="zh-CN" altLang="en-US" sz="2800" dirty="0" smtClean="0">
                <a:solidFill>
                  <a:srgbClr val="D24726"/>
                </a:solidFill>
              </a:rPr>
              <a:t>个圆覆盖的面积</a:t>
            </a:r>
            <a:r>
              <a:rPr lang="en-US" altLang="zh-CN" sz="2800" dirty="0" smtClean="0">
                <a:solidFill>
                  <a:srgbClr val="D24726"/>
                </a:solidFill>
              </a:rPr>
              <a:t>(1 </a:t>
            </a:r>
            <a:r>
              <a:rPr lang="zh-CN" altLang="en-US" sz="2800" dirty="0" smtClean="0">
                <a:solidFill>
                  <a:srgbClr val="D24726"/>
                </a:solidFill>
              </a:rPr>
              <a:t>≤ </a:t>
            </a:r>
            <a:r>
              <a:rPr lang="en-US" altLang="zh-CN" sz="2800" dirty="0" smtClean="0">
                <a:solidFill>
                  <a:srgbClr val="D24726"/>
                </a:solidFill>
              </a:rPr>
              <a:t>k </a:t>
            </a:r>
            <a:r>
              <a:rPr lang="zh-CN" altLang="en-US" sz="2800" dirty="0">
                <a:solidFill>
                  <a:srgbClr val="D24726"/>
                </a:solidFill>
              </a:rPr>
              <a:t>≤</a:t>
            </a:r>
            <a:r>
              <a:rPr lang="en-US" altLang="zh-CN" sz="2800" dirty="0" smtClean="0">
                <a:solidFill>
                  <a:srgbClr val="D24726"/>
                </a:solidFill>
              </a:rPr>
              <a:t> n)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D24726"/>
                </a:solidFill>
              </a:rPr>
              <a:t>被至少</a:t>
            </a:r>
            <a:r>
              <a:rPr lang="en-US" altLang="zh-CN" sz="2800" dirty="0" smtClean="0">
                <a:solidFill>
                  <a:srgbClr val="D24726"/>
                </a:solidFill>
              </a:rPr>
              <a:t>k</a:t>
            </a:r>
            <a:r>
              <a:rPr lang="zh-CN" altLang="en-US" sz="2800" dirty="0" smtClean="0">
                <a:solidFill>
                  <a:srgbClr val="D24726"/>
                </a:solidFill>
              </a:rPr>
              <a:t>个圆覆盖的面积</a:t>
            </a:r>
            <a:r>
              <a:rPr lang="en-US" altLang="zh-CN" sz="2800" dirty="0" smtClean="0">
                <a:solidFill>
                  <a:srgbClr val="D24726"/>
                </a:solidFill>
              </a:rPr>
              <a:t>: </a:t>
            </a:r>
            <a:r>
              <a:rPr lang="zh-CN" altLang="en-US" sz="2800" dirty="0" smtClean="0">
                <a:solidFill>
                  <a:srgbClr val="D24726"/>
                </a:solidFill>
              </a:rPr>
              <a:t>多边形</a:t>
            </a:r>
            <a:r>
              <a:rPr lang="en-US" altLang="zh-CN" sz="2800" dirty="0" smtClean="0">
                <a:solidFill>
                  <a:srgbClr val="D24726"/>
                </a:solidFill>
              </a:rPr>
              <a:t>+</a:t>
            </a:r>
            <a:r>
              <a:rPr lang="zh-CN" altLang="en-US" sz="2800" dirty="0" smtClean="0">
                <a:solidFill>
                  <a:srgbClr val="D24726"/>
                </a:solidFill>
              </a:rPr>
              <a:t>花边</a:t>
            </a:r>
            <a:endParaRPr lang="zh-CN" altLang="en-US" sz="2800" dirty="0">
              <a:solidFill>
                <a:srgbClr val="D247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462" y="1324533"/>
            <a:ext cx="5699035" cy="553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3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凸多边形交</a:t>
            </a:r>
            <a:r>
              <a:rPr lang="en-US" altLang="zh-CN" dirty="0" smtClean="0"/>
              <a:t>?(hdu4785)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825618" cy="435133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D24726"/>
                </a:solidFill>
              </a:rPr>
              <a:t>目的</a:t>
            </a:r>
            <a:r>
              <a:rPr lang="en-US" altLang="zh-CN" sz="2800" dirty="0">
                <a:solidFill>
                  <a:srgbClr val="D24726"/>
                </a:solidFill>
              </a:rPr>
              <a:t>: </a:t>
            </a:r>
            <a:r>
              <a:rPr lang="zh-CN" altLang="en-US" sz="2800" dirty="0">
                <a:solidFill>
                  <a:srgbClr val="D24726"/>
                </a:solidFill>
              </a:rPr>
              <a:t>给定平面上</a:t>
            </a:r>
            <a:r>
              <a:rPr lang="en-US" altLang="zh-CN" sz="2800" dirty="0">
                <a:solidFill>
                  <a:srgbClr val="D24726"/>
                </a:solidFill>
              </a:rPr>
              <a:t>n</a:t>
            </a:r>
            <a:r>
              <a:rPr lang="zh-CN" altLang="en-US" sz="2800" dirty="0" smtClean="0">
                <a:solidFill>
                  <a:srgbClr val="D24726"/>
                </a:solidFill>
              </a:rPr>
              <a:t>个凸多边形</a:t>
            </a:r>
            <a:r>
              <a:rPr lang="en-US" altLang="zh-CN" sz="2800" dirty="0" smtClean="0">
                <a:solidFill>
                  <a:srgbClr val="D24726"/>
                </a:solidFill>
              </a:rPr>
              <a:t>, </a:t>
            </a:r>
            <a:r>
              <a:rPr lang="zh-CN" altLang="en-US" sz="2800" dirty="0">
                <a:solidFill>
                  <a:srgbClr val="D24726"/>
                </a:solidFill>
              </a:rPr>
              <a:t>求被至少</a:t>
            </a:r>
            <a:r>
              <a:rPr lang="en-US" altLang="zh-CN" sz="2800" dirty="0">
                <a:solidFill>
                  <a:srgbClr val="D24726"/>
                </a:solidFill>
              </a:rPr>
              <a:t>k</a:t>
            </a:r>
            <a:r>
              <a:rPr lang="zh-CN" altLang="en-US" sz="2800" dirty="0" smtClean="0">
                <a:solidFill>
                  <a:srgbClr val="D24726"/>
                </a:solidFill>
              </a:rPr>
              <a:t>个凸多边形覆盖</a:t>
            </a:r>
            <a:r>
              <a:rPr lang="zh-CN" altLang="en-US" sz="2800" dirty="0">
                <a:solidFill>
                  <a:srgbClr val="D24726"/>
                </a:solidFill>
              </a:rPr>
              <a:t>的面积</a:t>
            </a:r>
            <a:r>
              <a:rPr lang="en-US" altLang="zh-CN" sz="2800" dirty="0">
                <a:solidFill>
                  <a:srgbClr val="D24726"/>
                </a:solidFill>
              </a:rPr>
              <a:t>(1 </a:t>
            </a:r>
            <a:r>
              <a:rPr lang="zh-CN" altLang="en-US" sz="2800" dirty="0">
                <a:solidFill>
                  <a:srgbClr val="D24726"/>
                </a:solidFill>
              </a:rPr>
              <a:t>≤</a:t>
            </a:r>
            <a:r>
              <a:rPr lang="en-US" altLang="zh-CN" sz="2800" dirty="0" smtClean="0">
                <a:solidFill>
                  <a:srgbClr val="D24726"/>
                </a:solidFill>
              </a:rPr>
              <a:t> </a:t>
            </a:r>
            <a:r>
              <a:rPr lang="en-US" altLang="zh-CN" sz="2800" dirty="0">
                <a:solidFill>
                  <a:srgbClr val="D24726"/>
                </a:solidFill>
              </a:rPr>
              <a:t>k </a:t>
            </a:r>
            <a:r>
              <a:rPr lang="zh-CN" altLang="en-US" sz="2800" dirty="0">
                <a:solidFill>
                  <a:srgbClr val="D24726"/>
                </a:solidFill>
              </a:rPr>
              <a:t>≤</a:t>
            </a:r>
            <a:r>
              <a:rPr lang="en-US" altLang="zh-CN" sz="2800" dirty="0" smtClean="0">
                <a:solidFill>
                  <a:srgbClr val="D24726"/>
                </a:solidFill>
              </a:rPr>
              <a:t> </a:t>
            </a:r>
            <a:r>
              <a:rPr lang="en-US" altLang="zh-CN" sz="2800" dirty="0">
                <a:solidFill>
                  <a:srgbClr val="D24726"/>
                </a:solidFill>
              </a:rPr>
              <a:t>n)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D24726"/>
                </a:solidFill>
              </a:rPr>
              <a:t>被至少</a:t>
            </a:r>
            <a:r>
              <a:rPr lang="en-US" altLang="zh-CN" sz="2800" dirty="0">
                <a:solidFill>
                  <a:srgbClr val="D24726"/>
                </a:solidFill>
              </a:rPr>
              <a:t>k</a:t>
            </a:r>
            <a:r>
              <a:rPr lang="zh-CN" altLang="en-US" sz="2800" dirty="0" smtClean="0">
                <a:solidFill>
                  <a:srgbClr val="D24726"/>
                </a:solidFill>
              </a:rPr>
              <a:t>个凸多边形覆盖</a:t>
            </a:r>
            <a:r>
              <a:rPr lang="zh-CN" altLang="en-US" sz="2800" dirty="0">
                <a:solidFill>
                  <a:srgbClr val="D24726"/>
                </a:solidFill>
              </a:rPr>
              <a:t>的面积</a:t>
            </a:r>
            <a:r>
              <a:rPr lang="en-US" altLang="zh-CN" sz="2800" dirty="0">
                <a:solidFill>
                  <a:srgbClr val="D24726"/>
                </a:solidFill>
              </a:rPr>
              <a:t>: </a:t>
            </a:r>
            <a:r>
              <a:rPr lang="zh-CN" altLang="en-US" sz="2800" dirty="0" smtClean="0">
                <a:solidFill>
                  <a:srgbClr val="D24726"/>
                </a:solidFill>
              </a:rPr>
              <a:t>只是多边形</a:t>
            </a:r>
            <a:endParaRPr lang="zh-CN" altLang="en-US" sz="2800" dirty="0">
              <a:solidFill>
                <a:srgbClr val="D247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819" y="1825625"/>
            <a:ext cx="60674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2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线段集的交点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D24726"/>
                </a:solidFill>
              </a:rPr>
              <a:t>目的</a:t>
            </a:r>
            <a:r>
              <a:rPr lang="en-US" altLang="zh-CN" sz="2400" dirty="0" smtClean="0">
                <a:solidFill>
                  <a:srgbClr val="D24726"/>
                </a:solidFill>
              </a:rPr>
              <a:t>: </a:t>
            </a:r>
            <a:r>
              <a:rPr lang="zh-CN" altLang="en-US" sz="2400" dirty="0" smtClean="0">
                <a:solidFill>
                  <a:srgbClr val="D24726"/>
                </a:solidFill>
              </a:rPr>
              <a:t>给定平面上</a:t>
            </a:r>
            <a:r>
              <a:rPr lang="en-US" altLang="zh-CN" sz="2400" dirty="0" smtClean="0">
                <a:solidFill>
                  <a:srgbClr val="D24726"/>
                </a:solidFill>
              </a:rPr>
              <a:t>n</a:t>
            </a:r>
            <a:r>
              <a:rPr lang="zh-CN" altLang="en-US" sz="2400" dirty="0" smtClean="0">
                <a:solidFill>
                  <a:srgbClr val="D24726"/>
                </a:solidFill>
              </a:rPr>
              <a:t>条直线</a:t>
            </a:r>
            <a:r>
              <a:rPr lang="en-US" altLang="zh-CN" sz="2400" dirty="0" smtClean="0">
                <a:solidFill>
                  <a:srgbClr val="D24726"/>
                </a:solidFill>
              </a:rPr>
              <a:t>, </a:t>
            </a:r>
            <a:r>
              <a:rPr lang="zh-CN" altLang="en-US" sz="2400" dirty="0" smtClean="0">
                <a:solidFill>
                  <a:srgbClr val="D24726"/>
                </a:solidFill>
              </a:rPr>
              <a:t>求它们的交点</a:t>
            </a:r>
            <a:r>
              <a:rPr lang="en-US" altLang="zh-CN" sz="2400" dirty="0" smtClean="0">
                <a:solidFill>
                  <a:srgbClr val="D24726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D24726"/>
                </a:solidFill>
              </a:rPr>
              <a:t>Naïve O(n</a:t>
            </a:r>
            <a:r>
              <a:rPr lang="en-US" altLang="zh-CN" sz="2400" baseline="30000" dirty="0" smtClean="0">
                <a:solidFill>
                  <a:srgbClr val="D24726"/>
                </a:solidFill>
              </a:rPr>
              <a:t>2</a:t>
            </a:r>
            <a:r>
              <a:rPr lang="en-US" altLang="zh-CN" sz="2400" dirty="0" smtClean="0">
                <a:solidFill>
                  <a:srgbClr val="D24726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D24726"/>
                </a:solidFill>
              </a:rPr>
              <a:t>O(</a:t>
            </a:r>
            <a:r>
              <a:rPr lang="zh-CN" altLang="en-US" sz="2400" dirty="0" smtClean="0">
                <a:solidFill>
                  <a:srgbClr val="D24726"/>
                </a:solidFill>
              </a:rPr>
              <a:t>输出</a:t>
            </a:r>
            <a:r>
              <a:rPr lang="en-US" altLang="zh-CN" sz="2400" dirty="0" smtClean="0">
                <a:solidFill>
                  <a:srgbClr val="D24726"/>
                </a:solidFill>
              </a:rPr>
              <a:t>)?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D24726"/>
                </a:solidFill>
              </a:rPr>
              <a:t>事件</a:t>
            </a:r>
            <a:r>
              <a:rPr lang="zh-CN" altLang="en-US" sz="2400" dirty="0" smtClean="0">
                <a:solidFill>
                  <a:srgbClr val="D24726"/>
                </a:solidFill>
              </a:rPr>
              <a:t>点的逻辑顺序</a:t>
            </a:r>
            <a:endParaRPr lang="zh-CN" altLang="en-US" sz="2400" dirty="0">
              <a:solidFill>
                <a:srgbClr val="D24726"/>
              </a:solidFill>
            </a:endParaRPr>
          </a:p>
        </p:txBody>
      </p:sp>
      <p:pic>
        <p:nvPicPr>
          <p:cNvPr id="1026" name="Picture 2" descr="Pic-sweep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87" y="1825625"/>
            <a:ext cx="4286250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41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警戒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971239" cy="4501434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D24726"/>
                </a:solidFill>
              </a:rPr>
              <a:t>目的</a:t>
            </a:r>
            <a:r>
              <a:rPr lang="en-US" altLang="zh-CN" sz="2400" dirty="0" smtClean="0">
                <a:solidFill>
                  <a:srgbClr val="D24726"/>
                </a:solidFill>
              </a:rPr>
              <a:t>: </a:t>
            </a:r>
            <a:r>
              <a:rPr lang="zh-CN" altLang="en-US" sz="2400" dirty="0" smtClean="0">
                <a:solidFill>
                  <a:srgbClr val="D24726"/>
                </a:solidFill>
              </a:rPr>
              <a:t>长方形房间内有一个柱子遮挡视线</a:t>
            </a:r>
            <a:r>
              <a:rPr lang="en-US" altLang="zh-CN" sz="2400" dirty="0" smtClean="0">
                <a:solidFill>
                  <a:srgbClr val="D24726"/>
                </a:solidFill>
              </a:rPr>
              <a:t>. </a:t>
            </a:r>
            <a:r>
              <a:rPr lang="zh-CN" altLang="en-US" sz="2400" dirty="0" smtClean="0">
                <a:solidFill>
                  <a:srgbClr val="D24726"/>
                </a:solidFill>
              </a:rPr>
              <a:t>求一个站立位置</a:t>
            </a:r>
            <a:r>
              <a:rPr lang="en-US" altLang="zh-CN" sz="2400" dirty="0" smtClean="0">
                <a:solidFill>
                  <a:srgbClr val="D24726"/>
                </a:solidFill>
              </a:rPr>
              <a:t>,</a:t>
            </a:r>
            <a:r>
              <a:rPr lang="zh-CN" altLang="en-US" sz="2400" dirty="0">
                <a:solidFill>
                  <a:srgbClr val="D24726"/>
                </a:solidFill>
              </a:rPr>
              <a:t> </a:t>
            </a:r>
            <a:r>
              <a:rPr lang="zh-CN" altLang="en-US" sz="2400" dirty="0" smtClean="0">
                <a:solidFill>
                  <a:srgbClr val="D24726"/>
                </a:solidFill>
              </a:rPr>
              <a:t>使得能监视到关键位置中的尽量多个</a:t>
            </a:r>
            <a:r>
              <a:rPr lang="en-US" altLang="zh-CN" sz="2400" dirty="0" smtClean="0">
                <a:solidFill>
                  <a:srgbClr val="D24726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D24726"/>
                </a:solidFill>
              </a:rPr>
              <a:t>观察</a:t>
            </a:r>
            <a:r>
              <a:rPr lang="en-US" altLang="zh-CN" sz="2400" dirty="0" smtClean="0">
                <a:solidFill>
                  <a:srgbClr val="D24726"/>
                </a:solidFill>
              </a:rPr>
              <a:t>: </a:t>
            </a:r>
            <a:r>
              <a:rPr lang="zh-CN" altLang="en-US" sz="2400" dirty="0" smtClean="0">
                <a:solidFill>
                  <a:srgbClr val="D24726"/>
                </a:solidFill>
              </a:rPr>
              <a:t>贴墙站立</a:t>
            </a:r>
            <a:r>
              <a:rPr lang="en-US" altLang="zh-CN" sz="2400" dirty="0" smtClean="0">
                <a:solidFill>
                  <a:srgbClr val="D24726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D24726"/>
                </a:solidFill>
              </a:rPr>
              <a:t>事件点</a:t>
            </a:r>
            <a:r>
              <a:rPr lang="en-US" altLang="zh-CN" sz="2400" dirty="0" smtClean="0">
                <a:solidFill>
                  <a:srgbClr val="D24726"/>
                </a:solidFill>
              </a:rPr>
              <a:t>: </a:t>
            </a:r>
            <a:r>
              <a:rPr lang="zh-CN" altLang="en-US" sz="2400" dirty="0" smtClean="0">
                <a:solidFill>
                  <a:srgbClr val="D24726"/>
                </a:solidFill>
              </a:rPr>
              <a:t>两条切线和长方形的四个交点</a:t>
            </a:r>
            <a:endParaRPr lang="zh-CN" altLang="en-US" sz="2400" dirty="0">
              <a:solidFill>
                <a:srgbClr val="D247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24233" y="3971925"/>
            <a:ext cx="4086225" cy="2886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52783" y="1208868"/>
            <a:ext cx="42576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2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凸多边形内最大圆</a:t>
            </a:r>
            <a:r>
              <a:rPr lang="en-US" altLang="zh-CN" dirty="0" smtClean="0"/>
              <a:t>(sgu332)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972664" cy="435133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D24726"/>
                </a:solidFill>
              </a:rPr>
              <a:t>目的</a:t>
            </a:r>
            <a:r>
              <a:rPr lang="en-US" altLang="zh-CN" sz="2400" dirty="0" smtClean="0">
                <a:solidFill>
                  <a:srgbClr val="D24726"/>
                </a:solidFill>
              </a:rPr>
              <a:t>: </a:t>
            </a:r>
            <a:r>
              <a:rPr lang="zh-CN" altLang="en-US" sz="2400" dirty="0" smtClean="0">
                <a:solidFill>
                  <a:srgbClr val="D24726"/>
                </a:solidFill>
              </a:rPr>
              <a:t>给定一个凸多边形</a:t>
            </a:r>
            <a:r>
              <a:rPr lang="en-US" altLang="zh-CN" sz="2400" dirty="0" smtClean="0">
                <a:solidFill>
                  <a:srgbClr val="D24726"/>
                </a:solidFill>
              </a:rPr>
              <a:t>, </a:t>
            </a:r>
            <a:r>
              <a:rPr lang="zh-CN" altLang="en-US" sz="2400" dirty="0" smtClean="0">
                <a:solidFill>
                  <a:srgbClr val="D24726"/>
                </a:solidFill>
              </a:rPr>
              <a:t>求能被包含的最大圆</a:t>
            </a:r>
            <a:r>
              <a:rPr lang="en-US" altLang="zh-CN" sz="2400" dirty="0" smtClean="0">
                <a:solidFill>
                  <a:srgbClr val="D24726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D24726"/>
                </a:solidFill>
              </a:rPr>
              <a:t>经典二分答案</a:t>
            </a:r>
            <a:r>
              <a:rPr lang="en-US" altLang="zh-CN" sz="2400" dirty="0" smtClean="0">
                <a:solidFill>
                  <a:srgbClr val="D24726"/>
                </a:solidFill>
              </a:rPr>
              <a:t>O(</a:t>
            </a:r>
            <a:r>
              <a:rPr lang="en-US" altLang="zh-CN" sz="2400" dirty="0" err="1" smtClean="0">
                <a:solidFill>
                  <a:srgbClr val="D24726"/>
                </a:solidFill>
              </a:rPr>
              <a:t>nlogK</a:t>
            </a:r>
            <a:r>
              <a:rPr lang="en-US" altLang="zh-CN" sz="2400" dirty="0" smtClean="0">
                <a:solidFill>
                  <a:srgbClr val="D24726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D24726"/>
                </a:solidFill>
              </a:rPr>
              <a:t>O(</a:t>
            </a:r>
            <a:r>
              <a:rPr lang="en-US" altLang="zh-CN" sz="2400" dirty="0" err="1" smtClean="0">
                <a:solidFill>
                  <a:srgbClr val="D24726"/>
                </a:solidFill>
              </a:rPr>
              <a:t>nlogn</a:t>
            </a:r>
            <a:r>
              <a:rPr lang="en-US" altLang="zh-CN" sz="2400" dirty="0" smtClean="0">
                <a:solidFill>
                  <a:srgbClr val="D24726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D24726"/>
                </a:solidFill>
              </a:rPr>
              <a:t>事件点</a:t>
            </a:r>
            <a:r>
              <a:rPr lang="en-US" altLang="zh-CN" sz="2400" dirty="0" smtClean="0">
                <a:solidFill>
                  <a:srgbClr val="D24726"/>
                </a:solidFill>
              </a:rPr>
              <a:t>: </a:t>
            </a:r>
            <a:r>
              <a:rPr lang="zh-CN" altLang="en-US" sz="2400" dirty="0" smtClean="0">
                <a:solidFill>
                  <a:srgbClr val="D24726"/>
                </a:solidFill>
              </a:rPr>
              <a:t>多边形向内缩减时边消失的时间</a:t>
            </a:r>
            <a:endParaRPr lang="en-US" altLang="zh-CN" sz="2400" dirty="0" smtClean="0">
              <a:solidFill>
                <a:srgbClr val="D247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117" y="2353469"/>
            <a:ext cx="46386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5098960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D24726"/>
                </a:solidFill>
              </a:rPr>
              <a:t>点积与叉积的正确使用方法</a:t>
            </a:r>
            <a:endParaRPr lang="en-US" altLang="zh-CN" sz="2800" dirty="0" smtClean="0">
              <a:solidFill>
                <a:srgbClr val="D24726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solidFill>
                <a:srgbClr val="D24726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2800" dirty="0">
              <a:solidFill>
                <a:srgbClr val="D24726"/>
              </a:solidFill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D24726"/>
                </a:solidFill>
              </a:rPr>
              <a:t>扫描线和事件点</a:t>
            </a:r>
            <a:endParaRPr lang="en-US" altLang="zh-CN" sz="2800" dirty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68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记号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24487"/>
            <a:ext cx="8271333" cy="352773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410" y="3317568"/>
            <a:ext cx="7846823" cy="35404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354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点积的性质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D24726"/>
                </a:solidFill>
              </a:rPr>
              <a:t>做功</a:t>
            </a:r>
            <a:endParaRPr lang="en-US" altLang="zh-CN" sz="2800" dirty="0" smtClean="0">
              <a:solidFill>
                <a:srgbClr val="D24726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D24726"/>
                </a:solidFill>
              </a:rPr>
              <a:t>方向性</a:t>
            </a:r>
            <a:endParaRPr lang="en-US" altLang="zh-CN" sz="2800" dirty="0" smtClean="0">
              <a:solidFill>
                <a:srgbClr val="D24726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D24726"/>
                </a:solidFill>
              </a:rPr>
              <a:t>三维</a:t>
            </a:r>
            <a:r>
              <a:rPr lang="en-US" altLang="zh-CN" sz="2800" dirty="0" smtClean="0">
                <a:solidFill>
                  <a:srgbClr val="D24726"/>
                </a:solidFill>
              </a:rPr>
              <a:t>?</a:t>
            </a:r>
            <a:endParaRPr lang="zh-CN" altLang="en-US" sz="2800" dirty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02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叉积的性质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D24726"/>
                </a:solidFill>
              </a:rPr>
              <a:t>面积</a:t>
            </a:r>
            <a:endParaRPr lang="en-US" altLang="zh-CN" sz="2800" dirty="0" smtClean="0">
              <a:solidFill>
                <a:srgbClr val="D24726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D24726"/>
                </a:solidFill>
              </a:rPr>
              <a:t>绕</a:t>
            </a:r>
            <a:r>
              <a:rPr lang="zh-CN" altLang="en-US" sz="2800" dirty="0" smtClean="0">
                <a:solidFill>
                  <a:srgbClr val="D24726"/>
                </a:solidFill>
              </a:rPr>
              <a:t>向</a:t>
            </a:r>
            <a:endParaRPr lang="en-US" altLang="zh-CN" sz="2800" dirty="0" smtClean="0">
              <a:solidFill>
                <a:srgbClr val="D24726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D24726"/>
                </a:solidFill>
              </a:rPr>
              <a:t>垂直</a:t>
            </a:r>
            <a:endParaRPr lang="en-US" altLang="zh-CN" sz="2800" dirty="0" smtClean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40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高维叉积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solidFill>
                  <a:srgbClr val="D24726"/>
                </a:solidFill>
              </a:rPr>
              <a:t>目的</a:t>
            </a:r>
            <a:r>
              <a:rPr lang="en-US" altLang="zh-CN" sz="2200" dirty="0" smtClean="0">
                <a:solidFill>
                  <a:srgbClr val="D24726"/>
                </a:solidFill>
              </a:rPr>
              <a:t>?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solidFill>
                  <a:srgbClr val="D24726"/>
                </a:solidFill>
              </a:rPr>
              <a:t>求面积</a:t>
            </a:r>
            <a:endParaRPr lang="en-US" altLang="zh-CN" sz="2200" dirty="0" smtClean="0">
              <a:solidFill>
                <a:srgbClr val="D24726"/>
              </a:solidFill>
            </a:endParaRPr>
          </a:p>
          <a:p>
            <a:pPr marL="1028700" lvl="1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D24726"/>
                </a:solidFill>
              </a:rPr>
              <a:t>类比</a:t>
            </a:r>
            <a:r>
              <a:rPr lang="zh-CN" altLang="en-US" sz="2000" dirty="0">
                <a:solidFill>
                  <a:srgbClr val="D24726"/>
                </a:solidFill>
              </a:rPr>
              <a:t>二维</a:t>
            </a:r>
            <a:endParaRPr lang="en-US" altLang="zh-CN" sz="2000" dirty="0">
              <a:solidFill>
                <a:srgbClr val="D24726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solidFill>
                  <a:srgbClr val="D24726"/>
                </a:solidFill>
              </a:rPr>
              <a:t>求垂直向量</a:t>
            </a:r>
            <a:endParaRPr lang="en-US" altLang="zh-CN" sz="2200" dirty="0">
              <a:solidFill>
                <a:srgbClr val="D24726"/>
              </a:solidFill>
            </a:endParaRPr>
          </a:p>
          <a:p>
            <a:pPr marL="1028700" lvl="1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D24726"/>
                </a:solidFill>
              </a:rPr>
              <a:t>类比三维</a:t>
            </a:r>
            <a:endParaRPr lang="en-US" altLang="zh-CN" sz="2000" dirty="0">
              <a:solidFill>
                <a:srgbClr val="D24726"/>
              </a:solidFill>
            </a:endParaRPr>
          </a:p>
          <a:p>
            <a:pPr marL="1028700" lvl="1" indent="-342900">
              <a:buFont typeface="Wingdings" panose="05000000000000000000" pitchFamily="2" charset="2"/>
              <a:buChar char="l"/>
            </a:pPr>
            <a:r>
              <a:rPr lang="zh-CN" altLang="en-US" sz="2200" dirty="0" smtClean="0">
                <a:solidFill>
                  <a:srgbClr val="D24726"/>
                </a:solidFill>
              </a:rPr>
              <a:t>正确性</a:t>
            </a:r>
            <a:endParaRPr lang="en-US" altLang="zh-CN" sz="2200" dirty="0" smtClean="0">
              <a:solidFill>
                <a:srgbClr val="D24726"/>
              </a:solidFill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082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最简单应用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两个圆交点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42" y="2050026"/>
            <a:ext cx="9061358" cy="224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57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直线求交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7610340" cy="4351338"/>
          </a:xfrm>
        </p:spPr>
        <p:txBody>
          <a:bodyPr>
            <a:normAutofit/>
          </a:bodyPr>
          <a:lstStyle/>
          <a:p>
            <a:r>
              <a:rPr lang="zh-CN" altLang="en-US" sz="2200" dirty="0" smtClean="0">
                <a:solidFill>
                  <a:srgbClr val="D24726"/>
                </a:solidFill>
              </a:rPr>
              <a:t>暴力推导</a:t>
            </a:r>
            <a:endParaRPr lang="en-US" altLang="zh-CN" sz="2200" dirty="0" smtClean="0">
              <a:solidFill>
                <a:srgbClr val="D24726"/>
              </a:solidFill>
            </a:endParaRPr>
          </a:p>
          <a:p>
            <a:endParaRPr lang="en-US" altLang="zh-CN" dirty="0">
              <a:solidFill>
                <a:srgbClr val="D24726"/>
              </a:solidFill>
            </a:endParaRPr>
          </a:p>
          <a:p>
            <a:endParaRPr lang="en-US" altLang="zh-CN" dirty="0" smtClean="0">
              <a:solidFill>
                <a:srgbClr val="D24726"/>
              </a:solidFill>
            </a:endParaRPr>
          </a:p>
          <a:p>
            <a:endParaRPr lang="en-US" altLang="zh-CN" dirty="0">
              <a:solidFill>
                <a:srgbClr val="D24726"/>
              </a:solidFill>
            </a:endParaRPr>
          </a:p>
          <a:p>
            <a:endParaRPr lang="en-US" altLang="zh-CN" dirty="0" smtClean="0">
              <a:solidFill>
                <a:srgbClr val="D24726"/>
              </a:solidFill>
            </a:endParaRPr>
          </a:p>
          <a:p>
            <a:r>
              <a:rPr lang="zh-CN" altLang="en-US" sz="2200" dirty="0" smtClean="0">
                <a:solidFill>
                  <a:srgbClr val="D24726"/>
                </a:solidFill>
              </a:rPr>
              <a:t>几何意义</a:t>
            </a:r>
            <a:r>
              <a:rPr lang="en-US" altLang="zh-CN" sz="2200" dirty="0" smtClean="0">
                <a:solidFill>
                  <a:srgbClr val="D24726"/>
                </a:solidFill>
              </a:rPr>
              <a:t>?</a:t>
            </a:r>
            <a:endParaRPr lang="zh-CN" altLang="en-US" sz="2200" dirty="0">
              <a:solidFill>
                <a:srgbClr val="D24726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16" y="3568536"/>
            <a:ext cx="7035934" cy="12334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16" y="2339222"/>
            <a:ext cx="2665127" cy="10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1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三维直线求交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7893675" cy="4351338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D24726"/>
                </a:solidFill>
              </a:rPr>
              <a:t>形式套用二维</a:t>
            </a:r>
            <a:r>
              <a:rPr lang="en-US" altLang="zh-CN" sz="2800" dirty="0" smtClean="0">
                <a:solidFill>
                  <a:srgbClr val="D24726"/>
                </a:solidFill>
              </a:rPr>
              <a:t>?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D24726"/>
                </a:solidFill>
              </a:rPr>
              <a:t>向量除法</a:t>
            </a:r>
            <a:r>
              <a:rPr lang="en-US" altLang="zh-CN" sz="2800" dirty="0" smtClean="0">
                <a:solidFill>
                  <a:srgbClr val="D24726"/>
                </a:solidFill>
              </a:rPr>
              <a:t>?!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D24726"/>
                </a:solidFill>
              </a:rPr>
              <a:t>几何意义</a:t>
            </a:r>
            <a:r>
              <a:rPr lang="en-US" altLang="zh-CN" sz="2800" dirty="0" smtClean="0">
                <a:solidFill>
                  <a:srgbClr val="D24726"/>
                </a:solidFill>
              </a:rPr>
              <a:t>(1)?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D24726"/>
                </a:solidFill>
              </a:rPr>
              <a:t>仅需叉积的长度</a:t>
            </a:r>
            <a:endParaRPr lang="en-US" altLang="zh-CN" sz="2800" dirty="0" smtClean="0">
              <a:solidFill>
                <a:srgbClr val="D24726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D24726"/>
                </a:solidFill>
              </a:rPr>
              <a:t>正负消失</a:t>
            </a:r>
            <a:endParaRPr lang="en-US" altLang="zh-CN" sz="2800" dirty="0" smtClean="0">
              <a:solidFill>
                <a:srgbClr val="D247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760" y="3079340"/>
            <a:ext cx="8234240" cy="105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6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339</Words>
  <Application>Microsoft Office PowerPoint</Application>
  <PresentationFormat>宽屏</PresentationFormat>
  <Paragraphs>69</Paragraphs>
  <Slides>17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Microsoft YaHei UI</vt:lpstr>
      <vt:lpstr>宋体</vt:lpstr>
      <vt:lpstr>Arial</vt:lpstr>
      <vt:lpstr>Calibri</vt:lpstr>
      <vt:lpstr>Segoe UI</vt:lpstr>
      <vt:lpstr>Segoe UI Light</vt:lpstr>
      <vt:lpstr>Wingdings</vt:lpstr>
      <vt:lpstr>WelcomeDoc</vt:lpstr>
      <vt:lpstr>计算几何中的基本问题</vt:lpstr>
      <vt:lpstr>目录</vt:lpstr>
      <vt:lpstr>记号</vt:lpstr>
      <vt:lpstr>点积的性质</vt:lpstr>
      <vt:lpstr>叉积的性质</vt:lpstr>
      <vt:lpstr>高维叉积</vt:lpstr>
      <vt:lpstr>最简单应用: 两个圆交点</vt:lpstr>
      <vt:lpstr>直线求交</vt:lpstr>
      <vt:lpstr>三维直线求交</vt:lpstr>
      <vt:lpstr>公垂线</vt:lpstr>
      <vt:lpstr>三维直线求交</vt:lpstr>
      <vt:lpstr>副产品</vt:lpstr>
      <vt:lpstr>圆交</vt:lpstr>
      <vt:lpstr>凸多边形交?(hdu4785)</vt:lpstr>
      <vt:lpstr>线段集的交点</vt:lpstr>
      <vt:lpstr>警戒</vt:lpstr>
      <vt:lpstr>凸多边形内最大圆(sgu332)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2015-02-02T11:41:59Z</dcterms:created>
  <dcterms:modified xsi:type="dcterms:W3CDTF">2015-02-02T16:37:01Z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