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AC1982-B823-4A2D-856F-E060149A7FC4}" type="datetimeFigureOut">
              <a:rPr lang="zh-CN" altLang="en-US" smtClean="0"/>
              <a:t>2015/2/4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3B5FB0-E39A-4BE0-8764-B214A7A596C1}" type="slidenum">
              <a:rPr lang="zh-CN" altLang="en-US" smtClean="0"/>
              <a:t>‹#›</a:t>
            </a:fld>
            <a:endParaRPr lang="zh-CN" altLang="en-US"/>
          </a:p>
        </p:txBody>
      </p:sp>
    </p:spTree>
    <p:extLst>
      <p:ext uri="{BB962C8B-B14F-4D97-AF65-F5344CB8AC3E}">
        <p14:creationId xmlns:p14="http://schemas.microsoft.com/office/powerpoint/2010/main" val="1584543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3B5FB0-E39A-4BE0-8764-B214A7A596C1}" type="slidenum">
              <a:rPr lang="zh-CN" altLang="en-US" smtClean="0"/>
              <a:t>2</a:t>
            </a:fld>
            <a:endParaRPr lang="zh-CN" altLang="en-US"/>
          </a:p>
        </p:txBody>
      </p:sp>
    </p:spTree>
    <p:extLst>
      <p:ext uri="{BB962C8B-B14F-4D97-AF65-F5344CB8AC3E}">
        <p14:creationId xmlns:p14="http://schemas.microsoft.com/office/powerpoint/2010/main" val="151753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95E1455-82E7-4CFB-9DB9-D23738B109F3}" type="datetimeFigureOut">
              <a:rPr lang="zh-CN" altLang="en-US" smtClean="0"/>
              <a:t>2015/2/4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AA9534-AB07-4B6B-A43C-B6E881475B78}" type="slidenum">
              <a:rPr lang="zh-CN" altLang="en-US" smtClean="0"/>
              <a:t>‹#›</a:t>
            </a:fld>
            <a:endParaRPr lang="zh-CN" altLang="en-US"/>
          </a:p>
        </p:txBody>
      </p:sp>
    </p:spTree>
    <p:extLst>
      <p:ext uri="{BB962C8B-B14F-4D97-AF65-F5344CB8AC3E}">
        <p14:creationId xmlns:p14="http://schemas.microsoft.com/office/powerpoint/2010/main" val="3631881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95E1455-82E7-4CFB-9DB9-D23738B109F3}" type="datetimeFigureOut">
              <a:rPr lang="zh-CN" altLang="en-US" smtClean="0"/>
              <a:t>2015/2/4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AA9534-AB07-4B6B-A43C-B6E881475B78}" type="slidenum">
              <a:rPr lang="zh-CN" altLang="en-US" smtClean="0"/>
              <a:t>‹#›</a:t>
            </a:fld>
            <a:endParaRPr lang="zh-CN" altLang="en-US"/>
          </a:p>
        </p:txBody>
      </p:sp>
    </p:spTree>
    <p:extLst>
      <p:ext uri="{BB962C8B-B14F-4D97-AF65-F5344CB8AC3E}">
        <p14:creationId xmlns:p14="http://schemas.microsoft.com/office/powerpoint/2010/main" val="129578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95E1455-82E7-4CFB-9DB9-D23738B109F3}" type="datetimeFigureOut">
              <a:rPr lang="zh-CN" altLang="en-US" smtClean="0"/>
              <a:t>2015/2/4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AA9534-AB07-4B6B-A43C-B6E881475B78}" type="slidenum">
              <a:rPr lang="zh-CN" altLang="en-US" smtClean="0"/>
              <a:t>‹#›</a:t>
            </a:fld>
            <a:endParaRPr lang="zh-CN" altLang="en-US"/>
          </a:p>
        </p:txBody>
      </p:sp>
    </p:spTree>
    <p:extLst>
      <p:ext uri="{BB962C8B-B14F-4D97-AF65-F5344CB8AC3E}">
        <p14:creationId xmlns:p14="http://schemas.microsoft.com/office/powerpoint/2010/main" val="3341938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95E1455-82E7-4CFB-9DB9-D23738B109F3}" type="datetimeFigureOut">
              <a:rPr lang="zh-CN" altLang="en-US" smtClean="0"/>
              <a:t>2015/2/4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AA9534-AB07-4B6B-A43C-B6E881475B78}" type="slidenum">
              <a:rPr lang="zh-CN" altLang="en-US" smtClean="0"/>
              <a:t>‹#›</a:t>
            </a:fld>
            <a:endParaRPr lang="zh-CN" altLang="en-US"/>
          </a:p>
        </p:txBody>
      </p:sp>
    </p:spTree>
    <p:extLst>
      <p:ext uri="{BB962C8B-B14F-4D97-AF65-F5344CB8AC3E}">
        <p14:creationId xmlns:p14="http://schemas.microsoft.com/office/powerpoint/2010/main" val="1780854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95E1455-82E7-4CFB-9DB9-D23738B109F3}" type="datetimeFigureOut">
              <a:rPr lang="zh-CN" altLang="en-US" smtClean="0"/>
              <a:t>2015/2/4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AA9534-AB07-4B6B-A43C-B6E881475B78}" type="slidenum">
              <a:rPr lang="zh-CN" altLang="en-US" smtClean="0"/>
              <a:t>‹#›</a:t>
            </a:fld>
            <a:endParaRPr lang="zh-CN" altLang="en-US"/>
          </a:p>
        </p:txBody>
      </p:sp>
    </p:spTree>
    <p:extLst>
      <p:ext uri="{BB962C8B-B14F-4D97-AF65-F5344CB8AC3E}">
        <p14:creationId xmlns:p14="http://schemas.microsoft.com/office/powerpoint/2010/main" val="2310354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95E1455-82E7-4CFB-9DB9-D23738B109F3}" type="datetimeFigureOut">
              <a:rPr lang="zh-CN" altLang="en-US" smtClean="0"/>
              <a:t>2015/2/4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AA9534-AB07-4B6B-A43C-B6E881475B78}" type="slidenum">
              <a:rPr lang="zh-CN" altLang="en-US" smtClean="0"/>
              <a:t>‹#›</a:t>
            </a:fld>
            <a:endParaRPr lang="zh-CN" altLang="en-US"/>
          </a:p>
        </p:txBody>
      </p:sp>
    </p:spTree>
    <p:extLst>
      <p:ext uri="{BB962C8B-B14F-4D97-AF65-F5344CB8AC3E}">
        <p14:creationId xmlns:p14="http://schemas.microsoft.com/office/powerpoint/2010/main" val="3844524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95E1455-82E7-4CFB-9DB9-D23738B109F3}" type="datetimeFigureOut">
              <a:rPr lang="zh-CN" altLang="en-US" smtClean="0"/>
              <a:t>2015/2/4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DAA9534-AB07-4B6B-A43C-B6E881475B78}" type="slidenum">
              <a:rPr lang="zh-CN" altLang="en-US" smtClean="0"/>
              <a:t>‹#›</a:t>
            </a:fld>
            <a:endParaRPr lang="zh-CN" altLang="en-US"/>
          </a:p>
        </p:txBody>
      </p:sp>
    </p:spTree>
    <p:extLst>
      <p:ext uri="{BB962C8B-B14F-4D97-AF65-F5344CB8AC3E}">
        <p14:creationId xmlns:p14="http://schemas.microsoft.com/office/powerpoint/2010/main" val="250461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95E1455-82E7-4CFB-9DB9-D23738B109F3}" type="datetimeFigureOut">
              <a:rPr lang="zh-CN" altLang="en-US" smtClean="0"/>
              <a:t>2015/2/4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AA9534-AB07-4B6B-A43C-B6E881475B78}" type="slidenum">
              <a:rPr lang="zh-CN" altLang="en-US" smtClean="0"/>
              <a:t>‹#›</a:t>
            </a:fld>
            <a:endParaRPr lang="zh-CN" altLang="en-US"/>
          </a:p>
        </p:txBody>
      </p:sp>
    </p:spTree>
    <p:extLst>
      <p:ext uri="{BB962C8B-B14F-4D97-AF65-F5344CB8AC3E}">
        <p14:creationId xmlns:p14="http://schemas.microsoft.com/office/powerpoint/2010/main" val="2216106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95E1455-82E7-4CFB-9DB9-D23738B109F3}" type="datetimeFigureOut">
              <a:rPr lang="zh-CN" altLang="en-US" smtClean="0"/>
              <a:t>2015/2/4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DAA9534-AB07-4B6B-A43C-B6E881475B78}" type="slidenum">
              <a:rPr lang="zh-CN" altLang="en-US" smtClean="0"/>
              <a:t>‹#›</a:t>
            </a:fld>
            <a:endParaRPr lang="zh-CN" altLang="en-US"/>
          </a:p>
        </p:txBody>
      </p:sp>
    </p:spTree>
    <p:extLst>
      <p:ext uri="{BB962C8B-B14F-4D97-AF65-F5344CB8AC3E}">
        <p14:creationId xmlns:p14="http://schemas.microsoft.com/office/powerpoint/2010/main" val="2869359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95E1455-82E7-4CFB-9DB9-D23738B109F3}" type="datetimeFigureOut">
              <a:rPr lang="zh-CN" altLang="en-US" smtClean="0"/>
              <a:t>2015/2/4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AA9534-AB07-4B6B-A43C-B6E881475B78}" type="slidenum">
              <a:rPr lang="zh-CN" altLang="en-US" smtClean="0"/>
              <a:t>‹#›</a:t>
            </a:fld>
            <a:endParaRPr lang="zh-CN" altLang="en-US"/>
          </a:p>
        </p:txBody>
      </p:sp>
    </p:spTree>
    <p:extLst>
      <p:ext uri="{BB962C8B-B14F-4D97-AF65-F5344CB8AC3E}">
        <p14:creationId xmlns:p14="http://schemas.microsoft.com/office/powerpoint/2010/main" val="3786356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95E1455-82E7-4CFB-9DB9-D23738B109F3}" type="datetimeFigureOut">
              <a:rPr lang="zh-CN" altLang="en-US" smtClean="0"/>
              <a:t>2015/2/4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AA9534-AB07-4B6B-A43C-B6E881475B78}" type="slidenum">
              <a:rPr lang="zh-CN" altLang="en-US" smtClean="0"/>
              <a:t>‹#›</a:t>
            </a:fld>
            <a:endParaRPr lang="zh-CN" altLang="en-US"/>
          </a:p>
        </p:txBody>
      </p:sp>
    </p:spTree>
    <p:extLst>
      <p:ext uri="{BB962C8B-B14F-4D97-AF65-F5344CB8AC3E}">
        <p14:creationId xmlns:p14="http://schemas.microsoft.com/office/powerpoint/2010/main" val="3020593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5E1455-82E7-4CFB-9DB9-D23738B109F3}" type="datetimeFigureOut">
              <a:rPr lang="zh-CN" altLang="en-US" smtClean="0"/>
              <a:t>2015/2/4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AA9534-AB07-4B6B-A43C-B6E881475B78}" type="slidenum">
              <a:rPr lang="zh-CN" altLang="en-US" smtClean="0"/>
              <a:t>‹#›</a:t>
            </a:fld>
            <a:endParaRPr lang="zh-CN" altLang="en-US"/>
          </a:p>
        </p:txBody>
      </p:sp>
    </p:spTree>
    <p:extLst>
      <p:ext uri="{BB962C8B-B14F-4D97-AF65-F5344CB8AC3E}">
        <p14:creationId xmlns:p14="http://schemas.microsoft.com/office/powerpoint/2010/main" val="2671158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t> </a:t>
            </a:r>
            <a:r>
              <a:rPr lang="en-US" altLang="zh-CN" b="1" dirty="0" smtClean="0"/>
              <a:t>IDG</a:t>
            </a:r>
            <a:r>
              <a:rPr lang="zh-CN" altLang="en-US" b="1" dirty="0"/>
              <a:t>资本</a:t>
            </a:r>
            <a:r>
              <a:rPr lang="zh-CN" altLang="en-US" b="1" dirty="0" smtClean="0"/>
              <a:t>茶话会</a:t>
            </a:r>
            <a:endParaRPr lang="zh-CN" altLang="en-US" dirty="0"/>
          </a:p>
        </p:txBody>
      </p:sp>
      <p:sp>
        <p:nvSpPr>
          <p:cNvPr id="3" name="副标题 2"/>
          <p:cNvSpPr>
            <a:spLocks noGrp="1"/>
          </p:cNvSpPr>
          <p:nvPr>
            <p:ph type="subTitle" idx="1"/>
          </p:nvPr>
        </p:nvSpPr>
        <p:spPr/>
        <p:txBody>
          <a:bodyPr/>
          <a:lstStyle/>
          <a:p>
            <a:r>
              <a:rPr lang="en-US" altLang="zh-CN" b="1" dirty="0" smtClean="0">
                <a:solidFill>
                  <a:srgbClr val="FF0000"/>
                </a:solidFill>
              </a:rPr>
              <a:t>2</a:t>
            </a:r>
            <a:r>
              <a:rPr lang="zh-CN" altLang="en-US" b="1" dirty="0" smtClean="0">
                <a:solidFill>
                  <a:srgbClr val="FF0000"/>
                </a:solidFill>
              </a:rPr>
              <a:t>月</a:t>
            </a:r>
            <a:r>
              <a:rPr lang="en-US" altLang="zh-CN" b="1" dirty="0" smtClean="0">
                <a:solidFill>
                  <a:srgbClr val="FF0000"/>
                </a:solidFill>
              </a:rPr>
              <a:t>5</a:t>
            </a:r>
            <a:r>
              <a:rPr lang="zh-CN" altLang="en-US" b="1" dirty="0" smtClean="0">
                <a:solidFill>
                  <a:srgbClr val="FF0000"/>
                </a:solidFill>
              </a:rPr>
              <a:t>号下午</a:t>
            </a:r>
            <a:r>
              <a:rPr lang="en-US" altLang="zh-CN" b="1" dirty="0" smtClean="0">
                <a:solidFill>
                  <a:srgbClr val="FF0000"/>
                </a:solidFill>
              </a:rPr>
              <a:t>2:00-6:00, </a:t>
            </a:r>
            <a:r>
              <a:rPr lang="zh-CN" altLang="en-US" b="1" dirty="0" smtClean="0">
                <a:solidFill>
                  <a:srgbClr val="FF0000"/>
                </a:solidFill>
              </a:rPr>
              <a:t>三楼</a:t>
            </a:r>
            <a:endParaRPr lang="zh-CN" altLang="en-US" b="1" dirty="0">
              <a:solidFill>
                <a:srgbClr val="FF0000"/>
              </a:solidFill>
            </a:endParaRPr>
          </a:p>
        </p:txBody>
      </p:sp>
    </p:spTree>
    <p:extLst>
      <p:ext uri="{BB962C8B-B14F-4D97-AF65-F5344CB8AC3E}">
        <p14:creationId xmlns:p14="http://schemas.microsoft.com/office/powerpoint/2010/main" val="3502680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IDG</a:t>
            </a:r>
            <a:r>
              <a:rPr lang="zh-CN" altLang="en-US" b="1" dirty="0" smtClean="0"/>
              <a:t>资本</a:t>
            </a:r>
            <a:endParaRPr lang="zh-CN" altLang="en-US" b="1" dirty="0"/>
          </a:p>
        </p:txBody>
      </p:sp>
      <p:sp>
        <p:nvSpPr>
          <p:cNvPr id="3" name="内容占位符 2"/>
          <p:cNvSpPr>
            <a:spLocks noGrp="1"/>
          </p:cNvSpPr>
          <p:nvPr>
            <p:ph idx="1"/>
          </p:nvPr>
        </p:nvSpPr>
        <p:spPr/>
        <p:txBody>
          <a:bodyPr>
            <a:normAutofit/>
          </a:bodyPr>
          <a:lstStyle/>
          <a:p>
            <a:r>
              <a:rPr lang="zh-CN" altLang="en-US" dirty="0" smtClean="0"/>
              <a:t>成立于</a:t>
            </a:r>
            <a:r>
              <a:rPr lang="en-US" altLang="zh-CN" dirty="0" smtClean="0"/>
              <a:t>1993</a:t>
            </a:r>
            <a:r>
              <a:rPr lang="zh-CN" altLang="en-US" dirty="0" smtClean="0"/>
              <a:t>年，在香港、北京、上海、杭州、广州、深圳等地均设有办事处</a:t>
            </a:r>
          </a:p>
          <a:p>
            <a:r>
              <a:rPr lang="zh-CN" altLang="en-US" dirty="0" smtClean="0"/>
              <a:t>最早进入中国市场的国际投资机构之一</a:t>
            </a:r>
            <a:endParaRPr lang="en-US" altLang="zh-CN" dirty="0" smtClean="0"/>
          </a:p>
          <a:p>
            <a:r>
              <a:rPr lang="zh-CN" altLang="en-US" dirty="0" smtClean="0"/>
              <a:t>已成为中国风险投资行业的领先者</a:t>
            </a:r>
          </a:p>
          <a:p>
            <a:r>
              <a:rPr lang="zh-CN" altLang="en-US" dirty="0" smtClean="0"/>
              <a:t>投资了</a:t>
            </a:r>
            <a:r>
              <a:rPr lang="en-US" altLang="zh-CN" dirty="0" smtClean="0"/>
              <a:t>300</a:t>
            </a:r>
            <a:r>
              <a:rPr lang="zh-CN" altLang="en-US" dirty="0" smtClean="0"/>
              <a:t>余家优秀公司，包括</a:t>
            </a:r>
            <a:endParaRPr lang="en-US" altLang="zh-CN" dirty="0" smtClean="0"/>
          </a:p>
          <a:p>
            <a:pPr lvl="1"/>
            <a:r>
              <a:rPr lang="zh-CN" altLang="en-US" dirty="0" smtClean="0"/>
              <a:t>百度、搜狐、腾讯、携程、金蝶、奇虎</a:t>
            </a:r>
            <a:r>
              <a:rPr lang="en-US" altLang="zh-CN" dirty="0" smtClean="0"/>
              <a:t>360</a:t>
            </a:r>
            <a:r>
              <a:rPr lang="zh-CN" altLang="en-US" dirty="0" smtClean="0"/>
              <a:t>、</a:t>
            </a:r>
            <a:r>
              <a:rPr lang="en-US" altLang="zh-CN" dirty="0" smtClean="0"/>
              <a:t>91</a:t>
            </a:r>
            <a:r>
              <a:rPr lang="zh-CN" altLang="en-US" dirty="0" smtClean="0"/>
              <a:t>手机助手、汉庭、如家</a:t>
            </a:r>
            <a:endParaRPr lang="en-US" altLang="zh-CN" dirty="0" smtClean="0"/>
          </a:p>
          <a:p>
            <a:pPr lvl="1"/>
            <a:r>
              <a:rPr lang="zh-CN" altLang="en-US" dirty="0" smtClean="0"/>
              <a:t>已有</a:t>
            </a:r>
            <a:r>
              <a:rPr lang="en-US" altLang="zh-CN" dirty="0" smtClean="0"/>
              <a:t>70</a:t>
            </a:r>
            <a:r>
              <a:rPr lang="zh-CN" altLang="en-US" dirty="0" smtClean="0"/>
              <a:t>多家所投公司上市或并购</a:t>
            </a:r>
            <a:endParaRPr lang="zh-CN" altLang="en-US" dirty="0"/>
          </a:p>
        </p:txBody>
      </p:sp>
    </p:spTree>
    <p:extLst>
      <p:ext uri="{BB962C8B-B14F-4D97-AF65-F5344CB8AC3E}">
        <p14:creationId xmlns:p14="http://schemas.microsoft.com/office/powerpoint/2010/main" val="968548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出席公司简介</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b="1" dirty="0"/>
              <a:t> </a:t>
            </a:r>
            <a:r>
              <a:rPr lang="zh-CN" altLang="en-US" b="1" dirty="0"/>
              <a:t>挖</a:t>
            </a:r>
            <a:r>
              <a:rPr lang="zh-CN" altLang="en-US" b="1" dirty="0" smtClean="0"/>
              <a:t>财</a:t>
            </a:r>
            <a:endParaRPr lang="en-US" altLang="zh-CN" b="1" dirty="0" smtClean="0"/>
          </a:p>
          <a:p>
            <a:pPr lvl="1"/>
            <a:r>
              <a:rPr lang="zh-CN" altLang="en-US" dirty="0" smtClean="0"/>
              <a:t>国内</a:t>
            </a:r>
            <a:r>
              <a:rPr lang="zh-CN" altLang="en-US" dirty="0"/>
              <a:t>最早的个人记账理财平台，专注于帮用户实现个人资产管理的便利化、个人记账理财的移动化、个人财务数据管理的云端化，目前兼做资产管理、理财投资服务等金融服务。目前已融资</a:t>
            </a:r>
            <a:r>
              <a:rPr lang="en-US" altLang="zh-CN" dirty="0"/>
              <a:t>B</a:t>
            </a:r>
            <a:r>
              <a:rPr lang="zh-CN" altLang="en-US" dirty="0"/>
              <a:t>轮</a:t>
            </a:r>
            <a:r>
              <a:rPr lang="en-US" altLang="zh-CN" dirty="0"/>
              <a:t>5000</a:t>
            </a:r>
            <a:r>
              <a:rPr lang="zh-CN" altLang="en-US" dirty="0"/>
              <a:t>万美金。</a:t>
            </a:r>
          </a:p>
          <a:p>
            <a:r>
              <a:rPr lang="zh-CN" altLang="en-US" b="1" dirty="0" smtClean="0"/>
              <a:t>蘑菇街</a:t>
            </a:r>
            <a:endParaRPr lang="en-US" altLang="zh-CN" dirty="0" smtClean="0"/>
          </a:p>
          <a:p>
            <a:pPr lvl="1"/>
            <a:r>
              <a:rPr lang="zh-CN" altLang="en-US" dirty="0" smtClean="0"/>
              <a:t>蘑菇</a:t>
            </a:r>
            <a:r>
              <a:rPr lang="zh-CN" altLang="en-US" dirty="0"/>
              <a:t>街是一家女性时尚购物分享及导购网站，帮助</a:t>
            </a:r>
            <a:r>
              <a:rPr lang="en-US" altLang="zh-CN" dirty="0"/>
              <a:t>8000</a:t>
            </a:r>
            <a:r>
              <a:rPr lang="zh-CN" altLang="en-US" dirty="0"/>
              <a:t>万爱美的女性会员在上面实现逛街、挑选、购买、分享购物乐趣，同时是移动社会化电商的先驱者。目前已融资</a:t>
            </a:r>
            <a:r>
              <a:rPr lang="en-US" altLang="zh-CN" dirty="0"/>
              <a:t>D</a:t>
            </a:r>
            <a:r>
              <a:rPr lang="zh-CN" altLang="en-US" dirty="0"/>
              <a:t>轮</a:t>
            </a:r>
            <a:r>
              <a:rPr lang="en-US" altLang="zh-CN" dirty="0"/>
              <a:t>2</a:t>
            </a:r>
            <a:r>
              <a:rPr lang="zh-CN" altLang="en-US" dirty="0"/>
              <a:t>亿美金；</a:t>
            </a:r>
          </a:p>
          <a:p>
            <a:r>
              <a:rPr lang="zh-CN" altLang="en-US" b="1" dirty="0" smtClean="0"/>
              <a:t>贝</a:t>
            </a:r>
            <a:r>
              <a:rPr lang="zh-CN" altLang="en-US" b="1" dirty="0"/>
              <a:t>贝</a:t>
            </a:r>
            <a:r>
              <a:rPr lang="zh-CN" altLang="en-US" b="1" dirty="0" smtClean="0"/>
              <a:t>网</a:t>
            </a:r>
            <a:endParaRPr lang="en-US" altLang="zh-CN" b="1" dirty="0" smtClean="0"/>
          </a:p>
          <a:p>
            <a:pPr lvl="1"/>
            <a:r>
              <a:rPr lang="zh-CN" altLang="en-US" dirty="0" smtClean="0"/>
              <a:t>贝</a:t>
            </a:r>
            <a:r>
              <a:rPr lang="zh-CN" altLang="en-US" dirty="0"/>
              <a:t>贝网是一家母婴特卖网站，以品牌正品、独家折扣、限时抢购为特色，每天以</a:t>
            </a:r>
            <a:r>
              <a:rPr lang="en-US" altLang="zh-CN" dirty="0"/>
              <a:t>1-7</a:t>
            </a:r>
            <a:r>
              <a:rPr lang="zh-CN" altLang="en-US" dirty="0"/>
              <a:t>折超低折扣对童装、童鞋、儿童玩具、用品等母婴类非标品进行限时特卖。目前已融资</a:t>
            </a:r>
            <a:r>
              <a:rPr lang="en-US" altLang="zh-CN" dirty="0"/>
              <a:t>C</a:t>
            </a:r>
            <a:r>
              <a:rPr lang="zh-CN" altLang="en-US" dirty="0"/>
              <a:t>轮</a:t>
            </a:r>
            <a:r>
              <a:rPr lang="en-US" altLang="zh-CN" dirty="0"/>
              <a:t>1</a:t>
            </a:r>
            <a:r>
              <a:rPr lang="zh-CN" altLang="en-US" dirty="0"/>
              <a:t>亿美金；</a:t>
            </a:r>
          </a:p>
          <a:p>
            <a:r>
              <a:rPr lang="zh-CN" altLang="en-US" b="1" dirty="0" smtClean="0"/>
              <a:t>维</a:t>
            </a:r>
            <a:r>
              <a:rPr lang="zh-CN" altLang="en-US" b="1" dirty="0"/>
              <a:t>金</a:t>
            </a:r>
            <a:r>
              <a:rPr lang="en-US" altLang="zh-CN" b="1" dirty="0" err="1" smtClean="0"/>
              <a:t>Vfinance</a:t>
            </a:r>
            <a:endParaRPr lang="en-US" altLang="zh-CN" b="1" dirty="0" smtClean="0"/>
          </a:p>
          <a:p>
            <a:pPr lvl="1"/>
            <a:r>
              <a:rPr lang="zh-CN" altLang="en-US" dirty="0" smtClean="0"/>
              <a:t>维</a:t>
            </a:r>
            <a:r>
              <a:rPr lang="zh-CN" altLang="en-US" dirty="0"/>
              <a:t>金</a:t>
            </a:r>
            <a:r>
              <a:rPr lang="en-US" altLang="zh-CN" dirty="0" err="1"/>
              <a:t>VFinance</a:t>
            </a:r>
            <a:r>
              <a:rPr lang="zh-CN" altLang="en-US" dirty="0"/>
              <a:t>是一家的互联网金融基础设施服务商，致力于协助有意参与互联网金融业务的企业客户确定战略方向和整体解决方案，并提供业界一流的架构和系统来确保其业务安全稳定地运行。获得</a:t>
            </a:r>
            <a:r>
              <a:rPr lang="en-US" altLang="zh-CN" dirty="0"/>
              <a:t>IDG</a:t>
            </a:r>
            <a:r>
              <a:rPr lang="zh-CN" altLang="en-US" dirty="0"/>
              <a:t>资本</a:t>
            </a:r>
            <a:r>
              <a:rPr lang="en-US" altLang="zh-CN" dirty="0"/>
              <a:t>1000</a:t>
            </a:r>
            <a:r>
              <a:rPr lang="zh-CN" altLang="en-US" dirty="0"/>
              <a:t>万美金</a:t>
            </a:r>
            <a:r>
              <a:rPr lang="en-US" altLang="zh-CN" dirty="0"/>
              <a:t>A</a:t>
            </a:r>
            <a:r>
              <a:rPr lang="zh-CN" altLang="en-US" dirty="0"/>
              <a:t>轮融资</a:t>
            </a:r>
            <a:r>
              <a:rPr lang="zh-CN" altLang="en-US" dirty="0" smtClean="0"/>
              <a:t>；</a:t>
            </a:r>
            <a:endParaRPr lang="zh-CN" altLang="en-US" dirty="0"/>
          </a:p>
        </p:txBody>
      </p:sp>
    </p:spTree>
    <p:extLst>
      <p:ext uri="{BB962C8B-B14F-4D97-AF65-F5344CB8AC3E}">
        <p14:creationId xmlns:p14="http://schemas.microsoft.com/office/powerpoint/2010/main" val="401711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出席公司简介</a:t>
            </a:r>
            <a:r>
              <a:rPr lang="en-US" altLang="zh-CN" b="1" dirty="0" smtClean="0"/>
              <a:t>(</a:t>
            </a:r>
            <a:r>
              <a:rPr lang="zh-CN" altLang="en-US" b="1" dirty="0" smtClean="0"/>
              <a:t>续</a:t>
            </a:r>
            <a:r>
              <a:rPr lang="en-US" altLang="zh-CN" b="1" dirty="0" smtClean="0"/>
              <a:t>)</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b="1" dirty="0" smtClean="0"/>
              <a:t>电视猫 </a:t>
            </a:r>
            <a:r>
              <a:rPr lang="en-US" altLang="zh-CN" b="1" dirty="0" smtClean="0"/>
              <a:t>more </a:t>
            </a:r>
            <a:r>
              <a:rPr lang="en-US" altLang="zh-CN" b="1" dirty="0" err="1" smtClean="0"/>
              <a:t>tv</a:t>
            </a:r>
            <a:endParaRPr lang="en-US" altLang="zh-CN" b="1" dirty="0" smtClean="0"/>
          </a:p>
          <a:p>
            <a:pPr lvl="1"/>
            <a:r>
              <a:rPr lang="en-US" altLang="zh-CN" dirty="0" err="1" smtClean="0"/>
              <a:t>MoreTV</a:t>
            </a:r>
            <a:r>
              <a:rPr lang="zh-CN" altLang="en-US" dirty="0" smtClean="0"/>
              <a:t>电视猫是一款智能电视</a:t>
            </a:r>
            <a:r>
              <a:rPr lang="en-US" altLang="zh-CN" dirty="0" smtClean="0"/>
              <a:t>APP</a:t>
            </a:r>
            <a:r>
              <a:rPr lang="zh-CN" altLang="en-US" dirty="0" smtClean="0"/>
              <a:t>，为智能电视用户提供全面、及时、稳定的视频导视服务，定制的视频聚合智能应用。获得</a:t>
            </a:r>
            <a:r>
              <a:rPr lang="en-US" altLang="zh-CN" dirty="0" smtClean="0"/>
              <a:t>IDG</a:t>
            </a:r>
            <a:r>
              <a:rPr lang="zh-CN" altLang="en-US" dirty="0" smtClean="0"/>
              <a:t>资本数百万美金</a:t>
            </a:r>
            <a:r>
              <a:rPr lang="en-US" altLang="zh-CN" dirty="0" smtClean="0"/>
              <a:t>A</a:t>
            </a:r>
            <a:r>
              <a:rPr lang="zh-CN" altLang="en-US" dirty="0" smtClean="0"/>
              <a:t>轮投资</a:t>
            </a:r>
            <a:endParaRPr lang="en-US" altLang="zh-CN" dirty="0" smtClean="0"/>
          </a:p>
          <a:p>
            <a:r>
              <a:rPr lang="zh-CN" altLang="en-US" b="1" dirty="0" smtClean="0"/>
              <a:t>寺库</a:t>
            </a:r>
            <a:endParaRPr lang="en-US" altLang="zh-CN" b="1" dirty="0" smtClean="0"/>
          </a:p>
          <a:p>
            <a:pPr lvl="1"/>
            <a:r>
              <a:rPr lang="zh-CN" altLang="en-US" dirty="0" smtClean="0"/>
              <a:t>寺库网是一家奢侈品电商，为中国高端消费人群提供从奢侈品新品销售、鉴定评估、 售后养护、到奢侈品再流通等全方位的“一站式”奢侈品专业服务。目前已融资</a:t>
            </a:r>
            <a:r>
              <a:rPr lang="en-US" altLang="zh-CN" dirty="0" smtClean="0"/>
              <a:t>D</a:t>
            </a:r>
            <a:r>
              <a:rPr lang="zh-CN" altLang="en-US" dirty="0" smtClean="0"/>
              <a:t>轮</a:t>
            </a:r>
            <a:r>
              <a:rPr lang="en-US" altLang="zh-CN" dirty="0" smtClean="0"/>
              <a:t>1</a:t>
            </a:r>
            <a:r>
              <a:rPr lang="zh-CN" altLang="en-US" dirty="0" smtClean="0"/>
              <a:t>亿美金</a:t>
            </a:r>
          </a:p>
          <a:p>
            <a:r>
              <a:rPr lang="en-US" altLang="zh-CN" b="1" dirty="0" smtClean="0"/>
              <a:t>ROKID</a:t>
            </a:r>
          </a:p>
          <a:p>
            <a:pPr lvl="1"/>
            <a:r>
              <a:rPr lang="zh-CN" altLang="en-US" dirty="0" smtClean="0"/>
              <a:t>一家神秘又牛逼的做智能机器人的创业公司</a:t>
            </a:r>
          </a:p>
          <a:p>
            <a:r>
              <a:rPr lang="zh-CN" altLang="en-US" b="1" dirty="0" smtClean="0"/>
              <a:t>捞月狗</a:t>
            </a:r>
            <a:endParaRPr lang="en-US" altLang="zh-CN" b="1" dirty="0" smtClean="0"/>
          </a:p>
          <a:p>
            <a:pPr lvl="1"/>
            <a:r>
              <a:rPr lang="zh-CN" altLang="en-US" dirty="0" smtClean="0"/>
              <a:t>捞月狗网站是一家专注于游戏数据排名服务的网站。目前主要服务的游戏包括魔兽世界、暗黑破坏神、</a:t>
            </a:r>
            <a:r>
              <a:rPr lang="en-US" altLang="zh-CN" dirty="0" smtClean="0"/>
              <a:t>DOTA2</a:t>
            </a:r>
            <a:r>
              <a:rPr lang="zh-CN" altLang="en-US" dirty="0" smtClean="0"/>
              <a:t>、英雄联盟等</a:t>
            </a:r>
          </a:p>
          <a:p>
            <a:endParaRPr lang="zh-CN" altLang="en-US" dirty="0"/>
          </a:p>
        </p:txBody>
      </p:sp>
    </p:spTree>
    <p:extLst>
      <p:ext uri="{BB962C8B-B14F-4D97-AF65-F5344CB8AC3E}">
        <p14:creationId xmlns:p14="http://schemas.microsoft.com/office/powerpoint/2010/main" val="2833960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技术大咖</a:t>
            </a:r>
            <a:endParaRPr lang="zh-CN" altLang="en-US" b="1" dirty="0"/>
          </a:p>
        </p:txBody>
      </p:sp>
      <p:sp>
        <p:nvSpPr>
          <p:cNvPr id="3" name="内容占位符 2"/>
          <p:cNvSpPr>
            <a:spLocks noGrp="1"/>
          </p:cNvSpPr>
          <p:nvPr>
            <p:ph idx="1"/>
          </p:nvPr>
        </p:nvSpPr>
        <p:spPr/>
        <p:txBody>
          <a:bodyPr>
            <a:normAutofit fontScale="92500" lnSpcReduction="20000"/>
          </a:bodyPr>
          <a:lstStyle/>
          <a:p>
            <a:r>
              <a:rPr lang="zh-CN" altLang="en-US" dirty="0" smtClean="0"/>
              <a:t>俞强华</a:t>
            </a:r>
            <a:endParaRPr lang="en-US" altLang="zh-CN" dirty="0"/>
          </a:p>
          <a:p>
            <a:pPr lvl="1"/>
            <a:r>
              <a:rPr lang="zh-CN" altLang="en-US" dirty="0" smtClean="0"/>
              <a:t>曾任盛大在线首席架构师、快钱首席架构师，负责架构，产品研发和系统运维。毕业于清华大学，</a:t>
            </a:r>
            <a:r>
              <a:rPr lang="en-US" altLang="zh-CN" dirty="0" smtClean="0"/>
              <a:t>13</a:t>
            </a:r>
            <a:r>
              <a:rPr lang="zh-CN" altLang="en-US" dirty="0" smtClean="0"/>
              <a:t>年创办维金</a:t>
            </a:r>
          </a:p>
          <a:p>
            <a:r>
              <a:rPr lang="zh-CN" altLang="en-US" dirty="0" smtClean="0"/>
              <a:t>石佛</a:t>
            </a:r>
            <a:endParaRPr lang="en-US" altLang="zh-CN" dirty="0" smtClean="0"/>
          </a:p>
          <a:p>
            <a:pPr lvl="1"/>
            <a:r>
              <a:rPr lang="zh-CN" altLang="en-US" dirty="0" smtClean="0"/>
              <a:t>蘑菇街资深搜索算法经理，曾就职于网易科技。毕业于浙大计算机系；</a:t>
            </a:r>
          </a:p>
          <a:p>
            <a:r>
              <a:rPr lang="zh-CN" altLang="en-US" dirty="0" smtClean="0"/>
              <a:t>王琪</a:t>
            </a:r>
            <a:endParaRPr lang="en-US" altLang="zh-CN" dirty="0" smtClean="0"/>
          </a:p>
          <a:p>
            <a:pPr lvl="1"/>
            <a:r>
              <a:rPr lang="zh-CN" altLang="en-US" dirty="0" smtClean="0"/>
              <a:t>捞月狗创始人</a:t>
            </a:r>
            <a:r>
              <a:rPr lang="en-US" altLang="zh-CN" dirty="0" smtClean="0"/>
              <a:t>&amp;CTO</a:t>
            </a:r>
            <a:r>
              <a:rPr lang="zh-CN" altLang="en-US" dirty="0" smtClean="0"/>
              <a:t>，前腾讯</a:t>
            </a:r>
            <a:r>
              <a:rPr lang="en-US" altLang="zh-CN" dirty="0" smtClean="0"/>
              <a:t>ECC</a:t>
            </a:r>
            <a:r>
              <a:rPr lang="zh-CN" altLang="en-US" dirty="0" smtClean="0"/>
              <a:t>技术负责；</a:t>
            </a:r>
          </a:p>
          <a:p>
            <a:r>
              <a:rPr lang="zh-CN" altLang="en-US" dirty="0" smtClean="0"/>
              <a:t> 丁飞</a:t>
            </a:r>
            <a:endParaRPr lang="en-US" altLang="zh-CN" dirty="0" smtClean="0"/>
          </a:p>
          <a:p>
            <a:pPr lvl="1"/>
            <a:r>
              <a:rPr lang="en-US" altLang="zh-CN" dirty="0" smtClean="0"/>
              <a:t>IDG</a:t>
            </a:r>
            <a:r>
              <a:rPr lang="zh-CN" altLang="en-US" dirty="0" smtClean="0"/>
              <a:t>自由人计划成员，普林斯顿大学微电子系博士</a:t>
            </a:r>
            <a:endParaRPr lang="zh-CN" altLang="en-US" dirty="0"/>
          </a:p>
        </p:txBody>
      </p:sp>
    </p:spTree>
    <p:extLst>
      <p:ext uri="{BB962C8B-B14F-4D97-AF65-F5344CB8AC3E}">
        <p14:creationId xmlns:p14="http://schemas.microsoft.com/office/powerpoint/2010/main" val="414886932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336</Words>
  <Application>Microsoft Office PowerPoint</Application>
  <PresentationFormat>全屏显示(4:3)</PresentationFormat>
  <Paragraphs>37</Paragraphs>
  <Slides>5</Slides>
  <Notes>1</Notes>
  <HiddenSlides>0</HiddenSlides>
  <MMClips>0</MMClips>
  <ScaleCrop>false</ScaleCrop>
  <HeadingPairs>
    <vt:vector size="4" baseType="variant">
      <vt:variant>
        <vt:lpstr>主题</vt:lpstr>
      </vt:variant>
      <vt:variant>
        <vt:i4>1</vt:i4>
      </vt:variant>
      <vt:variant>
        <vt:lpstr>幻灯片标题</vt:lpstr>
      </vt:variant>
      <vt:variant>
        <vt:i4>5</vt:i4>
      </vt:variant>
    </vt:vector>
  </HeadingPairs>
  <TitlesOfParts>
    <vt:vector size="6" baseType="lpstr">
      <vt:lpstr>Office 主题​​</vt:lpstr>
      <vt:lpstr> IDG资本茶话会</vt:lpstr>
      <vt:lpstr>IDG资本</vt:lpstr>
      <vt:lpstr>出席公司简介</vt:lpstr>
      <vt:lpstr>出席公司简介(续)</vt:lpstr>
      <vt:lpstr>技术大咖</vt:lpstr>
    </vt:vector>
  </TitlesOfParts>
  <Company>SJTU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IDG资本茶话会</dc:title>
  <dc:creator>marong</dc:creator>
  <cp:lastModifiedBy>marong</cp:lastModifiedBy>
  <cp:revision>2</cp:revision>
  <dcterms:created xsi:type="dcterms:W3CDTF">2015-02-03T20:40:07Z</dcterms:created>
  <dcterms:modified xsi:type="dcterms:W3CDTF">2015-02-03T20:48:16Z</dcterms:modified>
</cp:coreProperties>
</file>