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57" r:id="rId3"/>
    <p:sldId id="258" r:id="rId4"/>
    <p:sldId id="276" r:id="rId5"/>
    <p:sldId id="266" r:id="rId6"/>
    <p:sldId id="267" r:id="rId7"/>
    <p:sldId id="281" r:id="rId8"/>
    <p:sldId id="274" r:id="rId9"/>
    <p:sldId id="275" r:id="rId10"/>
    <p:sldId id="277" r:id="rId11"/>
    <p:sldId id="278" r:id="rId12"/>
    <p:sldId id="269" r:id="rId13"/>
    <p:sldId id="279" r:id="rId14"/>
    <p:sldId id="280" r:id="rId15"/>
    <p:sldId id="282" r:id="rId16"/>
    <p:sldId id="283" r:id="rId17"/>
    <p:sldId id="284" r:id="rId18"/>
    <p:sldId id="285" r:id="rId19"/>
    <p:sldId id="286" r:id="rId20"/>
    <p:sldId id="287" r:id="rId21"/>
    <p:sldId id="288" r:id="rId22"/>
    <p:sldId id="262" r:id="rId23"/>
    <p:sldId id="299" r:id="rId24"/>
    <p:sldId id="300" r:id="rId25"/>
    <p:sldId id="301" r:id="rId26"/>
    <p:sldId id="302" r:id="rId27"/>
    <p:sldId id="265" r:id="rId28"/>
    <p:sldId id="295" r:id="rId29"/>
    <p:sldId id="296" r:id="rId30"/>
    <p:sldId id="303" r:id="rId31"/>
    <p:sldId id="298" r:id="rId32"/>
    <p:sldId id="294" r:id="rId33"/>
    <p:sldId id="312" r:id="rId34"/>
    <p:sldId id="308" r:id="rId35"/>
    <p:sldId id="309" r:id="rId36"/>
    <p:sldId id="310" r:id="rId37"/>
    <p:sldId id="311" r:id="rId38"/>
    <p:sldId id="313" r:id="rId39"/>
    <p:sldId id="315" r:id="rId40"/>
    <p:sldId id="317" r:id="rId41"/>
    <p:sldId id="318" r:id="rId42"/>
    <p:sldId id="314" r:id="rId43"/>
    <p:sldId id="316" r:id="rId44"/>
    <p:sldId id="319" r:id="rId45"/>
    <p:sldId id="323" r:id="rId46"/>
    <p:sldId id="320" r:id="rId47"/>
    <p:sldId id="321" r:id="rId48"/>
    <p:sldId id="324" r:id="rId49"/>
    <p:sldId id="325" r:id="rId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4175" autoAdjust="0"/>
  </p:normalViewPr>
  <p:slideViewPr>
    <p:cSldViewPr snapToGrid="0">
      <p:cViewPr varScale="1">
        <p:scale>
          <a:sx n="67" d="100"/>
          <a:sy n="67" d="100"/>
        </p:scale>
        <p:origin x="85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AD509A-FF0F-48B1-A359-B8D36BAE090D}" type="datetimeFigureOut">
              <a:rPr lang="zh-CN" altLang="en-US" smtClean="0"/>
              <a:t>2017/5/13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4ADFC5-D443-4611-9E3C-A066EDEB2741}" type="slidenum">
              <a:rPr lang="zh-CN" altLang="en-US" smtClean="0"/>
              <a:t>‹#›</a:t>
            </a:fld>
            <a:endParaRPr lang="zh-CN" altLang="en-US"/>
          </a:p>
        </p:txBody>
      </p:sp>
    </p:spTree>
    <p:extLst>
      <p:ext uri="{BB962C8B-B14F-4D97-AF65-F5344CB8AC3E}">
        <p14:creationId xmlns:p14="http://schemas.microsoft.com/office/powerpoint/2010/main" val="1987135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点击正确，该框显示绿色并显示解答；点击错误，该框显示红色并绿色显示正确的框和解答。解答出现时计时</a:t>
            </a:r>
            <a:r>
              <a:rPr lang="en-US" altLang="zh-CN" dirty="0" smtClean="0"/>
              <a:t>5</a:t>
            </a:r>
            <a:r>
              <a:rPr lang="zh-CN" altLang="en-US" dirty="0" smtClean="0"/>
              <a:t>秒进入下一个题点击红色</a:t>
            </a:r>
            <a:r>
              <a:rPr lang="en-US" altLang="zh-CN" dirty="0" smtClean="0"/>
              <a:t>×</a:t>
            </a:r>
            <a:r>
              <a:rPr lang="zh-CN" altLang="en-US" dirty="0" smtClean="0"/>
              <a:t>返回。</a:t>
            </a:r>
            <a:endParaRPr lang="zh-CN" altLang="en-US" dirty="0"/>
          </a:p>
        </p:txBody>
      </p:sp>
      <p:sp>
        <p:nvSpPr>
          <p:cNvPr id="4" name="灯片编号占位符 3"/>
          <p:cNvSpPr>
            <a:spLocks noGrp="1"/>
          </p:cNvSpPr>
          <p:nvPr>
            <p:ph type="sldNum" sz="quarter" idx="10"/>
          </p:nvPr>
        </p:nvSpPr>
        <p:spPr/>
        <p:txBody>
          <a:bodyPr/>
          <a:lstStyle/>
          <a:p>
            <a:fld id="{674ADFC5-D443-4611-9E3C-A066EDEB2741}" type="slidenum">
              <a:rPr lang="zh-CN" altLang="en-US" smtClean="0"/>
              <a:t>6</a:t>
            </a:fld>
            <a:endParaRPr lang="zh-CN" altLang="en-US"/>
          </a:p>
        </p:txBody>
      </p:sp>
    </p:spTree>
    <p:extLst>
      <p:ext uri="{BB962C8B-B14F-4D97-AF65-F5344CB8AC3E}">
        <p14:creationId xmlns:p14="http://schemas.microsoft.com/office/powerpoint/2010/main" val="15619692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点击正确，该框显示绿色并显示解答；点击错误，该框显示红色并绿色显示正确的框和解答。解答出现时计时</a:t>
            </a:r>
            <a:r>
              <a:rPr lang="en-US" altLang="zh-CN" dirty="0" smtClean="0"/>
              <a:t>5</a:t>
            </a:r>
            <a:r>
              <a:rPr lang="zh-CN" altLang="en-US" dirty="0" smtClean="0"/>
              <a:t>秒进入下一个题点击红色</a:t>
            </a:r>
            <a:r>
              <a:rPr lang="en-US" altLang="zh-CN" dirty="0" smtClean="0"/>
              <a:t>×</a:t>
            </a:r>
            <a:r>
              <a:rPr lang="zh-CN" altLang="en-US" dirty="0" smtClean="0"/>
              <a:t>返回。</a:t>
            </a:r>
          </a:p>
        </p:txBody>
      </p:sp>
      <p:sp>
        <p:nvSpPr>
          <p:cNvPr id="4" name="灯片编号占位符 3"/>
          <p:cNvSpPr>
            <a:spLocks noGrp="1"/>
          </p:cNvSpPr>
          <p:nvPr>
            <p:ph type="sldNum" sz="quarter" idx="10"/>
          </p:nvPr>
        </p:nvSpPr>
        <p:spPr/>
        <p:txBody>
          <a:bodyPr/>
          <a:lstStyle/>
          <a:p>
            <a:fld id="{674ADFC5-D443-4611-9E3C-A066EDEB2741}" type="slidenum">
              <a:rPr lang="zh-CN" altLang="en-US" smtClean="0"/>
              <a:t>21</a:t>
            </a:fld>
            <a:endParaRPr lang="zh-CN" altLang="en-US"/>
          </a:p>
        </p:txBody>
      </p:sp>
    </p:spTree>
    <p:extLst>
      <p:ext uri="{BB962C8B-B14F-4D97-AF65-F5344CB8AC3E}">
        <p14:creationId xmlns:p14="http://schemas.microsoft.com/office/powerpoint/2010/main" val="8186268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4ADFC5-D443-4611-9E3C-A066EDEB2741}" type="slidenum">
              <a:rPr lang="zh-CN" altLang="en-US" smtClean="0"/>
              <a:t>25</a:t>
            </a:fld>
            <a:endParaRPr lang="zh-CN" altLang="en-US"/>
          </a:p>
        </p:txBody>
      </p:sp>
    </p:spTree>
    <p:extLst>
      <p:ext uri="{BB962C8B-B14F-4D97-AF65-F5344CB8AC3E}">
        <p14:creationId xmlns:p14="http://schemas.microsoft.com/office/powerpoint/2010/main" val="609960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框选点击主语，之后框选点击谓语，然后整体判断对错。</a:t>
            </a:r>
            <a:endParaRPr lang="zh-CN" altLang="en-US" dirty="0"/>
          </a:p>
        </p:txBody>
      </p:sp>
      <p:sp>
        <p:nvSpPr>
          <p:cNvPr id="4" name="灯片编号占位符 3"/>
          <p:cNvSpPr>
            <a:spLocks noGrp="1"/>
          </p:cNvSpPr>
          <p:nvPr>
            <p:ph type="sldNum" sz="quarter" idx="10"/>
          </p:nvPr>
        </p:nvSpPr>
        <p:spPr/>
        <p:txBody>
          <a:bodyPr/>
          <a:lstStyle/>
          <a:p>
            <a:fld id="{674ADFC5-D443-4611-9E3C-A066EDEB2741}" type="slidenum">
              <a:rPr lang="zh-CN" altLang="en-US" smtClean="0"/>
              <a:t>26</a:t>
            </a:fld>
            <a:endParaRPr lang="zh-CN" altLang="en-US"/>
          </a:p>
        </p:txBody>
      </p:sp>
    </p:spTree>
    <p:extLst>
      <p:ext uri="{BB962C8B-B14F-4D97-AF65-F5344CB8AC3E}">
        <p14:creationId xmlns:p14="http://schemas.microsoft.com/office/powerpoint/2010/main" val="18964461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鼠标挪动到原文，相应的句子突显。点击原文的句子，选择主题句</a:t>
            </a:r>
            <a:endParaRPr lang="zh-CN" altLang="en-US" dirty="0"/>
          </a:p>
        </p:txBody>
      </p:sp>
      <p:sp>
        <p:nvSpPr>
          <p:cNvPr id="4" name="灯片编号占位符 3"/>
          <p:cNvSpPr>
            <a:spLocks noGrp="1"/>
          </p:cNvSpPr>
          <p:nvPr>
            <p:ph type="sldNum" sz="quarter" idx="10"/>
          </p:nvPr>
        </p:nvSpPr>
        <p:spPr/>
        <p:txBody>
          <a:bodyPr/>
          <a:lstStyle/>
          <a:p>
            <a:fld id="{674ADFC5-D443-4611-9E3C-A066EDEB2741}" type="slidenum">
              <a:rPr lang="zh-CN" altLang="en-US" smtClean="0"/>
              <a:t>29</a:t>
            </a:fld>
            <a:endParaRPr lang="zh-CN" altLang="en-US"/>
          </a:p>
        </p:txBody>
      </p:sp>
    </p:spTree>
    <p:extLst>
      <p:ext uri="{BB962C8B-B14F-4D97-AF65-F5344CB8AC3E}">
        <p14:creationId xmlns:p14="http://schemas.microsoft.com/office/powerpoint/2010/main" val="77494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鼠标挪动到原文，相应的句子突显。点击原文的句子，选择主题句</a:t>
            </a:r>
            <a:endParaRPr lang="zh-CN" altLang="en-US" dirty="0"/>
          </a:p>
        </p:txBody>
      </p:sp>
      <p:sp>
        <p:nvSpPr>
          <p:cNvPr id="4" name="灯片编号占位符 3"/>
          <p:cNvSpPr>
            <a:spLocks noGrp="1"/>
          </p:cNvSpPr>
          <p:nvPr>
            <p:ph type="sldNum" sz="quarter" idx="10"/>
          </p:nvPr>
        </p:nvSpPr>
        <p:spPr/>
        <p:txBody>
          <a:bodyPr/>
          <a:lstStyle/>
          <a:p>
            <a:fld id="{674ADFC5-D443-4611-9E3C-A066EDEB2741}" type="slidenum">
              <a:rPr lang="zh-CN" altLang="en-US" smtClean="0"/>
              <a:t>30</a:t>
            </a:fld>
            <a:endParaRPr lang="zh-CN" altLang="en-US"/>
          </a:p>
        </p:txBody>
      </p:sp>
    </p:spTree>
    <p:extLst>
      <p:ext uri="{BB962C8B-B14F-4D97-AF65-F5344CB8AC3E}">
        <p14:creationId xmlns:p14="http://schemas.microsoft.com/office/powerpoint/2010/main" val="644734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框选点击主语，之后框选点击谓语，然后整体判断对错。</a:t>
            </a:r>
            <a:endParaRPr lang="zh-CN" altLang="en-US" dirty="0"/>
          </a:p>
        </p:txBody>
      </p:sp>
      <p:sp>
        <p:nvSpPr>
          <p:cNvPr id="4" name="灯片编号占位符 3"/>
          <p:cNvSpPr>
            <a:spLocks noGrp="1"/>
          </p:cNvSpPr>
          <p:nvPr>
            <p:ph type="sldNum" sz="quarter" idx="10"/>
          </p:nvPr>
        </p:nvSpPr>
        <p:spPr/>
        <p:txBody>
          <a:bodyPr/>
          <a:lstStyle/>
          <a:p>
            <a:fld id="{674ADFC5-D443-4611-9E3C-A066EDEB2741}" type="slidenum">
              <a:rPr lang="zh-CN" altLang="en-US" smtClean="0"/>
              <a:t>31</a:t>
            </a:fld>
            <a:endParaRPr lang="zh-CN" altLang="en-US"/>
          </a:p>
        </p:txBody>
      </p:sp>
    </p:spTree>
    <p:extLst>
      <p:ext uri="{BB962C8B-B14F-4D97-AF65-F5344CB8AC3E}">
        <p14:creationId xmlns:p14="http://schemas.microsoft.com/office/powerpoint/2010/main" val="8557147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适用于事实信息题，否定事实信息题，推断题，修辞目的题，配对题；指代题，词汇题，句子简化题（化为句子训练），句子插入题，总结题</a:t>
            </a:r>
            <a:r>
              <a:rPr lang="zh-CN" altLang="en-US" baseline="0" dirty="0" smtClean="0"/>
              <a:t>（化为段落训练）</a:t>
            </a:r>
            <a:r>
              <a:rPr lang="zh-CN" altLang="en-US" dirty="0" smtClean="0"/>
              <a:t>方式不同</a:t>
            </a:r>
            <a:endParaRPr lang="zh-CN" altLang="en-US" dirty="0"/>
          </a:p>
        </p:txBody>
      </p:sp>
      <p:sp>
        <p:nvSpPr>
          <p:cNvPr id="4" name="灯片编号占位符 3"/>
          <p:cNvSpPr>
            <a:spLocks noGrp="1"/>
          </p:cNvSpPr>
          <p:nvPr>
            <p:ph type="sldNum" sz="quarter" idx="10"/>
          </p:nvPr>
        </p:nvSpPr>
        <p:spPr/>
        <p:txBody>
          <a:bodyPr/>
          <a:lstStyle/>
          <a:p>
            <a:fld id="{674ADFC5-D443-4611-9E3C-A066EDEB2741}" type="slidenum">
              <a:rPr lang="zh-CN" altLang="en-US" smtClean="0"/>
              <a:t>32</a:t>
            </a:fld>
            <a:endParaRPr lang="zh-CN" altLang="en-US"/>
          </a:p>
        </p:txBody>
      </p:sp>
    </p:spTree>
    <p:extLst>
      <p:ext uri="{BB962C8B-B14F-4D97-AF65-F5344CB8AC3E}">
        <p14:creationId xmlns:p14="http://schemas.microsoft.com/office/powerpoint/2010/main" val="19831362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适用于事实信息题，否定事实信息题，推断题，修辞目的题，配对题；指代题，词汇题，句子简化题（化为句子训练），句子插入题，总结题</a:t>
            </a:r>
            <a:r>
              <a:rPr lang="zh-CN" altLang="en-US" baseline="0" dirty="0" smtClean="0"/>
              <a:t>（化为段落训练）</a:t>
            </a:r>
            <a:r>
              <a:rPr lang="zh-CN" altLang="en-US" dirty="0" smtClean="0"/>
              <a:t>方式不同</a:t>
            </a:r>
            <a:endParaRPr lang="zh-CN" altLang="en-US" dirty="0"/>
          </a:p>
        </p:txBody>
      </p:sp>
      <p:sp>
        <p:nvSpPr>
          <p:cNvPr id="4" name="灯片编号占位符 3"/>
          <p:cNvSpPr>
            <a:spLocks noGrp="1"/>
          </p:cNvSpPr>
          <p:nvPr>
            <p:ph type="sldNum" sz="quarter" idx="10"/>
          </p:nvPr>
        </p:nvSpPr>
        <p:spPr/>
        <p:txBody>
          <a:bodyPr/>
          <a:lstStyle/>
          <a:p>
            <a:fld id="{674ADFC5-D443-4611-9E3C-A066EDEB2741}" type="slidenum">
              <a:rPr lang="zh-CN" altLang="en-US" smtClean="0"/>
              <a:t>33</a:t>
            </a:fld>
            <a:endParaRPr lang="zh-CN" altLang="en-US"/>
          </a:p>
        </p:txBody>
      </p:sp>
    </p:spTree>
    <p:extLst>
      <p:ext uri="{BB962C8B-B14F-4D97-AF65-F5344CB8AC3E}">
        <p14:creationId xmlns:p14="http://schemas.microsoft.com/office/powerpoint/2010/main" val="15509113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4ADFC5-D443-4611-9E3C-A066EDEB2741}" type="slidenum">
              <a:rPr lang="zh-CN" altLang="en-US" smtClean="0"/>
              <a:t>34</a:t>
            </a:fld>
            <a:endParaRPr lang="zh-CN" altLang="en-US"/>
          </a:p>
        </p:txBody>
      </p:sp>
    </p:spTree>
    <p:extLst>
      <p:ext uri="{BB962C8B-B14F-4D97-AF65-F5344CB8AC3E}">
        <p14:creationId xmlns:p14="http://schemas.microsoft.com/office/powerpoint/2010/main" val="25011807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点击选择正确的答案</a:t>
            </a:r>
            <a:endParaRPr lang="zh-CN" altLang="en-US" dirty="0"/>
          </a:p>
        </p:txBody>
      </p:sp>
      <p:sp>
        <p:nvSpPr>
          <p:cNvPr id="4" name="灯片编号占位符 3"/>
          <p:cNvSpPr>
            <a:spLocks noGrp="1"/>
          </p:cNvSpPr>
          <p:nvPr>
            <p:ph type="sldNum" sz="quarter" idx="10"/>
          </p:nvPr>
        </p:nvSpPr>
        <p:spPr/>
        <p:txBody>
          <a:bodyPr/>
          <a:lstStyle/>
          <a:p>
            <a:fld id="{674ADFC5-D443-4611-9E3C-A066EDEB2741}" type="slidenum">
              <a:rPr lang="zh-CN" altLang="en-US" smtClean="0"/>
              <a:t>35</a:t>
            </a:fld>
            <a:endParaRPr lang="zh-CN" altLang="en-US"/>
          </a:p>
        </p:txBody>
      </p:sp>
    </p:spTree>
    <p:extLst>
      <p:ext uri="{BB962C8B-B14F-4D97-AF65-F5344CB8AC3E}">
        <p14:creationId xmlns:p14="http://schemas.microsoft.com/office/powerpoint/2010/main" val="1483530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点击正确，该框显示绿色并显示解答；点击错误，该框显示红色并绿色显示正确的框和解答。解答错误的话则出现时计时</a:t>
            </a:r>
            <a:r>
              <a:rPr lang="en-US" altLang="zh-CN" dirty="0" smtClean="0"/>
              <a:t>5</a:t>
            </a:r>
            <a:r>
              <a:rPr lang="zh-CN" altLang="en-US" dirty="0" smtClean="0"/>
              <a:t>秒进入下一个题点击红色</a:t>
            </a:r>
            <a:r>
              <a:rPr lang="en-US" altLang="zh-CN" dirty="0" smtClean="0"/>
              <a:t>×</a:t>
            </a:r>
            <a:r>
              <a:rPr lang="zh-CN" altLang="en-US" dirty="0" smtClean="0"/>
              <a:t>返回。</a:t>
            </a:r>
            <a:endParaRPr lang="zh-CN" altLang="en-US" dirty="0"/>
          </a:p>
        </p:txBody>
      </p:sp>
      <p:sp>
        <p:nvSpPr>
          <p:cNvPr id="4" name="灯片编号占位符 3"/>
          <p:cNvSpPr>
            <a:spLocks noGrp="1"/>
          </p:cNvSpPr>
          <p:nvPr>
            <p:ph type="sldNum" sz="quarter" idx="10"/>
          </p:nvPr>
        </p:nvSpPr>
        <p:spPr/>
        <p:txBody>
          <a:bodyPr/>
          <a:lstStyle/>
          <a:p>
            <a:fld id="{674ADFC5-D443-4611-9E3C-A066EDEB2741}" type="slidenum">
              <a:rPr lang="zh-CN" altLang="en-US" smtClean="0"/>
              <a:t>7</a:t>
            </a:fld>
            <a:endParaRPr lang="zh-CN" altLang="en-US"/>
          </a:p>
        </p:txBody>
      </p:sp>
    </p:spTree>
    <p:extLst>
      <p:ext uri="{BB962C8B-B14F-4D97-AF65-F5344CB8AC3E}">
        <p14:creationId xmlns:p14="http://schemas.microsoft.com/office/powerpoint/2010/main" val="10693113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点击选择正确的答案</a:t>
            </a:r>
            <a:endParaRPr lang="zh-CN" altLang="en-US" dirty="0"/>
          </a:p>
        </p:txBody>
      </p:sp>
      <p:sp>
        <p:nvSpPr>
          <p:cNvPr id="4" name="灯片编号占位符 3"/>
          <p:cNvSpPr>
            <a:spLocks noGrp="1"/>
          </p:cNvSpPr>
          <p:nvPr>
            <p:ph type="sldNum" sz="quarter" idx="10"/>
          </p:nvPr>
        </p:nvSpPr>
        <p:spPr/>
        <p:txBody>
          <a:bodyPr/>
          <a:lstStyle/>
          <a:p>
            <a:fld id="{674ADFC5-D443-4611-9E3C-A066EDEB2741}" type="slidenum">
              <a:rPr lang="zh-CN" altLang="en-US" smtClean="0"/>
              <a:t>36</a:t>
            </a:fld>
            <a:endParaRPr lang="zh-CN" altLang="en-US"/>
          </a:p>
        </p:txBody>
      </p:sp>
    </p:spTree>
    <p:extLst>
      <p:ext uri="{BB962C8B-B14F-4D97-AF65-F5344CB8AC3E}">
        <p14:creationId xmlns:p14="http://schemas.microsoft.com/office/powerpoint/2010/main" val="24488828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点击选择正确的答案</a:t>
            </a:r>
            <a:endParaRPr lang="zh-CN" altLang="en-US" dirty="0"/>
          </a:p>
        </p:txBody>
      </p:sp>
      <p:sp>
        <p:nvSpPr>
          <p:cNvPr id="4" name="灯片编号占位符 3"/>
          <p:cNvSpPr>
            <a:spLocks noGrp="1"/>
          </p:cNvSpPr>
          <p:nvPr>
            <p:ph type="sldNum" sz="quarter" idx="10"/>
          </p:nvPr>
        </p:nvSpPr>
        <p:spPr/>
        <p:txBody>
          <a:bodyPr/>
          <a:lstStyle/>
          <a:p>
            <a:fld id="{674ADFC5-D443-4611-9E3C-A066EDEB2741}" type="slidenum">
              <a:rPr lang="zh-CN" altLang="en-US" smtClean="0"/>
              <a:t>37</a:t>
            </a:fld>
            <a:endParaRPr lang="zh-CN" altLang="en-US"/>
          </a:p>
        </p:txBody>
      </p:sp>
    </p:spTree>
    <p:extLst>
      <p:ext uri="{BB962C8B-B14F-4D97-AF65-F5344CB8AC3E}">
        <p14:creationId xmlns:p14="http://schemas.microsoft.com/office/powerpoint/2010/main" val="16278708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适用于事实信息题，否定事实信息题，推断题，修辞目的题，配对题；指代题，词汇题，句子简化题（化为句子训练），句子插入题，总结题</a:t>
            </a:r>
            <a:r>
              <a:rPr lang="zh-CN" altLang="en-US" baseline="0" dirty="0" smtClean="0"/>
              <a:t>（化为段落训练）</a:t>
            </a:r>
            <a:r>
              <a:rPr lang="zh-CN" altLang="en-US" dirty="0" smtClean="0"/>
              <a:t>方式不同</a:t>
            </a:r>
            <a:endParaRPr lang="zh-CN" altLang="en-US" dirty="0"/>
          </a:p>
        </p:txBody>
      </p:sp>
      <p:sp>
        <p:nvSpPr>
          <p:cNvPr id="4" name="灯片编号占位符 3"/>
          <p:cNvSpPr>
            <a:spLocks noGrp="1"/>
          </p:cNvSpPr>
          <p:nvPr>
            <p:ph type="sldNum" sz="quarter" idx="10"/>
          </p:nvPr>
        </p:nvSpPr>
        <p:spPr/>
        <p:txBody>
          <a:bodyPr/>
          <a:lstStyle/>
          <a:p>
            <a:fld id="{674ADFC5-D443-4611-9E3C-A066EDEB2741}" type="slidenum">
              <a:rPr lang="zh-CN" altLang="en-US" smtClean="0"/>
              <a:t>38</a:t>
            </a:fld>
            <a:endParaRPr lang="zh-CN" altLang="en-US"/>
          </a:p>
        </p:txBody>
      </p:sp>
    </p:spTree>
    <p:extLst>
      <p:ext uri="{BB962C8B-B14F-4D97-AF65-F5344CB8AC3E}">
        <p14:creationId xmlns:p14="http://schemas.microsoft.com/office/powerpoint/2010/main" val="15150832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4ADFC5-D443-4611-9E3C-A066EDEB2741}" type="slidenum">
              <a:rPr lang="zh-CN" altLang="en-US" smtClean="0"/>
              <a:t>39</a:t>
            </a:fld>
            <a:endParaRPr lang="zh-CN" altLang="en-US"/>
          </a:p>
        </p:txBody>
      </p:sp>
    </p:spTree>
    <p:extLst>
      <p:ext uri="{BB962C8B-B14F-4D97-AF65-F5344CB8AC3E}">
        <p14:creationId xmlns:p14="http://schemas.microsoft.com/office/powerpoint/2010/main" val="24969221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4ADFC5-D443-4611-9E3C-A066EDEB2741}" type="slidenum">
              <a:rPr lang="zh-CN" altLang="en-US" smtClean="0"/>
              <a:t>40</a:t>
            </a:fld>
            <a:endParaRPr lang="zh-CN" altLang="en-US"/>
          </a:p>
        </p:txBody>
      </p:sp>
    </p:spTree>
    <p:extLst>
      <p:ext uri="{BB962C8B-B14F-4D97-AF65-F5344CB8AC3E}">
        <p14:creationId xmlns:p14="http://schemas.microsoft.com/office/powerpoint/2010/main" val="6038077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4ADFC5-D443-4611-9E3C-A066EDEB2741}" type="slidenum">
              <a:rPr lang="zh-CN" altLang="en-US" smtClean="0"/>
              <a:t>41</a:t>
            </a:fld>
            <a:endParaRPr lang="zh-CN" altLang="en-US"/>
          </a:p>
        </p:txBody>
      </p:sp>
    </p:spTree>
    <p:extLst>
      <p:ext uri="{BB962C8B-B14F-4D97-AF65-F5344CB8AC3E}">
        <p14:creationId xmlns:p14="http://schemas.microsoft.com/office/powerpoint/2010/main" val="29242677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适用于事实信息题，否定事实信息题，推断题，修辞目的题，配对题；指代题，词汇题，句子简化题（化为句子训练），句子插入题，总结题</a:t>
            </a:r>
            <a:r>
              <a:rPr lang="zh-CN" altLang="en-US" baseline="0" dirty="0" smtClean="0"/>
              <a:t>（化为段落训练）</a:t>
            </a:r>
            <a:r>
              <a:rPr lang="zh-CN" altLang="en-US" dirty="0" smtClean="0"/>
              <a:t>方式不同</a:t>
            </a:r>
            <a:endParaRPr lang="zh-CN" altLang="en-US" dirty="0"/>
          </a:p>
        </p:txBody>
      </p:sp>
      <p:sp>
        <p:nvSpPr>
          <p:cNvPr id="4" name="灯片编号占位符 3"/>
          <p:cNvSpPr>
            <a:spLocks noGrp="1"/>
          </p:cNvSpPr>
          <p:nvPr>
            <p:ph type="sldNum" sz="quarter" idx="10"/>
          </p:nvPr>
        </p:nvSpPr>
        <p:spPr/>
        <p:txBody>
          <a:bodyPr/>
          <a:lstStyle/>
          <a:p>
            <a:fld id="{674ADFC5-D443-4611-9E3C-A066EDEB2741}" type="slidenum">
              <a:rPr lang="zh-CN" altLang="en-US" smtClean="0"/>
              <a:t>42</a:t>
            </a:fld>
            <a:endParaRPr lang="zh-CN" altLang="en-US"/>
          </a:p>
        </p:txBody>
      </p:sp>
    </p:spTree>
    <p:extLst>
      <p:ext uri="{BB962C8B-B14F-4D97-AF65-F5344CB8AC3E}">
        <p14:creationId xmlns:p14="http://schemas.microsoft.com/office/powerpoint/2010/main" val="10904027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4ADFC5-D443-4611-9E3C-A066EDEB2741}" type="slidenum">
              <a:rPr lang="zh-CN" altLang="en-US" smtClean="0"/>
              <a:t>43</a:t>
            </a:fld>
            <a:endParaRPr lang="zh-CN" altLang="en-US"/>
          </a:p>
        </p:txBody>
      </p:sp>
    </p:spTree>
    <p:extLst>
      <p:ext uri="{BB962C8B-B14F-4D97-AF65-F5344CB8AC3E}">
        <p14:creationId xmlns:p14="http://schemas.microsoft.com/office/powerpoint/2010/main" val="22829318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4ADFC5-D443-4611-9E3C-A066EDEB2741}" type="slidenum">
              <a:rPr lang="zh-CN" altLang="en-US" smtClean="0"/>
              <a:t>44</a:t>
            </a:fld>
            <a:endParaRPr lang="zh-CN" altLang="en-US"/>
          </a:p>
        </p:txBody>
      </p:sp>
    </p:spTree>
    <p:extLst>
      <p:ext uri="{BB962C8B-B14F-4D97-AF65-F5344CB8AC3E}">
        <p14:creationId xmlns:p14="http://schemas.microsoft.com/office/powerpoint/2010/main" val="21392664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4ADFC5-D443-4611-9E3C-A066EDEB2741}" type="slidenum">
              <a:rPr lang="zh-CN" altLang="en-US" smtClean="0"/>
              <a:t>45</a:t>
            </a:fld>
            <a:endParaRPr lang="zh-CN" altLang="en-US"/>
          </a:p>
        </p:txBody>
      </p:sp>
    </p:spTree>
    <p:extLst>
      <p:ext uri="{BB962C8B-B14F-4D97-AF65-F5344CB8AC3E}">
        <p14:creationId xmlns:p14="http://schemas.microsoft.com/office/powerpoint/2010/main" val="1486167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框选点击主语，之后框选点击谓语，然后整体判断对错。</a:t>
            </a:r>
            <a:endParaRPr lang="zh-CN" altLang="en-US" dirty="0"/>
          </a:p>
        </p:txBody>
      </p:sp>
      <p:sp>
        <p:nvSpPr>
          <p:cNvPr id="4" name="灯片编号占位符 3"/>
          <p:cNvSpPr>
            <a:spLocks noGrp="1"/>
          </p:cNvSpPr>
          <p:nvPr>
            <p:ph type="sldNum" sz="quarter" idx="10"/>
          </p:nvPr>
        </p:nvSpPr>
        <p:spPr/>
        <p:txBody>
          <a:bodyPr/>
          <a:lstStyle/>
          <a:p>
            <a:fld id="{674ADFC5-D443-4611-9E3C-A066EDEB2741}" type="slidenum">
              <a:rPr lang="zh-CN" altLang="en-US" smtClean="0"/>
              <a:t>8</a:t>
            </a:fld>
            <a:endParaRPr lang="zh-CN" altLang="en-US"/>
          </a:p>
        </p:txBody>
      </p:sp>
    </p:spTree>
    <p:extLst>
      <p:ext uri="{BB962C8B-B14F-4D97-AF65-F5344CB8AC3E}">
        <p14:creationId xmlns:p14="http://schemas.microsoft.com/office/powerpoint/2010/main" val="15498387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4ADFC5-D443-4611-9E3C-A066EDEB2741}" type="slidenum">
              <a:rPr lang="zh-CN" altLang="en-US" smtClean="0"/>
              <a:t>46</a:t>
            </a:fld>
            <a:endParaRPr lang="zh-CN" altLang="en-US"/>
          </a:p>
        </p:txBody>
      </p:sp>
    </p:spTree>
    <p:extLst>
      <p:ext uri="{BB962C8B-B14F-4D97-AF65-F5344CB8AC3E}">
        <p14:creationId xmlns:p14="http://schemas.microsoft.com/office/powerpoint/2010/main" val="35617330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4ADFC5-D443-4611-9E3C-A066EDEB2741}" type="slidenum">
              <a:rPr lang="zh-CN" altLang="en-US" smtClean="0"/>
              <a:t>47</a:t>
            </a:fld>
            <a:endParaRPr lang="zh-CN" altLang="en-US"/>
          </a:p>
        </p:txBody>
      </p:sp>
    </p:spTree>
    <p:extLst>
      <p:ext uri="{BB962C8B-B14F-4D97-AF65-F5344CB8AC3E}">
        <p14:creationId xmlns:p14="http://schemas.microsoft.com/office/powerpoint/2010/main" val="38115044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4ADFC5-D443-4611-9E3C-A066EDEB2741}" type="slidenum">
              <a:rPr lang="zh-CN" altLang="en-US" smtClean="0"/>
              <a:t>48</a:t>
            </a:fld>
            <a:endParaRPr lang="zh-CN" altLang="en-US"/>
          </a:p>
        </p:txBody>
      </p:sp>
    </p:spTree>
    <p:extLst>
      <p:ext uri="{BB962C8B-B14F-4D97-AF65-F5344CB8AC3E}">
        <p14:creationId xmlns:p14="http://schemas.microsoft.com/office/powerpoint/2010/main" val="16324265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4ADFC5-D443-4611-9E3C-A066EDEB2741}" type="slidenum">
              <a:rPr lang="zh-CN" altLang="en-US" smtClean="0"/>
              <a:t>49</a:t>
            </a:fld>
            <a:endParaRPr lang="zh-CN" altLang="en-US"/>
          </a:p>
        </p:txBody>
      </p:sp>
    </p:spTree>
    <p:extLst>
      <p:ext uri="{BB962C8B-B14F-4D97-AF65-F5344CB8AC3E}">
        <p14:creationId xmlns:p14="http://schemas.microsoft.com/office/powerpoint/2010/main" val="3377008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点击正确，该框显示绿色并显示解答；点击错误，该框显示红色并绿色显示正确的框和解答。解答出现时计时</a:t>
            </a:r>
            <a:r>
              <a:rPr lang="en-US" altLang="zh-CN" dirty="0" smtClean="0"/>
              <a:t>5</a:t>
            </a:r>
            <a:r>
              <a:rPr lang="zh-CN" altLang="en-US" dirty="0" smtClean="0"/>
              <a:t>秒进入下一个题点击红色</a:t>
            </a:r>
            <a:r>
              <a:rPr lang="en-US" altLang="zh-CN" dirty="0" smtClean="0"/>
              <a:t>×</a:t>
            </a:r>
            <a:r>
              <a:rPr lang="zh-CN" altLang="en-US" dirty="0" smtClean="0"/>
              <a:t>返回。</a:t>
            </a:r>
          </a:p>
        </p:txBody>
      </p:sp>
      <p:sp>
        <p:nvSpPr>
          <p:cNvPr id="4" name="灯片编号占位符 3"/>
          <p:cNvSpPr>
            <a:spLocks noGrp="1"/>
          </p:cNvSpPr>
          <p:nvPr>
            <p:ph type="sldNum" sz="quarter" idx="10"/>
          </p:nvPr>
        </p:nvSpPr>
        <p:spPr/>
        <p:txBody>
          <a:bodyPr/>
          <a:lstStyle/>
          <a:p>
            <a:fld id="{674ADFC5-D443-4611-9E3C-A066EDEB2741}" type="slidenum">
              <a:rPr lang="zh-CN" altLang="en-US" smtClean="0"/>
              <a:t>9</a:t>
            </a:fld>
            <a:endParaRPr lang="zh-CN" altLang="en-US"/>
          </a:p>
        </p:txBody>
      </p:sp>
    </p:spTree>
    <p:extLst>
      <p:ext uri="{BB962C8B-B14F-4D97-AF65-F5344CB8AC3E}">
        <p14:creationId xmlns:p14="http://schemas.microsoft.com/office/powerpoint/2010/main" val="2263616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4ADFC5-D443-4611-9E3C-A066EDEB2741}" type="slidenum">
              <a:rPr lang="zh-CN" altLang="en-US" smtClean="0"/>
              <a:t>13</a:t>
            </a:fld>
            <a:endParaRPr lang="zh-CN" altLang="en-US"/>
          </a:p>
        </p:txBody>
      </p:sp>
    </p:spTree>
    <p:extLst>
      <p:ext uri="{BB962C8B-B14F-4D97-AF65-F5344CB8AC3E}">
        <p14:creationId xmlns:p14="http://schemas.microsoft.com/office/powerpoint/2010/main" val="3981366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框选点击主语，之后框选点击谓语，然后整体判断对错。</a:t>
            </a:r>
            <a:endParaRPr lang="zh-CN" altLang="en-US" dirty="0"/>
          </a:p>
        </p:txBody>
      </p:sp>
      <p:sp>
        <p:nvSpPr>
          <p:cNvPr id="4" name="灯片编号占位符 3"/>
          <p:cNvSpPr>
            <a:spLocks noGrp="1"/>
          </p:cNvSpPr>
          <p:nvPr>
            <p:ph type="sldNum" sz="quarter" idx="10"/>
          </p:nvPr>
        </p:nvSpPr>
        <p:spPr/>
        <p:txBody>
          <a:bodyPr/>
          <a:lstStyle/>
          <a:p>
            <a:fld id="{674ADFC5-D443-4611-9E3C-A066EDEB2741}" type="slidenum">
              <a:rPr lang="zh-CN" altLang="en-US" smtClean="0"/>
              <a:t>14</a:t>
            </a:fld>
            <a:endParaRPr lang="zh-CN" altLang="en-US"/>
          </a:p>
        </p:txBody>
      </p:sp>
    </p:spTree>
    <p:extLst>
      <p:ext uri="{BB962C8B-B14F-4D97-AF65-F5344CB8AC3E}">
        <p14:creationId xmlns:p14="http://schemas.microsoft.com/office/powerpoint/2010/main" val="12109961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点击正确，该框显示绿色并显示解答；点击错误，该框显示红色并绿色显示正确的框和解答。解答出现时计时</a:t>
            </a:r>
            <a:r>
              <a:rPr lang="en-US" altLang="zh-CN" dirty="0" smtClean="0"/>
              <a:t>5</a:t>
            </a:r>
            <a:r>
              <a:rPr lang="zh-CN" altLang="en-US" dirty="0" smtClean="0"/>
              <a:t>秒进入下一个题点击红色</a:t>
            </a:r>
            <a:r>
              <a:rPr lang="en-US" altLang="zh-CN" dirty="0" smtClean="0"/>
              <a:t>×</a:t>
            </a:r>
            <a:r>
              <a:rPr lang="zh-CN" altLang="en-US" dirty="0" smtClean="0"/>
              <a:t>返回。</a:t>
            </a:r>
          </a:p>
        </p:txBody>
      </p:sp>
      <p:sp>
        <p:nvSpPr>
          <p:cNvPr id="4" name="灯片编号占位符 3"/>
          <p:cNvSpPr>
            <a:spLocks noGrp="1"/>
          </p:cNvSpPr>
          <p:nvPr>
            <p:ph type="sldNum" sz="quarter" idx="10"/>
          </p:nvPr>
        </p:nvSpPr>
        <p:spPr/>
        <p:txBody>
          <a:bodyPr/>
          <a:lstStyle/>
          <a:p>
            <a:fld id="{674ADFC5-D443-4611-9E3C-A066EDEB2741}" type="slidenum">
              <a:rPr lang="zh-CN" altLang="en-US" smtClean="0"/>
              <a:t>15</a:t>
            </a:fld>
            <a:endParaRPr lang="zh-CN" altLang="en-US"/>
          </a:p>
        </p:txBody>
      </p:sp>
    </p:spTree>
    <p:extLst>
      <p:ext uri="{BB962C8B-B14F-4D97-AF65-F5344CB8AC3E}">
        <p14:creationId xmlns:p14="http://schemas.microsoft.com/office/powerpoint/2010/main" val="779494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4ADFC5-D443-4611-9E3C-A066EDEB2741}" type="slidenum">
              <a:rPr lang="zh-CN" altLang="en-US" smtClean="0"/>
              <a:t>19</a:t>
            </a:fld>
            <a:endParaRPr lang="zh-CN" altLang="en-US"/>
          </a:p>
        </p:txBody>
      </p:sp>
    </p:spTree>
    <p:extLst>
      <p:ext uri="{BB962C8B-B14F-4D97-AF65-F5344CB8AC3E}">
        <p14:creationId xmlns:p14="http://schemas.microsoft.com/office/powerpoint/2010/main" val="3780667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框选点击主语，之后框选点击谓语，然后整体判断对错。</a:t>
            </a:r>
            <a:endParaRPr lang="zh-CN" altLang="en-US" dirty="0"/>
          </a:p>
        </p:txBody>
      </p:sp>
      <p:sp>
        <p:nvSpPr>
          <p:cNvPr id="4" name="灯片编号占位符 3"/>
          <p:cNvSpPr>
            <a:spLocks noGrp="1"/>
          </p:cNvSpPr>
          <p:nvPr>
            <p:ph type="sldNum" sz="quarter" idx="10"/>
          </p:nvPr>
        </p:nvSpPr>
        <p:spPr/>
        <p:txBody>
          <a:bodyPr/>
          <a:lstStyle/>
          <a:p>
            <a:fld id="{674ADFC5-D443-4611-9E3C-A066EDEB2741}" type="slidenum">
              <a:rPr lang="zh-CN" altLang="en-US" smtClean="0"/>
              <a:t>20</a:t>
            </a:fld>
            <a:endParaRPr lang="zh-CN" altLang="en-US"/>
          </a:p>
        </p:txBody>
      </p:sp>
    </p:spTree>
    <p:extLst>
      <p:ext uri="{BB962C8B-B14F-4D97-AF65-F5344CB8AC3E}">
        <p14:creationId xmlns:p14="http://schemas.microsoft.com/office/powerpoint/2010/main" val="1812465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651B3CF-C829-4127-BD51-7C1856B17EDB}" type="datetimeFigureOut">
              <a:rPr lang="zh-CN" altLang="en-US" smtClean="0"/>
              <a:t>2017/5/13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9FA292-E5D8-41B0-80AF-58124BECCC57}" type="slidenum">
              <a:rPr lang="zh-CN" altLang="en-US" smtClean="0"/>
              <a:t>‹#›</a:t>
            </a:fld>
            <a:endParaRPr lang="zh-CN" altLang="en-US"/>
          </a:p>
        </p:txBody>
      </p:sp>
    </p:spTree>
    <p:extLst>
      <p:ext uri="{BB962C8B-B14F-4D97-AF65-F5344CB8AC3E}">
        <p14:creationId xmlns:p14="http://schemas.microsoft.com/office/powerpoint/2010/main" val="2004212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51B3CF-C829-4127-BD51-7C1856B17EDB}" type="datetimeFigureOut">
              <a:rPr lang="zh-CN" altLang="en-US" smtClean="0"/>
              <a:t>2017/5/13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9FA292-E5D8-41B0-80AF-58124BECCC57}" type="slidenum">
              <a:rPr lang="zh-CN" altLang="en-US" smtClean="0"/>
              <a:t>‹#›</a:t>
            </a:fld>
            <a:endParaRPr lang="zh-CN" altLang="en-US"/>
          </a:p>
        </p:txBody>
      </p:sp>
    </p:spTree>
    <p:extLst>
      <p:ext uri="{BB962C8B-B14F-4D97-AF65-F5344CB8AC3E}">
        <p14:creationId xmlns:p14="http://schemas.microsoft.com/office/powerpoint/2010/main" val="1291657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51B3CF-C829-4127-BD51-7C1856B17EDB}" type="datetimeFigureOut">
              <a:rPr lang="zh-CN" altLang="en-US" smtClean="0"/>
              <a:t>2017/5/13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9FA292-E5D8-41B0-80AF-58124BECCC57}" type="slidenum">
              <a:rPr lang="zh-CN" altLang="en-US" smtClean="0"/>
              <a:t>‹#›</a:t>
            </a:fld>
            <a:endParaRPr lang="zh-CN" altLang="en-US"/>
          </a:p>
        </p:txBody>
      </p:sp>
    </p:spTree>
    <p:extLst>
      <p:ext uri="{BB962C8B-B14F-4D97-AF65-F5344CB8AC3E}">
        <p14:creationId xmlns:p14="http://schemas.microsoft.com/office/powerpoint/2010/main" val="623602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51B3CF-C829-4127-BD51-7C1856B17EDB}" type="datetimeFigureOut">
              <a:rPr lang="zh-CN" altLang="en-US" smtClean="0"/>
              <a:t>2017/5/13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9FA292-E5D8-41B0-80AF-58124BECCC57}" type="slidenum">
              <a:rPr lang="zh-CN" altLang="en-US" smtClean="0"/>
              <a:t>‹#›</a:t>
            </a:fld>
            <a:endParaRPr lang="zh-CN" altLang="en-US"/>
          </a:p>
        </p:txBody>
      </p:sp>
    </p:spTree>
    <p:extLst>
      <p:ext uri="{BB962C8B-B14F-4D97-AF65-F5344CB8AC3E}">
        <p14:creationId xmlns:p14="http://schemas.microsoft.com/office/powerpoint/2010/main" val="253436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651B3CF-C829-4127-BD51-7C1856B17EDB}" type="datetimeFigureOut">
              <a:rPr lang="zh-CN" altLang="en-US" smtClean="0"/>
              <a:t>2017/5/13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9FA292-E5D8-41B0-80AF-58124BECCC57}" type="slidenum">
              <a:rPr lang="zh-CN" altLang="en-US" smtClean="0"/>
              <a:t>‹#›</a:t>
            </a:fld>
            <a:endParaRPr lang="zh-CN" altLang="en-US"/>
          </a:p>
        </p:txBody>
      </p:sp>
    </p:spTree>
    <p:extLst>
      <p:ext uri="{BB962C8B-B14F-4D97-AF65-F5344CB8AC3E}">
        <p14:creationId xmlns:p14="http://schemas.microsoft.com/office/powerpoint/2010/main" val="2468962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651B3CF-C829-4127-BD51-7C1856B17EDB}" type="datetimeFigureOut">
              <a:rPr lang="zh-CN" altLang="en-US" smtClean="0"/>
              <a:t>2017/5/13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9FA292-E5D8-41B0-80AF-58124BECCC57}" type="slidenum">
              <a:rPr lang="zh-CN" altLang="en-US" smtClean="0"/>
              <a:t>‹#›</a:t>
            </a:fld>
            <a:endParaRPr lang="zh-CN" altLang="en-US"/>
          </a:p>
        </p:txBody>
      </p:sp>
    </p:spTree>
    <p:extLst>
      <p:ext uri="{BB962C8B-B14F-4D97-AF65-F5344CB8AC3E}">
        <p14:creationId xmlns:p14="http://schemas.microsoft.com/office/powerpoint/2010/main" val="2172222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651B3CF-C829-4127-BD51-7C1856B17EDB}" type="datetimeFigureOut">
              <a:rPr lang="zh-CN" altLang="en-US" smtClean="0"/>
              <a:t>2017/5/13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C9FA292-E5D8-41B0-80AF-58124BECCC57}" type="slidenum">
              <a:rPr lang="zh-CN" altLang="en-US" smtClean="0"/>
              <a:t>‹#›</a:t>
            </a:fld>
            <a:endParaRPr lang="zh-CN" altLang="en-US"/>
          </a:p>
        </p:txBody>
      </p:sp>
    </p:spTree>
    <p:extLst>
      <p:ext uri="{BB962C8B-B14F-4D97-AF65-F5344CB8AC3E}">
        <p14:creationId xmlns:p14="http://schemas.microsoft.com/office/powerpoint/2010/main" val="3561682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651B3CF-C829-4127-BD51-7C1856B17EDB}" type="datetimeFigureOut">
              <a:rPr lang="zh-CN" altLang="en-US" smtClean="0"/>
              <a:t>2017/5/13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C9FA292-E5D8-41B0-80AF-58124BECCC57}" type="slidenum">
              <a:rPr lang="zh-CN" altLang="en-US" smtClean="0"/>
              <a:t>‹#›</a:t>
            </a:fld>
            <a:endParaRPr lang="zh-CN" altLang="en-US"/>
          </a:p>
        </p:txBody>
      </p:sp>
    </p:spTree>
    <p:extLst>
      <p:ext uri="{BB962C8B-B14F-4D97-AF65-F5344CB8AC3E}">
        <p14:creationId xmlns:p14="http://schemas.microsoft.com/office/powerpoint/2010/main" val="3987410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651B3CF-C829-4127-BD51-7C1856B17EDB}" type="datetimeFigureOut">
              <a:rPr lang="zh-CN" altLang="en-US" smtClean="0"/>
              <a:t>2017/5/13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C9FA292-E5D8-41B0-80AF-58124BECCC57}" type="slidenum">
              <a:rPr lang="zh-CN" altLang="en-US" smtClean="0"/>
              <a:t>‹#›</a:t>
            </a:fld>
            <a:endParaRPr lang="zh-CN" altLang="en-US"/>
          </a:p>
        </p:txBody>
      </p:sp>
    </p:spTree>
    <p:extLst>
      <p:ext uri="{BB962C8B-B14F-4D97-AF65-F5344CB8AC3E}">
        <p14:creationId xmlns:p14="http://schemas.microsoft.com/office/powerpoint/2010/main" val="3049564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651B3CF-C829-4127-BD51-7C1856B17EDB}" type="datetimeFigureOut">
              <a:rPr lang="zh-CN" altLang="en-US" smtClean="0"/>
              <a:t>2017/5/13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9FA292-E5D8-41B0-80AF-58124BECCC57}" type="slidenum">
              <a:rPr lang="zh-CN" altLang="en-US" smtClean="0"/>
              <a:t>‹#›</a:t>
            </a:fld>
            <a:endParaRPr lang="zh-CN" altLang="en-US"/>
          </a:p>
        </p:txBody>
      </p:sp>
    </p:spTree>
    <p:extLst>
      <p:ext uri="{BB962C8B-B14F-4D97-AF65-F5344CB8AC3E}">
        <p14:creationId xmlns:p14="http://schemas.microsoft.com/office/powerpoint/2010/main" val="2193077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651B3CF-C829-4127-BD51-7C1856B17EDB}" type="datetimeFigureOut">
              <a:rPr lang="zh-CN" altLang="en-US" smtClean="0"/>
              <a:t>2017/5/13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9FA292-E5D8-41B0-80AF-58124BECCC57}" type="slidenum">
              <a:rPr lang="zh-CN" altLang="en-US" smtClean="0"/>
              <a:t>‹#›</a:t>
            </a:fld>
            <a:endParaRPr lang="zh-CN" altLang="en-US"/>
          </a:p>
        </p:txBody>
      </p:sp>
    </p:spTree>
    <p:extLst>
      <p:ext uri="{BB962C8B-B14F-4D97-AF65-F5344CB8AC3E}">
        <p14:creationId xmlns:p14="http://schemas.microsoft.com/office/powerpoint/2010/main" val="1297102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51B3CF-C829-4127-BD51-7C1856B17EDB}" type="datetimeFigureOut">
              <a:rPr lang="zh-CN" altLang="en-US" smtClean="0"/>
              <a:t>2017/5/13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9FA292-E5D8-41B0-80AF-58124BECCC57}" type="slidenum">
              <a:rPr lang="zh-CN" altLang="en-US" smtClean="0"/>
              <a:t>‹#›</a:t>
            </a:fld>
            <a:endParaRPr lang="zh-CN" altLang="en-US"/>
          </a:p>
        </p:txBody>
      </p:sp>
    </p:spTree>
    <p:extLst>
      <p:ext uri="{BB962C8B-B14F-4D97-AF65-F5344CB8AC3E}">
        <p14:creationId xmlns:p14="http://schemas.microsoft.com/office/powerpoint/2010/main" val="1524788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38238"/>
            <a:ext cx="9144000" cy="2387600"/>
          </a:xfrm>
        </p:spPr>
        <p:txBody>
          <a:bodyPr/>
          <a:lstStyle/>
          <a:p>
            <a:r>
              <a:rPr lang="zh-CN" altLang="en-US" dirty="0" smtClean="0"/>
              <a:t>手把手</a:t>
            </a:r>
            <a:endParaRPr lang="zh-CN" altLang="en-US" dirty="0"/>
          </a:p>
        </p:txBody>
      </p:sp>
      <p:sp>
        <p:nvSpPr>
          <p:cNvPr id="4" name="副标题 2"/>
          <p:cNvSpPr txBox="1">
            <a:spLocks/>
          </p:cNvSpPr>
          <p:nvPr/>
        </p:nvSpPr>
        <p:spPr>
          <a:xfrm>
            <a:off x="1676400" y="375443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smtClean="0"/>
              <a:t>托福阅读练习流程</a:t>
            </a:r>
            <a:r>
              <a:rPr lang="en-US" altLang="zh-CN" dirty="0" smtClean="0"/>
              <a:t>-</a:t>
            </a:r>
            <a:r>
              <a:rPr lang="zh-CN" altLang="en-US" dirty="0" smtClean="0"/>
              <a:t>全部</a:t>
            </a:r>
            <a:endParaRPr lang="en-US" altLang="zh-CN" dirty="0" smtClean="0"/>
          </a:p>
          <a:p>
            <a:r>
              <a:rPr lang="en-US" altLang="zh-CN" dirty="0" smtClean="0"/>
              <a:t>TPO 34 Reading Passage 1</a:t>
            </a:r>
            <a:endParaRPr lang="zh-CN" altLang="en-US" dirty="0"/>
          </a:p>
        </p:txBody>
      </p:sp>
    </p:spTree>
    <p:extLst>
      <p:ext uri="{BB962C8B-B14F-4D97-AF65-F5344CB8AC3E}">
        <p14:creationId xmlns:p14="http://schemas.microsoft.com/office/powerpoint/2010/main" val="26710100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2</a:t>
            </a:r>
            <a:r>
              <a:rPr lang="en-US" altLang="zh-CN" dirty="0" smtClean="0"/>
              <a:t>. </a:t>
            </a:r>
            <a:r>
              <a:rPr lang="zh-CN" altLang="en-US" dirty="0"/>
              <a:t>复合</a:t>
            </a:r>
            <a:r>
              <a:rPr lang="zh-CN" altLang="en-US" dirty="0" smtClean="0"/>
              <a:t>句</a:t>
            </a:r>
            <a:endParaRPr lang="zh-CN" altLang="en-US" dirty="0"/>
          </a:p>
        </p:txBody>
      </p:sp>
    </p:spTree>
    <p:extLst>
      <p:ext uri="{BB962C8B-B14F-4D97-AF65-F5344CB8AC3E}">
        <p14:creationId xmlns:p14="http://schemas.microsoft.com/office/powerpoint/2010/main" val="20652280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371725" y="2229885"/>
            <a:ext cx="6476968" cy="4469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b="1" dirty="0" smtClean="0"/>
              <a:t>判断句型</a:t>
            </a:r>
            <a:endParaRPr lang="zh-CN" altLang="en-US" sz="2800" b="1" dirty="0"/>
          </a:p>
        </p:txBody>
      </p:sp>
      <p:sp>
        <p:nvSpPr>
          <p:cNvPr id="10" name="矩形 9"/>
          <p:cNvSpPr/>
          <p:nvPr/>
        </p:nvSpPr>
        <p:spPr>
          <a:xfrm>
            <a:off x="2366995" y="4353951"/>
            <a:ext cx="6476968" cy="4469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b="1" dirty="0" smtClean="0"/>
              <a:t>选择主谓</a:t>
            </a:r>
            <a:endParaRPr lang="zh-CN" altLang="en-US" sz="2800" b="1" dirty="0"/>
          </a:p>
        </p:txBody>
      </p:sp>
      <p:sp>
        <p:nvSpPr>
          <p:cNvPr id="11" name="矩形 10"/>
          <p:cNvSpPr/>
          <p:nvPr/>
        </p:nvSpPr>
        <p:spPr>
          <a:xfrm>
            <a:off x="2366995" y="5415984"/>
            <a:ext cx="6476968" cy="4469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b="1" dirty="0" smtClean="0"/>
              <a:t>翻译句意</a:t>
            </a:r>
            <a:endParaRPr lang="zh-CN" altLang="en-US" sz="2800" b="1" dirty="0"/>
          </a:p>
        </p:txBody>
      </p:sp>
      <p:sp>
        <p:nvSpPr>
          <p:cNvPr id="12" name="矩形 11"/>
          <p:cNvSpPr/>
          <p:nvPr/>
        </p:nvSpPr>
        <p:spPr>
          <a:xfrm>
            <a:off x="2366995" y="123367"/>
            <a:ext cx="6504892" cy="13768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2000" b="1" dirty="0"/>
              <a:t>The art of the Islamic book</a:t>
            </a:r>
            <a:r>
              <a:rPr lang="en-US" altLang="zh-CN" sz="2000" b="1" dirty="0" smtClean="0"/>
              <a:t>, </a:t>
            </a:r>
            <a:r>
              <a:rPr lang="en-US" altLang="zh-CN" sz="2000" b="1" dirty="0"/>
              <a:t>such as calligraphy and decorative writing</a:t>
            </a:r>
            <a:r>
              <a:rPr lang="en-US" altLang="zh-CN" sz="2000" b="1" dirty="0" smtClean="0"/>
              <a:t>, </a:t>
            </a:r>
            <a:r>
              <a:rPr lang="en-US" altLang="zh-CN" sz="2000" b="1" dirty="0"/>
              <a:t>developed during A.D. 900 to 1500</a:t>
            </a:r>
            <a:r>
              <a:rPr lang="en-US" altLang="zh-CN" sz="2000" b="1" dirty="0" smtClean="0"/>
              <a:t>, </a:t>
            </a:r>
            <a:r>
              <a:rPr lang="en-US" altLang="zh-CN" sz="2000" b="1" dirty="0"/>
              <a:t>and luxury books are some of the most characteristic examples of Islamic art produced in this period.</a:t>
            </a:r>
          </a:p>
        </p:txBody>
      </p:sp>
      <p:sp>
        <p:nvSpPr>
          <p:cNvPr id="13" name="矩形 12"/>
          <p:cNvSpPr/>
          <p:nvPr/>
        </p:nvSpPr>
        <p:spPr>
          <a:xfrm>
            <a:off x="2130351" y="137654"/>
            <a:ext cx="236644" cy="461665"/>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zh-CN" altLang="en-US" sz="1200" dirty="0" smtClean="0">
                <a:solidFill>
                  <a:srgbClr val="FFC000"/>
                </a:solidFill>
                <a:latin typeface="宋体" panose="02010600030101010101" pitchFamily="2" charset="-122"/>
              </a:rPr>
              <a:t>☆☆</a:t>
            </a:r>
            <a:endParaRPr lang="zh-CN" altLang="en-US" sz="1200" dirty="0">
              <a:solidFill>
                <a:srgbClr val="FFC000"/>
              </a:solidFill>
            </a:endParaRPr>
          </a:p>
        </p:txBody>
      </p:sp>
      <p:sp>
        <p:nvSpPr>
          <p:cNvPr id="14" name="矩形 13"/>
          <p:cNvSpPr/>
          <p:nvPr/>
        </p:nvSpPr>
        <p:spPr>
          <a:xfrm>
            <a:off x="2366995" y="3291918"/>
            <a:ext cx="6476968" cy="4469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b="1" dirty="0" smtClean="0"/>
              <a:t>划分句子</a:t>
            </a:r>
            <a:endParaRPr lang="zh-CN" altLang="en-US" sz="2800" b="1" dirty="0"/>
          </a:p>
        </p:txBody>
      </p:sp>
      <p:sp>
        <p:nvSpPr>
          <p:cNvPr id="15" name="矩形 14"/>
          <p:cNvSpPr/>
          <p:nvPr/>
        </p:nvSpPr>
        <p:spPr>
          <a:xfrm>
            <a:off x="9092126" y="123366"/>
            <a:ext cx="646331" cy="369332"/>
          </a:xfrm>
          <a:prstGeom prst="rect">
            <a:avLst/>
          </a:prstGeom>
          <a:ln>
            <a:solidFill>
              <a:srgbClr val="00B0F0"/>
            </a:solidFill>
          </a:ln>
        </p:spPr>
        <p:txBody>
          <a:bodyPr wrap="none">
            <a:spAutoFit/>
          </a:bodyPr>
          <a:lstStyle/>
          <a:p>
            <a:r>
              <a:rPr lang="zh-CN" altLang="en-US" dirty="0" smtClean="0">
                <a:solidFill>
                  <a:srgbClr val="00B0F0"/>
                </a:solidFill>
              </a:rPr>
              <a:t>句单</a:t>
            </a:r>
            <a:endParaRPr lang="zh-CN" altLang="en-US" baseline="0" dirty="0" smtClean="0">
              <a:solidFill>
                <a:srgbClr val="00B0F0"/>
              </a:solidFill>
            </a:endParaRPr>
          </a:p>
        </p:txBody>
      </p:sp>
      <p:sp>
        <p:nvSpPr>
          <p:cNvPr id="16" name="矩形 15"/>
          <p:cNvSpPr/>
          <p:nvPr/>
        </p:nvSpPr>
        <p:spPr>
          <a:xfrm>
            <a:off x="9958696" y="123366"/>
            <a:ext cx="646331" cy="369332"/>
          </a:xfrm>
          <a:prstGeom prst="rect">
            <a:avLst/>
          </a:prstGeom>
          <a:ln>
            <a:solidFill>
              <a:srgbClr val="00B0F0"/>
            </a:solidFill>
          </a:ln>
        </p:spPr>
        <p:txBody>
          <a:bodyPr wrap="none">
            <a:spAutoFit/>
          </a:bodyPr>
          <a:lstStyle/>
          <a:p>
            <a:r>
              <a:rPr lang="zh-CN" altLang="en-US" baseline="0" dirty="0" smtClean="0">
                <a:solidFill>
                  <a:srgbClr val="00B0F0"/>
                </a:solidFill>
              </a:rPr>
              <a:t>报告</a:t>
            </a:r>
          </a:p>
        </p:txBody>
      </p:sp>
      <p:sp>
        <p:nvSpPr>
          <p:cNvPr id="17" name="矩形 16"/>
          <p:cNvSpPr/>
          <p:nvPr/>
        </p:nvSpPr>
        <p:spPr>
          <a:xfrm>
            <a:off x="10825266" y="127210"/>
            <a:ext cx="646331" cy="369332"/>
          </a:xfrm>
          <a:prstGeom prst="rect">
            <a:avLst/>
          </a:prstGeom>
          <a:ln>
            <a:solidFill>
              <a:srgbClr val="00B0F0"/>
            </a:solidFill>
          </a:ln>
        </p:spPr>
        <p:txBody>
          <a:bodyPr wrap="none">
            <a:spAutoFit/>
          </a:bodyPr>
          <a:lstStyle/>
          <a:p>
            <a:r>
              <a:rPr lang="zh-CN" altLang="en-US" dirty="0">
                <a:solidFill>
                  <a:srgbClr val="00B0F0"/>
                </a:solidFill>
              </a:rPr>
              <a:t>约师</a:t>
            </a:r>
            <a:endParaRPr lang="zh-CN" altLang="en-US" baseline="0" dirty="0" smtClean="0">
              <a:solidFill>
                <a:srgbClr val="00B0F0"/>
              </a:solidFill>
            </a:endParaRPr>
          </a:p>
        </p:txBody>
      </p:sp>
      <p:sp>
        <p:nvSpPr>
          <p:cNvPr id="18" name="矩形 17"/>
          <p:cNvSpPr/>
          <p:nvPr/>
        </p:nvSpPr>
        <p:spPr>
          <a:xfrm>
            <a:off x="9092126" y="652697"/>
            <a:ext cx="1123437" cy="369332"/>
          </a:xfrm>
          <a:prstGeom prst="rect">
            <a:avLst/>
          </a:prstGeom>
          <a:ln>
            <a:solidFill>
              <a:srgbClr val="00B0F0"/>
            </a:solidFill>
          </a:ln>
        </p:spPr>
        <p:txBody>
          <a:bodyPr wrap="square">
            <a:spAutoFit/>
          </a:bodyPr>
          <a:lstStyle/>
          <a:p>
            <a:r>
              <a:rPr lang="en-US" altLang="zh-CN" dirty="0" smtClean="0">
                <a:solidFill>
                  <a:srgbClr val="00B0F0"/>
                </a:solidFill>
              </a:rPr>
              <a:t>00: 00</a:t>
            </a:r>
            <a:endParaRPr lang="zh-CN" altLang="en-US" baseline="0" dirty="0" smtClean="0">
              <a:solidFill>
                <a:srgbClr val="00B0F0"/>
              </a:solidFill>
            </a:endParaRPr>
          </a:p>
        </p:txBody>
      </p:sp>
    </p:spTree>
    <p:extLst>
      <p:ext uri="{BB962C8B-B14F-4D97-AF65-F5344CB8AC3E}">
        <p14:creationId xmlns:p14="http://schemas.microsoft.com/office/powerpoint/2010/main" val="9761109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9092126" y="652697"/>
            <a:ext cx="1123437" cy="369332"/>
          </a:xfrm>
          <a:prstGeom prst="rect">
            <a:avLst/>
          </a:prstGeom>
          <a:ln>
            <a:solidFill>
              <a:srgbClr val="00B0F0"/>
            </a:solidFill>
          </a:ln>
        </p:spPr>
        <p:txBody>
          <a:bodyPr wrap="square">
            <a:spAutoFit/>
          </a:bodyPr>
          <a:lstStyle/>
          <a:p>
            <a:r>
              <a:rPr lang="en-US" altLang="zh-CN" dirty="0" smtClean="0">
                <a:solidFill>
                  <a:srgbClr val="00B0F0"/>
                </a:solidFill>
              </a:rPr>
              <a:t>00: 00</a:t>
            </a:r>
            <a:endParaRPr lang="zh-CN" altLang="en-US" baseline="0" dirty="0" smtClean="0">
              <a:solidFill>
                <a:srgbClr val="00B0F0"/>
              </a:solidFill>
            </a:endParaRPr>
          </a:p>
        </p:txBody>
      </p:sp>
      <p:sp>
        <p:nvSpPr>
          <p:cNvPr id="24" name="矩形 23"/>
          <p:cNvSpPr/>
          <p:nvPr/>
        </p:nvSpPr>
        <p:spPr>
          <a:xfrm>
            <a:off x="9092126" y="123366"/>
            <a:ext cx="646331" cy="369332"/>
          </a:xfrm>
          <a:prstGeom prst="rect">
            <a:avLst/>
          </a:prstGeom>
          <a:ln>
            <a:solidFill>
              <a:srgbClr val="00B0F0"/>
            </a:solidFill>
          </a:ln>
        </p:spPr>
        <p:txBody>
          <a:bodyPr wrap="none">
            <a:spAutoFit/>
          </a:bodyPr>
          <a:lstStyle/>
          <a:p>
            <a:r>
              <a:rPr lang="zh-CN" altLang="en-US" dirty="0" smtClean="0">
                <a:solidFill>
                  <a:srgbClr val="00B0F0"/>
                </a:solidFill>
              </a:rPr>
              <a:t>句单</a:t>
            </a:r>
            <a:endParaRPr lang="zh-CN" altLang="en-US" baseline="0" dirty="0" smtClean="0">
              <a:solidFill>
                <a:srgbClr val="00B0F0"/>
              </a:solidFill>
            </a:endParaRPr>
          </a:p>
        </p:txBody>
      </p:sp>
      <p:sp>
        <p:nvSpPr>
          <p:cNvPr id="25" name="矩形 24"/>
          <p:cNvSpPr/>
          <p:nvPr/>
        </p:nvSpPr>
        <p:spPr>
          <a:xfrm>
            <a:off x="9958696" y="123366"/>
            <a:ext cx="646331" cy="369332"/>
          </a:xfrm>
          <a:prstGeom prst="rect">
            <a:avLst/>
          </a:prstGeom>
          <a:ln>
            <a:solidFill>
              <a:srgbClr val="00B0F0"/>
            </a:solidFill>
          </a:ln>
        </p:spPr>
        <p:txBody>
          <a:bodyPr wrap="none">
            <a:spAutoFit/>
          </a:bodyPr>
          <a:lstStyle/>
          <a:p>
            <a:r>
              <a:rPr lang="zh-CN" altLang="en-US" baseline="0" dirty="0" smtClean="0">
                <a:solidFill>
                  <a:srgbClr val="00B0F0"/>
                </a:solidFill>
              </a:rPr>
              <a:t>报告</a:t>
            </a:r>
          </a:p>
        </p:txBody>
      </p:sp>
      <p:sp>
        <p:nvSpPr>
          <p:cNvPr id="26" name="矩形 25"/>
          <p:cNvSpPr/>
          <p:nvPr/>
        </p:nvSpPr>
        <p:spPr>
          <a:xfrm>
            <a:off x="10825266" y="127210"/>
            <a:ext cx="646331" cy="369332"/>
          </a:xfrm>
          <a:prstGeom prst="rect">
            <a:avLst/>
          </a:prstGeom>
          <a:ln>
            <a:solidFill>
              <a:srgbClr val="00B0F0"/>
            </a:solidFill>
          </a:ln>
        </p:spPr>
        <p:txBody>
          <a:bodyPr wrap="none">
            <a:spAutoFit/>
          </a:bodyPr>
          <a:lstStyle/>
          <a:p>
            <a:r>
              <a:rPr lang="zh-CN" altLang="en-US" dirty="0">
                <a:solidFill>
                  <a:srgbClr val="00B0F0"/>
                </a:solidFill>
              </a:rPr>
              <a:t>约师</a:t>
            </a:r>
            <a:endParaRPr lang="zh-CN" altLang="en-US" baseline="0" dirty="0" smtClean="0">
              <a:solidFill>
                <a:srgbClr val="00B0F0"/>
              </a:solidFill>
            </a:endParaRPr>
          </a:p>
        </p:txBody>
      </p:sp>
      <p:sp>
        <p:nvSpPr>
          <p:cNvPr id="21" name="矩形 20"/>
          <p:cNvSpPr/>
          <p:nvPr/>
        </p:nvSpPr>
        <p:spPr>
          <a:xfrm>
            <a:off x="819963" y="492698"/>
            <a:ext cx="10124262" cy="59223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2" name="矩形 21">
            <a:hlinkClick r:id="" action="ppaction://noaction"/>
          </p:cNvPr>
          <p:cNvSpPr/>
          <p:nvPr/>
        </p:nvSpPr>
        <p:spPr>
          <a:xfrm>
            <a:off x="10648862" y="492698"/>
            <a:ext cx="284052" cy="369332"/>
          </a:xfrm>
          <a:prstGeom prst="rect">
            <a:avLst/>
          </a:prstGeom>
          <a:ln>
            <a:solidFill>
              <a:srgbClr val="FF0000"/>
            </a:solidFill>
          </a:ln>
        </p:spPr>
        <p:txBody>
          <a:bodyPr wrap="none">
            <a:spAutoFit/>
          </a:bodyPr>
          <a:lstStyle/>
          <a:p>
            <a:r>
              <a:rPr lang="en-US" altLang="zh-CN" baseline="0" dirty="0" smtClean="0">
                <a:solidFill>
                  <a:srgbClr val="FF0000"/>
                </a:solidFill>
              </a:rPr>
              <a:t>x</a:t>
            </a:r>
            <a:endParaRPr lang="zh-CN" altLang="en-US" baseline="0" dirty="0" smtClean="0">
              <a:solidFill>
                <a:srgbClr val="FF0000"/>
              </a:solidFill>
            </a:endParaRPr>
          </a:p>
        </p:txBody>
      </p:sp>
      <p:sp>
        <p:nvSpPr>
          <p:cNvPr id="3" name="矩形 2"/>
          <p:cNvSpPr/>
          <p:nvPr/>
        </p:nvSpPr>
        <p:spPr>
          <a:xfrm>
            <a:off x="3280274" y="1954178"/>
            <a:ext cx="4454646" cy="6488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i="1" dirty="0" smtClean="0"/>
              <a:t>请选择</a:t>
            </a:r>
            <a:r>
              <a:rPr lang="zh-CN" altLang="en-US" sz="2400" i="1" dirty="0"/>
              <a:t>该</a:t>
            </a:r>
            <a:r>
              <a:rPr lang="zh-CN" altLang="en-US" sz="2400" i="1" dirty="0" smtClean="0"/>
              <a:t>句属于哪种句型</a:t>
            </a:r>
            <a:endParaRPr lang="zh-CN" altLang="en-US" sz="2400" dirty="0"/>
          </a:p>
        </p:txBody>
      </p:sp>
      <p:sp>
        <p:nvSpPr>
          <p:cNvPr id="4" name="矩形 3"/>
          <p:cNvSpPr/>
          <p:nvPr/>
        </p:nvSpPr>
        <p:spPr>
          <a:xfrm>
            <a:off x="1994053" y="2802084"/>
            <a:ext cx="1415772" cy="584775"/>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zh-CN" altLang="en-US" sz="3200" dirty="0" smtClean="0">
                <a:solidFill>
                  <a:schemeClr val="dk1"/>
                </a:solidFill>
              </a:rPr>
              <a:t>简单句</a:t>
            </a:r>
            <a:endParaRPr lang="zh-CN" altLang="en-US" sz="3200" dirty="0">
              <a:solidFill>
                <a:schemeClr val="dk1"/>
              </a:solidFill>
            </a:endParaRPr>
          </a:p>
        </p:txBody>
      </p:sp>
      <p:sp>
        <p:nvSpPr>
          <p:cNvPr id="5" name="矩形 4"/>
          <p:cNvSpPr/>
          <p:nvPr/>
        </p:nvSpPr>
        <p:spPr>
          <a:xfrm>
            <a:off x="4799711" y="2802083"/>
            <a:ext cx="1415772" cy="584775"/>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zh-CN" altLang="en-US" sz="3200" dirty="0">
                <a:solidFill>
                  <a:schemeClr val="dk1"/>
                </a:solidFill>
              </a:rPr>
              <a:t>复合句</a:t>
            </a:r>
          </a:p>
        </p:txBody>
      </p:sp>
      <p:sp>
        <p:nvSpPr>
          <p:cNvPr id="6" name="矩形 5"/>
          <p:cNvSpPr/>
          <p:nvPr/>
        </p:nvSpPr>
        <p:spPr>
          <a:xfrm>
            <a:off x="7605369" y="2802766"/>
            <a:ext cx="1415772" cy="584775"/>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zh-CN" altLang="en-US" sz="3200" dirty="0">
                <a:solidFill>
                  <a:schemeClr val="dk1"/>
                </a:solidFill>
              </a:rPr>
              <a:t>复杂句</a:t>
            </a:r>
          </a:p>
        </p:txBody>
      </p:sp>
      <p:sp>
        <p:nvSpPr>
          <p:cNvPr id="7" name="矩形 6"/>
          <p:cNvSpPr/>
          <p:nvPr/>
        </p:nvSpPr>
        <p:spPr>
          <a:xfrm>
            <a:off x="1994053" y="3928490"/>
            <a:ext cx="463397" cy="646331"/>
          </a:xfrm>
          <a:prstGeom prst="rect">
            <a:avLst/>
          </a:prstGeom>
          <a:ln>
            <a:solidFill>
              <a:srgbClr val="00B0F0"/>
            </a:solidFill>
          </a:ln>
        </p:spPr>
        <p:txBody>
          <a:bodyPr wrap="square">
            <a:spAutoFit/>
          </a:bodyPr>
          <a:lstStyle/>
          <a:p>
            <a:r>
              <a:rPr lang="zh-CN" altLang="en-US" dirty="0" smtClean="0">
                <a:solidFill>
                  <a:srgbClr val="00B0F0"/>
                </a:solidFill>
              </a:rPr>
              <a:t>解</a:t>
            </a:r>
            <a:endParaRPr lang="en-US" altLang="zh-CN" dirty="0" smtClean="0">
              <a:solidFill>
                <a:srgbClr val="00B0F0"/>
              </a:solidFill>
            </a:endParaRPr>
          </a:p>
          <a:p>
            <a:r>
              <a:rPr lang="zh-CN" altLang="en-US" dirty="0" smtClean="0">
                <a:solidFill>
                  <a:srgbClr val="00B0F0"/>
                </a:solidFill>
              </a:rPr>
              <a:t>答</a:t>
            </a:r>
            <a:endParaRPr lang="zh-CN" altLang="en-US" baseline="0" dirty="0" smtClean="0">
              <a:solidFill>
                <a:srgbClr val="00B0F0"/>
              </a:solidFill>
            </a:endParaRPr>
          </a:p>
        </p:txBody>
      </p:sp>
      <p:sp>
        <p:nvSpPr>
          <p:cNvPr id="8" name="矩形 7"/>
          <p:cNvSpPr/>
          <p:nvPr/>
        </p:nvSpPr>
        <p:spPr>
          <a:xfrm>
            <a:off x="2457450" y="506065"/>
            <a:ext cx="6781132" cy="12766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2000" b="1" dirty="0"/>
              <a:t>The art of the Islamic book, such as calligraphy and decorative writing, developed during A.D. 900 to 1500, and luxury books are some of the most characteristic examples of Islamic art produced in this period.</a:t>
            </a:r>
          </a:p>
        </p:txBody>
      </p:sp>
      <p:sp>
        <p:nvSpPr>
          <p:cNvPr id="9" name="矩形 8"/>
          <p:cNvSpPr/>
          <p:nvPr/>
        </p:nvSpPr>
        <p:spPr>
          <a:xfrm>
            <a:off x="2306059" y="529418"/>
            <a:ext cx="151391" cy="276999"/>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zh-CN" altLang="en-US" sz="1200" dirty="0" smtClean="0">
                <a:solidFill>
                  <a:srgbClr val="FFC000"/>
                </a:solidFill>
                <a:latin typeface="宋体" panose="02010600030101010101" pitchFamily="2" charset="-122"/>
              </a:rPr>
              <a:t>☆</a:t>
            </a:r>
            <a:endParaRPr lang="zh-CN" altLang="en-US" sz="1200" dirty="0">
              <a:solidFill>
                <a:srgbClr val="FFC000"/>
              </a:solidFill>
            </a:endParaRPr>
          </a:p>
        </p:txBody>
      </p:sp>
      <p:sp>
        <p:nvSpPr>
          <p:cNvPr id="10" name="矩形 9"/>
          <p:cNvSpPr/>
          <p:nvPr/>
        </p:nvSpPr>
        <p:spPr>
          <a:xfrm>
            <a:off x="3412962" y="3109859"/>
            <a:ext cx="217441" cy="276999"/>
          </a:xfrm>
          <a:prstGeom prst="rect">
            <a:avLst/>
          </a:prstGeom>
          <a:ln>
            <a:solidFill>
              <a:srgbClr val="00B0F0"/>
            </a:solidFill>
          </a:ln>
        </p:spPr>
        <p:txBody>
          <a:bodyPr wrap="square">
            <a:spAutoFit/>
          </a:bodyPr>
          <a:lstStyle/>
          <a:p>
            <a:r>
              <a:rPr lang="zh-CN" altLang="en-US" sz="1200" dirty="0">
                <a:solidFill>
                  <a:srgbClr val="00B0F0"/>
                </a:solidFill>
              </a:rPr>
              <a:t>？</a:t>
            </a:r>
            <a:endParaRPr lang="zh-CN" altLang="en-US" sz="1200" baseline="0" dirty="0" smtClean="0">
              <a:solidFill>
                <a:srgbClr val="00B0F0"/>
              </a:solidFill>
            </a:endParaRPr>
          </a:p>
        </p:txBody>
      </p:sp>
      <p:sp>
        <p:nvSpPr>
          <p:cNvPr id="11" name="矩形 10"/>
          <p:cNvSpPr/>
          <p:nvPr/>
        </p:nvSpPr>
        <p:spPr>
          <a:xfrm>
            <a:off x="6215483" y="3109859"/>
            <a:ext cx="217441" cy="276999"/>
          </a:xfrm>
          <a:prstGeom prst="rect">
            <a:avLst/>
          </a:prstGeom>
          <a:ln>
            <a:solidFill>
              <a:srgbClr val="00B0F0"/>
            </a:solidFill>
          </a:ln>
        </p:spPr>
        <p:txBody>
          <a:bodyPr wrap="square">
            <a:spAutoFit/>
          </a:bodyPr>
          <a:lstStyle/>
          <a:p>
            <a:r>
              <a:rPr lang="zh-CN" altLang="en-US" sz="1200" dirty="0">
                <a:solidFill>
                  <a:srgbClr val="00B0F0"/>
                </a:solidFill>
              </a:rPr>
              <a:t>？</a:t>
            </a:r>
            <a:endParaRPr lang="zh-CN" altLang="en-US" sz="1200" baseline="0" dirty="0" smtClean="0">
              <a:solidFill>
                <a:srgbClr val="00B0F0"/>
              </a:solidFill>
            </a:endParaRPr>
          </a:p>
        </p:txBody>
      </p:sp>
      <p:sp>
        <p:nvSpPr>
          <p:cNvPr id="12" name="矩形 11"/>
          <p:cNvSpPr/>
          <p:nvPr/>
        </p:nvSpPr>
        <p:spPr>
          <a:xfrm>
            <a:off x="9021141" y="3095996"/>
            <a:ext cx="217441" cy="276999"/>
          </a:xfrm>
          <a:prstGeom prst="rect">
            <a:avLst/>
          </a:prstGeom>
          <a:ln>
            <a:solidFill>
              <a:srgbClr val="00B0F0"/>
            </a:solidFill>
          </a:ln>
        </p:spPr>
        <p:txBody>
          <a:bodyPr wrap="square">
            <a:spAutoFit/>
          </a:bodyPr>
          <a:lstStyle/>
          <a:p>
            <a:r>
              <a:rPr lang="zh-CN" altLang="en-US" sz="1200" dirty="0">
                <a:solidFill>
                  <a:srgbClr val="00B0F0"/>
                </a:solidFill>
              </a:rPr>
              <a:t>？</a:t>
            </a:r>
            <a:endParaRPr lang="zh-CN" altLang="en-US" sz="1200" baseline="0" dirty="0" smtClean="0">
              <a:solidFill>
                <a:srgbClr val="00B0F0"/>
              </a:solidFill>
            </a:endParaRPr>
          </a:p>
        </p:txBody>
      </p:sp>
      <p:sp>
        <p:nvSpPr>
          <p:cNvPr id="13" name="圆角矩形 12"/>
          <p:cNvSpPr/>
          <p:nvPr/>
        </p:nvSpPr>
        <p:spPr>
          <a:xfrm>
            <a:off x="2794244" y="3623006"/>
            <a:ext cx="6226897" cy="12573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复合句是有两个或以上的并列的动词构成的，该句有两个并列的动词，因此是复合句。</a:t>
            </a:r>
            <a:endParaRPr lang="zh-CN" altLang="en-US" dirty="0"/>
          </a:p>
        </p:txBody>
      </p:sp>
      <p:sp>
        <p:nvSpPr>
          <p:cNvPr id="15" name="文本框 14"/>
          <p:cNvSpPr txBox="1"/>
          <p:nvPr/>
        </p:nvSpPr>
        <p:spPr>
          <a:xfrm>
            <a:off x="4799711" y="5211593"/>
            <a:ext cx="1956967"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2400" dirty="0" smtClean="0"/>
              <a:t>6</a:t>
            </a:r>
            <a:endParaRPr lang="zh-CN" altLang="en-US" sz="2400" dirty="0"/>
          </a:p>
        </p:txBody>
      </p:sp>
      <p:sp>
        <p:nvSpPr>
          <p:cNvPr id="16" name="文本框 15"/>
          <p:cNvSpPr txBox="1"/>
          <p:nvPr/>
        </p:nvSpPr>
        <p:spPr>
          <a:xfrm>
            <a:off x="4799711" y="5211593"/>
            <a:ext cx="594010"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endParaRPr lang="zh-CN" altLang="en-US" sz="2400" dirty="0"/>
          </a:p>
        </p:txBody>
      </p:sp>
      <p:sp>
        <p:nvSpPr>
          <p:cNvPr id="20" name="右箭头 19"/>
          <p:cNvSpPr/>
          <p:nvPr/>
        </p:nvSpPr>
        <p:spPr>
          <a:xfrm>
            <a:off x="10267383" y="5773270"/>
            <a:ext cx="523505" cy="4803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8568157" y="4630451"/>
            <a:ext cx="217441" cy="276999"/>
          </a:xfrm>
          <a:prstGeom prst="rect">
            <a:avLst/>
          </a:prstGeom>
          <a:ln>
            <a:solidFill>
              <a:srgbClr val="00B0F0"/>
            </a:solidFill>
          </a:ln>
        </p:spPr>
        <p:txBody>
          <a:bodyPr wrap="square">
            <a:spAutoFit/>
          </a:bodyPr>
          <a:lstStyle/>
          <a:p>
            <a:r>
              <a:rPr lang="zh-CN" altLang="en-US" sz="1200" dirty="0">
                <a:solidFill>
                  <a:srgbClr val="00B0F0"/>
                </a:solidFill>
              </a:rPr>
              <a:t>？</a:t>
            </a:r>
            <a:endParaRPr lang="zh-CN" altLang="en-US" sz="1200" baseline="0" dirty="0" smtClean="0">
              <a:solidFill>
                <a:srgbClr val="00B0F0"/>
              </a:solidFill>
            </a:endParaRPr>
          </a:p>
        </p:txBody>
      </p:sp>
    </p:spTree>
    <p:extLst>
      <p:ext uri="{BB962C8B-B14F-4D97-AF65-F5344CB8AC3E}">
        <p14:creationId xmlns:p14="http://schemas.microsoft.com/office/powerpoint/2010/main" val="35623315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9092126" y="123366"/>
            <a:ext cx="646331" cy="369332"/>
          </a:xfrm>
          <a:prstGeom prst="rect">
            <a:avLst/>
          </a:prstGeom>
          <a:ln>
            <a:solidFill>
              <a:srgbClr val="00B0F0"/>
            </a:solidFill>
          </a:ln>
        </p:spPr>
        <p:txBody>
          <a:bodyPr wrap="none">
            <a:spAutoFit/>
          </a:bodyPr>
          <a:lstStyle/>
          <a:p>
            <a:r>
              <a:rPr lang="zh-CN" altLang="en-US" dirty="0" smtClean="0">
                <a:solidFill>
                  <a:srgbClr val="00B0F0"/>
                </a:solidFill>
              </a:rPr>
              <a:t>句单</a:t>
            </a:r>
            <a:endParaRPr lang="zh-CN" altLang="en-US" baseline="0" dirty="0" smtClean="0">
              <a:solidFill>
                <a:srgbClr val="00B0F0"/>
              </a:solidFill>
            </a:endParaRPr>
          </a:p>
        </p:txBody>
      </p:sp>
      <p:sp>
        <p:nvSpPr>
          <p:cNvPr id="27" name="矩形 26"/>
          <p:cNvSpPr/>
          <p:nvPr/>
        </p:nvSpPr>
        <p:spPr>
          <a:xfrm>
            <a:off x="9958696" y="123366"/>
            <a:ext cx="646331" cy="369332"/>
          </a:xfrm>
          <a:prstGeom prst="rect">
            <a:avLst/>
          </a:prstGeom>
          <a:ln>
            <a:solidFill>
              <a:srgbClr val="00B0F0"/>
            </a:solidFill>
          </a:ln>
        </p:spPr>
        <p:txBody>
          <a:bodyPr wrap="none">
            <a:spAutoFit/>
          </a:bodyPr>
          <a:lstStyle/>
          <a:p>
            <a:r>
              <a:rPr lang="zh-CN" altLang="en-US" baseline="0" dirty="0" smtClean="0">
                <a:solidFill>
                  <a:srgbClr val="00B0F0"/>
                </a:solidFill>
              </a:rPr>
              <a:t>报告</a:t>
            </a:r>
          </a:p>
        </p:txBody>
      </p:sp>
      <p:sp>
        <p:nvSpPr>
          <p:cNvPr id="28" name="矩形 27"/>
          <p:cNvSpPr/>
          <p:nvPr/>
        </p:nvSpPr>
        <p:spPr>
          <a:xfrm>
            <a:off x="10825266" y="127210"/>
            <a:ext cx="646331" cy="369332"/>
          </a:xfrm>
          <a:prstGeom prst="rect">
            <a:avLst/>
          </a:prstGeom>
          <a:ln>
            <a:solidFill>
              <a:srgbClr val="00B0F0"/>
            </a:solidFill>
          </a:ln>
        </p:spPr>
        <p:txBody>
          <a:bodyPr wrap="none">
            <a:spAutoFit/>
          </a:bodyPr>
          <a:lstStyle/>
          <a:p>
            <a:r>
              <a:rPr lang="zh-CN" altLang="en-US" dirty="0">
                <a:solidFill>
                  <a:srgbClr val="00B0F0"/>
                </a:solidFill>
              </a:rPr>
              <a:t>约师</a:t>
            </a:r>
            <a:endParaRPr lang="zh-CN" altLang="en-US" baseline="0" dirty="0" smtClean="0">
              <a:solidFill>
                <a:srgbClr val="00B0F0"/>
              </a:solidFill>
            </a:endParaRPr>
          </a:p>
        </p:txBody>
      </p:sp>
      <p:sp>
        <p:nvSpPr>
          <p:cNvPr id="29" name="矩形 28"/>
          <p:cNvSpPr/>
          <p:nvPr/>
        </p:nvSpPr>
        <p:spPr>
          <a:xfrm>
            <a:off x="9092126" y="652697"/>
            <a:ext cx="1123437" cy="369332"/>
          </a:xfrm>
          <a:prstGeom prst="rect">
            <a:avLst/>
          </a:prstGeom>
          <a:ln>
            <a:solidFill>
              <a:srgbClr val="00B0F0"/>
            </a:solidFill>
          </a:ln>
        </p:spPr>
        <p:txBody>
          <a:bodyPr wrap="square">
            <a:spAutoFit/>
          </a:bodyPr>
          <a:lstStyle/>
          <a:p>
            <a:r>
              <a:rPr lang="en-US" altLang="zh-CN" dirty="0" smtClean="0">
                <a:solidFill>
                  <a:srgbClr val="00B0F0"/>
                </a:solidFill>
              </a:rPr>
              <a:t>00: 00</a:t>
            </a:r>
            <a:endParaRPr lang="zh-CN" altLang="en-US" baseline="0" dirty="0" smtClean="0">
              <a:solidFill>
                <a:srgbClr val="00B0F0"/>
              </a:solidFill>
            </a:endParaRPr>
          </a:p>
        </p:txBody>
      </p:sp>
      <p:sp>
        <p:nvSpPr>
          <p:cNvPr id="21" name="矩形 20"/>
          <p:cNvSpPr/>
          <p:nvPr/>
        </p:nvSpPr>
        <p:spPr>
          <a:xfrm>
            <a:off x="819963" y="492698"/>
            <a:ext cx="10124262" cy="59223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2" name="矩形 21">
            <a:hlinkClick r:id="" action="ppaction://noaction"/>
          </p:cNvPr>
          <p:cNvSpPr/>
          <p:nvPr/>
        </p:nvSpPr>
        <p:spPr>
          <a:xfrm>
            <a:off x="10648862" y="492698"/>
            <a:ext cx="284052" cy="369332"/>
          </a:xfrm>
          <a:prstGeom prst="rect">
            <a:avLst/>
          </a:prstGeom>
          <a:ln>
            <a:solidFill>
              <a:srgbClr val="FF0000"/>
            </a:solidFill>
          </a:ln>
        </p:spPr>
        <p:txBody>
          <a:bodyPr wrap="none">
            <a:spAutoFit/>
          </a:bodyPr>
          <a:lstStyle/>
          <a:p>
            <a:r>
              <a:rPr lang="en-US" altLang="zh-CN" baseline="0" dirty="0" smtClean="0">
                <a:solidFill>
                  <a:srgbClr val="FF0000"/>
                </a:solidFill>
              </a:rPr>
              <a:t>x</a:t>
            </a:r>
            <a:endParaRPr lang="zh-CN" altLang="en-US" baseline="0" dirty="0" smtClean="0">
              <a:solidFill>
                <a:srgbClr val="FF0000"/>
              </a:solidFill>
            </a:endParaRPr>
          </a:p>
        </p:txBody>
      </p:sp>
      <p:sp>
        <p:nvSpPr>
          <p:cNvPr id="3" name="矩形 2"/>
          <p:cNvSpPr/>
          <p:nvPr/>
        </p:nvSpPr>
        <p:spPr>
          <a:xfrm>
            <a:off x="3280273" y="1954178"/>
            <a:ext cx="4706439" cy="6488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i="1" dirty="0"/>
              <a:t>请在词中间点击划分该句到词组</a:t>
            </a:r>
            <a:endParaRPr lang="zh-CN" altLang="en-US" sz="2400" dirty="0"/>
          </a:p>
        </p:txBody>
      </p:sp>
      <p:sp>
        <p:nvSpPr>
          <p:cNvPr id="7" name="矩形 6"/>
          <p:cNvSpPr/>
          <p:nvPr/>
        </p:nvSpPr>
        <p:spPr>
          <a:xfrm>
            <a:off x="1994053" y="4683587"/>
            <a:ext cx="463397" cy="646331"/>
          </a:xfrm>
          <a:prstGeom prst="rect">
            <a:avLst/>
          </a:prstGeom>
          <a:ln>
            <a:solidFill>
              <a:srgbClr val="00B0F0"/>
            </a:solidFill>
          </a:ln>
        </p:spPr>
        <p:txBody>
          <a:bodyPr wrap="square">
            <a:spAutoFit/>
          </a:bodyPr>
          <a:lstStyle/>
          <a:p>
            <a:r>
              <a:rPr lang="zh-CN" altLang="en-US" dirty="0" smtClean="0">
                <a:solidFill>
                  <a:srgbClr val="00B0F0"/>
                </a:solidFill>
              </a:rPr>
              <a:t>解</a:t>
            </a:r>
            <a:endParaRPr lang="en-US" altLang="zh-CN" dirty="0" smtClean="0">
              <a:solidFill>
                <a:srgbClr val="00B0F0"/>
              </a:solidFill>
            </a:endParaRPr>
          </a:p>
          <a:p>
            <a:r>
              <a:rPr lang="zh-CN" altLang="en-US" dirty="0" smtClean="0">
                <a:solidFill>
                  <a:srgbClr val="00B0F0"/>
                </a:solidFill>
              </a:rPr>
              <a:t>答</a:t>
            </a:r>
            <a:endParaRPr lang="zh-CN" altLang="en-US" baseline="0" dirty="0" smtClean="0">
              <a:solidFill>
                <a:srgbClr val="00B0F0"/>
              </a:solidFill>
            </a:endParaRPr>
          </a:p>
        </p:txBody>
      </p:sp>
      <p:sp>
        <p:nvSpPr>
          <p:cNvPr id="8" name="矩形 7"/>
          <p:cNvSpPr/>
          <p:nvPr/>
        </p:nvSpPr>
        <p:spPr>
          <a:xfrm>
            <a:off x="2457450" y="506065"/>
            <a:ext cx="6781132" cy="12766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2000" b="1" dirty="0"/>
              <a:t>The art of the Islamic book, such as calligraphy and decorative writing, developed during A.D. 900 to 1500, and luxury books are some of the most characteristic examples of Islamic art produced in this period.</a:t>
            </a:r>
          </a:p>
        </p:txBody>
      </p:sp>
      <p:sp>
        <p:nvSpPr>
          <p:cNvPr id="13" name="圆角矩形 12"/>
          <p:cNvSpPr/>
          <p:nvPr/>
        </p:nvSpPr>
        <p:spPr>
          <a:xfrm>
            <a:off x="2794244" y="4378103"/>
            <a:ext cx="6226897" cy="12573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句子的主语、谓语、宾语、定语和状语都需要划分开。</a:t>
            </a:r>
          </a:p>
        </p:txBody>
      </p:sp>
      <p:sp>
        <p:nvSpPr>
          <p:cNvPr id="15" name="文本框 14"/>
          <p:cNvSpPr txBox="1"/>
          <p:nvPr/>
        </p:nvSpPr>
        <p:spPr>
          <a:xfrm>
            <a:off x="4799711" y="5791957"/>
            <a:ext cx="1956967"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2400" dirty="0"/>
              <a:t>6</a:t>
            </a:r>
            <a:endParaRPr lang="zh-CN" altLang="en-US" sz="2400" dirty="0"/>
          </a:p>
        </p:txBody>
      </p:sp>
      <p:sp>
        <p:nvSpPr>
          <p:cNvPr id="16" name="文本框 15"/>
          <p:cNvSpPr txBox="1"/>
          <p:nvPr/>
        </p:nvSpPr>
        <p:spPr>
          <a:xfrm>
            <a:off x="4799711" y="5789843"/>
            <a:ext cx="594010"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endParaRPr lang="zh-CN" altLang="en-US" sz="2400" dirty="0"/>
          </a:p>
        </p:txBody>
      </p:sp>
      <p:sp>
        <p:nvSpPr>
          <p:cNvPr id="20" name="右箭头 19"/>
          <p:cNvSpPr/>
          <p:nvPr/>
        </p:nvSpPr>
        <p:spPr>
          <a:xfrm>
            <a:off x="10267383" y="5773270"/>
            <a:ext cx="523505" cy="4803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2024951" y="2737486"/>
            <a:ext cx="7713506" cy="156966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r>
              <a:rPr lang="en-US" altLang="zh-CN" sz="2400" b="1" dirty="0"/>
              <a:t>The art of the Islamic book</a:t>
            </a:r>
            <a:r>
              <a:rPr lang="en-US" altLang="zh-CN" sz="2400" b="1" dirty="0" smtClean="0"/>
              <a:t>,/ such </a:t>
            </a:r>
            <a:r>
              <a:rPr lang="en-US" altLang="zh-CN" sz="2400" b="1" dirty="0"/>
              <a:t>as calligraphy and decorative writing</a:t>
            </a:r>
            <a:r>
              <a:rPr lang="en-US" altLang="zh-CN" sz="2400" b="1" dirty="0" smtClean="0"/>
              <a:t>,/ developed </a:t>
            </a:r>
            <a:r>
              <a:rPr lang="en-US" altLang="zh-CN" sz="2400" b="1" dirty="0"/>
              <a:t>during A.D. 900 to 1500</a:t>
            </a:r>
            <a:r>
              <a:rPr lang="en-US" altLang="zh-CN" sz="2400" b="1" dirty="0" smtClean="0"/>
              <a:t>,/ </a:t>
            </a:r>
            <a:r>
              <a:rPr lang="en-US" altLang="zh-CN" sz="2400" b="1" dirty="0"/>
              <a:t>and luxury </a:t>
            </a:r>
            <a:r>
              <a:rPr lang="en-US" altLang="zh-CN" sz="2400" b="1" dirty="0" smtClean="0"/>
              <a:t>books/ </a:t>
            </a:r>
            <a:r>
              <a:rPr lang="en-US" altLang="zh-CN" sz="2400" b="1" dirty="0"/>
              <a:t>are some of the most characteristic examples of Islamic </a:t>
            </a:r>
            <a:r>
              <a:rPr lang="en-US" altLang="zh-CN" sz="2400" b="1" dirty="0" smtClean="0"/>
              <a:t>art/ </a:t>
            </a:r>
            <a:r>
              <a:rPr lang="en-US" altLang="zh-CN" sz="2400" b="1" dirty="0"/>
              <a:t>produced in this period.</a:t>
            </a:r>
          </a:p>
        </p:txBody>
      </p:sp>
      <p:sp>
        <p:nvSpPr>
          <p:cNvPr id="24" name="矩形 23"/>
          <p:cNvSpPr/>
          <p:nvPr/>
        </p:nvSpPr>
        <p:spPr>
          <a:xfrm>
            <a:off x="2197832" y="521273"/>
            <a:ext cx="259618" cy="461665"/>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zh-CN" altLang="en-US" sz="1200" dirty="0" smtClean="0">
                <a:solidFill>
                  <a:srgbClr val="FFC000"/>
                </a:solidFill>
                <a:latin typeface="宋体" panose="02010600030101010101" pitchFamily="2" charset="-122"/>
              </a:rPr>
              <a:t>☆☆</a:t>
            </a:r>
            <a:endParaRPr lang="zh-CN" altLang="en-US" sz="1200" dirty="0">
              <a:solidFill>
                <a:srgbClr val="FFC000"/>
              </a:solidFill>
            </a:endParaRPr>
          </a:p>
        </p:txBody>
      </p:sp>
      <p:sp>
        <p:nvSpPr>
          <p:cNvPr id="25" name="矩形 24"/>
          <p:cNvSpPr/>
          <p:nvPr/>
        </p:nvSpPr>
        <p:spPr>
          <a:xfrm>
            <a:off x="8596732" y="5358404"/>
            <a:ext cx="217441" cy="276999"/>
          </a:xfrm>
          <a:prstGeom prst="rect">
            <a:avLst/>
          </a:prstGeom>
          <a:ln>
            <a:solidFill>
              <a:srgbClr val="00B0F0"/>
            </a:solidFill>
          </a:ln>
        </p:spPr>
        <p:txBody>
          <a:bodyPr wrap="square">
            <a:spAutoFit/>
          </a:bodyPr>
          <a:lstStyle/>
          <a:p>
            <a:r>
              <a:rPr lang="zh-CN" altLang="en-US" sz="1200" dirty="0">
                <a:solidFill>
                  <a:srgbClr val="00B0F0"/>
                </a:solidFill>
              </a:rPr>
              <a:t>？</a:t>
            </a:r>
            <a:endParaRPr lang="zh-CN" altLang="en-US" sz="1200" baseline="0" dirty="0" smtClean="0">
              <a:solidFill>
                <a:srgbClr val="00B0F0"/>
              </a:solidFill>
            </a:endParaRPr>
          </a:p>
        </p:txBody>
      </p:sp>
    </p:spTree>
    <p:extLst>
      <p:ext uri="{BB962C8B-B14F-4D97-AF65-F5344CB8AC3E}">
        <p14:creationId xmlns:p14="http://schemas.microsoft.com/office/powerpoint/2010/main" val="42463551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9092126" y="123366"/>
            <a:ext cx="646331" cy="369332"/>
          </a:xfrm>
          <a:prstGeom prst="rect">
            <a:avLst/>
          </a:prstGeom>
          <a:ln>
            <a:solidFill>
              <a:srgbClr val="00B0F0"/>
            </a:solidFill>
          </a:ln>
        </p:spPr>
        <p:txBody>
          <a:bodyPr wrap="none">
            <a:spAutoFit/>
          </a:bodyPr>
          <a:lstStyle/>
          <a:p>
            <a:r>
              <a:rPr lang="zh-CN" altLang="en-US" dirty="0" smtClean="0">
                <a:solidFill>
                  <a:srgbClr val="00B0F0"/>
                </a:solidFill>
              </a:rPr>
              <a:t>句单</a:t>
            </a:r>
            <a:endParaRPr lang="zh-CN" altLang="en-US" baseline="0" dirty="0" smtClean="0">
              <a:solidFill>
                <a:srgbClr val="00B0F0"/>
              </a:solidFill>
            </a:endParaRPr>
          </a:p>
        </p:txBody>
      </p:sp>
      <p:sp>
        <p:nvSpPr>
          <p:cNvPr id="44" name="矩形 43"/>
          <p:cNvSpPr/>
          <p:nvPr/>
        </p:nvSpPr>
        <p:spPr>
          <a:xfrm>
            <a:off x="9958696" y="123366"/>
            <a:ext cx="646331" cy="369332"/>
          </a:xfrm>
          <a:prstGeom prst="rect">
            <a:avLst/>
          </a:prstGeom>
          <a:ln>
            <a:solidFill>
              <a:srgbClr val="00B0F0"/>
            </a:solidFill>
          </a:ln>
        </p:spPr>
        <p:txBody>
          <a:bodyPr wrap="none">
            <a:spAutoFit/>
          </a:bodyPr>
          <a:lstStyle/>
          <a:p>
            <a:r>
              <a:rPr lang="zh-CN" altLang="en-US" baseline="0" dirty="0" smtClean="0">
                <a:solidFill>
                  <a:srgbClr val="00B0F0"/>
                </a:solidFill>
              </a:rPr>
              <a:t>报告</a:t>
            </a:r>
          </a:p>
        </p:txBody>
      </p:sp>
      <p:sp>
        <p:nvSpPr>
          <p:cNvPr id="45" name="矩形 44"/>
          <p:cNvSpPr/>
          <p:nvPr/>
        </p:nvSpPr>
        <p:spPr>
          <a:xfrm>
            <a:off x="10825266" y="127210"/>
            <a:ext cx="646331" cy="369332"/>
          </a:xfrm>
          <a:prstGeom prst="rect">
            <a:avLst/>
          </a:prstGeom>
          <a:ln>
            <a:solidFill>
              <a:srgbClr val="00B0F0"/>
            </a:solidFill>
          </a:ln>
        </p:spPr>
        <p:txBody>
          <a:bodyPr wrap="none">
            <a:spAutoFit/>
          </a:bodyPr>
          <a:lstStyle/>
          <a:p>
            <a:r>
              <a:rPr lang="zh-CN" altLang="en-US" dirty="0">
                <a:solidFill>
                  <a:srgbClr val="00B0F0"/>
                </a:solidFill>
              </a:rPr>
              <a:t>约师</a:t>
            </a:r>
            <a:endParaRPr lang="zh-CN" altLang="en-US" baseline="0" dirty="0" smtClean="0">
              <a:solidFill>
                <a:srgbClr val="00B0F0"/>
              </a:solidFill>
            </a:endParaRPr>
          </a:p>
        </p:txBody>
      </p:sp>
      <p:sp>
        <p:nvSpPr>
          <p:cNvPr id="46" name="矩形 45"/>
          <p:cNvSpPr/>
          <p:nvPr/>
        </p:nvSpPr>
        <p:spPr>
          <a:xfrm>
            <a:off x="9092126" y="652697"/>
            <a:ext cx="1123437" cy="369332"/>
          </a:xfrm>
          <a:prstGeom prst="rect">
            <a:avLst/>
          </a:prstGeom>
          <a:ln>
            <a:solidFill>
              <a:srgbClr val="00B0F0"/>
            </a:solidFill>
          </a:ln>
        </p:spPr>
        <p:txBody>
          <a:bodyPr wrap="square">
            <a:spAutoFit/>
          </a:bodyPr>
          <a:lstStyle/>
          <a:p>
            <a:r>
              <a:rPr lang="en-US" altLang="zh-CN" dirty="0" smtClean="0">
                <a:solidFill>
                  <a:srgbClr val="00B0F0"/>
                </a:solidFill>
              </a:rPr>
              <a:t>00: 00</a:t>
            </a:r>
            <a:endParaRPr lang="zh-CN" altLang="en-US" baseline="0" dirty="0" smtClean="0">
              <a:solidFill>
                <a:srgbClr val="00B0F0"/>
              </a:solidFill>
            </a:endParaRPr>
          </a:p>
        </p:txBody>
      </p:sp>
      <p:sp>
        <p:nvSpPr>
          <p:cNvPr id="38" name="矩形 37"/>
          <p:cNvSpPr/>
          <p:nvPr/>
        </p:nvSpPr>
        <p:spPr>
          <a:xfrm>
            <a:off x="819963" y="492698"/>
            <a:ext cx="10124262" cy="59223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9" name="矩形 38">
            <a:hlinkClick r:id="" action="ppaction://noaction"/>
          </p:cNvPr>
          <p:cNvSpPr/>
          <p:nvPr/>
        </p:nvSpPr>
        <p:spPr>
          <a:xfrm>
            <a:off x="10648862" y="492698"/>
            <a:ext cx="284052" cy="369332"/>
          </a:xfrm>
          <a:prstGeom prst="rect">
            <a:avLst/>
          </a:prstGeom>
          <a:ln>
            <a:solidFill>
              <a:srgbClr val="FF0000"/>
            </a:solidFill>
          </a:ln>
        </p:spPr>
        <p:txBody>
          <a:bodyPr wrap="none">
            <a:spAutoFit/>
          </a:bodyPr>
          <a:lstStyle/>
          <a:p>
            <a:r>
              <a:rPr lang="en-US" altLang="zh-CN" baseline="0" dirty="0" smtClean="0">
                <a:solidFill>
                  <a:srgbClr val="FF0000"/>
                </a:solidFill>
              </a:rPr>
              <a:t>x</a:t>
            </a:r>
            <a:endParaRPr lang="zh-CN" altLang="en-US" baseline="0" dirty="0" smtClean="0">
              <a:solidFill>
                <a:srgbClr val="FF0000"/>
              </a:solidFill>
            </a:endParaRPr>
          </a:p>
        </p:txBody>
      </p:sp>
      <p:sp>
        <p:nvSpPr>
          <p:cNvPr id="2" name="矩形 1"/>
          <p:cNvSpPr/>
          <p:nvPr/>
        </p:nvSpPr>
        <p:spPr>
          <a:xfrm>
            <a:off x="3094961" y="1455310"/>
            <a:ext cx="4454646" cy="6488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i="1" dirty="0" smtClean="0"/>
              <a:t>请</a:t>
            </a:r>
            <a:r>
              <a:rPr lang="zh-CN" altLang="en-US" sz="2400" i="1" dirty="0"/>
              <a:t>框选</a:t>
            </a:r>
            <a:r>
              <a:rPr lang="zh-CN" altLang="en-US" sz="2400" i="1" dirty="0" smtClean="0"/>
              <a:t>句子的第</a:t>
            </a:r>
            <a:r>
              <a:rPr lang="en-US" altLang="zh-CN" sz="2400" i="1" dirty="0" smtClean="0"/>
              <a:t>1</a:t>
            </a:r>
            <a:r>
              <a:rPr lang="zh-CN" altLang="en-US" sz="2400" i="1" dirty="0" smtClean="0"/>
              <a:t>个主语</a:t>
            </a:r>
            <a:endParaRPr lang="zh-CN" altLang="en-US" sz="2400" dirty="0"/>
          </a:p>
        </p:txBody>
      </p:sp>
      <p:sp>
        <p:nvSpPr>
          <p:cNvPr id="13" name="矩形 12"/>
          <p:cNvSpPr/>
          <p:nvPr/>
        </p:nvSpPr>
        <p:spPr>
          <a:xfrm>
            <a:off x="1908328" y="4670319"/>
            <a:ext cx="463397" cy="646331"/>
          </a:xfrm>
          <a:prstGeom prst="rect">
            <a:avLst/>
          </a:prstGeom>
          <a:ln>
            <a:solidFill>
              <a:srgbClr val="00B0F0"/>
            </a:solidFill>
          </a:ln>
        </p:spPr>
        <p:txBody>
          <a:bodyPr wrap="square">
            <a:spAutoFit/>
          </a:bodyPr>
          <a:lstStyle/>
          <a:p>
            <a:r>
              <a:rPr lang="zh-CN" altLang="en-US" dirty="0" smtClean="0">
                <a:solidFill>
                  <a:srgbClr val="00B0F0"/>
                </a:solidFill>
              </a:rPr>
              <a:t>解</a:t>
            </a:r>
            <a:endParaRPr lang="en-US" altLang="zh-CN" dirty="0" smtClean="0">
              <a:solidFill>
                <a:srgbClr val="00B0F0"/>
              </a:solidFill>
            </a:endParaRPr>
          </a:p>
          <a:p>
            <a:r>
              <a:rPr lang="zh-CN" altLang="en-US" dirty="0" smtClean="0">
                <a:solidFill>
                  <a:srgbClr val="00B0F0"/>
                </a:solidFill>
              </a:rPr>
              <a:t>答</a:t>
            </a:r>
            <a:endParaRPr lang="zh-CN" altLang="en-US" baseline="0" dirty="0" smtClean="0">
              <a:solidFill>
                <a:srgbClr val="00B0F0"/>
              </a:solidFill>
            </a:endParaRPr>
          </a:p>
        </p:txBody>
      </p:sp>
      <p:sp>
        <p:nvSpPr>
          <p:cNvPr id="23" name="圆角矩形 22"/>
          <p:cNvSpPr/>
          <p:nvPr/>
        </p:nvSpPr>
        <p:spPr>
          <a:xfrm>
            <a:off x="2708519" y="4364835"/>
            <a:ext cx="6226897" cy="12573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该句的主语为</a:t>
            </a:r>
            <a:r>
              <a:rPr lang="en-US" altLang="zh-CN" dirty="0" smtClean="0"/>
              <a:t>XXX</a:t>
            </a:r>
            <a:r>
              <a:rPr lang="zh-CN" altLang="en-US" dirty="0" smtClean="0"/>
              <a:t>和</a:t>
            </a:r>
            <a:r>
              <a:rPr lang="en-US" altLang="zh-CN" dirty="0" smtClean="0"/>
              <a:t>SSS</a:t>
            </a:r>
            <a:r>
              <a:rPr lang="zh-CN" altLang="en-US" dirty="0" smtClean="0"/>
              <a:t>，</a:t>
            </a:r>
            <a:r>
              <a:rPr lang="zh-CN" altLang="en-US" dirty="0"/>
              <a:t>谓语为</a:t>
            </a:r>
            <a:r>
              <a:rPr lang="en-US" altLang="zh-CN" dirty="0" smtClean="0"/>
              <a:t>YYY</a:t>
            </a:r>
            <a:r>
              <a:rPr lang="zh-CN" altLang="en-US" dirty="0" smtClean="0"/>
              <a:t>和</a:t>
            </a:r>
            <a:r>
              <a:rPr lang="en-US" altLang="zh-CN" dirty="0" smtClean="0"/>
              <a:t>HHH</a:t>
            </a:r>
            <a:r>
              <a:rPr lang="zh-CN" altLang="en-US" dirty="0" smtClean="0"/>
              <a:t>。句间用</a:t>
            </a:r>
            <a:r>
              <a:rPr lang="en-US" altLang="zh-CN" dirty="0" smtClean="0"/>
              <a:t>and</a:t>
            </a:r>
            <a:r>
              <a:rPr lang="zh-CN" altLang="en-US" dirty="0" smtClean="0"/>
              <a:t>链接。</a:t>
            </a:r>
            <a:endParaRPr lang="zh-CN" altLang="en-US" dirty="0"/>
          </a:p>
        </p:txBody>
      </p:sp>
      <p:sp>
        <p:nvSpPr>
          <p:cNvPr id="26" name="文本框 25"/>
          <p:cNvSpPr txBox="1"/>
          <p:nvPr/>
        </p:nvSpPr>
        <p:spPr>
          <a:xfrm>
            <a:off x="4728274" y="5787778"/>
            <a:ext cx="1956967"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2400" dirty="0"/>
              <a:t>6</a:t>
            </a:r>
            <a:endParaRPr lang="zh-CN" altLang="en-US" sz="2400" dirty="0"/>
          </a:p>
        </p:txBody>
      </p:sp>
      <p:sp>
        <p:nvSpPr>
          <p:cNvPr id="27" name="文本框 26"/>
          <p:cNvSpPr txBox="1"/>
          <p:nvPr/>
        </p:nvSpPr>
        <p:spPr>
          <a:xfrm>
            <a:off x="4728274" y="5787778"/>
            <a:ext cx="594010"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endParaRPr lang="zh-CN" altLang="en-US" sz="2400" dirty="0"/>
          </a:p>
        </p:txBody>
      </p:sp>
      <p:sp>
        <p:nvSpPr>
          <p:cNvPr id="22" name="右箭头 21"/>
          <p:cNvSpPr/>
          <p:nvPr/>
        </p:nvSpPr>
        <p:spPr>
          <a:xfrm>
            <a:off x="10267383" y="5773270"/>
            <a:ext cx="523505" cy="4803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7332166" y="1828601"/>
            <a:ext cx="217441" cy="276999"/>
          </a:xfrm>
          <a:prstGeom prst="rect">
            <a:avLst/>
          </a:prstGeom>
          <a:ln>
            <a:solidFill>
              <a:srgbClr val="00B0F0"/>
            </a:solidFill>
          </a:ln>
        </p:spPr>
        <p:txBody>
          <a:bodyPr wrap="square">
            <a:spAutoFit/>
          </a:bodyPr>
          <a:lstStyle/>
          <a:p>
            <a:r>
              <a:rPr lang="zh-CN" altLang="en-US" sz="1200" dirty="0">
                <a:solidFill>
                  <a:srgbClr val="00B0F0"/>
                </a:solidFill>
              </a:rPr>
              <a:t>？</a:t>
            </a:r>
            <a:endParaRPr lang="zh-CN" altLang="en-US" sz="1200" baseline="0" dirty="0" smtClean="0">
              <a:solidFill>
                <a:srgbClr val="00B0F0"/>
              </a:solidFill>
            </a:endParaRPr>
          </a:p>
        </p:txBody>
      </p:sp>
      <p:sp>
        <p:nvSpPr>
          <p:cNvPr id="31" name="矩形 30"/>
          <p:cNvSpPr/>
          <p:nvPr/>
        </p:nvSpPr>
        <p:spPr>
          <a:xfrm>
            <a:off x="3321076" y="1706763"/>
            <a:ext cx="4454646" cy="6488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i="1" dirty="0" smtClean="0"/>
              <a:t>请</a:t>
            </a:r>
            <a:r>
              <a:rPr lang="zh-CN" altLang="en-US" sz="2400" i="1" dirty="0"/>
              <a:t>框选</a:t>
            </a:r>
            <a:r>
              <a:rPr lang="zh-CN" altLang="en-US" sz="2400" i="1" dirty="0" smtClean="0"/>
              <a:t>句子的第</a:t>
            </a:r>
            <a:r>
              <a:rPr lang="en-US" altLang="zh-CN" sz="2400" i="1" dirty="0"/>
              <a:t>1</a:t>
            </a:r>
            <a:r>
              <a:rPr lang="zh-CN" altLang="en-US" sz="2400" i="1" dirty="0" smtClean="0"/>
              <a:t>个谓语</a:t>
            </a:r>
            <a:endParaRPr lang="zh-CN" altLang="en-US" sz="2400" dirty="0"/>
          </a:p>
        </p:txBody>
      </p:sp>
      <p:sp>
        <p:nvSpPr>
          <p:cNvPr id="33" name="矩形 32"/>
          <p:cNvSpPr/>
          <p:nvPr/>
        </p:nvSpPr>
        <p:spPr>
          <a:xfrm>
            <a:off x="7568377" y="2078566"/>
            <a:ext cx="217441" cy="276999"/>
          </a:xfrm>
          <a:prstGeom prst="rect">
            <a:avLst/>
          </a:prstGeom>
          <a:ln>
            <a:solidFill>
              <a:srgbClr val="00B0F0"/>
            </a:solidFill>
          </a:ln>
        </p:spPr>
        <p:txBody>
          <a:bodyPr wrap="square">
            <a:spAutoFit/>
          </a:bodyPr>
          <a:lstStyle/>
          <a:p>
            <a:r>
              <a:rPr lang="zh-CN" altLang="en-US" sz="1200" dirty="0">
                <a:solidFill>
                  <a:srgbClr val="00B0F0"/>
                </a:solidFill>
              </a:rPr>
              <a:t>？</a:t>
            </a:r>
            <a:endParaRPr lang="zh-CN" altLang="en-US" sz="1200" baseline="0" dirty="0" smtClean="0">
              <a:solidFill>
                <a:srgbClr val="00B0F0"/>
              </a:solidFill>
            </a:endParaRPr>
          </a:p>
        </p:txBody>
      </p:sp>
      <p:sp>
        <p:nvSpPr>
          <p:cNvPr id="19" name="矩形 18"/>
          <p:cNvSpPr/>
          <p:nvPr/>
        </p:nvSpPr>
        <p:spPr>
          <a:xfrm>
            <a:off x="2024951" y="2737486"/>
            <a:ext cx="7713506" cy="156966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r>
              <a:rPr lang="en-US" altLang="zh-CN" sz="2400" b="1" dirty="0"/>
              <a:t>The art of the Islamic book, </a:t>
            </a:r>
            <a:r>
              <a:rPr lang="en-US" altLang="zh-CN" sz="2400" b="1" dirty="0" smtClean="0"/>
              <a:t>/such </a:t>
            </a:r>
            <a:r>
              <a:rPr lang="en-US" altLang="zh-CN" sz="2400" b="1" dirty="0"/>
              <a:t>as calligraphy and decorative writing, </a:t>
            </a:r>
            <a:r>
              <a:rPr lang="en-US" altLang="zh-CN" sz="2400" b="1" dirty="0" smtClean="0"/>
              <a:t>/developed </a:t>
            </a:r>
            <a:r>
              <a:rPr lang="en-US" altLang="zh-CN" sz="2400" b="1" dirty="0"/>
              <a:t>during A.D. 900 to 1500</a:t>
            </a:r>
            <a:r>
              <a:rPr lang="en-US" altLang="zh-CN" sz="2400" b="1" dirty="0" smtClean="0"/>
              <a:t>,/ </a:t>
            </a:r>
            <a:r>
              <a:rPr lang="en-US" altLang="zh-CN" sz="2400" b="1" dirty="0"/>
              <a:t>and luxury </a:t>
            </a:r>
            <a:r>
              <a:rPr lang="en-US" altLang="zh-CN" sz="2400" b="1" dirty="0" smtClean="0"/>
              <a:t>books/ </a:t>
            </a:r>
            <a:r>
              <a:rPr lang="en-US" altLang="zh-CN" sz="2400" b="1" dirty="0"/>
              <a:t>are some of the most characteristic examples of Islamic </a:t>
            </a:r>
            <a:r>
              <a:rPr lang="en-US" altLang="zh-CN" sz="2400" b="1" dirty="0" smtClean="0"/>
              <a:t>art/ </a:t>
            </a:r>
            <a:r>
              <a:rPr lang="en-US" altLang="zh-CN" sz="2400" b="1" dirty="0"/>
              <a:t>produced in this period.</a:t>
            </a:r>
          </a:p>
        </p:txBody>
      </p:sp>
      <p:sp>
        <p:nvSpPr>
          <p:cNvPr id="20" name="矩形 19"/>
          <p:cNvSpPr/>
          <p:nvPr/>
        </p:nvSpPr>
        <p:spPr>
          <a:xfrm>
            <a:off x="3537095" y="1961298"/>
            <a:ext cx="4454646" cy="6488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i="1" dirty="0" smtClean="0"/>
              <a:t>请</a:t>
            </a:r>
            <a:r>
              <a:rPr lang="zh-CN" altLang="en-US" sz="2400" i="1" dirty="0"/>
              <a:t>框选</a:t>
            </a:r>
            <a:r>
              <a:rPr lang="zh-CN" altLang="en-US" sz="2400" i="1" dirty="0" smtClean="0"/>
              <a:t>句子的第</a:t>
            </a:r>
            <a:r>
              <a:rPr lang="en-US" altLang="zh-CN" sz="2400" i="1" dirty="0" smtClean="0"/>
              <a:t>2</a:t>
            </a:r>
            <a:r>
              <a:rPr lang="zh-CN" altLang="en-US" sz="2400" i="1" dirty="0" smtClean="0"/>
              <a:t>个主语</a:t>
            </a:r>
            <a:endParaRPr lang="zh-CN" altLang="en-US" sz="2400" dirty="0"/>
          </a:p>
        </p:txBody>
      </p:sp>
      <p:sp>
        <p:nvSpPr>
          <p:cNvPr id="21" name="矩形 20"/>
          <p:cNvSpPr/>
          <p:nvPr/>
        </p:nvSpPr>
        <p:spPr>
          <a:xfrm>
            <a:off x="7784396" y="2333101"/>
            <a:ext cx="217441" cy="276999"/>
          </a:xfrm>
          <a:prstGeom prst="rect">
            <a:avLst/>
          </a:prstGeom>
          <a:ln>
            <a:solidFill>
              <a:srgbClr val="00B0F0"/>
            </a:solidFill>
          </a:ln>
        </p:spPr>
        <p:txBody>
          <a:bodyPr wrap="square">
            <a:spAutoFit/>
          </a:bodyPr>
          <a:lstStyle/>
          <a:p>
            <a:r>
              <a:rPr lang="zh-CN" altLang="en-US" sz="1200" dirty="0">
                <a:solidFill>
                  <a:srgbClr val="00B0F0"/>
                </a:solidFill>
              </a:rPr>
              <a:t>？</a:t>
            </a:r>
            <a:endParaRPr lang="zh-CN" altLang="en-US" sz="1200" baseline="0" dirty="0" smtClean="0">
              <a:solidFill>
                <a:srgbClr val="00B0F0"/>
              </a:solidFill>
            </a:endParaRPr>
          </a:p>
        </p:txBody>
      </p:sp>
      <p:sp>
        <p:nvSpPr>
          <p:cNvPr id="24" name="矩形 23"/>
          <p:cNvSpPr/>
          <p:nvPr/>
        </p:nvSpPr>
        <p:spPr>
          <a:xfrm>
            <a:off x="3753114" y="2196807"/>
            <a:ext cx="4454646" cy="6488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i="1" dirty="0" smtClean="0"/>
              <a:t>请</a:t>
            </a:r>
            <a:r>
              <a:rPr lang="zh-CN" altLang="en-US" sz="2400" i="1" dirty="0"/>
              <a:t>框选</a:t>
            </a:r>
            <a:r>
              <a:rPr lang="zh-CN" altLang="en-US" sz="2400" i="1" dirty="0" smtClean="0"/>
              <a:t>句子的第</a:t>
            </a:r>
            <a:r>
              <a:rPr lang="en-US" altLang="zh-CN" sz="2400" i="1" dirty="0" smtClean="0"/>
              <a:t>2</a:t>
            </a:r>
            <a:r>
              <a:rPr lang="zh-CN" altLang="en-US" sz="2400" i="1" dirty="0" smtClean="0"/>
              <a:t>个谓语</a:t>
            </a:r>
            <a:endParaRPr lang="zh-CN" altLang="en-US" sz="2400" dirty="0"/>
          </a:p>
        </p:txBody>
      </p:sp>
      <p:sp>
        <p:nvSpPr>
          <p:cNvPr id="25" name="矩形 24"/>
          <p:cNvSpPr/>
          <p:nvPr/>
        </p:nvSpPr>
        <p:spPr>
          <a:xfrm>
            <a:off x="8000415" y="2568610"/>
            <a:ext cx="217441" cy="276999"/>
          </a:xfrm>
          <a:prstGeom prst="rect">
            <a:avLst/>
          </a:prstGeom>
          <a:ln>
            <a:solidFill>
              <a:srgbClr val="00B0F0"/>
            </a:solidFill>
          </a:ln>
        </p:spPr>
        <p:txBody>
          <a:bodyPr wrap="square">
            <a:spAutoFit/>
          </a:bodyPr>
          <a:lstStyle/>
          <a:p>
            <a:r>
              <a:rPr lang="zh-CN" altLang="en-US" sz="1200" dirty="0">
                <a:solidFill>
                  <a:srgbClr val="00B0F0"/>
                </a:solidFill>
              </a:rPr>
              <a:t>？</a:t>
            </a:r>
            <a:endParaRPr lang="zh-CN" altLang="en-US" sz="1200" baseline="0" dirty="0" smtClean="0">
              <a:solidFill>
                <a:srgbClr val="00B0F0"/>
              </a:solidFill>
            </a:endParaRPr>
          </a:p>
        </p:txBody>
      </p:sp>
      <p:sp>
        <p:nvSpPr>
          <p:cNvPr id="40" name="矩形 39"/>
          <p:cNvSpPr/>
          <p:nvPr/>
        </p:nvSpPr>
        <p:spPr>
          <a:xfrm>
            <a:off x="2457450" y="506065"/>
            <a:ext cx="6781132" cy="12766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2000" b="1" dirty="0"/>
              <a:t>The art of the Islamic book, such as calligraphy and decorative writing, developed during A.D. 900 to 1500, and luxury books are some of the most characteristic examples of Islamic art produced in this period.</a:t>
            </a:r>
          </a:p>
        </p:txBody>
      </p:sp>
      <p:sp>
        <p:nvSpPr>
          <p:cNvPr id="41" name="矩形 40"/>
          <p:cNvSpPr/>
          <p:nvPr/>
        </p:nvSpPr>
        <p:spPr>
          <a:xfrm>
            <a:off x="2197832" y="521273"/>
            <a:ext cx="259618" cy="461665"/>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zh-CN" altLang="en-US" sz="1200" dirty="0" smtClean="0">
                <a:solidFill>
                  <a:srgbClr val="FFC000"/>
                </a:solidFill>
                <a:latin typeface="宋体" panose="02010600030101010101" pitchFamily="2" charset="-122"/>
              </a:rPr>
              <a:t>☆☆</a:t>
            </a:r>
            <a:endParaRPr lang="zh-CN" altLang="en-US" sz="1200" dirty="0">
              <a:solidFill>
                <a:srgbClr val="FFC000"/>
              </a:solidFill>
            </a:endParaRPr>
          </a:p>
        </p:txBody>
      </p:sp>
      <p:sp>
        <p:nvSpPr>
          <p:cNvPr id="42" name="矩形 41"/>
          <p:cNvSpPr/>
          <p:nvPr/>
        </p:nvSpPr>
        <p:spPr>
          <a:xfrm>
            <a:off x="8511007" y="5345136"/>
            <a:ext cx="217441" cy="276999"/>
          </a:xfrm>
          <a:prstGeom prst="rect">
            <a:avLst/>
          </a:prstGeom>
          <a:ln>
            <a:solidFill>
              <a:srgbClr val="00B0F0"/>
            </a:solidFill>
          </a:ln>
        </p:spPr>
        <p:txBody>
          <a:bodyPr wrap="square">
            <a:spAutoFit/>
          </a:bodyPr>
          <a:lstStyle/>
          <a:p>
            <a:r>
              <a:rPr lang="zh-CN" altLang="en-US" sz="1200" dirty="0">
                <a:solidFill>
                  <a:srgbClr val="00B0F0"/>
                </a:solidFill>
              </a:rPr>
              <a:t>？</a:t>
            </a:r>
            <a:endParaRPr lang="zh-CN" altLang="en-US" sz="1200" baseline="0" dirty="0" smtClean="0">
              <a:solidFill>
                <a:srgbClr val="00B0F0"/>
              </a:solidFill>
            </a:endParaRPr>
          </a:p>
        </p:txBody>
      </p:sp>
    </p:spTree>
    <p:extLst>
      <p:ext uri="{BB962C8B-B14F-4D97-AF65-F5344CB8AC3E}">
        <p14:creationId xmlns:p14="http://schemas.microsoft.com/office/powerpoint/2010/main" val="18908132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9092126" y="123366"/>
            <a:ext cx="646331" cy="369332"/>
          </a:xfrm>
          <a:prstGeom prst="rect">
            <a:avLst/>
          </a:prstGeom>
          <a:ln>
            <a:solidFill>
              <a:srgbClr val="00B0F0"/>
            </a:solidFill>
          </a:ln>
        </p:spPr>
        <p:txBody>
          <a:bodyPr wrap="none">
            <a:spAutoFit/>
          </a:bodyPr>
          <a:lstStyle/>
          <a:p>
            <a:r>
              <a:rPr lang="zh-CN" altLang="en-US" dirty="0" smtClean="0">
                <a:solidFill>
                  <a:srgbClr val="00B0F0"/>
                </a:solidFill>
              </a:rPr>
              <a:t>句单</a:t>
            </a:r>
            <a:endParaRPr lang="zh-CN" altLang="en-US" baseline="0" dirty="0" smtClean="0">
              <a:solidFill>
                <a:srgbClr val="00B0F0"/>
              </a:solidFill>
            </a:endParaRPr>
          </a:p>
        </p:txBody>
      </p:sp>
      <p:sp>
        <p:nvSpPr>
          <p:cNvPr id="43" name="矩形 42"/>
          <p:cNvSpPr/>
          <p:nvPr/>
        </p:nvSpPr>
        <p:spPr>
          <a:xfrm>
            <a:off x="9958696" y="123366"/>
            <a:ext cx="646331" cy="369332"/>
          </a:xfrm>
          <a:prstGeom prst="rect">
            <a:avLst/>
          </a:prstGeom>
          <a:ln>
            <a:solidFill>
              <a:srgbClr val="00B0F0"/>
            </a:solidFill>
          </a:ln>
        </p:spPr>
        <p:txBody>
          <a:bodyPr wrap="none">
            <a:spAutoFit/>
          </a:bodyPr>
          <a:lstStyle/>
          <a:p>
            <a:r>
              <a:rPr lang="zh-CN" altLang="en-US" baseline="0" dirty="0" smtClean="0">
                <a:solidFill>
                  <a:srgbClr val="00B0F0"/>
                </a:solidFill>
              </a:rPr>
              <a:t>报告</a:t>
            </a:r>
          </a:p>
        </p:txBody>
      </p:sp>
      <p:sp>
        <p:nvSpPr>
          <p:cNvPr id="44" name="矩形 43"/>
          <p:cNvSpPr/>
          <p:nvPr/>
        </p:nvSpPr>
        <p:spPr>
          <a:xfrm>
            <a:off x="10825266" y="127210"/>
            <a:ext cx="646331" cy="369332"/>
          </a:xfrm>
          <a:prstGeom prst="rect">
            <a:avLst/>
          </a:prstGeom>
          <a:ln>
            <a:solidFill>
              <a:srgbClr val="00B0F0"/>
            </a:solidFill>
          </a:ln>
        </p:spPr>
        <p:txBody>
          <a:bodyPr wrap="none">
            <a:spAutoFit/>
          </a:bodyPr>
          <a:lstStyle/>
          <a:p>
            <a:r>
              <a:rPr lang="zh-CN" altLang="en-US" dirty="0">
                <a:solidFill>
                  <a:srgbClr val="00B0F0"/>
                </a:solidFill>
              </a:rPr>
              <a:t>约师</a:t>
            </a:r>
            <a:endParaRPr lang="zh-CN" altLang="en-US" baseline="0" dirty="0" smtClean="0">
              <a:solidFill>
                <a:srgbClr val="00B0F0"/>
              </a:solidFill>
            </a:endParaRPr>
          </a:p>
        </p:txBody>
      </p:sp>
      <p:sp>
        <p:nvSpPr>
          <p:cNvPr id="45" name="矩形 44"/>
          <p:cNvSpPr/>
          <p:nvPr/>
        </p:nvSpPr>
        <p:spPr>
          <a:xfrm>
            <a:off x="9092126" y="652697"/>
            <a:ext cx="1123437" cy="369332"/>
          </a:xfrm>
          <a:prstGeom prst="rect">
            <a:avLst/>
          </a:prstGeom>
          <a:ln>
            <a:solidFill>
              <a:srgbClr val="00B0F0"/>
            </a:solidFill>
          </a:ln>
        </p:spPr>
        <p:txBody>
          <a:bodyPr wrap="square">
            <a:spAutoFit/>
          </a:bodyPr>
          <a:lstStyle/>
          <a:p>
            <a:r>
              <a:rPr lang="en-US" altLang="zh-CN" dirty="0" smtClean="0">
                <a:solidFill>
                  <a:srgbClr val="00B0F0"/>
                </a:solidFill>
              </a:rPr>
              <a:t>00: 00</a:t>
            </a:r>
            <a:endParaRPr lang="zh-CN" altLang="en-US" baseline="0" dirty="0" smtClean="0">
              <a:solidFill>
                <a:srgbClr val="00B0F0"/>
              </a:solidFill>
            </a:endParaRPr>
          </a:p>
        </p:txBody>
      </p:sp>
      <p:sp>
        <p:nvSpPr>
          <p:cNvPr id="35" name="矩形 34"/>
          <p:cNvSpPr/>
          <p:nvPr/>
        </p:nvSpPr>
        <p:spPr>
          <a:xfrm>
            <a:off x="819963" y="492698"/>
            <a:ext cx="10124262" cy="59223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8" name="矩形 37">
            <a:hlinkClick r:id="" action="ppaction://noaction"/>
          </p:cNvPr>
          <p:cNvSpPr/>
          <p:nvPr/>
        </p:nvSpPr>
        <p:spPr>
          <a:xfrm>
            <a:off x="10648862" y="492698"/>
            <a:ext cx="284052" cy="369332"/>
          </a:xfrm>
          <a:prstGeom prst="rect">
            <a:avLst/>
          </a:prstGeom>
          <a:ln>
            <a:solidFill>
              <a:srgbClr val="FF0000"/>
            </a:solidFill>
          </a:ln>
        </p:spPr>
        <p:txBody>
          <a:bodyPr wrap="none">
            <a:spAutoFit/>
          </a:bodyPr>
          <a:lstStyle/>
          <a:p>
            <a:r>
              <a:rPr lang="en-US" altLang="zh-CN" baseline="0" dirty="0" smtClean="0">
                <a:solidFill>
                  <a:srgbClr val="FF0000"/>
                </a:solidFill>
              </a:rPr>
              <a:t>x</a:t>
            </a:r>
            <a:endParaRPr lang="zh-CN" altLang="en-US" baseline="0" dirty="0" smtClean="0">
              <a:solidFill>
                <a:srgbClr val="FF0000"/>
              </a:solidFill>
            </a:endParaRPr>
          </a:p>
        </p:txBody>
      </p:sp>
      <p:sp>
        <p:nvSpPr>
          <p:cNvPr id="2" name="矩形 1"/>
          <p:cNvSpPr/>
          <p:nvPr/>
        </p:nvSpPr>
        <p:spPr>
          <a:xfrm>
            <a:off x="3341920" y="1872109"/>
            <a:ext cx="4454646" cy="6488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i="1" dirty="0" smtClean="0"/>
              <a:t>请点击选择正确的句子意思</a:t>
            </a:r>
            <a:endParaRPr lang="zh-CN" altLang="en-US" sz="2400" dirty="0"/>
          </a:p>
        </p:txBody>
      </p:sp>
      <p:sp>
        <p:nvSpPr>
          <p:cNvPr id="13" name="矩形 12"/>
          <p:cNvSpPr/>
          <p:nvPr/>
        </p:nvSpPr>
        <p:spPr>
          <a:xfrm>
            <a:off x="1979555" y="4289788"/>
            <a:ext cx="463397" cy="646331"/>
          </a:xfrm>
          <a:prstGeom prst="rect">
            <a:avLst/>
          </a:prstGeom>
          <a:ln>
            <a:solidFill>
              <a:srgbClr val="00B0F0"/>
            </a:solidFill>
          </a:ln>
        </p:spPr>
        <p:txBody>
          <a:bodyPr wrap="square">
            <a:spAutoFit/>
          </a:bodyPr>
          <a:lstStyle/>
          <a:p>
            <a:r>
              <a:rPr lang="zh-CN" altLang="en-US" dirty="0" smtClean="0">
                <a:solidFill>
                  <a:srgbClr val="00B0F0"/>
                </a:solidFill>
              </a:rPr>
              <a:t>解</a:t>
            </a:r>
            <a:endParaRPr lang="en-US" altLang="zh-CN" dirty="0" smtClean="0">
              <a:solidFill>
                <a:srgbClr val="00B0F0"/>
              </a:solidFill>
            </a:endParaRPr>
          </a:p>
          <a:p>
            <a:r>
              <a:rPr lang="zh-CN" altLang="en-US" dirty="0" smtClean="0">
                <a:solidFill>
                  <a:srgbClr val="00B0F0"/>
                </a:solidFill>
              </a:rPr>
              <a:t>答</a:t>
            </a:r>
            <a:endParaRPr lang="zh-CN" altLang="en-US" baseline="0" dirty="0" smtClean="0">
              <a:solidFill>
                <a:srgbClr val="00B0F0"/>
              </a:solidFill>
            </a:endParaRPr>
          </a:p>
        </p:txBody>
      </p:sp>
      <p:sp>
        <p:nvSpPr>
          <p:cNvPr id="23" name="圆角矩形 22"/>
          <p:cNvSpPr/>
          <p:nvPr/>
        </p:nvSpPr>
        <p:spPr>
          <a:xfrm>
            <a:off x="2779746" y="3984304"/>
            <a:ext cx="6226897" cy="12573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The art of the Islamic book=</a:t>
            </a:r>
            <a:r>
              <a:rPr lang="zh-CN" altLang="en-US" dirty="0" smtClean="0"/>
              <a:t>伊斯兰书的艺术，</a:t>
            </a:r>
            <a:r>
              <a:rPr lang="en-US" altLang="zh-CN" dirty="0" smtClean="0"/>
              <a:t>developed=</a:t>
            </a:r>
            <a:r>
              <a:rPr lang="zh-CN" altLang="en-US" dirty="0" smtClean="0"/>
              <a:t>发展，</a:t>
            </a:r>
            <a:r>
              <a:rPr lang="en-US" altLang="zh-CN" dirty="0" smtClean="0"/>
              <a:t>luxury books=</a:t>
            </a:r>
            <a:r>
              <a:rPr lang="zh-CN" altLang="en-US" dirty="0" smtClean="0"/>
              <a:t>奢侈书，</a:t>
            </a:r>
            <a:r>
              <a:rPr lang="en-US" altLang="zh-CN" dirty="0"/>
              <a:t>of the most characteristic </a:t>
            </a:r>
            <a:r>
              <a:rPr lang="en-US" altLang="zh-CN" dirty="0" smtClean="0"/>
              <a:t>examples=</a:t>
            </a:r>
            <a:r>
              <a:rPr lang="zh-CN" altLang="en-US" dirty="0" smtClean="0"/>
              <a:t>最有特征的范例，</a:t>
            </a:r>
            <a:r>
              <a:rPr lang="en-US" altLang="zh-CN" dirty="0" smtClean="0"/>
              <a:t>produced in this period=</a:t>
            </a:r>
            <a:r>
              <a:rPr lang="zh-CN" altLang="en-US" dirty="0" smtClean="0"/>
              <a:t>在这个是时期被制造出来的。所以选</a:t>
            </a:r>
            <a:r>
              <a:rPr lang="en-US" altLang="zh-CN" dirty="0"/>
              <a:t>A</a:t>
            </a:r>
            <a:r>
              <a:rPr lang="zh-CN" altLang="en-US" dirty="0" smtClean="0"/>
              <a:t>。</a:t>
            </a:r>
            <a:endParaRPr lang="zh-CN" altLang="en-US" dirty="0"/>
          </a:p>
        </p:txBody>
      </p:sp>
      <p:sp>
        <p:nvSpPr>
          <p:cNvPr id="26" name="文本框 25"/>
          <p:cNvSpPr txBox="1"/>
          <p:nvPr/>
        </p:nvSpPr>
        <p:spPr>
          <a:xfrm>
            <a:off x="4785213" y="5572891"/>
            <a:ext cx="1956967"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2400" dirty="0"/>
              <a:t>6</a:t>
            </a:r>
            <a:endParaRPr lang="zh-CN" altLang="en-US" sz="2400" dirty="0"/>
          </a:p>
        </p:txBody>
      </p:sp>
      <p:sp>
        <p:nvSpPr>
          <p:cNvPr id="27" name="文本框 26"/>
          <p:cNvSpPr txBox="1"/>
          <p:nvPr/>
        </p:nvSpPr>
        <p:spPr>
          <a:xfrm>
            <a:off x="4785213" y="5581476"/>
            <a:ext cx="594010"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endParaRPr lang="zh-CN" altLang="en-US" sz="2400" dirty="0"/>
          </a:p>
        </p:txBody>
      </p:sp>
      <p:sp>
        <p:nvSpPr>
          <p:cNvPr id="22" name="右箭头 21"/>
          <p:cNvSpPr/>
          <p:nvPr/>
        </p:nvSpPr>
        <p:spPr>
          <a:xfrm>
            <a:off x="10267383" y="5773270"/>
            <a:ext cx="523505" cy="4803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7579125" y="2242654"/>
            <a:ext cx="217441" cy="276999"/>
          </a:xfrm>
          <a:prstGeom prst="rect">
            <a:avLst/>
          </a:prstGeom>
          <a:ln>
            <a:solidFill>
              <a:srgbClr val="00B0F0"/>
            </a:solidFill>
          </a:ln>
        </p:spPr>
        <p:txBody>
          <a:bodyPr wrap="square">
            <a:spAutoFit/>
          </a:bodyPr>
          <a:lstStyle/>
          <a:p>
            <a:r>
              <a:rPr lang="zh-CN" altLang="en-US" sz="1200" dirty="0">
                <a:solidFill>
                  <a:srgbClr val="00B0F0"/>
                </a:solidFill>
              </a:rPr>
              <a:t>？</a:t>
            </a:r>
            <a:endParaRPr lang="zh-CN" altLang="en-US" sz="1200" baseline="0" dirty="0" smtClean="0">
              <a:solidFill>
                <a:srgbClr val="00B0F0"/>
              </a:solidFill>
            </a:endParaRPr>
          </a:p>
        </p:txBody>
      </p:sp>
      <p:sp>
        <p:nvSpPr>
          <p:cNvPr id="39" name="矩形 38"/>
          <p:cNvSpPr/>
          <p:nvPr/>
        </p:nvSpPr>
        <p:spPr>
          <a:xfrm>
            <a:off x="8568157" y="4976842"/>
            <a:ext cx="217441" cy="276999"/>
          </a:xfrm>
          <a:prstGeom prst="rect">
            <a:avLst/>
          </a:prstGeom>
          <a:ln>
            <a:solidFill>
              <a:srgbClr val="00B0F0"/>
            </a:solidFill>
          </a:ln>
        </p:spPr>
        <p:txBody>
          <a:bodyPr wrap="square">
            <a:spAutoFit/>
          </a:bodyPr>
          <a:lstStyle/>
          <a:p>
            <a:r>
              <a:rPr lang="zh-CN" altLang="en-US" sz="1200" dirty="0">
                <a:solidFill>
                  <a:srgbClr val="00B0F0"/>
                </a:solidFill>
              </a:rPr>
              <a:t>？</a:t>
            </a:r>
            <a:endParaRPr lang="zh-CN" altLang="en-US" sz="1200" baseline="0" dirty="0" smtClean="0">
              <a:solidFill>
                <a:srgbClr val="00B0F0"/>
              </a:solidFill>
            </a:endParaRPr>
          </a:p>
        </p:txBody>
      </p:sp>
      <p:sp>
        <p:nvSpPr>
          <p:cNvPr id="24" name="矩形 23"/>
          <p:cNvSpPr/>
          <p:nvPr/>
        </p:nvSpPr>
        <p:spPr>
          <a:xfrm>
            <a:off x="2457450" y="506065"/>
            <a:ext cx="6781132" cy="12766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2000" b="1" dirty="0"/>
              <a:t>The art of the Islamic book, such as calligraphy and decorative writing, developed during A.D. 900 to 1500, and luxury books are some of the most characteristic examples of Islamic art produced in this period.</a:t>
            </a:r>
          </a:p>
        </p:txBody>
      </p:sp>
      <p:sp>
        <p:nvSpPr>
          <p:cNvPr id="25" name="矩形 24"/>
          <p:cNvSpPr/>
          <p:nvPr/>
        </p:nvSpPr>
        <p:spPr>
          <a:xfrm>
            <a:off x="2197832" y="521273"/>
            <a:ext cx="259618" cy="461665"/>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zh-CN" altLang="en-US" sz="1200" dirty="0" smtClean="0">
                <a:solidFill>
                  <a:srgbClr val="FFC000"/>
                </a:solidFill>
                <a:latin typeface="宋体" panose="02010600030101010101" pitchFamily="2" charset="-122"/>
              </a:rPr>
              <a:t>☆☆</a:t>
            </a:r>
            <a:endParaRPr lang="zh-CN" altLang="en-US" sz="1200" dirty="0">
              <a:solidFill>
                <a:srgbClr val="FFC000"/>
              </a:solidFill>
            </a:endParaRPr>
          </a:p>
        </p:txBody>
      </p:sp>
      <p:sp>
        <p:nvSpPr>
          <p:cNvPr id="31" name="矩形 30"/>
          <p:cNvSpPr/>
          <p:nvPr/>
        </p:nvSpPr>
        <p:spPr>
          <a:xfrm>
            <a:off x="1106173" y="2645805"/>
            <a:ext cx="4471494" cy="4913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1600" dirty="0" smtClean="0"/>
              <a:t>A.</a:t>
            </a:r>
            <a:r>
              <a:rPr lang="zh-CN" altLang="en-US" sz="1600" dirty="0"/>
              <a:t>伊斯兰书的艺术就好像书法和装饰性书写一样，并且奢侈书是伊斯兰书中一些最</a:t>
            </a:r>
            <a:r>
              <a:rPr lang="zh-CN" altLang="en-US" sz="1600" dirty="0" smtClean="0"/>
              <a:t>有特征的范例。</a:t>
            </a:r>
            <a:endParaRPr lang="zh-CN" altLang="en-US" sz="1600" dirty="0"/>
          </a:p>
        </p:txBody>
      </p:sp>
      <p:sp>
        <p:nvSpPr>
          <p:cNvPr id="33" name="矩形 32"/>
          <p:cNvSpPr/>
          <p:nvPr/>
        </p:nvSpPr>
        <p:spPr>
          <a:xfrm>
            <a:off x="6072563" y="2644108"/>
            <a:ext cx="4532464" cy="4913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1600" dirty="0"/>
              <a:t>B</a:t>
            </a:r>
            <a:r>
              <a:rPr lang="en-US" altLang="zh-CN" sz="1600" dirty="0" smtClean="0"/>
              <a:t>.</a:t>
            </a:r>
            <a:r>
              <a:rPr lang="zh-CN" altLang="en-US" sz="1600" dirty="0"/>
              <a:t>伊斯兰书在公元</a:t>
            </a:r>
            <a:r>
              <a:rPr lang="en-US" altLang="zh-CN" sz="1600" dirty="0"/>
              <a:t>900</a:t>
            </a:r>
            <a:r>
              <a:rPr lang="zh-CN" altLang="en-US" sz="1600" dirty="0"/>
              <a:t>到</a:t>
            </a:r>
            <a:r>
              <a:rPr lang="en-US" altLang="zh-CN" sz="1600" dirty="0"/>
              <a:t>1500</a:t>
            </a:r>
            <a:r>
              <a:rPr lang="zh-CN" altLang="en-US" sz="1600" dirty="0"/>
              <a:t>年之间发展了，并且伊斯兰艺术在这段时期被创造出来了。</a:t>
            </a:r>
          </a:p>
        </p:txBody>
      </p:sp>
      <p:sp>
        <p:nvSpPr>
          <p:cNvPr id="40" name="矩形 39"/>
          <p:cNvSpPr/>
          <p:nvPr/>
        </p:nvSpPr>
        <p:spPr>
          <a:xfrm>
            <a:off x="1106170" y="3331463"/>
            <a:ext cx="4471497" cy="4913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1600" dirty="0"/>
              <a:t>C</a:t>
            </a:r>
            <a:r>
              <a:rPr lang="en-US" altLang="zh-CN" sz="1600" dirty="0" smtClean="0"/>
              <a:t>.</a:t>
            </a:r>
            <a:r>
              <a:rPr lang="zh-CN" altLang="en-US" sz="1600" dirty="0"/>
              <a:t>伊斯兰书的艺术在公元</a:t>
            </a:r>
            <a:r>
              <a:rPr lang="en-US" altLang="zh-CN" sz="1600" dirty="0"/>
              <a:t>900</a:t>
            </a:r>
            <a:r>
              <a:rPr lang="zh-CN" altLang="en-US" sz="1600" dirty="0"/>
              <a:t>到</a:t>
            </a:r>
            <a:r>
              <a:rPr lang="en-US" altLang="zh-CN" sz="1600" dirty="0"/>
              <a:t>1500</a:t>
            </a:r>
            <a:r>
              <a:rPr lang="zh-CN" altLang="en-US" sz="1600" dirty="0"/>
              <a:t>年之间发展了，并且奢侈书在这段时期被创造出来了。</a:t>
            </a:r>
          </a:p>
        </p:txBody>
      </p:sp>
      <p:sp>
        <p:nvSpPr>
          <p:cNvPr id="41" name="矩形 40"/>
          <p:cNvSpPr/>
          <p:nvPr/>
        </p:nvSpPr>
        <p:spPr>
          <a:xfrm>
            <a:off x="6089137" y="3331463"/>
            <a:ext cx="4515889" cy="4913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1600" dirty="0"/>
              <a:t>D</a:t>
            </a:r>
            <a:r>
              <a:rPr lang="en-US" altLang="zh-CN" sz="1600" dirty="0" smtClean="0"/>
              <a:t>.</a:t>
            </a:r>
            <a:r>
              <a:rPr lang="zh-CN" altLang="en-US" sz="1600" dirty="0"/>
              <a:t>伊斯兰书的艺术在公元</a:t>
            </a:r>
            <a:r>
              <a:rPr lang="en-US" altLang="zh-CN" sz="1600" dirty="0"/>
              <a:t>900</a:t>
            </a:r>
            <a:r>
              <a:rPr lang="zh-CN" altLang="en-US" sz="1600" dirty="0"/>
              <a:t>到</a:t>
            </a:r>
            <a:r>
              <a:rPr lang="en-US" altLang="zh-CN" sz="1600" dirty="0"/>
              <a:t>1500</a:t>
            </a:r>
            <a:r>
              <a:rPr lang="zh-CN" altLang="en-US" sz="1600" dirty="0"/>
              <a:t>年之间发展了，并且奢侈书在这段时期被创造出来了。</a:t>
            </a:r>
          </a:p>
        </p:txBody>
      </p:sp>
    </p:spTree>
    <p:extLst>
      <p:ext uri="{BB962C8B-B14F-4D97-AF65-F5344CB8AC3E}">
        <p14:creationId xmlns:p14="http://schemas.microsoft.com/office/powerpoint/2010/main" val="23701945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3. </a:t>
            </a:r>
            <a:r>
              <a:rPr lang="zh-CN" altLang="en-US" dirty="0"/>
              <a:t>复杂</a:t>
            </a:r>
            <a:r>
              <a:rPr lang="zh-CN" altLang="en-US" dirty="0" smtClean="0"/>
              <a:t>句</a:t>
            </a:r>
            <a:endParaRPr lang="zh-CN" altLang="en-US" dirty="0"/>
          </a:p>
        </p:txBody>
      </p:sp>
    </p:spTree>
    <p:extLst>
      <p:ext uri="{BB962C8B-B14F-4D97-AF65-F5344CB8AC3E}">
        <p14:creationId xmlns:p14="http://schemas.microsoft.com/office/powerpoint/2010/main" val="30690175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371725" y="2229885"/>
            <a:ext cx="6476968" cy="4469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b="1" dirty="0" smtClean="0"/>
              <a:t>判断句型</a:t>
            </a:r>
            <a:endParaRPr lang="zh-CN" altLang="en-US" sz="2800" b="1" dirty="0"/>
          </a:p>
        </p:txBody>
      </p:sp>
      <p:sp>
        <p:nvSpPr>
          <p:cNvPr id="10" name="矩形 9"/>
          <p:cNvSpPr/>
          <p:nvPr/>
        </p:nvSpPr>
        <p:spPr>
          <a:xfrm>
            <a:off x="2366995" y="4353951"/>
            <a:ext cx="6476968" cy="4469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b="1" dirty="0" smtClean="0"/>
              <a:t>选择主谓</a:t>
            </a:r>
            <a:endParaRPr lang="zh-CN" altLang="en-US" sz="2800" b="1" dirty="0"/>
          </a:p>
        </p:txBody>
      </p:sp>
      <p:sp>
        <p:nvSpPr>
          <p:cNvPr id="11" name="矩形 10"/>
          <p:cNvSpPr/>
          <p:nvPr/>
        </p:nvSpPr>
        <p:spPr>
          <a:xfrm>
            <a:off x="2366995" y="5415984"/>
            <a:ext cx="6476968" cy="4469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b="1" dirty="0" smtClean="0"/>
              <a:t>翻译句意</a:t>
            </a:r>
            <a:endParaRPr lang="zh-CN" altLang="en-US" sz="2800" b="1" dirty="0"/>
          </a:p>
        </p:txBody>
      </p:sp>
      <p:sp>
        <p:nvSpPr>
          <p:cNvPr id="12" name="矩形 11"/>
          <p:cNvSpPr/>
          <p:nvPr/>
        </p:nvSpPr>
        <p:spPr>
          <a:xfrm>
            <a:off x="2366995" y="123367"/>
            <a:ext cx="6504892" cy="16197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2000" b="1" dirty="0"/>
              <a:t>Before A.D. 900, manuscripts of the Koran (the book containing the teachings of the Islamic religion) seem to have been the most common type of book produced and decorated, but after that date a wide range of books were produced for a broad spectrum of patrons.</a:t>
            </a:r>
          </a:p>
        </p:txBody>
      </p:sp>
      <p:sp>
        <p:nvSpPr>
          <p:cNvPr id="13" name="矩形 12"/>
          <p:cNvSpPr/>
          <p:nvPr/>
        </p:nvSpPr>
        <p:spPr>
          <a:xfrm>
            <a:off x="2130351" y="123366"/>
            <a:ext cx="236644" cy="646331"/>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zh-CN" altLang="en-US" sz="1200" dirty="0" smtClean="0">
                <a:solidFill>
                  <a:srgbClr val="FFC000"/>
                </a:solidFill>
                <a:latin typeface="宋体" panose="02010600030101010101" pitchFamily="2" charset="-122"/>
              </a:rPr>
              <a:t>☆☆☆</a:t>
            </a:r>
            <a:endParaRPr lang="zh-CN" altLang="en-US" sz="1200" dirty="0">
              <a:solidFill>
                <a:srgbClr val="FFC000"/>
              </a:solidFill>
            </a:endParaRPr>
          </a:p>
        </p:txBody>
      </p:sp>
      <p:sp>
        <p:nvSpPr>
          <p:cNvPr id="14" name="矩形 13"/>
          <p:cNvSpPr/>
          <p:nvPr/>
        </p:nvSpPr>
        <p:spPr>
          <a:xfrm>
            <a:off x="2366995" y="3291918"/>
            <a:ext cx="6476968" cy="4469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b="1" dirty="0" smtClean="0"/>
              <a:t>划分句子</a:t>
            </a:r>
            <a:endParaRPr lang="zh-CN" altLang="en-US" sz="2800" b="1" dirty="0"/>
          </a:p>
        </p:txBody>
      </p:sp>
      <p:sp>
        <p:nvSpPr>
          <p:cNvPr id="15" name="矩形 14"/>
          <p:cNvSpPr/>
          <p:nvPr/>
        </p:nvSpPr>
        <p:spPr>
          <a:xfrm>
            <a:off x="9092126" y="123366"/>
            <a:ext cx="646331" cy="369332"/>
          </a:xfrm>
          <a:prstGeom prst="rect">
            <a:avLst/>
          </a:prstGeom>
          <a:ln>
            <a:solidFill>
              <a:srgbClr val="00B0F0"/>
            </a:solidFill>
          </a:ln>
        </p:spPr>
        <p:txBody>
          <a:bodyPr wrap="none">
            <a:spAutoFit/>
          </a:bodyPr>
          <a:lstStyle/>
          <a:p>
            <a:r>
              <a:rPr lang="zh-CN" altLang="en-US" dirty="0" smtClean="0">
                <a:solidFill>
                  <a:srgbClr val="00B0F0"/>
                </a:solidFill>
              </a:rPr>
              <a:t>句单</a:t>
            </a:r>
            <a:endParaRPr lang="zh-CN" altLang="en-US" baseline="0" dirty="0" smtClean="0">
              <a:solidFill>
                <a:srgbClr val="00B0F0"/>
              </a:solidFill>
            </a:endParaRPr>
          </a:p>
        </p:txBody>
      </p:sp>
      <p:sp>
        <p:nvSpPr>
          <p:cNvPr id="16" name="矩形 15"/>
          <p:cNvSpPr/>
          <p:nvPr/>
        </p:nvSpPr>
        <p:spPr>
          <a:xfrm>
            <a:off x="9958696" y="123366"/>
            <a:ext cx="646331" cy="369332"/>
          </a:xfrm>
          <a:prstGeom prst="rect">
            <a:avLst/>
          </a:prstGeom>
          <a:ln>
            <a:solidFill>
              <a:srgbClr val="00B0F0"/>
            </a:solidFill>
          </a:ln>
        </p:spPr>
        <p:txBody>
          <a:bodyPr wrap="none">
            <a:spAutoFit/>
          </a:bodyPr>
          <a:lstStyle/>
          <a:p>
            <a:r>
              <a:rPr lang="zh-CN" altLang="en-US" baseline="0" dirty="0" smtClean="0">
                <a:solidFill>
                  <a:srgbClr val="00B0F0"/>
                </a:solidFill>
              </a:rPr>
              <a:t>报告</a:t>
            </a:r>
          </a:p>
        </p:txBody>
      </p:sp>
      <p:sp>
        <p:nvSpPr>
          <p:cNvPr id="17" name="矩形 16"/>
          <p:cNvSpPr/>
          <p:nvPr/>
        </p:nvSpPr>
        <p:spPr>
          <a:xfrm>
            <a:off x="10825266" y="127210"/>
            <a:ext cx="646331" cy="369332"/>
          </a:xfrm>
          <a:prstGeom prst="rect">
            <a:avLst/>
          </a:prstGeom>
          <a:ln>
            <a:solidFill>
              <a:srgbClr val="00B0F0"/>
            </a:solidFill>
          </a:ln>
        </p:spPr>
        <p:txBody>
          <a:bodyPr wrap="none">
            <a:spAutoFit/>
          </a:bodyPr>
          <a:lstStyle/>
          <a:p>
            <a:r>
              <a:rPr lang="zh-CN" altLang="en-US" dirty="0">
                <a:solidFill>
                  <a:srgbClr val="00B0F0"/>
                </a:solidFill>
              </a:rPr>
              <a:t>约师</a:t>
            </a:r>
            <a:endParaRPr lang="zh-CN" altLang="en-US" baseline="0" dirty="0" smtClean="0">
              <a:solidFill>
                <a:srgbClr val="00B0F0"/>
              </a:solidFill>
            </a:endParaRPr>
          </a:p>
        </p:txBody>
      </p:sp>
      <p:sp>
        <p:nvSpPr>
          <p:cNvPr id="18" name="矩形 17"/>
          <p:cNvSpPr/>
          <p:nvPr/>
        </p:nvSpPr>
        <p:spPr>
          <a:xfrm>
            <a:off x="9092126" y="652697"/>
            <a:ext cx="1123437" cy="369332"/>
          </a:xfrm>
          <a:prstGeom prst="rect">
            <a:avLst/>
          </a:prstGeom>
          <a:ln>
            <a:solidFill>
              <a:srgbClr val="00B0F0"/>
            </a:solidFill>
          </a:ln>
        </p:spPr>
        <p:txBody>
          <a:bodyPr wrap="square">
            <a:spAutoFit/>
          </a:bodyPr>
          <a:lstStyle/>
          <a:p>
            <a:r>
              <a:rPr lang="en-US" altLang="zh-CN" dirty="0" smtClean="0">
                <a:solidFill>
                  <a:srgbClr val="00B0F0"/>
                </a:solidFill>
              </a:rPr>
              <a:t>00: 00</a:t>
            </a:r>
            <a:endParaRPr lang="zh-CN" altLang="en-US" baseline="0" dirty="0" smtClean="0">
              <a:solidFill>
                <a:srgbClr val="00B0F0"/>
              </a:solidFill>
            </a:endParaRPr>
          </a:p>
        </p:txBody>
      </p:sp>
    </p:spTree>
    <p:extLst>
      <p:ext uri="{BB962C8B-B14F-4D97-AF65-F5344CB8AC3E}">
        <p14:creationId xmlns:p14="http://schemas.microsoft.com/office/powerpoint/2010/main" val="6115266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9092126" y="123366"/>
            <a:ext cx="646331" cy="369332"/>
          </a:xfrm>
          <a:prstGeom prst="rect">
            <a:avLst/>
          </a:prstGeom>
          <a:ln>
            <a:solidFill>
              <a:srgbClr val="00B0F0"/>
            </a:solidFill>
          </a:ln>
        </p:spPr>
        <p:txBody>
          <a:bodyPr wrap="none">
            <a:spAutoFit/>
          </a:bodyPr>
          <a:lstStyle/>
          <a:p>
            <a:r>
              <a:rPr lang="zh-CN" altLang="en-US" dirty="0" smtClean="0">
                <a:solidFill>
                  <a:srgbClr val="00B0F0"/>
                </a:solidFill>
              </a:rPr>
              <a:t>句单</a:t>
            </a:r>
            <a:endParaRPr lang="zh-CN" altLang="en-US" baseline="0" dirty="0" smtClean="0">
              <a:solidFill>
                <a:srgbClr val="00B0F0"/>
              </a:solidFill>
            </a:endParaRPr>
          </a:p>
        </p:txBody>
      </p:sp>
      <p:sp>
        <p:nvSpPr>
          <p:cNvPr id="26" name="矩形 25"/>
          <p:cNvSpPr/>
          <p:nvPr/>
        </p:nvSpPr>
        <p:spPr>
          <a:xfrm>
            <a:off x="9958696" y="123366"/>
            <a:ext cx="646331" cy="369332"/>
          </a:xfrm>
          <a:prstGeom prst="rect">
            <a:avLst/>
          </a:prstGeom>
          <a:ln>
            <a:solidFill>
              <a:srgbClr val="00B0F0"/>
            </a:solidFill>
          </a:ln>
        </p:spPr>
        <p:txBody>
          <a:bodyPr wrap="none">
            <a:spAutoFit/>
          </a:bodyPr>
          <a:lstStyle/>
          <a:p>
            <a:r>
              <a:rPr lang="zh-CN" altLang="en-US" baseline="0" dirty="0" smtClean="0">
                <a:solidFill>
                  <a:srgbClr val="00B0F0"/>
                </a:solidFill>
              </a:rPr>
              <a:t>报告</a:t>
            </a:r>
          </a:p>
        </p:txBody>
      </p:sp>
      <p:sp>
        <p:nvSpPr>
          <p:cNvPr id="27" name="矩形 26"/>
          <p:cNvSpPr/>
          <p:nvPr/>
        </p:nvSpPr>
        <p:spPr>
          <a:xfrm>
            <a:off x="10825266" y="127210"/>
            <a:ext cx="646331" cy="369332"/>
          </a:xfrm>
          <a:prstGeom prst="rect">
            <a:avLst/>
          </a:prstGeom>
          <a:ln>
            <a:solidFill>
              <a:srgbClr val="00B0F0"/>
            </a:solidFill>
          </a:ln>
        </p:spPr>
        <p:txBody>
          <a:bodyPr wrap="none">
            <a:spAutoFit/>
          </a:bodyPr>
          <a:lstStyle/>
          <a:p>
            <a:r>
              <a:rPr lang="zh-CN" altLang="en-US" dirty="0">
                <a:solidFill>
                  <a:srgbClr val="00B0F0"/>
                </a:solidFill>
              </a:rPr>
              <a:t>约师</a:t>
            </a:r>
            <a:endParaRPr lang="zh-CN" altLang="en-US" baseline="0" dirty="0" smtClean="0">
              <a:solidFill>
                <a:srgbClr val="00B0F0"/>
              </a:solidFill>
            </a:endParaRPr>
          </a:p>
        </p:txBody>
      </p:sp>
      <p:sp>
        <p:nvSpPr>
          <p:cNvPr id="28" name="矩形 27"/>
          <p:cNvSpPr/>
          <p:nvPr/>
        </p:nvSpPr>
        <p:spPr>
          <a:xfrm>
            <a:off x="9092126" y="652697"/>
            <a:ext cx="1123437" cy="369332"/>
          </a:xfrm>
          <a:prstGeom prst="rect">
            <a:avLst/>
          </a:prstGeom>
          <a:ln>
            <a:solidFill>
              <a:srgbClr val="00B0F0"/>
            </a:solidFill>
          </a:ln>
        </p:spPr>
        <p:txBody>
          <a:bodyPr wrap="square">
            <a:spAutoFit/>
          </a:bodyPr>
          <a:lstStyle/>
          <a:p>
            <a:r>
              <a:rPr lang="en-US" altLang="zh-CN" dirty="0" smtClean="0">
                <a:solidFill>
                  <a:srgbClr val="00B0F0"/>
                </a:solidFill>
              </a:rPr>
              <a:t>00: 00</a:t>
            </a:r>
            <a:endParaRPr lang="zh-CN" altLang="en-US" baseline="0" dirty="0" smtClean="0">
              <a:solidFill>
                <a:srgbClr val="00B0F0"/>
              </a:solidFill>
            </a:endParaRPr>
          </a:p>
        </p:txBody>
      </p:sp>
      <p:sp>
        <p:nvSpPr>
          <p:cNvPr id="21" name="矩形 20"/>
          <p:cNvSpPr/>
          <p:nvPr/>
        </p:nvSpPr>
        <p:spPr>
          <a:xfrm>
            <a:off x="819963" y="492698"/>
            <a:ext cx="10124262" cy="59223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2" name="矩形 21">
            <a:hlinkClick r:id="" action="ppaction://noaction"/>
          </p:cNvPr>
          <p:cNvSpPr/>
          <p:nvPr/>
        </p:nvSpPr>
        <p:spPr>
          <a:xfrm>
            <a:off x="10648862" y="492698"/>
            <a:ext cx="284052" cy="369332"/>
          </a:xfrm>
          <a:prstGeom prst="rect">
            <a:avLst/>
          </a:prstGeom>
          <a:ln>
            <a:solidFill>
              <a:srgbClr val="FF0000"/>
            </a:solidFill>
          </a:ln>
        </p:spPr>
        <p:txBody>
          <a:bodyPr wrap="none">
            <a:spAutoFit/>
          </a:bodyPr>
          <a:lstStyle/>
          <a:p>
            <a:r>
              <a:rPr lang="en-US" altLang="zh-CN" baseline="0" dirty="0" smtClean="0">
                <a:solidFill>
                  <a:srgbClr val="FF0000"/>
                </a:solidFill>
              </a:rPr>
              <a:t>x</a:t>
            </a:r>
            <a:endParaRPr lang="zh-CN" altLang="en-US" baseline="0" dirty="0" smtClean="0">
              <a:solidFill>
                <a:srgbClr val="FF0000"/>
              </a:solidFill>
            </a:endParaRPr>
          </a:p>
        </p:txBody>
      </p:sp>
      <p:sp>
        <p:nvSpPr>
          <p:cNvPr id="3" name="矩形 2"/>
          <p:cNvSpPr/>
          <p:nvPr/>
        </p:nvSpPr>
        <p:spPr>
          <a:xfrm>
            <a:off x="3280274" y="1954178"/>
            <a:ext cx="4454646" cy="6488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i="1" dirty="0" smtClean="0"/>
              <a:t>请选择</a:t>
            </a:r>
            <a:r>
              <a:rPr lang="zh-CN" altLang="en-US" sz="2400" i="1" dirty="0"/>
              <a:t>该</a:t>
            </a:r>
            <a:r>
              <a:rPr lang="zh-CN" altLang="en-US" sz="2400" i="1" dirty="0" smtClean="0"/>
              <a:t>句属于哪种句型</a:t>
            </a:r>
            <a:endParaRPr lang="zh-CN" altLang="en-US" sz="2400" dirty="0"/>
          </a:p>
        </p:txBody>
      </p:sp>
      <p:sp>
        <p:nvSpPr>
          <p:cNvPr id="4" name="矩形 3"/>
          <p:cNvSpPr/>
          <p:nvPr/>
        </p:nvSpPr>
        <p:spPr>
          <a:xfrm>
            <a:off x="1994053" y="2802084"/>
            <a:ext cx="1415772" cy="584775"/>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zh-CN" altLang="en-US" sz="3200" dirty="0" smtClean="0">
                <a:solidFill>
                  <a:schemeClr val="dk1"/>
                </a:solidFill>
              </a:rPr>
              <a:t>简单句</a:t>
            </a:r>
            <a:endParaRPr lang="zh-CN" altLang="en-US" sz="3200" dirty="0">
              <a:solidFill>
                <a:schemeClr val="dk1"/>
              </a:solidFill>
            </a:endParaRPr>
          </a:p>
        </p:txBody>
      </p:sp>
      <p:sp>
        <p:nvSpPr>
          <p:cNvPr id="5" name="矩形 4"/>
          <p:cNvSpPr/>
          <p:nvPr/>
        </p:nvSpPr>
        <p:spPr>
          <a:xfrm>
            <a:off x="4799711" y="2802083"/>
            <a:ext cx="1415772" cy="584775"/>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zh-CN" altLang="en-US" sz="3200" dirty="0">
                <a:solidFill>
                  <a:schemeClr val="dk1"/>
                </a:solidFill>
              </a:rPr>
              <a:t>复合句</a:t>
            </a:r>
          </a:p>
        </p:txBody>
      </p:sp>
      <p:sp>
        <p:nvSpPr>
          <p:cNvPr id="6" name="矩形 5"/>
          <p:cNvSpPr/>
          <p:nvPr/>
        </p:nvSpPr>
        <p:spPr>
          <a:xfrm>
            <a:off x="7605369" y="2802766"/>
            <a:ext cx="1415772" cy="584775"/>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zh-CN" altLang="en-US" sz="3200" dirty="0">
                <a:solidFill>
                  <a:schemeClr val="dk1"/>
                </a:solidFill>
              </a:rPr>
              <a:t>复杂句</a:t>
            </a:r>
          </a:p>
        </p:txBody>
      </p:sp>
      <p:sp>
        <p:nvSpPr>
          <p:cNvPr id="7" name="矩形 6"/>
          <p:cNvSpPr/>
          <p:nvPr/>
        </p:nvSpPr>
        <p:spPr>
          <a:xfrm>
            <a:off x="1994053" y="3928490"/>
            <a:ext cx="463397" cy="646331"/>
          </a:xfrm>
          <a:prstGeom prst="rect">
            <a:avLst/>
          </a:prstGeom>
          <a:ln>
            <a:solidFill>
              <a:srgbClr val="00B0F0"/>
            </a:solidFill>
          </a:ln>
        </p:spPr>
        <p:txBody>
          <a:bodyPr wrap="square">
            <a:spAutoFit/>
          </a:bodyPr>
          <a:lstStyle/>
          <a:p>
            <a:r>
              <a:rPr lang="zh-CN" altLang="en-US" dirty="0" smtClean="0">
                <a:solidFill>
                  <a:srgbClr val="00B0F0"/>
                </a:solidFill>
              </a:rPr>
              <a:t>解</a:t>
            </a:r>
            <a:endParaRPr lang="en-US" altLang="zh-CN" dirty="0" smtClean="0">
              <a:solidFill>
                <a:srgbClr val="00B0F0"/>
              </a:solidFill>
            </a:endParaRPr>
          </a:p>
          <a:p>
            <a:r>
              <a:rPr lang="zh-CN" altLang="en-US" dirty="0" smtClean="0">
                <a:solidFill>
                  <a:srgbClr val="00B0F0"/>
                </a:solidFill>
              </a:rPr>
              <a:t>答</a:t>
            </a:r>
            <a:endParaRPr lang="zh-CN" altLang="en-US" baseline="0" dirty="0" smtClean="0">
              <a:solidFill>
                <a:srgbClr val="00B0F0"/>
              </a:solidFill>
            </a:endParaRPr>
          </a:p>
        </p:txBody>
      </p:sp>
      <p:sp>
        <p:nvSpPr>
          <p:cNvPr id="8" name="矩形 7"/>
          <p:cNvSpPr/>
          <p:nvPr/>
        </p:nvSpPr>
        <p:spPr>
          <a:xfrm>
            <a:off x="1994053" y="506065"/>
            <a:ext cx="7521421" cy="12766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2000" b="1" dirty="0"/>
              <a:t>Before A.D. 900, manuscripts of the Koran (the book containing the teachings of the Islamic religion) seem to have been the most common type of book produced and decorated, but after that date a wide range of books were produced for a broad spectrum of patrons.</a:t>
            </a:r>
          </a:p>
        </p:txBody>
      </p:sp>
      <p:sp>
        <p:nvSpPr>
          <p:cNvPr id="10" name="矩形 9"/>
          <p:cNvSpPr/>
          <p:nvPr/>
        </p:nvSpPr>
        <p:spPr>
          <a:xfrm>
            <a:off x="3412962" y="3109859"/>
            <a:ext cx="217441" cy="276999"/>
          </a:xfrm>
          <a:prstGeom prst="rect">
            <a:avLst/>
          </a:prstGeom>
          <a:ln>
            <a:solidFill>
              <a:srgbClr val="00B0F0"/>
            </a:solidFill>
          </a:ln>
        </p:spPr>
        <p:txBody>
          <a:bodyPr wrap="square">
            <a:spAutoFit/>
          </a:bodyPr>
          <a:lstStyle/>
          <a:p>
            <a:r>
              <a:rPr lang="zh-CN" altLang="en-US" sz="1200" dirty="0">
                <a:solidFill>
                  <a:srgbClr val="00B0F0"/>
                </a:solidFill>
              </a:rPr>
              <a:t>？</a:t>
            </a:r>
            <a:endParaRPr lang="zh-CN" altLang="en-US" sz="1200" baseline="0" dirty="0" smtClean="0">
              <a:solidFill>
                <a:srgbClr val="00B0F0"/>
              </a:solidFill>
            </a:endParaRPr>
          </a:p>
        </p:txBody>
      </p:sp>
      <p:sp>
        <p:nvSpPr>
          <p:cNvPr id="11" name="矩形 10"/>
          <p:cNvSpPr/>
          <p:nvPr/>
        </p:nvSpPr>
        <p:spPr>
          <a:xfrm>
            <a:off x="6215483" y="3109859"/>
            <a:ext cx="217441" cy="276999"/>
          </a:xfrm>
          <a:prstGeom prst="rect">
            <a:avLst/>
          </a:prstGeom>
          <a:ln>
            <a:solidFill>
              <a:srgbClr val="00B0F0"/>
            </a:solidFill>
          </a:ln>
        </p:spPr>
        <p:txBody>
          <a:bodyPr wrap="square">
            <a:spAutoFit/>
          </a:bodyPr>
          <a:lstStyle/>
          <a:p>
            <a:r>
              <a:rPr lang="zh-CN" altLang="en-US" sz="1200" dirty="0">
                <a:solidFill>
                  <a:srgbClr val="00B0F0"/>
                </a:solidFill>
              </a:rPr>
              <a:t>？</a:t>
            </a:r>
            <a:endParaRPr lang="zh-CN" altLang="en-US" sz="1200" baseline="0" dirty="0" smtClean="0">
              <a:solidFill>
                <a:srgbClr val="00B0F0"/>
              </a:solidFill>
            </a:endParaRPr>
          </a:p>
        </p:txBody>
      </p:sp>
      <p:sp>
        <p:nvSpPr>
          <p:cNvPr id="12" name="矩形 11"/>
          <p:cNvSpPr/>
          <p:nvPr/>
        </p:nvSpPr>
        <p:spPr>
          <a:xfrm>
            <a:off x="9021141" y="3095996"/>
            <a:ext cx="217441" cy="276999"/>
          </a:xfrm>
          <a:prstGeom prst="rect">
            <a:avLst/>
          </a:prstGeom>
          <a:ln>
            <a:solidFill>
              <a:srgbClr val="00B0F0"/>
            </a:solidFill>
          </a:ln>
        </p:spPr>
        <p:txBody>
          <a:bodyPr wrap="square">
            <a:spAutoFit/>
          </a:bodyPr>
          <a:lstStyle/>
          <a:p>
            <a:r>
              <a:rPr lang="zh-CN" altLang="en-US" sz="1200" dirty="0">
                <a:solidFill>
                  <a:srgbClr val="00B0F0"/>
                </a:solidFill>
              </a:rPr>
              <a:t>？</a:t>
            </a:r>
            <a:endParaRPr lang="zh-CN" altLang="en-US" sz="1200" baseline="0" dirty="0" smtClean="0">
              <a:solidFill>
                <a:srgbClr val="00B0F0"/>
              </a:solidFill>
            </a:endParaRPr>
          </a:p>
        </p:txBody>
      </p:sp>
      <p:sp>
        <p:nvSpPr>
          <p:cNvPr id="13" name="圆角矩形 12"/>
          <p:cNvSpPr/>
          <p:nvPr/>
        </p:nvSpPr>
        <p:spPr>
          <a:xfrm>
            <a:off x="2794244" y="3623006"/>
            <a:ext cx="6226897" cy="12573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复杂</a:t>
            </a:r>
            <a:r>
              <a:rPr lang="zh-CN" altLang="en-US" dirty="0" smtClean="0"/>
              <a:t>句是有两个或以上非并列的动词构成的，该句有两个非并列的动词，因此是复杂句。</a:t>
            </a:r>
            <a:endParaRPr lang="zh-CN" altLang="en-US" dirty="0"/>
          </a:p>
        </p:txBody>
      </p:sp>
      <p:sp>
        <p:nvSpPr>
          <p:cNvPr id="15" name="文本框 14"/>
          <p:cNvSpPr txBox="1"/>
          <p:nvPr/>
        </p:nvSpPr>
        <p:spPr>
          <a:xfrm>
            <a:off x="4799711" y="5211593"/>
            <a:ext cx="1956967"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2400" dirty="0"/>
              <a:t>8</a:t>
            </a:r>
            <a:endParaRPr lang="zh-CN" altLang="en-US" sz="2400" dirty="0"/>
          </a:p>
        </p:txBody>
      </p:sp>
      <p:sp>
        <p:nvSpPr>
          <p:cNvPr id="16" name="文本框 15"/>
          <p:cNvSpPr txBox="1"/>
          <p:nvPr/>
        </p:nvSpPr>
        <p:spPr>
          <a:xfrm>
            <a:off x="4799711" y="5211593"/>
            <a:ext cx="594010"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endParaRPr lang="zh-CN" altLang="en-US" sz="2400" dirty="0"/>
          </a:p>
        </p:txBody>
      </p:sp>
      <p:sp>
        <p:nvSpPr>
          <p:cNvPr id="20" name="右箭头 19"/>
          <p:cNvSpPr/>
          <p:nvPr/>
        </p:nvSpPr>
        <p:spPr>
          <a:xfrm>
            <a:off x="10267383" y="5773270"/>
            <a:ext cx="523505" cy="4803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8568157" y="4630451"/>
            <a:ext cx="217441" cy="276999"/>
          </a:xfrm>
          <a:prstGeom prst="rect">
            <a:avLst/>
          </a:prstGeom>
          <a:ln>
            <a:solidFill>
              <a:srgbClr val="00B0F0"/>
            </a:solidFill>
          </a:ln>
        </p:spPr>
        <p:txBody>
          <a:bodyPr wrap="square">
            <a:spAutoFit/>
          </a:bodyPr>
          <a:lstStyle/>
          <a:p>
            <a:r>
              <a:rPr lang="zh-CN" altLang="en-US" sz="1200" dirty="0">
                <a:solidFill>
                  <a:srgbClr val="00B0F0"/>
                </a:solidFill>
              </a:rPr>
              <a:t>？</a:t>
            </a:r>
            <a:endParaRPr lang="zh-CN" altLang="en-US" sz="1200" baseline="0" dirty="0" smtClean="0">
              <a:solidFill>
                <a:srgbClr val="00B0F0"/>
              </a:solidFill>
            </a:endParaRPr>
          </a:p>
        </p:txBody>
      </p:sp>
      <p:sp>
        <p:nvSpPr>
          <p:cNvPr id="24" name="矩形 23"/>
          <p:cNvSpPr/>
          <p:nvPr/>
        </p:nvSpPr>
        <p:spPr>
          <a:xfrm>
            <a:off x="1757409" y="506065"/>
            <a:ext cx="236644" cy="646331"/>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zh-CN" altLang="en-US" sz="1200" dirty="0" smtClean="0">
                <a:solidFill>
                  <a:srgbClr val="FFC000"/>
                </a:solidFill>
                <a:latin typeface="宋体" panose="02010600030101010101" pitchFamily="2" charset="-122"/>
              </a:rPr>
              <a:t>☆☆☆</a:t>
            </a:r>
            <a:endParaRPr lang="zh-CN" altLang="en-US" sz="1200" dirty="0">
              <a:solidFill>
                <a:srgbClr val="FFC000"/>
              </a:solidFill>
            </a:endParaRPr>
          </a:p>
        </p:txBody>
      </p:sp>
    </p:spTree>
    <p:extLst>
      <p:ext uri="{BB962C8B-B14F-4D97-AF65-F5344CB8AC3E}">
        <p14:creationId xmlns:p14="http://schemas.microsoft.com/office/powerpoint/2010/main" val="37664731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9092126" y="123366"/>
            <a:ext cx="646331" cy="369332"/>
          </a:xfrm>
          <a:prstGeom prst="rect">
            <a:avLst/>
          </a:prstGeom>
          <a:ln>
            <a:solidFill>
              <a:srgbClr val="00B0F0"/>
            </a:solidFill>
          </a:ln>
        </p:spPr>
        <p:txBody>
          <a:bodyPr wrap="none">
            <a:spAutoFit/>
          </a:bodyPr>
          <a:lstStyle/>
          <a:p>
            <a:r>
              <a:rPr lang="zh-CN" altLang="en-US" dirty="0" smtClean="0">
                <a:solidFill>
                  <a:srgbClr val="00B0F0"/>
                </a:solidFill>
              </a:rPr>
              <a:t>句单</a:t>
            </a:r>
            <a:endParaRPr lang="zh-CN" altLang="en-US" baseline="0" dirty="0" smtClean="0">
              <a:solidFill>
                <a:srgbClr val="00B0F0"/>
              </a:solidFill>
            </a:endParaRPr>
          </a:p>
        </p:txBody>
      </p:sp>
      <p:sp>
        <p:nvSpPr>
          <p:cNvPr id="29" name="矩形 28"/>
          <p:cNvSpPr/>
          <p:nvPr/>
        </p:nvSpPr>
        <p:spPr>
          <a:xfrm>
            <a:off x="9958696" y="123366"/>
            <a:ext cx="646331" cy="369332"/>
          </a:xfrm>
          <a:prstGeom prst="rect">
            <a:avLst/>
          </a:prstGeom>
          <a:ln>
            <a:solidFill>
              <a:srgbClr val="00B0F0"/>
            </a:solidFill>
          </a:ln>
        </p:spPr>
        <p:txBody>
          <a:bodyPr wrap="none">
            <a:spAutoFit/>
          </a:bodyPr>
          <a:lstStyle/>
          <a:p>
            <a:r>
              <a:rPr lang="zh-CN" altLang="en-US" baseline="0" dirty="0" smtClean="0">
                <a:solidFill>
                  <a:srgbClr val="00B0F0"/>
                </a:solidFill>
              </a:rPr>
              <a:t>报告</a:t>
            </a:r>
          </a:p>
        </p:txBody>
      </p:sp>
      <p:sp>
        <p:nvSpPr>
          <p:cNvPr id="30" name="矩形 29"/>
          <p:cNvSpPr/>
          <p:nvPr/>
        </p:nvSpPr>
        <p:spPr>
          <a:xfrm>
            <a:off x="10825266" y="127210"/>
            <a:ext cx="646331" cy="369332"/>
          </a:xfrm>
          <a:prstGeom prst="rect">
            <a:avLst/>
          </a:prstGeom>
          <a:ln>
            <a:solidFill>
              <a:srgbClr val="00B0F0"/>
            </a:solidFill>
          </a:ln>
        </p:spPr>
        <p:txBody>
          <a:bodyPr wrap="none">
            <a:spAutoFit/>
          </a:bodyPr>
          <a:lstStyle/>
          <a:p>
            <a:r>
              <a:rPr lang="zh-CN" altLang="en-US" dirty="0">
                <a:solidFill>
                  <a:srgbClr val="00B0F0"/>
                </a:solidFill>
              </a:rPr>
              <a:t>约师</a:t>
            </a:r>
            <a:endParaRPr lang="zh-CN" altLang="en-US" baseline="0" dirty="0" smtClean="0">
              <a:solidFill>
                <a:srgbClr val="00B0F0"/>
              </a:solidFill>
            </a:endParaRPr>
          </a:p>
        </p:txBody>
      </p:sp>
      <p:sp>
        <p:nvSpPr>
          <p:cNvPr id="31" name="矩形 30"/>
          <p:cNvSpPr/>
          <p:nvPr/>
        </p:nvSpPr>
        <p:spPr>
          <a:xfrm>
            <a:off x="9092126" y="652697"/>
            <a:ext cx="1123437" cy="369332"/>
          </a:xfrm>
          <a:prstGeom prst="rect">
            <a:avLst/>
          </a:prstGeom>
          <a:ln>
            <a:solidFill>
              <a:srgbClr val="00B0F0"/>
            </a:solidFill>
          </a:ln>
        </p:spPr>
        <p:txBody>
          <a:bodyPr wrap="square">
            <a:spAutoFit/>
          </a:bodyPr>
          <a:lstStyle/>
          <a:p>
            <a:r>
              <a:rPr lang="en-US" altLang="zh-CN" dirty="0" smtClean="0">
                <a:solidFill>
                  <a:srgbClr val="00B0F0"/>
                </a:solidFill>
              </a:rPr>
              <a:t>00: 00</a:t>
            </a:r>
            <a:endParaRPr lang="zh-CN" altLang="en-US" baseline="0" dirty="0" smtClean="0">
              <a:solidFill>
                <a:srgbClr val="00B0F0"/>
              </a:solidFill>
            </a:endParaRPr>
          </a:p>
        </p:txBody>
      </p:sp>
      <p:sp>
        <p:nvSpPr>
          <p:cNvPr id="21" name="矩形 20"/>
          <p:cNvSpPr/>
          <p:nvPr/>
        </p:nvSpPr>
        <p:spPr>
          <a:xfrm>
            <a:off x="819963" y="492698"/>
            <a:ext cx="10124262" cy="59223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2" name="矩形 21">
            <a:hlinkClick r:id="" action="ppaction://noaction"/>
          </p:cNvPr>
          <p:cNvSpPr/>
          <p:nvPr/>
        </p:nvSpPr>
        <p:spPr>
          <a:xfrm>
            <a:off x="10648862" y="492698"/>
            <a:ext cx="284052" cy="369332"/>
          </a:xfrm>
          <a:prstGeom prst="rect">
            <a:avLst/>
          </a:prstGeom>
          <a:ln>
            <a:solidFill>
              <a:srgbClr val="FF0000"/>
            </a:solidFill>
          </a:ln>
        </p:spPr>
        <p:txBody>
          <a:bodyPr wrap="none">
            <a:spAutoFit/>
          </a:bodyPr>
          <a:lstStyle/>
          <a:p>
            <a:r>
              <a:rPr lang="en-US" altLang="zh-CN" baseline="0" dirty="0" smtClean="0">
                <a:solidFill>
                  <a:srgbClr val="FF0000"/>
                </a:solidFill>
              </a:rPr>
              <a:t>x</a:t>
            </a:r>
            <a:endParaRPr lang="zh-CN" altLang="en-US" baseline="0" dirty="0" smtClean="0">
              <a:solidFill>
                <a:srgbClr val="FF0000"/>
              </a:solidFill>
            </a:endParaRPr>
          </a:p>
        </p:txBody>
      </p:sp>
      <p:sp>
        <p:nvSpPr>
          <p:cNvPr id="3" name="矩形 2"/>
          <p:cNvSpPr/>
          <p:nvPr/>
        </p:nvSpPr>
        <p:spPr>
          <a:xfrm>
            <a:off x="3280273" y="1954178"/>
            <a:ext cx="4706439" cy="6488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i="1" dirty="0"/>
              <a:t>请在词中间点击划分该句到词组</a:t>
            </a:r>
            <a:endParaRPr lang="zh-CN" altLang="en-US" sz="2400" dirty="0"/>
          </a:p>
        </p:txBody>
      </p:sp>
      <p:sp>
        <p:nvSpPr>
          <p:cNvPr id="7" name="矩形 6"/>
          <p:cNvSpPr/>
          <p:nvPr/>
        </p:nvSpPr>
        <p:spPr>
          <a:xfrm>
            <a:off x="1994053" y="4683587"/>
            <a:ext cx="463397" cy="646331"/>
          </a:xfrm>
          <a:prstGeom prst="rect">
            <a:avLst/>
          </a:prstGeom>
          <a:ln>
            <a:solidFill>
              <a:srgbClr val="00B0F0"/>
            </a:solidFill>
          </a:ln>
        </p:spPr>
        <p:txBody>
          <a:bodyPr wrap="square">
            <a:spAutoFit/>
          </a:bodyPr>
          <a:lstStyle/>
          <a:p>
            <a:r>
              <a:rPr lang="zh-CN" altLang="en-US" dirty="0" smtClean="0">
                <a:solidFill>
                  <a:srgbClr val="00B0F0"/>
                </a:solidFill>
              </a:rPr>
              <a:t>解</a:t>
            </a:r>
            <a:endParaRPr lang="en-US" altLang="zh-CN" dirty="0" smtClean="0">
              <a:solidFill>
                <a:srgbClr val="00B0F0"/>
              </a:solidFill>
            </a:endParaRPr>
          </a:p>
          <a:p>
            <a:r>
              <a:rPr lang="zh-CN" altLang="en-US" dirty="0" smtClean="0">
                <a:solidFill>
                  <a:srgbClr val="00B0F0"/>
                </a:solidFill>
              </a:rPr>
              <a:t>答</a:t>
            </a:r>
            <a:endParaRPr lang="zh-CN" altLang="en-US" baseline="0" dirty="0" smtClean="0">
              <a:solidFill>
                <a:srgbClr val="00B0F0"/>
              </a:solidFill>
            </a:endParaRPr>
          </a:p>
        </p:txBody>
      </p:sp>
      <p:sp>
        <p:nvSpPr>
          <p:cNvPr id="13" name="圆角矩形 12"/>
          <p:cNvSpPr/>
          <p:nvPr/>
        </p:nvSpPr>
        <p:spPr>
          <a:xfrm>
            <a:off x="2794244" y="4378103"/>
            <a:ext cx="6226897" cy="12573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句子的主语、谓语、宾语、定语和状语都需要划分开。</a:t>
            </a:r>
          </a:p>
        </p:txBody>
      </p:sp>
      <p:sp>
        <p:nvSpPr>
          <p:cNvPr id="15" name="文本框 14"/>
          <p:cNvSpPr txBox="1"/>
          <p:nvPr/>
        </p:nvSpPr>
        <p:spPr>
          <a:xfrm>
            <a:off x="4799711" y="5791957"/>
            <a:ext cx="1956967"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2400" dirty="0" smtClean="0"/>
              <a:t>8</a:t>
            </a:r>
            <a:endParaRPr lang="zh-CN" altLang="en-US" sz="2400" dirty="0"/>
          </a:p>
        </p:txBody>
      </p:sp>
      <p:sp>
        <p:nvSpPr>
          <p:cNvPr id="16" name="文本框 15"/>
          <p:cNvSpPr txBox="1"/>
          <p:nvPr/>
        </p:nvSpPr>
        <p:spPr>
          <a:xfrm>
            <a:off x="4799711" y="5789843"/>
            <a:ext cx="594010"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endParaRPr lang="zh-CN" altLang="en-US" sz="2400" dirty="0"/>
          </a:p>
        </p:txBody>
      </p:sp>
      <p:sp>
        <p:nvSpPr>
          <p:cNvPr id="20" name="右箭头 19"/>
          <p:cNvSpPr/>
          <p:nvPr/>
        </p:nvSpPr>
        <p:spPr>
          <a:xfrm>
            <a:off x="10267383" y="5773270"/>
            <a:ext cx="523505" cy="4803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2024951" y="2774418"/>
            <a:ext cx="7713506" cy="1323439"/>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r>
              <a:rPr lang="en-US" altLang="zh-CN" sz="2000" b="1" dirty="0"/>
              <a:t>Before A.D. 900, manuscripts of the Koran (the book containing the teachings of the Islamic religion) seem to have been the most common type of book produced and decorated, but after that date a wide range of books were produced for a broad spectrum of patrons.</a:t>
            </a:r>
          </a:p>
        </p:txBody>
      </p:sp>
      <p:sp>
        <p:nvSpPr>
          <p:cNvPr id="25" name="矩形 24"/>
          <p:cNvSpPr/>
          <p:nvPr/>
        </p:nvSpPr>
        <p:spPr>
          <a:xfrm>
            <a:off x="8596732" y="5358404"/>
            <a:ext cx="217441" cy="276999"/>
          </a:xfrm>
          <a:prstGeom prst="rect">
            <a:avLst/>
          </a:prstGeom>
          <a:ln>
            <a:solidFill>
              <a:srgbClr val="00B0F0"/>
            </a:solidFill>
          </a:ln>
        </p:spPr>
        <p:txBody>
          <a:bodyPr wrap="square">
            <a:spAutoFit/>
          </a:bodyPr>
          <a:lstStyle/>
          <a:p>
            <a:r>
              <a:rPr lang="zh-CN" altLang="en-US" sz="1200" dirty="0">
                <a:solidFill>
                  <a:srgbClr val="00B0F0"/>
                </a:solidFill>
              </a:rPr>
              <a:t>？</a:t>
            </a:r>
            <a:endParaRPr lang="zh-CN" altLang="en-US" sz="1200" baseline="0" dirty="0" smtClean="0">
              <a:solidFill>
                <a:srgbClr val="00B0F0"/>
              </a:solidFill>
            </a:endParaRPr>
          </a:p>
        </p:txBody>
      </p:sp>
      <p:sp>
        <p:nvSpPr>
          <p:cNvPr id="26" name="矩形 25"/>
          <p:cNvSpPr/>
          <p:nvPr/>
        </p:nvSpPr>
        <p:spPr>
          <a:xfrm>
            <a:off x="1994053" y="506065"/>
            <a:ext cx="7521421" cy="12766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2000" b="1" dirty="0"/>
              <a:t>Before A.D. 900, manuscripts of the Koran (the book containing the teachings of the Islamic religion) seem to have been the most common type of book produced and decorated, but after that date a wide range of books were produced for a broad spectrum of patrons.</a:t>
            </a:r>
          </a:p>
        </p:txBody>
      </p:sp>
      <p:sp>
        <p:nvSpPr>
          <p:cNvPr id="27" name="矩形 26"/>
          <p:cNvSpPr/>
          <p:nvPr/>
        </p:nvSpPr>
        <p:spPr>
          <a:xfrm>
            <a:off x="1757409" y="506065"/>
            <a:ext cx="236644" cy="646331"/>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zh-CN" altLang="en-US" sz="1200" dirty="0" smtClean="0">
                <a:solidFill>
                  <a:srgbClr val="FFC000"/>
                </a:solidFill>
                <a:latin typeface="宋体" panose="02010600030101010101" pitchFamily="2" charset="-122"/>
              </a:rPr>
              <a:t>☆☆☆</a:t>
            </a:r>
            <a:endParaRPr lang="zh-CN" altLang="en-US" sz="1200" dirty="0">
              <a:solidFill>
                <a:srgbClr val="FFC000"/>
              </a:solidFill>
            </a:endParaRPr>
          </a:p>
        </p:txBody>
      </p:sp>
    </p:spTree>
    <p:extLst>
      <p:ext uri="{BB962C8B-B14F-4D97-AF65-F5344CB8AC3E}">
        <p14:creationId xmlns:p14="http://schemas.microsoft.com/office/powerpoint/2010/main" val="722041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开始界面</a:t>
            </a:r>
            <a:endParaRPr lang="zh-CN" altLang="en-US" dirty="0"/>
          </a:p>
        </p:txBody>
      </p:sp>
    </p:spTree>
    <p:extLst>
      <p:ext uri="{BB962C8B-B14F-4D97-AF65-F5344CB8AC3E}">
        <p14:creationId xmlns:p14="http://schemas.microsoft.com/office/powerpoint/2010/main" val="15309781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9092126" y="123366"/>
            <a:ext cx="646331" cy="369332"/>
          </a:xfrm>
          <a:prstGeom prst="rect">
            <a:avLst/>
          </a:prstGeom>
          <a:ln>
            <a:solidFill>
              <a:srgbClr val="00B0F0"/>
            </a:solidFill>
          </a:ln>
        </p:spPr>
        <p:txBody>
          <a:bodyPr wrap="none">
            <a:spAutoFit/>
          </a:bodyPr>
          <a:lstStyle/>
          <a:p>
            <a:r>
              <a:rPr lang="zh-CN" altLang="en-US" dirty="0" smtClean="0">
                <a:solidFill>
                  <a:srgbClr val="00B0F0"/>
                </a:solidFill>
              </a:rPr>
              <a:t>句单</a:t>
            </a:r>
            <a:endParaRPr lang="zh-CN" altLang="en-US" baseline="0" dirty="0" smtClean="0">
              <a:solidFill>
                <a:srgbClr val="00B0F0"/>
              </a:solidFill>
            </a:endParaRPr>
          </a:p>
        </p:txBody>
      </p:sp>
      <p:sp>
        <p:nvSpPr>
          <p:cNvPr id="37" name="矩形 36"/>
          <p:cNvSpPr/>
          <p:nvPr/>
        </p:nvSpPr>
        <p:spPr>
          <a:xfrm>
            <a:off x="9958696" y="123366"/>
            <a:ext cx="646331" cy="369332"/>
          </a:xfrm>
          <a:prstGeom prst="rect">
            <a:avLst/>
          </a:prstGeom>
          <a:ln>
            <a:solidFill>
              <a:srgbClr val="00B0F0"/>
            </a:solidFill>
          </a:ln>
        </p:spPr>
        <p:txBody>
          <a:bodyPr wrap="none">
            <a:spAutoFit/>
          </a:bodyPr>
          <a:lstStyle/>
          <a:p>
            <a:r>
              <a:rPr lang="zh-CN" altLang="en-US" baseline="0" dirty="0" smtClean="0">
                <a:solidFill>
                  <a:srgbClr val="00B0F0"/>
                </a:solidFill>
              </a:rPr>
              <a:t>报告</a:t>
            </a:r>
          </a:p>
        </p:txBody>
      </p:sp>
      <p:sp>
        <p:nvSpPr>
          <p:cNvPr id="43" name="矩形 42"/>
          <p:cNvSpPr/>
          <p:nvPr/>
        </p:nvSpPr>
        <p:spPr>
          <a:xfrm>
            <a:off x="10825266" y="127210"/>
            <a:ext cx="646331" cy="369332"/>
          </a:xfrm>
          <a:prstGeom prst="rect">
            <a:avLst/>
          </a:prstGeom>
          <a:ln>
            <a:solidFill>
              <a:srgbClr val="00B0F0"/>
            </a:solidFill>
          </a:ln>
        </p:spPr>
        <p:txBody>
          <a:bodyPr wrap="none">
            <a:spAutoFit/>
          </a:bodyPr>
          <a:lstStyle/>
          <a:p>
            <a:r>
              <a:rPr lang="zh-CN" altLang="en-US" dirty="0">
                <a:solidFill>
                  <a:srgbClr val="00B0F0"/>
                </a:solidFill>
              </a:rPr>
              <a:t>约师</a:t>
            </a:r>
            <a:endParaRPr lang="zh-CN" altLang="en-US" baseline="0" dirty="0" smtClean="0">
              <a:solidFill>
                <a:srgbClr val="00B0F0"/>
              </a:solidFill>
            </a:endParaRPr>
          </a:p>
        </p:txBody>
      </p:sp>
      <p:sp>
        <p:nvSpPr>
          <p:cNvPr id="44" name="矩形 43"/>
          <p:cNvSpPr/>
          <p:nvPr/>
        </p:nvSpPr>
        <p:spPr>
          <a:xfrm>
            <a:off x="9092126" y="652697"/>
            <a:ext cx="1123437" cy="369332"/>
          </a:xfrm>
          <a:prstGeom prst="rect">
            <a:avLst/>
          </a:prstGeom>
          <a:ln>
            <a:solidFill>
              <a:srgbClr val="00B0F0"/>
            </a:solidFill>
          </a:ln>
        </p:spPr>
        <p:txBody>
          <a:bodyPr wrap="square">
            <a:spAutoFit/>
          </a:bodyPr>
          <a:lstStyle/>
          <a:p>
            <a:r>
              <a:rPr lang="en-US" altLang="zh-CN" dirty="0" smtClean="0">
                <a:solidFill>
                  <a:srgbClr val="00B0F0"/>
                </a:solidFill>
              </a:rPr>
              <a:t>00: 00</a:t>
            </a:r>
            <a:endParaRPr lang="zh-CN" altLang="en-US" baseline="0" dirty="0" smtClean="0">
              <a:solidFill>
                <a:srgbClr val="00B0F0"/>
              </a:solidFill>
            </a:endParaRPr>
          </a:p>
        </p:txBody>
      </p:sp>
      <p:sp>
        <p:nvSpPr>
          <p:cNvPr id="38" name="矩形 37"/>
          <p:cNvSpPr/>
          <p:nvPr/>
        </p:nvSpPr>
        <p:spPr>
          <a:xfrm>
            <a:off x="819963" y="492698"/>
            <a:ext cx="10124262" cy="59223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9" name="矩形 38">
            <a:hlinkClick r:id="" action="ppaction://noaction"/>
          </p:cNvPr>
          <p:cNvSpPr/>
          <p:nvPr/>
        </p:nvSpPr>
        <p:spPr>
          <a:xfrm>
            <a:off x="10648862" y="492698"/>
            <a:ext cx="284052" cy="369332"/>
          </a:xfrm>
          <a:prstGeom prst="rect">
            <a:avLst/>
          </a:prstGeom>
          <a:ln>
            <a:solidFill>
              <a:srgbClr val="FF0000"/>
            </a:solidFill>
          </a:ln>
        </p:spPr>
        <p:txBody>
          <a:bodyPr wrap="none">
            <a:spAutoFit/>
          </a:bodyPr>
          <a:lstStyle/>
          <a:p>
            <a:r>
              <a:rPr lang="en-US" altLang="zh-CN" baseline="0" dirty="0" smtClean="0">
                <a:solidFill>
                  <a:srgbClr val="FF0000"/>
                </a:solidFill>
              </a:rPr>
              <a:t>x</a:t>
            </a:r>
            <a:endParaRPr lang="zh-CN" altLang="en-US" baseline="0" dirty="0" smtClean="0">
              <a:solidFill>
                <a:srgbClr val="FF0000"/>
              </a:solidFill>
            </a:endParaRPr>
          </a:p>
        </p:txBody>
      </p:sp>
      <p:sp>
        <p:nvSpPr>
          <p:cNvPr id="2" name="矩形 1"/>
          <p:cNvSpPr/>
          <p:nvPr/>
        </p:nvSpPr>
        <p:spPr>
          <a:xfrm>
            <a:off x="3094961" y="1455310"/>
            <a:ext cx="4454646" cy="6488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i="1" dirty="0" smtClean="0"/>
              <a:t>请</a:t>
            </a:r>
            <a:r>
              <a:rPr lang="zh-CN" altLang="en-US" sz="2400" i="1" dirty="0"/>
              <a:t>框选</a:t>
            </a:r>
            <a:r>
              <a:rPr lang="zh-CN" altLang="en-US" sz="2400" i="1" dirty="0" smtClean="0"/>
              <a:t>句子的第</a:t>
            </a:r>
            <a:r>
              <a:rPr lang="en-US" altLang="zh-CN" sz="2400" i="1" dirty="0" smtClean="0"/>
              <a:t>1</a:t>
            </a:r>
            <a:r>
              <a:rPr lang="zh-CN" altLang="en-US" sz="2400" i="1" dirty="0" smtClean="0"/>
              <a:t>个主语</a:t>
            </a:r>
            <a:endParaRPr lang="zh-CN" altLang="en-US" sz="2400" dirty="0"/>
          </a:p>
        </p:txBody>
      </p:sp>
      <p:sp>
        <p:nvSpPr>
          <p:cNvPr id="13" name="矩形 12"/>
          <p:cNvSpPr/>
          <p:nvPr/>
        </p:nvSpPr>
        <p:spPr>
          <a:xfrm>
            <a:off x="1908328" y="4670319"/>
            <a:ext cx="463397" cy="646331"/>
          </a:xfrm>
          <a:prstGeom prst="rect">
            <a:avLst/>
          </a:prstGeom>
          <a:ln>
            <a:solidFill>
              <a:srgbClr val="00B0F0"/>
            </a:solidFill>
          </a:ln>
        </p:spPr>
        <p:txBody>
          <a:bodyPr wrap="square">
            <a:spAutoFit/>
          </a:bodyPr>
          <a:lstStyle/>
          <a:p>
            <a:r>
              <a:rPr lang="zh-CN" altLang="en-US" dirty="0" smtClean="0">
                <a:solidFill>
                  <a:srgbClr val="00B0F0"/>
                </a:solidFill>
              </a:rPr>
              <a:t>解</a:t>
            </a:r>
            <a:endParaRPr lang="en-US" altLang="zh-CN" dirty="0" smtClean="0">
              <a:solidFill>
                <a:srgbClr val="00B0F0"/>
              </a:solidFill>
            </a:endParaRPr>
          </a:p>
          <a:p>
            <a:r>
              <a:rPr lang="zh-CN" altLang="en-US" dirty="0" smtClean="0">
                <a:solidFill>
                  <a:srgbClr val="00B0F0"/>
                </a:solidFill>
              </a:rPr>
              <a:t>答</a:t>
            </a:r>
            <a:endParaRPr lang="zh-CN" altLang="en-US" baseline="0" dirty="0" smtClean="0">
              <a:solidFill>
                <a:srgbClr val="00B0F0"/>
              </a:solidFill>
            </a:endParaRPr>
          </a:p>
        </p:txBody>
      </p:sp>
      <p:sp>
        <p:nvSpPr>
          <p:cNvPr id="23" name="圆角矩形 22"/>
          <p:cNvSpPr/>
          <p:nvPr/>
        </p:nvSpPr>
        <p:spPr>
          <a:xfrm>
            <a:off x="2708519" y="4364835"/>
            <a:ext cx="6226897" cy="12573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该句的主语为</a:t>
            </a:r>
            <a:r>
              <a:rPr lang="en-US" altLang="zh-CN" dirty="0" smtClean="0"/>
              <a:t>XXX</a:t>
            </a:r>
            <a:r>
              <a:rPr lang="zh-CN" altLang="en-US" dirty="0" smtClean="0"/>
              <a:t>和</a:t>
            </a:r>
            <a:r>
              <a:rPr lang="en-US" altLang="zh-CN" dirty="0" smtClean="0"/>
              <a:t>SSS</a:t>
            </a:r>
            <a:r>
              <a:rPr lang="zh-CN" altLang="en-US" dirty="0" smtClean="0"/>
              <a:t>，</a:t>
            </a:r>
            <a:r>
              <a:rPr lang="zh-CN" altLang="en-US" dirty="0"/>
              <a:t>谓语为</a:t>
            </a:r>
            <a:r>
              <a:rPr lang="en-US" altLang="zh-CN" dirty="0" smtClean="0"/>
              <a:t>YYY</a:t>
            </a:r>
            <a:r>
              <a:rPr lang="zh-CN" altLang="en-US" dirty="0" smtClean="0"/>
              <a:t>和</a:t>
            </a:r>
            <a:r>
              <a:rPr lang="en-US" altLang="zh-CN" dirty="0" smtClean="0"/>
              <a:t>HHH</a:t>
            </a:r>
            <a:r>
              <a:rPr lang="zh-CN" altLang="en-US" dirty="0" smtClean="0"/>
              <a:t>。句间用</a:t>
            </a:r>
            <a:r>
              <a:rPr lang="en-US" altLang="zh-CN" dirty="0" smtClean="0"/>
              <a:t>but</a:t>
            </a:r>
            <a:r>
              <a:rPr lang="zh-CN" altLang="en-US" dirty="0" smtClean="0"/>
              <a:t>链接。</a:t>
            </a:r>
            <a:endParaRPr lang="zh-CN" altLang="en-US" dirty="0"/>
          </a:p>
        </p:txBody>
      </p:sp>
      <p:sp>
        <p:nvSpPr>
          <p:cNvPr id="26" name="文本框 25"/>
          <p:cNvSpPr txBox="1"/>
          <p:nvPr/>
        </p:nvSpPr>
        <p:spPr>
          <a:xfrm>
            <a:off x="4728274" y="5787778"/>
            <a:ext cx="1956967"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2400" dirty="0" smtClean="0"/>
              <a:t>8</a:t>
            </a:r>
            <a:endParaRPr lang="zh-CN" altLang="en-US" sz="2400" dirty="0"/>
          </a:p>
        </p:txBody>
      </p:sp>
      <p:sp>
        <p:nvSpPr>
          <p:cNvPr id="27" name="文本框 26"/>
          <p:cNvSpPr txBox="1"/>
          <p:nvPr/>
        </p:nvSpPr>
        <p:spPr>
          <a:xfrm>
            <a:off x="4728274" y="5787778"/>
            <a:ext cx="594010"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endParaRPr lang="zh-CN" altLang="en-US" sz="2400" dirty="0"/>
          </a:p>
        </p:txBody>
      </p:sp>
      <p:sp>
        <p:nvSpPr>
          <p:cNvPr id="22" name="右箭头 21"/>
          <p:cNvSpPr/>
          <p:nvPr/>
        </p:nvSpPr>
        <p:spPr>
          <a:xfrm>
            <a:off x="10267383" y="5773270"/>
            <a:ext cx="523505" cy="4803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7332166" y="1828601"/>
            <a:ext cx="217441" cy="276999"/>
          </a:xfrm>
          <a:prstGeom prst="rect">
            <a:avLst/>
          </a:prstGeom>
          <a:ln>
            <a:solidFill>
              <a:srgbClr val="00B0F0"/>
            </a:solidFill>
          </a:ln>
        </p:spPr>
        <p:txBody>
          <a:bodyPr wrap="square">
            <a:spAutoFit/>
          </a:bodyPr>
          <a:lstStyle/>
          <a:p>
            <a:r>
              <a:rPr lang="zh-CN" altLang="en-US" sz="1200" dirty="0">
                <a:solidFill>
                  <a:srgbClr val="00B0F0"/>
                </a:solidFill>
              </a:rPr>
              <a:t>？</a:t>
            </a:r>
            <a:endParaRPr lang="zh-CN" altLang="en-US" sz="1200" baseline="0" dirty="0" smtClean="0">
              <a:solidFill>
                <a:srgbClr val="00B0F0"/>
              </a:solidFill>
            </a:endParaRPr>
          </a:p>
        </p:txBody>
      </p:sp>
      <p:sp>
        <p:nvSpPr>
          <p:cNvPr id="31" name="矩形 30"/>
          <p:cNvSpPr/>
          <p:nvPr/>
        </p:nvSpPr>
        <p:spPr>
          <a:xfrm>
            <a:off x="3321076" y="1706763"/>
            <a:ext cx="4454646" cy="6488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i="1" dirty="0" smtClean="0"/>
              <a:t>请</a:t>
            </a:r>
            <a:r>
              <a:rPr lang="zh-CN" altLang="en-US" sz="2400" i="1" dirty="0"/>
              <a:t>框选</a:t>
            </a:r>
            <a:r>
              <a:rPr lang="zh-CN" altLang="en-US" sz="2400" i="1" dirty="0" smtClean="0"/>
              <a:t>句子的第</a:t>
            </a:r>
            <a:r>
              <a:rPr lang="en-US" altLang="zh-CN" sz="2400" i="1" dirty="0"/>
              <a:t>1</a:t>
            </a:r>
            <a:r>
              <a:rPr lang="zh-CN" altLang="en-US" sz="2400" i="1" dirty="0" smtClean="0"/>
              <a:t>个谓语</a:t>
            </a:r>
            <a:endParaRPr lang="zh-CN" altLang="en-US" sz="2400" dirty="0"/>
          </a:p>
        </p:txBody>
      </p:sp>
      <p:sp>
        <p:nvSpPr>
          <p:cNvPr id="33" name="矩形 32"/>
          <p:cNvSpPr/>
          <p:nvPr/>
        </p:nvSpPr>
        <p:spPr>
          <a:xfrm>
            <a:off x="7568377" y="2078566"/>
            <a:ext cx="217441" cy="276999"/>
          </a:xfrm>
          <a:prstGeom prst="rect">
            <a:avLst/>
          </a:prstGeom>
          <a:ln>
            <a:solidFill>
              <a:srgbClr val="00B0F0"/>
            </a:solidFill>
          </a:ln>
        </p:spPr>
        <p:txBody>
          <a:bodyPr wrap="square">
            <a:spAutoFit/>
          </a:bodyPr>
          <a:lstStyle/>
          <a:p>
            <a:r>
              <a:rPr lang="zh-CN" altLang="en-US" sz="1200" dirty="0">
                <a:solidFill>
                  <a:srgbClr val="00B0F0"/>
                </a:solidFill>
              </a:rPr>
              <a:t>？</a:t>
            </a:r>
            <a:endParaRPr lang="zh-CN" altLang="en-US" sz="1200" baseline="0" dirty="0" smtClean="0">
              <a:solidFill>
                <a:srgbClr val="00B0F0"/>
              </a:solidFill>
            </a:endParaRPr>
          </a:p>
        </p:txBody>
      </p:sp>
      <p:sp>
        <p:nvSpPr>
          <p:cNvPr id="19" name="矩形 18"/>
          <p:cNvSpPr/>
          <p:nvPr/>
        </p:nvSpPr>
        <p:spPr>
          <a:xfrm>
            <a:off x="2024951" y="2928681"/>
            <a:ext cx="7713506" cy="1323439"/>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r>
              <a:rPr lang="en-US" altLang="zh-CN" sz="2000" b="1" dirty="0"/>
              <a:t>Before A.D. 900, manuscripts of the Koran (the book containing the teachings of the Islamic religion) seem to have been the most common type of book produced and decorated, but after that date a wide range of books were produced for a broad spectrum of patrons.</a:t>
            </a:r>
          </a:p>
        </p:txBody>
      </p:sp>
      <p:sp>
        <p:nvSpPr>
          <p:cNvPr id="20" name="矩形 19"/>
          <p:cNvSpPr/>
          <p:nvPr/>
        </p:nvSpPr>
        <p:spPr>
          <a:xfrm>
            <a:off x="3537095" y="1961298"/>
            <a:ext cx="4454646" cy="6488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i="1" dirty="0" smtClean="0"/>
              <a:t>请</a:t>
            </a:r>
            <a:r>
              <a:rPr lang="zh-CN" altLang="en-US" sz="2400" i="1" dirty="0"/>
              <a:t>框选</a:t>
            </a:r>
            <a:r>
              <a:rPr lang="zh-CN" altLang="en-US" sz="2400" i="1" dirty="0" smtClean="0"/>
              <a:t>句子的第</a:t>
            </a:r>
            <a:r>
              <a:rPr lang="en-US" altLang="zh-CN" sz="2400" i="1" dirty="0" smtClean="0"/>
              <a:t>2</a:t>
            </a:r>
            <a:r>
              <a:rPr lang="zh-CN" altLang="en-US" sz="2400" i="1" dirty="0" smtClean="0"/>
              <a:t>个主语</a:t>
            </a:r>
            <a:endParaRPr lang="zh-CN" altLang="en-US" sz="2400" dirty="0"/>
          </a:p>
        </p:txBody>
      </p:sp>
      <p:sp>
        <p:nvSpPr>
          <p:cNvPr id="21" name="矩形 20"/>
          <p:cNvSpPr/>
          <p:nvPr/>
        </p:nvSpPr>
        <p:spPr>
          <a:xfrm>
            <a:off x="7784396" y="2333101"/>
            <a:ext cx="217441" cy="276999"/>
          </a:xfrm>
          <a:prstGeom prst="rect">
            <a:avLst/>
          </a:prstGeom>
          <a:ln>
            <a:solidFill>
              <a:srgbClr val="00B0F0"/>
            </a:solidFill>
          </a:ln>
        </p:spPr>
        <p:txBody>
          <a:bodyPr wrap="square">
            <a:spAutoFit/>
          </a:bodyPr>
          <a:lstStyle/>
          <a:p>
            <a:r>
              <a:rPr lang="zh-CN" altLang="en-US" sz="1200" dirty="0">
                <a:solidFill>
                  <a:srgbClr val="00B0F0"/>
                </a:solidFill>
              </a:rPr>
              <a:t>？</a:t>
            </a:r>
            <a:endParaRPr lang="zh-CN" altLang="en-US" sz="1200" baseline="0" dirty="0" smtClean="0">
              <a:solidFill>
                <a:srgbClr val="00B0F0"/>
              </a:solidFill>
            </a:endParaRPr>
          </a:p>
        </p:txBody>
      </p:sp>
      <p:sp>
        <p:nvSpPr>
          <p:cNvPr id="24" name="矩形 23"/>
          <p:cNvSpPr/>
          <p:nvPr/>
        </p:nvSpPr>
        <p:spPr>
          <a:xfrm>
            <a:off x="3753114" y="2196807"/>
            <a:ext cx="4454646" cy="6488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i="1" dirty="0" smtClean="0"/>
              <a:t>请</a:t>
            </a:r>
            <a:r>
              <a:rPr lang="zh-CN" altLang="en-US" sz="2400" i="1" dirty="0"/>
              <a:t>框选</a:t>
            </a:r>
            <a:r>
              <a:rPr lang="zh-CN" altLang="en-US" sz="2400" i="1" dirty="0" smtClean="0"/>
              <a:t>句子的第</a:t>
            </a:r>
            <a:r>
              <a:rPr lang="en-US" altLang="zh-CN" sz="2400" i="1" dirty="0" smtClean="0"/>
              <a:t>2</a:t>
            </a:r>
            <a:r>
              <a:rPr lang="zh-CN" altLang="en-US" sz="2400" i="1" dirty="0" smtClean="0"/>
              <a:t>个谓语</a:t>
            </a:r>
            <a:endParaRPr lang="zh-CN" altLang="en-US" sz="2400" dirty="0"/>
          </a:p>
        </p:txBody>
      </p:sp>
      <p:sp>
        <p:nvSpPr>
          <p:cNvPr id="25" name="矩形 24"/>
          <p:cNvSpPr/>
          <p:nvPr/>
        </p:nvSpPr>
        <p:spPr>
          <a:xfrm>
            <a:off x="8000415" y="2568610"/>
            <a:ext cx="217441" cy="276999"/>
          </a:xfrm>
          <a:prstGeom prst="rect">
            <a:avLst/>
          </a:prstGeom>
          <a:ln>
            <a:solidFill>
              <a:srgbClr val="00B0F0"/>
            </a:solidFill>
          </a:ln>
        </p:spPr>
        <p:txBody>
          <a:bodyPr wrap="square">
            <a:spAutoFit/>
          </a:bodyPr>
          <a:lstStyle/>
          <a:p>
            <a:r>
              <a:rPr lang="zh-CN" altLang="en-US" sz="1200" dirty="0">
                <a:solidFill>
                  <a:srgbClr val="00B0F0"/>
                </a:solidFill>
              </a:rPr>
              <a:t>？</a:t>
            </a:r>
            <a:endParaRPr lang="zh-CN" altLang="en-US" sz="1200" baseline="0" dirty="0" smtClean="0">
              <a:solidFill>
                <a:srgbClr val="00B0F0"/>
              </a:solidFill>
            </a:endParaRPr>
          </a:p>
        </p:txBody>
      </p:sp>
      <p:sp>
        <p:nvSpPr>
          <p:cNvPr id="42" name="矩形 41"/>
          <p:cNvSpPr/>
          <p:nvPr/>
        </p:nvSpPr>
        <p:spPr>
          <a:xfrm>
            <a:off x="8511007" y="5345136"/>
            <a:ext cx="217441" cy="276999"/>
          </a:xfrm>
          <a:prstGeom prst="rect">
            <a:avLst/>
          </a:prstGeom>
          <a:ln>
            <a:solidFill>
              <a:srgbClr val="00B0F0"/>
            </a:solidFill>
          </a:ln>
        </p:spPr>
        <p:txBody>
          <a:bodyPr wrap="square">
            <a:spAutoFit/>
          </a:bodyPr>
          <a:lstStyle/>
          <a:p>
            <a:r>
              <a:rPr lang="zh-CN" altLang="en-US" sz="1200" dirty="0">
                <a:solidFill>
                  <a:srgbClr val="00B0F0"/>
                </a:solidFill>
              </a:rPr>
              <a:t>？</a:t>
            </a:r>
            <a:endParaRPr lang="zh-CN" altLang="en-US" sz="1200" baseline="0" dirty="0" smtClean="0">
              <a:solidFill>
                <a:srgbClr val="00B0F0"/>
              </a:solidFill>
            </a:endParaRPr>
          </a:p>
        </p:txBody>
      </p:sp>
      <p:sp>
        <p:nvSpPr>
          <p:cNvPr id="34" name="矩形 33"/>
          <p:cNvSpPr/>
          <p:nvPr/>
        </p:nvSpPr>
        <p:spPr>
          <a:xfrm>
            <a:off x="1994053" y="506065"/>
            <a:ext cx="7521421" cy="12766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2000" b="1" dirty="0"/>
              <a:t>Before A.D. 900, manuscripts of the Koran (the book containing the teachings of the Islamic religion) seem to have been the most common type of book produced and decorated, but after that date a wide range of books were produced for a broad spectrum of patrons.</a:t>
            </a:r>
          </a:p>
        </p:txBody>
      </p:sp>
      <p:sp>
        <p:nvSpPr>
          <p:cNvPr id="35" name="矩形 34"/>
          <p:cNvSpPr/>
          <p:nvPr/>
        </p:nvSpPr>
        <p:spPr>
          <a:xfrm>
            <a:off x="1757409" y="506065"/>
            <a:ext cx="236644" cy="646331"/>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zh-CN" altLang="en-US" sz="1200" dirty="0" smtClean="0">
                <a:solidFill>
                  <a:srgbClr val="FFC000"/>
                </a:solidFill>
                <a:latin typeface="宋体" panose="02010600030101010101" pitchFamily="2" charset="-122"/>
              </a:rPr>
              <a:t>☆☆☆</a:t>
            </a:r>
            <a:endParaRPr lang="zh-CN" altLang="en-US" sz="1200" dirty="0">
              <a:solidFill>
                <a:srgbClr val="FFC000"/>
              </a:solidFill>
            </a:endParaRPr>
          </a:p>
        </p:txBody>
      </p:sp>
    </p:spTree>
    <p:extLst>
      <p:ext uri="{BB962C8B-B14F-4D97-AF65-F5344CB8AC3E}">
        <p14:creationId xmlns:p14="http://schemas.microsoft.com/office/powerpoint/2010/main" val="10663209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9092126" y="123366"/>
            <a:ext cx="646331" cy="369332"/>
          </a:xfrm>
          <a:prstGeom prst="rect">
            <a:avLst/>
          </a:prstGeom>
          <a:ln>
            <a:solidFill>
              <a:srgbClr val="00B0F0"/>
            </a:solidFill>
          </a:ln>
        </p:spPr>
        <p:txBody>
          <a:bodyPr wrap="none">
            <a:spAutoFit/>
          </a:bodyPr>
          <a:lstStyle/>
          <a:p>
            <a:r>
              <a:rPr lang="zh-CN" altLang="en-US" dirty="0" smtClean="0">
                <a:solidFill>
                  <a:srgbClr val="00B0F0"/>
                </a:solidFill>
              </a:rPr>
              <a:t>句单</a:t>
            </a:r>
            <a:endParaRPr lang="zh-CN" altLang="en-US" baseline="0" dirty="0" smtClean="0">
              <a:solidFill>
                <a:srgbClr val="00B0F0"/>
              </a:solidFill>
            </a:endParaRPr>
          </a:p>
        </p:txBody>
      </p:sp>
      <p:sp>
        <p:nvSpPr>
          <p:cNvPr id="46" name="矩形 45"/>
          <p:cNvSpPr/>
          <p:nvPr/>
        </p:nvSpPr>
        <p:spPr>
          <a:xfrm>
            <a:off x="9958696" y="123366"/>
            <a:ext cx="646331" cy="369332"/>
          </a:xfrm>
          <a:prstGeom prst="rect">
            <a:avLst/>
          </a:prstGeom>
          <a:ln>
            <a:solidFill>
              <a:srgbClr val="00B0F0"/>
            </a:solidFill>
          </a:ln>
        </p:spPr>
        <p:txBody>
          <a:bodyPr wrap="none">
            <a:spAutoFit/>
          </a:bodyPr>
          <a:lstStyle/>
          <a:p>
            <a:r>
              <a:rPr lang="zh-CN" altLang="en-US" baseline="0" dirty="0" smtClean="0">
                <a:solidFill>
                  <a:srgbClr val="00B0F0"/>
                </a:solidFill>
              </a:rPr>
              <a:t>报告</a:t>
            </a:r>
          </a:p>
        </p:txBody>
      </p:sp>
      <p:sp>
        <p:nvSpPr>
          <p:cNvPr id="47" name="矩形 46"/>
          <p:cNvSpPr/>
          <p:nvPr/>
        </p:nvSpPr>
        <p:spPr>
          <a:xfrm>
            <a:off x="10825266" y="127210"/>
            <a:ext cx="646331" cy="369332"/>
          </a:xfrm>
          <a:prstGeom prst="rect">
            <a:avLst/>
          </a:prstGeom>
          <a:ln>
            <a:solidFill>
              <a:srgbClr val="00B0F0"/>
            </a:solidFill>
          </a:ln>
        </p:spPr>
        <p:txBody>
          <a:bodyPr wrap="none">
            <a:spAutoFit/>
          </a:bodyPr>
          <a:lstStyle/>
          <a:p>
            <a:r>
              <a:rPr lang="zh-CN" altLang="en-US" dirty="0">
                <a:solidFill>
                  <a:srgbClr val="00B0F0"/>
                </a:solidFill>
              </a:rPr>
              <a:t>约师</a:t>
            </a:r>
            <a:endParaRPr lang="zh-CN" altLang="en-US" baseline="0" dirty="0" smtClean="0">
              <a:solidFill>
                <a:srgbClr val="00B0F0"/>
              </a:solidFill>
            </a:endParaRPr>
          </a:p>
        </p:txBody>
      </p:sp>
      <p:sp>
        <p:nvSpPr>
          <p:cNvPr id="48" name="矩形 47"/>
          <p:cNvSpPr/>
          <p:nvPr/>
        </p:nvSpPr>
        <p:spPr>
          <a:xfrm>
            <a:off x="9092126" y="652697"/>
            <a:ext cx="1123437" cy="369332"/>
          </a:xfrm>
          <a:prstGeom prst="rect">
            <a:avLst/>
          </a:prstGeom>
          <a:ln>
            <a:solidFill>
              <a:srgbClr val="00B0F0"/>
            </a:solidFill>
          </a:ln>
        </p:spPr>
        <p:txBody>
          <a:bodyPr wrap="square">
            <a:spAutoFit/>
          </a:bodyPr>
          <a:lstStyle/>
          <a:p>
            <a:r>
              <a:rPr lang="en-US" altLang="zh-CN" dirty="0" smtClean="0">
                <a:solidFill>
                  <a:srgbClr val="00B0F0"/>
                </a:solidFill>
              </a:rPr>
              <a:t>00: 00</a:t>
            </a:r>
            <a:endParaRPr lang="zh-CN" altLang="en-US" baseline="0" dirty="0" smtClean="0">
              <a:solidFill>
                <a:srgbClr val="00B0F0"/>
              </a:solidFill>
            </a:endParaRPr>
          </a:p>
        </p:txBody>
      </p:sp>
      <p:sp>
        <p:nvSpPr>
          <p:cNvPr id="35" name="矩形 34"/>
          <p:cNvSpPr/>
          <p:nvPr/>
        </p:nvSpPr>
        <p:spPr>
          <a:xfrm>
            <a:off x="819963" y="492698"/>
            <a:ext cx="10124262" cy="59223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8" name="矩形 37">
            <a:hlinkClick r:id="" action="ppaction://noaction"/>
          </p:cNvPr>
          <p:cNvSpPr/>
          <p:nvPr/>
        </p:nvSpPr>
        <p:spPr>
          <a:xfrm>
            <a:off x="10648862" y="492698"/>
            <a:ext cx="284052" cy="369332"/>
          </a:xfrm>
          <a:prstGeom prst="rect">
            <a:avLst/>
          </a:prstGeom>
          <a:ln>
            <a:solidFill>
              <a:srgbClr val="FF0000"/>
            </a:solidFill>
          </a:ln>
        </p:spPr>
        <p:txBody>
          <a:bodyPr wrap="none">
            <a:spAutoFit/>
          </a:bodyPr>
          <a:lstStyle/>
          <a:p>
            <a:r>
              <a:rPr lang="en-US" altLang="zh-CN" baseline="0" dirty="0" smtClean="0">
                <a:solidFill>
                  <a:srgbClr val="FF0000"/>
                </a:solidFill>
              </a:rPr>
              <a:t>x</a:t>
            </a:r>
            <a:endParaRPr lang="zh-CN" altLang="en-US" baseline="0" dirty="0" smtClean="0">
              <a:solidFill>
                <a:srgbClr val="FF0000"/>
              </a:solidFill>
            </a:endParaRPr>
          </a:p>
        </p:txBody>
      </p:sp>
      <p:sp>
        <p:nvSpPr>
          <p:cNvPr id="2" name="矩形 1"/>
          <p:cNvSpPr/>
          <p:nvPr/>
        </p:nvSpPr>
        <p:spPr>
          <a:xfrm>
            <a:off x="3341920" y="1872109"/>
            <a:ext cx="4454646" cy="6488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i="1" dirty="0" smtClean="0"/>
              <a:t>请点击选择正确的句子意思</a:t>
            </a:r>
            <a:endParaRPr lang="zh-CN" altLang="en-US" sz="2400" dirty="0"/>
          </a:p>
        </p:txBody>
      </p:sp>
      <p:sp>
        <p:nvSpPr>
          <p:cNvPr id="13" name="矩形 12"/>
          <p:cNvSpPr/>
          <p:nvPr/>
        </p:nvSpPr>
        <p:spPr>
          <a:xfrm>
            <a:off x="1994053" y="4504817"/>
            <a:ext cx="463397" cy="646331"/>
          </a:xfrm>
          <a:prstGeom prst="rect">
            <a:avLst/>
          </a:prstGeom>
          <a:ln>
            <a:solidFill>
              <a:srgbClr val="00B0F0"/>
            </a:solidFill>
          </a:ln>
        </p:spPr>
        <p:txBody>
          <a:bodyPr wrap="square">
            <a:spAutoFit/>
          </a:bodyPr>
          <a:lstStyle/>
          <a:p>
            <a:r>
              <a:rPr lang="zh-CN" altLang="en-US" dirty="0" smtClean="0">
                <a:solidFill>
                  <a:srgbClr val="00B0F0"/>
                </a:solidFill>
              </a:rPr>
              <a:t>解</a:t>
            </a:r>
            <a:endParaRPr lang="en-US" altLang="zh-CN" dirty="0" smtClean="0">
              <a:solidFill>
                <a:srgbClr val="00B0F0"/>
              </a:solidFill>
            </a:endParaRPr>
          </a:p>
          <a:p>
            <a:r>
              <a:rPr lang="zh-CN" altLang="en-US" dirty="0" smtClean="0">
                <a:solidFill>
                  <a:srgbClr val="00B0F0"/>
                </a:solidFill>
              </a:rPr>
              <a:t>答</a:t>
            </a:r>
            <a:endParaRPr lang="zh-CN" altLang="en-US" baseline="0" dirty="0" smtClean="0">
              <a:solidFill>
                <a:srgbClr val="00B0F0"/>
              </a:solidFill>
            </a:endParaRPr>
          </a:p>
        </p:txBody>
      </p:sp>
      <p:sp>
        <p:nvSpPr>
          <p:cNvPr id="23" name="圆角矩形 22"/>
          <p:cNvSpPr/>
          <p:nvPr/>
        </p:nvSpPr>
        <p:spPr>
          <a:xfrm>
            <a:off x="2819905" y="4158610"/>
            <a:ext cx="6226897" cy="12573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manuscripts of the Koran </a:t>
            </a:r>
            <a:r>
              <a:rPr lang="en-US" altLang="zh-CN" dirty="0" smtClean="0"/>
              <a:t>=</a:t>
            </a:r>
            <a:r>
              <a:rPr lang="zh-CN" altLang="en-US" dirty="0" smtClean="0"/>
              <a:t>可兰经的手稿，</a:t>
            </a:r>
            <a:r>
              <a:rPr lang="en-US" altLang="zh-CN" dirty="0"/>
              <a:t>produced and </a:t>
            </a:r>
            <a:r>
              <a:rPr lang="en-US" altLang="zh-CN" dirty="0" smtClean="0"/>
              <a:t>decorated=</a:t>
            </a:r>
            <a:r>
              <a:rPr lang="zh-CN" altLang="en-US" dirty="0" smtClean="0"/>
              <a:t>生产和装饰的，</a:t>
            </a:r>
            <a:r>
              <a:rPr lang="en-US" altLang="zh-CN" dirty="0"/>
              <a:t>a wide range of </a:t>
            </a:r>
            <a:r>
              <a:rPr lang="en-US" altLang="zh-CN" dirty="0" smtClean="0"/>
              <a:t>books=</a:t>
            </a:r>
            <a:r>
              <a:rPr lang="zh-CN" altLang="en-US" dirty="0" smtClean="0"/>
              <a:t>大量的书。所以选</a:t>
            </a:r>
            <a:r>
              <a:rPr lang="en-US" altLang="zh-CN" dirty="0" smtClean="0"/>
              <a:t>B</a:t>
            </a:r>
            <a:r>
              <a:rPr lang="zh-CN" altLang="en-US" dirty="0" smtClean="0"/>
              <a:t>。</a:t>
            </a:r>
            <a:endParaRPr lang="zh-CN" altLang="en-US" dirty="0"/>
          </a:p>
        </p:txBody>
      </p:sp>
      <p:sp>
        <p:nvSpPr>
          <p:cNvPr id="26" name="文本框 25"/>
          <p:cNvSpPr txBox="1"/>
          <p:nvPr/>
        </p:nvSpPr>
        <p:spPr>
          <a:xfrm>
            <a:off x="4785213" y="5572891"/>
            <a:ext cx="1956967"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2400" dirty="0" smtClean="0"/>
              <a:t>8</a:t>
            </a:r>
            <a:endParaRPr lang="zh-CN" altLang="en-US" sz="2400" dirty="0"/>
          </a:p>
        </p:txBody>
      </p:sp>
      <p:sp>
        <p:nvSpPr>
          <p:cNvPr id="27" name="文本框 26"/>
          <p:cNvSpPr txBox="1"/>
          <p:nvPr/>
        </p:nvSpPr>
        <p:spPr>
          <a:xfrm>
            <a:off x="4785213" y="5581476"/>
            <a:ext cx="594010"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endParaRPr lang="zh-CN" altLang="en-US" sz="2400" dirty="0"/>
          </a:p>
        </p:txBody>
      </p:sp>
      <p:sp>
        <p:nvSpPr>
          <p:cNvPr id="22" name="右箭头 21"/>
          <p:cNvSpPr/>
          <p:nvPr/>
        </p:nvSpPr>
        <p:spPr>
          <a:xfrm>
            <a:off x="10267383" y="5773270"/>
            <a:ext cx="523505" cy="4803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7579125" y="2242654"/>
            <a:ext cx="217441" cy="276999"/>
          </a:xfrm>
          <a:prstGeom prst="rect">
            <a:avLst/>
          </a:prstGeom>
          <a:ln>
            <a:solidFill>
              <a:srgbClr val="00B0F0"/>
            </a:solidFill>
          </a:ln>
        </p:spPr>
        <p:txBody>
          <a:bodyPr wrap="square">
            <a:spAutoFit/>
          </a:bodyPr>
          <a:lstStyle/>
          <a:p>
            <a:r>
              <a:rPr lang="zh-CN" altLang="en-US" sz="1200" dirty="0">
                <a:solidFill>
                  <a:srgbClr val="00B0F0"/>
                </a:solidFill>
              </a:rPr>
              <a:t>？</a:t>
            </a:r>
            <a:endParaRPr lang="zh-CN" altLang="en-US" sz="1200" baseline="0" dirty="0" smtClean="0">
              <a:solidFill>
                <a:srgbClr val="00B0F0"/>
              </a:solidFill>
            </a:endParaRPr>
          </a:p>
        </p:txBody>
      </p:sp>
      <p:sp>
        <p:nvSpPr>
          <p:cNvPr id="39" name="矩形 38"/>
          <p:cNvSpPr/>
          <p:nvPr/>
        </p:nvSpPr>
        <p:spPr>
          <a:xfrm>
            <a:off x="8608316" y="5151148"/>
            <a:ext cx="217441" cy="276999"/>
          </a:xfrm>
          <a:prstGeom prst="rect">
            <a:avLst/>
          </a:prstGeom>
          <a:ln>
            <a:solidFill>
              <a:srgbClr val="00B0F0"/>
            </a:solidFill>
          </a:ln>
        </p:spPr>
        <p:txBody>
          <a:bodyPr wrap="square">
            <a:spAutoFit/>
          </a:bodyPr>
          <a:lstStyle/>
          <a:p>
            <a:r>
              <a:rPr lang="zh-CN" altLang="en-US" sz="1200" dirty="0">
                <a:solidFill>
                  <a:srgbClr val="00B0F0"/>
                </a:solidFill>
              </a:rPr>
              <a:t>？</a:t>
            </a:r>
            <a:endParaRPr lang="zh-CN" altLang="en-US" sz="1200" baseline="0" dirty="0" smtClean="0">
              <a:solidFill>
                <a:srgbClr val="00B0F0"/>
              </a:solidFill>
            </a:endParaRPr>
          </a:p>
        </p:txBody>
      </p:sp>
      <p:sp>
        <p:nvSpPr>
          <p:cNvPr id="21" name="矩形 20"/>
          <p:cNvSpPr/>
          <p:nvPr/>
        </p:nvSpPr>
        <p:spPr>
          <a:xfrm>
            <a:off x="1994053" y="506065"/>
            <a:ext cx="7521421" cy="12766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2000" b="1" dirty="0"/>
              <a:t>Before A.D. 900, manuscripts of the Koran (the book containing the teachings of the Islamic religion) seem to have been the most common type of book produced and decorated, but after that date a wide range of books were produced for a broad spectrum of patrons.</a:t>
            </a:r>
          </a:p>
        </p:txBody>
      </p:sp>
      <p:sp>
        <p:nvSpPr>
          <p:cNvPr id="34" name="矩形 33"/>
          <p:cNvSpPr/>
          <p:nvPr/>
        </p:nvSpPr>
        <p:spPr>
          <a:xfrm>
            <a:off x="1757409" y="506065"/>
            <a:ext cx="236644" cy="646331"/>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zh-CN" altLang="en-US" sz="1200" dirty="0" smtClean="0">
                <a:solidFill>
                  <a:srgbClr val="FFC000"/>
                </a:solidFill>
                <a:latin typeface="宋体" panose="02010600030101010101" pitchFamily="2" charset="-122"/>
              </a:rPr>
              <a:t>☆☆☆</a:t>
            </a:r>
            <a:endParaRPr lang="zh-CN" altLang="en-US" sz="1200" dirty="0">
              <a:solidFill>
                <a:srgbClr val="FFC000"/>
              </a:solidFill>
            </a:endParaRPr>
          </a:p>
        </p:txBody>
      </p:sp>
      <p:sp>
        <p:nvSpPr>
          <p:cNvPr id="36" name="矩形 35"/>
          <p:cNvSpPr/>
          <p:nvPr/>
        </p:nvSpPr>
        <p:spPr>
          <a:xfrm>
            <a:off x="1342699" y="2579966"/>
            <a:ext cx="4090593" cy="5626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1600" dirty="0" smtClean="0"/>
              <a:t>A.</a:t>
            </a:r>
            <a:r>
              <a:rPr lang="zh-CN" altLang="en-US" sz="1600" dirty="0" smtClean="0"/>
              <a:t>在公元</a:t>
            </a:r>
            <a:r>
              <a:rPr lang="en-US" altLang="zh-CN" sz="1600" dirty="0" smtClean="0"/>
              <a:t>900</a:t>
            </a:r>
            <a:r>
              <a:rPr lang="zh-CN" altLang="en-US" sz="1600" dirty="0" smtClean="0"/>
              <a:t>年前，可兰经普遍被生产和装饰，但是也有大量的书生产给很多的顾客。</a:t>
            </a:r>
            <a:endParaRPr lang="zh-CN" altLang="en-US" sz="1600" dirty="0"/>
          </a:p>
        </p:txBody>
      </p:sp>
      <p:sp>
        <p:nvSpPr>
          <p:cNvPr id="37" name="矩形 36"/>
          <p:cNvSpPr/>
          <p:nvPr/>
        </p:nvSpPr>
        <p:spPr>
          <a:xfrm>
            <a:off x="5933354" y="2589706"/>
            <a:ext cx="4510809" cy="5626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1600" dirty="0"/>
              <a:t>B</a:t>
            </a:r>
            <a:r>
              <a:rPr lang="en-US" altLang="zh-CN" sz="1600" dirty="0" smtClean="0"/>
              <a:t>.</a:t>
            </a:r>
            <a:r>
              <a:rPr lang="zh-CN" altLang="en-US" sz="1600" dirty="0" smtClean="0"/>
              <a:t>在公元</a:t>
            </a:r>
            <a:r>
              <a:rPr lang="en-US" altLang="zh-CN" sz="1600" dirty="0" smtClean="0"/>
              <a:t>900</a:t>
            </a:r>
            <a:r>
              <a:rPr lang="zh-CN" altLang="en-US" sz="1600" dirty="0" smtClean="0"/>
              <a:t>年前，可兰经的手稿似乎是最普遍的书类，但是之后很多不同的书都被生产出来了。</a:t>
            </a:r>
            <a:endParaRPr lang="zh-CN" altLang="en-US" sz="1600" dirty="0"/>
          </a:p>
        </p:txBody>
      </p:sp>
      <p:sp>
        <p:nvSpPr>
          <p:cNvPr id="42" name="矩形 41"/>
          <p:cNvSpPr/>
          <p:nvPr/>
        </p:nvSpPr>
        <p:spPr>
          <a:xfrm>
            <a:off x="1342699" y="3205988"/>
            <a:ext cx="4090593" cy="7992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1600" dirty="0"/>
              <a:t>C</a:t>
            </a:r>
            <a:r>
              <a:rPr lang="en-US" altLang="zh-CN" sz="1600" dirty="0" smtClean="0"/>
              <a:t>.</a:t>
            </a:r>
            <a:r>
              <a:rPr lang="zh-CN" altLang="en-US" sz="1600" dirty="0" smtClean="0"/>
              <a:t>在公元</a:t>
            </a:r>
            <a:r>
              <a:rPr lang="en-US" altLang="zh-CN" sz="1600" dirty="0" smtClean="0"/>
              <a:t>900</a:t>
            </a:r>
            <a:r>
              <a:rPr lang="zh-CN" altLang="en-US" sz="1600" dirty="0" smtClean="0"/>
              <a:t>年前，可兰经是教授伊斯兰宗教的书，也是最普遍的书，但是之后很多不同的书都被送给大量的顾客了。</a:t>
            </a:r>
            <a:endParaRPr lang="zh-CN" altLang="en-US" sz="1600" dirty="0"/>
          </a:p>
        </p:txBody>
      </p:sp>
      <p:sp>
        <p:nvSpPr>
          <p:cNvPr id="43" name="矩形 42"/>
          <p:cNvSpPr/>
          <p:nvPr/>
        </p:nvSpPr>
        <p:spPr>
          <a:xfrm>
            <a:off x="5933354" y="3202320"/>
            <a:ext cx="4510809" cy="7992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1600" dirty="0"/>
              <a:t>D</a:t>
            </a:r>
            <a:r>
              <a:rPr lang="en-US" altLang="zh-CN" sz="1600" dirty="0" smtClean="0"/>
              <a:t>.</a:t>
            </a:r>
            <a:r>
              <a:rPr lang="zh-CN" altLang="en-US" sz="1600" dirty="0" smtClean="0"/>
              <a:t>在公元</a:t>
            </a:r>
            <a:r>
              <a:rPr lang="en-US" altLang="zh-CN" sz="1600" dirty="0" smtClean="0"/>
              <a:t>900</a:t>
            </a:r>
            <a:r>
              <a:rPr lang="zh-CN" altLang="en-US" sz="1600" dirty="0" smtClean="0"/>
              <a:t>年前，可兰经的手稿是教授伊斯兰宗教的书，但是在那之后很多不同的书都被生产出来了。</a:t>
            </a:r>
            <a:endParaRPr lang="zh-CN" altLang="en-US" sz="1600" dirty="0"/>
          </a:p>
        </p:txBody>
      </p:sp>
    </p:spTree>
    <p:extLst>
      <p:ext uri="{BB962C8B-B14F-4D97-AF65-F5344CB8AC3E}">
        <p14:creationId xmlns:p14="http://schemas.microsoft.com/office/powerpoint/2010/main" val="21577758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二、逻辑训练</a:t>
            </a:r>
            <a:endParaRPr lang="zh-CN" altLang="en-US" dirty="0"/>
          </a:p>
        </p:txBody>
      </p:sp>
    </p:spTree>
    <p:extLst>
      <p:ext uri="{BB962C8B-B14F-4D97-AF65-F5344CB8AC3E}">
        <p14:creationId xmlns:p14="http://schemas.microsoft.com/office/powerpoint/2010/main" val="847972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371725" y="3458610"/>
            <a:ext cx="6476968" cy="4469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b="1" dirty="0"/>
              <a:t>判断逻辑</a:t>
            </a:r>
          </a:p>
        </p:txBody>
      </p:sp>
      <p:sp>
        <p:nvSpPr>
          <p:cNvPr id="10" name="矩形 9"/>
          <p:cNvSpPr/>
          <p:nvPr/>
        </p:nvSpPr>
        <p:spPr>
          <a:xfrm>
            <a:off x="2366995" y="5582676"/>
            <a:ext cx="6476968" cy="4469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b="1" dirty="0"/>
              <a:t>确认逻辑</a:t>
            </a:r>
          </a:p>
        </p:txBody>
      </p:sp>
      <p:sp>
        <p:nvSpPr>
          <p:cNvPr id="14" name="矩形 13"/>
          <p:cNvSpPr/>
          <p:nvPr/>
        </p:nvSpPr>
        <p:spPr>
          <a:xfrm>
            <a:off x="2366995" y="4520643"/>
            <a:ext cx="6476968" cy="4469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b="1" dirty="0"/>
              <a:t>判断依据</a:t>
            </a:r>
          </a:p>
        </p:txBody>
      </p:sp>
      <p:sp>
        <p:nvSpPr>
          <p:cNvPr id="15" name="矩形 14"/>
          <p:cNvSpPr/>
          <p:nvPr/>
        </p:nvSpPr>
        <p:spPr>
          <a:xfrm>
            <a:off x="9092126" y="123366"/>
            <a:ext cx="646331" cy="369332"/>
          </a:xfrm>
          <a:prstGeom prst="rect">
            <a:avLst/>
          </a:prstGeom>
          <a:ln>
            <a:solidFill>
              <a:srgbClr val="00B0F0"/>
            </a:solidFill>
          </a:ln>
        </p:spPr>
        <p:txBody>
          <a:bodyPr wrap="none">
            <a:spAutoFit/>
          </a:bodyPr>
          <a:lstStyle/>
          <a:p>
            <a:r>
              <a:rPr lang="zh-CN" altLang="en-US" dirty="0" smtClean="0">
                <a:solidFill>
                  <a:srgbClr val="00B0F0"/>
                </a:solidFill>
              </a:rPr>
              <a:t>句单</a:t>
            </a:r>
            <a:endParaRPr lang="zh-CN" altLang="en-US" baseline="0" dirty="0" smtClean="0">
              <a:solidFill>
                <a:srgbClr val="00B0F0"/>
              </a:solidFill>
            </a:endParaRPr>
          </a:p>
        </p:txBody>
      </p:sp>
      <p:sp>
        <p:nvSpPr>
          <p:cNvPr id="16" name="矩形 15"/>
          <p:cNvSpPr/>
          <p:nvPr/>
        </p:nvSpPr>
        <p:spPr>
          <a:xfrm>
            <a:off x="9958696" y="123366"/>
            <a:ext cx="646331" cy="369332"/>
          </a:xfrm>
          <a:prstGeom prst="rect">
            <a:avLst/>
          </a:prstGeom>
          <a:ln>
            <a:solidFill>
              <a:srgbClr val="00B0F0"/>
            </a:solidFill>
          </a:ln>
        </p:spPr>
        <p:txBody>
          <a:bodyPr wrap="none">
            <a:spAutoFit/>
          </a:bodyPr>
          <a:lstStyle/>
          <a:p>
            <a:r>
              <a:rPr lang="zh-CN" altLang="en-US" baseline="0" dirty="0" smtClean="0">
                <a:solidFill>
                  <a:srgbClr val="00B0F0"/>
                </a:solidFill>
              </a:rPr>
              <a:t>报告</a:t>
            </a:r>
          </a:p>
        </p:txBody>
      </p:sp>
      <p:sp>
        <p:nvSpPr>
          <p:cNvPr id="17" name="矩形 16"/>
          <p:cNvSpPr/>
          <p:nvPr/>
        </p:nvSpPr>
        <p:spPr>
          <a:xfrm>
            <a:off x="10825266" y="127210"/>
            <a:ext cx="646331" cy="369332"/>
          </a:xfrm>
          <a:prstGeom prst="rect">
            <a:avLst/>
          </a:prstGeom>
          <a:ln>
            <a:solidFill>
              <a:srgbClr val="00B0F0"/>
            </a:solidFill>
          </a:ln>
        </p:spPr>
        <p:txBody>
          <a:bodyPr wrap="none">
            <a:spAutoFit/>
          </a:bodyPr>
          <a:lstStyle/>
          <a:p>
            <a:r>
              <a:rPr lang="zh-CN" altLang="en-US" dirty="0">
                <a:solidFill>
                  <a:srgbClr val="00B0F0"/>
                </a:solidFill>
              </a:rPr>
              <a:t>约师</a:t>
            </a:r>
            <a:endParaRPr lang="zh-CN" altLang="en-US" baseline="0" dirty="0" smtClean="0">
              <a:solidFill>
                <a:srgbClr val="00B0F0"/>
              </a:solidFill>
            </a:endParaRPr>
          </a:p>
        </p:txBody>
      </p:sp>
      <p:sp>
        <p:nvSpPr>
          <p:cNvPr id="18" name="矩形 17"/>
          <p:cNvSpPr/>
          <p:nvPr/>
        </p:nvSpPr>
        <p:spPr>
          <a:xfrm>
            <a:off x="9092126" y="652697"/>
            <a:ext cx="1123437" cy="369332"/>
          </a:xfrm>
          <a:prstGeom prst="rect">
            <a:avLst/>
          </a:prstGeom>
          <a:ln>
            <a:solidFill>
              <a:srgbClr val="00B0F0"/>
            </a:solidFill>
          </a:ln>
        </p:spPr>
        <p:txBody>
          <a:bodyPr wrap="square">
            <a:spAutoFit/>
          </a:bodyPr>
          <a:lstStyle/>
          <a:p>
            <a:r>
              <a:rPr lang="en-US" altLang="zh-CN" dirty="0" smtClean="0">
                <a:solidFill>
                  <a:srgbClr val="00B0F0"/>
                </a:solidFill>
              </a:rPr>
              <a:t>00: 00</a:t>
            </a:r>
            <a:endParaRPr lang="zh-CN" altLang="en-US" baseline="0" dirty="0" smtClean="0">
              <a:solidFill>
                <a:srgbClr val="00B0F0"/>
              </a:solidFill>
            </a:endParaRPr>
          </a:p>
        </p:txBody>
      </p:sp>
      <p:sp>
        <p:nvSpPr>
          <p:cNvPr id="19" name="矩形 18"/>
          <p:cNvSpPr/>
          <p:nvPr/>
        </p:nvSpPr>
        <p:spPr>
          <a:xfrm>
            <a:off x="2366995" y="-1"/>
            <a:ext cx="6504892" cy="30146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2000" b="1" dirty="0"/>
              <a:t>Before A.D. 900, manuscripts of the Koran (the book containing </a:t>
            </a:r>
            <a:r>
              <a:rPr lang="en-US" altLang="zh-CN" sz="2000" b="1" dirty="0" smtClean="0"/>
              <a:t>the </a:t>
            </a:r>
            <a:r>
              <a:rPr lang="en-US" altLang="zh-CN" sz="2000" b="1" dirty="0"/>
              <a:t>teachings of the Islamic religion) seem to have been the most common type of book </a:t>
            </a:r>
            <a:r>
              <a:rPr lang="en-US" altLang="zh-CN" sz="2000" b="1" dirty="0" smtClean="0"/>
              <a:t>produced </a:t>
            </a:r>
            <a:r>
              <a:rPr lang="en-US" altLang="zh-CN" sz="2000" b="1" dirty="0"/>
              <a:t>and decorated, but after that date a wide range of books were produced for a </a:t>
            </a:r>
            <a:r>
              <a:rPr lang="en-US" altLang="zh-CN" sz="2000" b="1" dirty="0" smtClean="0"/>
              <a:t>broad </a:t>
            </a:r>
            <a:r>
              <a:rPr lang="en-US" altLang="zh-CN" sz="2000" b="1" dirty="0"/>
              <a:t>spectrum of patrons. These continued to include, of course, manuscripts of the Koran, </a:t>
            </a:r>
            <a:r>
              <a:rPr lang="en-US" altLang="zh-CN" sz="2000" b="1" dirty="0" smtClean="0"/>
              <a:t>which </a:t>
            </a:r>
            <a:r>
              <a:rPr lang="en-US" altLang="zh-CN" sz="2000" b="1" dirty="0"/>
              <a:t>every Muslim wanted to read, but scientific works, histories, romances, and epic and </a:t>
            </a:r>
            <a:r>
              <a:rPr lang="en-US" altLang="zh-CN" sz="2000" b="1" dirty="0" smtClean="0"/>
              <a:t>lyric </a:t>
            </a:r>
            <a:r>
              <a:rPr lang="en-US" altLang="zh-CN" sz="2000" b="1" dirty="0"/>
              <a:t>poetry were also copied in fine handwriting and decorated with </a:t>
            </a:r>
            <a:r>
              <a:rPr lang="en-US" altLang="zh-CN" sz="2000" b="1" dirty="0" smtClean="0"/>
              <a:t>beautiful illustrations</a:t>
            </a:r>
            <a:r>
              <a:rPr lang="en-US" altLang="zh-CN" sz="2000" b="1" dirty="0"/>
              <a:t>.</a:t>
            </a:r>
            <a:endParaRPr lang="zh-CN" altLang="en-US" sz="2000" b="1" dirty="0"/>
          </a:p>
        </p:txBody>
      </p:sp>
      <p:sp>
        <p:nvSpPr>
          <p:cNvPr id="20" name="矩形 19"/>
          <p:cNvSpPr/>
          <p:nvPr/>
        </p:nvSpPr>
        <p:spPr>
          <a:xfrm>
            <a:off x="2128596" y="0"/>
            <a:ext cx="238399" cy="461665"/>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zh-CN" altLang="en-US" sz="1200" dirty="0" smtClean="0">
                <a:solidFill>
                  <a:srgbClr val="FFC000"/>
                </a:solidFill>
                <a:latin typeface="宋体" panose="02010600030101010101" pitchFamily="2" charset="-122"/>
              </a:rPr>
              <a:t>☆☆</a:t>
            </a:r>
            <a:endParaRPr lang="zh-CN" altLang="en-US" sz="1200" dirty="0">
              <a:solidFill>
                <a:srgbClr val="FFC000"/>
              </a:solidFill>
            </a:endParaRPr>
          </a:p>
        </p:txBody>
      </p:sp>
    </p:spTree>
    <p:extLst>
      <p:ext uri="{BB962C8B-B14F-4D97-AF65-F5344CB8AC3E}">
        <p14:creationId xmlns:p14="http://schemas.microsoft.com/office/powerpoint/2010/main" val="7335605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9092126" y="123366"/>
            <a:ext cx="646331" cy="369332"/>
          </a:xfrm>
          <a:prstGeom prst="rect">
            <a:avLst/>
          </a:prstGeom>
          <a:ln>
            <a:solidFill>
              <a:srgbClr val="00B0F0"/>
            </a:solidFill>
          </a:ln>
        </p:spPr>
        <p:txBody>
          <a:bodyPr wrap="none">
            <a:spAutoFit/>
          </a:bodyPr>
          <a:lstStyle/>
          <a:p>
            <a:r>
              <a:rPr lang="zh-CN" altLang="en-US" dirty="0" smtClean="0">
                <a:solidFill>
                  <a:srgbClr val="00B0F0"/>
                </a:solidFill>
              </a:rPr>
              <a:t>句单</a:t>
            </a:r>
            <a:endParaRPr lang="zh-CN" altLang="en-US" baseline="0" dirty="0" smtClean="0">
              <a:solidFill>
                <a:srgbClr val="00B0F0"/>
              </a:solidFill>
            </a:endParaRPr>
          </a:p>
        </p:txBody>
      </p:sp>
      <p:sp>
        <p:nvSpPr>
          <p:cNvPr id="26" name="矩形 25"/>
          <p:cNvSpPr/>
          <p:nvPr/>
        </p:nvSpPr>
        <p:spPr>
          <a:xfrm>
            <a:off x="9958696" y="123366"/>
            <a:ext cx="646331" cy="369332"/>
          </a:xfrm>
          <a:prstGeom prst="rect">
            <a:avLst/>
          </a:prstGeom>
          <a:ln>
            <a:solidFill>
              <a:srgbClr val="00B0F0"/>
            </a:solidFill>
          </a:ln>
        </p:spPr>
        <p:txBody>
          <a:bodyPr wrap="none">
            <a:spAutoFit/>
          </a:bodyPr>
          <a:lstStyle/>
          <a:p>
            <a:r>
              <a:rPr lang="zh-CN" altLang="en-US" baseline="0" dirty="0" smtClean="0">
                <a:solidFill>
                  <a:srgbClr val="00B0F0"/>
                </a:solidFill>
              </a:rPr>
              <a:t>报告</a:t>
            </a:r>
          </a:p>
        </p:txBody>
      </p:sp>
      <p:sp>
        <p:nvSpPr>
          <p:cNvPr id="27" name="矩形 26"/>
          <p:cNvSpPr/>
          <p:nvPr/>
        </p:nvSpPr>
        <p:spPr>
          <a:xfrm>
            <a:off x="10825266" y="127210"/>
            <a:ext cx="646331" cy="369332"/>
          </a:xfrm>
          <a:prstGeom prst="rect">
            <a:avLst/>
          </a:prstGeom>
          <a:ln>
            <a:solidFill>
              <a:srgbClr val="00B0F0"/>
            </a:solidFill>
          </a:ln>
        </p:spPr>
        <p:txBody>
          <a:bodyPr wrap="none">
            <a:spAutoFit/>
          </a:bodyPr>
          <a:lstStyle/>
          <a:p>
            <a:r>
              <a:rPr lang="zh-CN" altLang="en-US" dirty="0">
                <a:solidFill>
                  <a:srgbClr val="00B0F0"/>
                </a:solidFill>
              </a:rPr>
              <a:t>约师</a:t>
            </a:r>
            <a:endParaRPr lang="zh-CN" altLang="en-US" baseline="0" dirty="0" smtClean="0">
              <a:solidFill>
                <a:srgbClr val="00B0F0"/>
              </a:solidFill>
            </a:endParaRPr>
          </a:p>
        </p:txBody>
      </p:sp>
      <p:sp>
        <p:nvSpPr>
          <p:cNvPr id="28" name="矩形 27"/>
          <p:cNvSpPr/>
          <p:nvPr/>
        </p:nvSpPr>
        <p:spPr>
          <a:xfrm>
            <a:off x="9092126" y="652697"/>
            <a:ext cx="1123437" cy="369332"/>
          </a:xfrm>
          <a:prstGeom prst="rect">
            <a:avLst/>
          </a:prstGeom>
          <a:ln>
            <a:solidFill>
              <a:srgbClr val="00B0F0"/>
            </a:solidFill>
          </a:ln>
        </p:spPr>
        <p:txBody>
          <a:bodyPr wrap="square">
            <a:spAutoFit/>
          </a:bodyPr>
          <a:lstStyle/>
          <a:p>
            <a:r>
              <a:rPr lang="en-US" altLang="zh-CN" dirty="0" smtClean="0">
                <a:solidFill>
                  <a:srgbClr val="00B0F0"/>
                </a:solidFill>
              </a:rPr>
              <a:t>00: 00</a:t>
            </a:r>
            <a:endParaRPr lang="zh-CN" altLang="en-US" baseline="0" dirty="0" smtClean="0">
              <a:solidFill>
                <a:srgbClr val="00B0F0"/>
              </a:solidFill>
            </a:endParaRPr>
          </a:p>
        </p:txBody>
      </p:sp>
      <p:sp>
        <p:nvSpPr>
          <p:cNvPr id="35" name="矩形 34"/>
          <p:cNvSpPr/>
          <p:nvPr/>
        </p:nvSpPr>
        <p:spPr>
          <a:xfrm>
            <a:off x="819963" y="492698"/>
            <a:ext cx="10124262" cy="59223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6" name="矩形 35">
            <a:hlinkClick r:id="" action="ppaction://noaction"/>
          </p:cNvPr>
          <p:cNvSpPr/>
          <p:nvPr/>
        </p:nvSpPr>
        <p:spPr>
          <a:xfrm>
            <a:off x="10648862" y="492698"/>
            <a:ext cx="284052" cy="369332"/>
          </a:xfrm>
          <a:prstGeom prst="rect">
            <a:avLst/>
          </a:prstGeom>
          <a:ln>
            <a:solidFill>
              <a:srgbClr val="FF0000"/>
            </a:solidFill>
          </a:ln>
        </p:spPr>
        <p:txBody>
          <a:bodyPr wrap="none">
            <a:spAutoFit/>
          </a:bodyPr>
          <a:lstStyle/>
          <a:p>
            <a:r>
              <a:rPr lang="en-US" altLang="zh-CN" baseline="0" dirty="0" smtClean="0">
                <a:solidFill>
                  <a:srgbClr val="FF0000"/>
                </a:solidFill>
              </a:rPr>
              <a:t>x</a:t>
            </a:r>
            <a:endParaRPr lang="zh-CN" altLang="en-US" baseline="0" dirty="0" smtClean="0">
              <a:solidFill>
                <a:srgbClr val="FF0000"/>
              </a:solidFill>
            </a:endParaRPr>
          </a:p>
        </p:txBody>
      </p:sp>
      <p:sp>
        <p:nvSpPr>
          <p:cNvPr id="3" name="矩形 2"/>
          <p:cNvSpPr/>
          <p:nvPr/>
        </p:nvSpPr>
        <p:spPr>
          <a:xfrm>
            <a:off x="3124091" y="2855696"/>
            <a:ext cx="4900054" cy="5267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i="1" dirty="0" smtClean="0"/>
              <a:t>请选择</a:t>
            </a:r>
            <a:r>
              <a:rPr lang="zh-CN" altLang="en-US" sz="2400" i="1" dirty="0"/>
              <a:t>该</a:t>
            </a:r>
            <a:r>
              <a:rPr lang="zh-CN" altLang="en-US" sz="2400" i="1" dirty="0" smtClean="0"/>
              <a:t>句群间属于哪种逻辑关系</a:t>
            </a:r>
            <a:endParaRPr lang="zh-CN" altLang="en-US" sz="2400" dirty="0"/>
          </a:p>
        </p:txBody>
      </p:sp>
      <p:sp>
        <p:nvSpPr>
          <p:cNvPr id="4" name="矩形 3"/>
          <p:cNvSpPr/>
          <p:nvPr/>
        </p:nvSpPr>
        <p:spPr>
          <a:xfrm>
            <a:off x="2602983" y="3488766"/>
            <a:ext cx="1005403" cy="584775"/>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zh-CN" altLang="en-US" sz="3200" dirty="0" smtClean="0">
                <a:solidFill>
                  <a:schemeClr val="dk1"/>
                </a:solidFill>
              </a:rPr>
              <a:t>解释</a:t>
            </a:r>
            <a:endParaRPr lang="zh-CN" altLang="en-US" sz="3200" dirty="0">
              <a:solidFill>
                <a:schemeClr val="dk1"/>
              </a:solidFill>
            </a:endParaRPr>
          </a:p>
        </p:txBody>
      </p:sp>
      <p:sp>
        <p:nvSpPr>
          <p:cNvPr id="5" name="矩形 4"/>
          <p:cNvSpPr/>
          <p:nvPr/>
        </p:nvSpPr>
        <p:spPr>
          <a:xfrm>
            <a:off x="4210996" y="3506141"/>
            <a:ext cx="1005403" cy="584775"/>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zh-CN" altLang="en-US" sz="3200" dirty="0"/>
              <a:t>因果</a:t>
            </a:r>
            <a:endParaRPr lang="zh-CN" altLang="en-US" sz="3200" dirty="0">
              <a:solidFill>
                <a:schemeClr val="dk1"/>
              </a:solidFill>
            </a:endParaRPr>
          </a:p>
        </p:txBody>
      </p:sp>
      <p:sp>
        <p:nvSpPr>
          <p:cNvPr id="6" name="矩形 5"/>
          <p:cNvSpPr/>
          <p:nvPr/>
        </p:nvSpPr>
        <p:spPr>
          <a:xfrm>
            <a:off x="5868624" y="3503312"/>
            <a:ext cx="1005403" cy="584775"/>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zh-CN" altLang="en-US" sz="3200" dirty="0"/>
              <a:t>举例</a:t>
            </a:r>
            <a:endParaRPr lang="zh-CN" altLang="en-US" sz="3200" dirty="0">
              <a:solidFill>
                <a:schemeClr val="dk1"/>
              </a:solidFill>
            </a:endParaRPr>
          </a:p>
        </p:txBody>
      </p:sp>
      <p:sp>
        <p:nvSpPr>
          <p:cNvPr id="7" name="矩形 6"/>
          <p:cNvSpPr/>
          <p:nvPr/>
        </p:nvSpPr>
        <p:spPr>
          <a:xfrm>
            <a:off x="1874323" y="4508854"/>
            <a:ext cx="463397" cy="646331"/>
          </a:xfrm>
          <a:prstGeom prst="rect">
            <a:avLst/>
          </a:prstGeom>
          <a:ln>
            <a:solidFill>
              <a:srgbClr val="00B0F0"/>
            </a:solidFill>
          </a:ln>
        </p:spPr>
        <p:txBody>
          <a:bodyPr wrap="square">
            <a:spAutoFit/>
          </a:bodyPr>
          <a:lstStyle/>
          <a:p>
            <a:r>
              <a:rPr lang="zh-CN" altLang="en-US" dirty="0" smtClean="0">
                <a:solidFill>
                  <a:srgbClr val="00B0F0"/>
                </a:solidFill>
              </a:rPr>
              <a:t>解</a:t>
            </a:r>
            <a:endParaRPr lang="en-US" altLang="zh-CN" dirty="0" smtClean="0">
              <a:solidFill>
                <a:srgbClr val="00B0F0"/>
              </a:solidFill>
            </a:endParaRPr>
          </a:p>
          <a:p>
            <a:r>
              <a:rPr lang="zh-CN" altLang="en-US" dirty="0" smtClean="0">
                <a:solidFill>
                  <a:srgbClr val="00B0F0"/>
                </a:solidFill>
              </a:rPr>
              <a:t>答</a:t>
            </a:r>
            <a:endParaRPr lang="zh-CN" altLang="en-US" baseline="0" dirty="0" smtClean="0">
              <a:solidFill>
                <a:srgbClr val="00B0F0"/>
              </a:solidFill>
            </a:endParaRPr>
          </a:p>
        </p:txBody>
      </p:sp>
      <p:sp>
        <p:nvSpPr>
          <p:cNvPr id="10" name="矩形 9"/>
          <p:cNvSpPr/>
          <p:nvPr/>
        </p:nvSpPr>
        <p:spPr>
          <a:xfrm>
            <a:off x="3390945" y="3810114"/>
            <a:ext cx="217441" cy="276999"/>
          </a:xfrm>
          <a:prstGeom prst="rect">
            <a:avLst/>
          </a:prstGeom>
          <a:ln>
            <a:solidFill>
              <a:srgbClr val="00B0F0"/>
            </a:solidFill>
          </a:ln>
        </p:spPr>
        <p:txBody>
          <a:bodyPr wrap="square">
            <a:spAutoFit/>
          </a:bodyPr>
          <a:lstStyle/>
          <a:p>
            <a:r>
              <a:rPr lang="zh-CN" altLang="en-US" sz="1200" dirty="0">
                <a:solidFill>
                  <a:srgbClr val="00B0F0"/>
                </a:solidFill>
              </a:rPr>
              <a:t>？</a:t>
            </a:r>
            <a:endParaRPr lang="zh-CN" altLang="en-US" sz="1200" baseline="0" dirty="0" smtClean="0">
              <a:solidFill>
                <a:srgbClr val="00B0F0"/>
              </a:solidFill>
            </a:endParaRPr>
          </a:p>
        </p:txBody>
      </p:sp>
      <p:sp>
        <p:nvSpPr>
          <p:cNvPr id="11" name="矩形 10"/>
          <p:cNvSpPr/>
          <p:nvPr/>
        </p:nvSpPr>
        <p:spPr>
          <a:xfrm>
            <a:off x="4998615" y="3824886"/>
            <a:ext cx="217441" cy="276999"/>
          </a:xfrm>
          <a:prstGeom prst="rect">
            <a:avLst/>
          </a:prstGeom>
          <a:ln>
            <a:solidFill>
              <a:srgbClr val="00B0F0"/>
            </a:solidFill>
          </a:ln>
        </p:spPr>
        <p:txBody>
          <a:bodyPr wrap="square">
            <a:spAutoFit/>
          </a:bodyPr>
          <a:lstStyle/>
          <a:p>
            <a:r>
              <a:rPr lang="zh-CN" altLang="en-US" sz="1200" dirty="0">
                <a:solidFill>
                  <a:srgbClr val="00B0F0"/>
                </a:solidFill>
              </a:rPr>
              <a:t>？</a:t>
            </a:r>
            <a:endParaRPr lang="zh-CN" altLang="en-US" sz="1200" baseline="0" dirty="0" smtClean="0">
              <a:solidFill>
                <a:srgbClr val="00B0F0"/>
              </a:solidFill>
            </a:endParaRPr>
          </a:p>
        </p:txBody>
      </p:sp>
      <p:sp>
        <p:nvSpPr>
          <p:cNvPr id="12" name="矩形 11"/>
          <p:cNvSpPr/>
          <p:nvPr/>
        </p:nvSpPr>
        <p:spPr>
          <a:xfrm>
            <a:off x="6668043" y="3824886"/>
            <a:ext cx="217441" cy="276999"/>
          </a:xfrm>
          <a:prstGeom prst="rect">
            <a:avLst/>
          </a:prstGeom>
          <a:ln>
            <a:solidFill>
              <a:srgbClr val="00B0F0"/>
            </a:solidFill>
          </a:ln>
        </p:spPr>
        <p:txBody>
          <a:bodyPr wrap="square">
            <a:spAutoFit/>
          </a:bodyPr>
          <a:lstStyle/>
          <a:p>
            <a:r>
              <a:rPr lang="zh-CN" altLang="en-US" sz="1200" dirty="0">
                <a:solidFill>
                  <a:srgbClr val="00B0F0"/>
                </a:solidFill>
              </a:rPr>
              <a:t>？</a:t>
            </a:r>
            <a:endParaRPr lang="zh-CN" altLang="en-US" sz="1200" baseline="0" dirty="0" smtClean="0">
              <a:solidFill>
                <a:srgbClr val="00B0F0"/>
              </a:solidFill>
            </a:endParaRPr>
          </a:p>
        </p:txBody>
      </p:sp>
      <p:sp>
        <p:nvSpPr>
          <p:cNvPr id="13" name="圆角矩形 12"/>
          <p:cNvSpPr/>
          <p:nvPr/>
        </p:nvSpPr>
        <p:spPr>
          <a:xfrm>
            <a:off x="2674514" y="4203370"/>
            <a:ext cx="6226897" cy="12573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举例关系：一个句子或句子的一个部分用具体的例子解释说明另一句或者句子的另一个部分内容。</a:t>
            </a:r>
            <a:endParaRPr lang="zh-CN" altLang="en-US" dirty="0"/>
          </a:p>
        </p:txBody>
      </p:sp>
      <p:sp>
        <p:nvSpPr>
          <p:cNvPr id="15" name="文本框 14"/>
          <p:cNvSpPr txBox="1"/>
          <p:nvPr/>
        </p:nvSpPr>
        <p:spPr>
          <a:xfrm>
            <a:off x="4679981" y="5634444"/>
            <a:ext cx="1956967"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2400" dirty="0"/>
              <a:t>8</a:t>
            </a:r>
            <a:endParaRPr lang="zh-CN" altLang="en-US" sz="2400" dirty="0"/>
          </a:p>
        </p:txBody>
      </p:sp>
      <p:sp>
        <p:nvSpPr>
          <p:cNvPr id="16" name="文本框 15"/>
          <p:cNvSpPr txBox="1"/>
          <p:nvPr/>
        </p:nvSpPr>
        <p:spPr>
          <a:xfrm>
            <a:off x="4679981" y="5634444"/>
            <a:ext cx="594010"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endParaRPr lang="zh-CN" altLang="en-US" sz="2400" dirty="0"/>
          </a:p>
        </p:txBody>
      </p:sp>
      <p:sp>
        <p:nvSpPr>
          <p:cNvPr id="20" name="右箭头 19"/>
          <p:cNvSpPr/>
          <p:nvPr/>
        </p:nvSpPr>
        <p:spPr>
          <a:xfrm>
            <a:off x="10267383" y="5773270"/>
            <a:ext cx="523505" cy="4803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8448427" y="5210815"/>
            <a:ext cx="217441" cy="276999"/>
          </a:xfrm>
          <a:prstGeom prst="rect">
            <a:avLst/>
          </a:prstGeom>
          <a:ln>
            <a:solidFill>
              <a:srgbClr val="00B0F0"/>
            </a:solidFill>
          </a:ln>
        </p:spPr>
        <p:txBody>
          <a:bodyPr wrap="square">
            <a:spAutoFit/>
          </a:bodyPr>
          <a:lstStyle/>
          <a:p>
            <a:r>
              <a:rPr lang="zh-CN" altLang="en-US" sz="1200" dirty="0">
                <a:solidFill>
                  <a:srgbClr val="00B0F0"/>
                </a:solidFill>
              </a:rPr>
              <a:t>？</a:t>
            </a:r>
            <a:endParaRPr lang="zh-CN" altLang="en-US" sz="1200" baseline="0" dirty="0" smtClean="0">
              <a:solidFill>
                <a:srgbClr val="00B0F0"/>
              </a:solidFill>
            </a:endParaRPr>
          </a:p>
        </p:txBody>
      </p:sp>
      <p:sp>
        <p:nvSpPr>
          <p:cNvPr id="29" name="矩形 28"/>
          <p:cNvSpPr/>
          <p:nvPr/>
        </p:nvSpPr>
        <p:spPr>
          <a:xfrm>
            <a:off x="2396519" y="492698"/>
            <a:ext cx="6504892" cy="21781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b="1" dirty="0"/>
              <a:t>Before A.D. 900, manuscripts of the Koran (the book containing </a:t>
            </a:r>
            <a:r>
              <a:rPr lang="en-US" altLang="zh-CN" b="1" dirty="0" smtClean="0"/>
              <a:t>the </a:t>
            </a:r>
            <a:r>
              <a:rPr lang="en-US" altLang="zh-CN" b="1" dirty="0"/>
              <a:t>teachings of the Islamic religion) seem to have been the most common type of book </a:t>
            </a:r>
            <a:r>
              <a:rPr lang="en-US" altLang="zh-CN" b="1" dirty="0" smtClean="0"/>
              <a:t>produced </a:t>
            </a:r>
            <a:r>
              <a:rPr lang="en-US" altLang="zh-CN" b="1" dirty="0"/>
              <a:t>and decorated, but after that date a wide range of books were produced for a </a:t>
            </a:r>
            <a:r>
              <a:rPr lang="en-US" altLang="zh-CN" b="1" dirty="0" smtClean="0"/>
              <a:t>broad </a:t>
            </a:r>
            <a:r>
              <a:rPr lang="en-US" altLang="zh-CN" b="1" dirty="0"/>
              <a:t>spectrum of patrons. These continued to include, of course, manuscripts of the Koran, </a:t>
            </a:r>
            <a:r>
              <a:rPr lang="en-US" altLang="zh-CN" b="1" dirty="0" smtClean="0"/>
              <a:t>which </a:t>
            </a:r>
            <a:r>
              <a:rPr lang="en-US" altLang="zh-CN" b="1" dirty="0"/>
              <a:t>every Muslim wanted to read, but scientific works, histories, romances, and epic and </a:t>
            </a:r>
            <a:r>
              <a:rPr lang="en-US" altLang="zh-CN" b="1" dirty="0" smtClean="0"/>
              <a:t>lyric </a:t>
            </a:r>
            <a:r>
              <a:rPr lang="en-US" altLang="zh-CN" b="1" dirty="0"/>
              <a:t>poetry were also copied in fine handwriting and decorated with </a:t>
            </a:r>
            <a:r>
              <a:rPr lang="en-US" altLang="zh-CN" b="1" dirty="0" smtClean="0"/>
              <a:t>beautiful illustrations</a:t>
            </a:r>
            <a:r>
              <a:rPr lang="en-US" altLang="zh-CN" b="1" dirty="0"/>
              <a:t>.</a:t>
            </a:r>
            <a:endParaRPr lang="zh-CN" altLang="en-US" b="1" dirty="0"/>
          </a:p>
        </p:txBody>
      </p:sp>
      <p:sp>
        <p:nvSpPr>
          <p:cNvPr id="30" name="矩形 29"/>
          <p:cNvSpPr/>
          <p:nvPr/>
        </p:nvSpPr>
        <p:spPr>
          <a:xfrm>
            <a:off x="2158120" y="492699"/>
            <a:ext cx="238399" cy="461665"/>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zh-CN" altLang="en-US" sz="1200" dirty="0" smtClean="0">
                <a:solidFill>
                  <a:srgbClr val="FFC000"/>
                </a:solidFill>
                <a:latin typeface="宋体" panose="02010600030101010101" pitchFamily="2" charset="-122"/>
              </a:rPr>
              <a:t>☆☆</a:t>
            </a:r>
            <a:endParaRPr lang="zh-CN" altLang="en-US" sz="1200" dirty="0">
              <a:solidFill>
                <a:srgbClr val="FFC000"/>
              </a:solidFill>
            </a:endParaRPr>
          </a:p>
        </p:txBody>
      </p:sp>
      <p:sp>
        <p:nvSpPr>
          <p:cNvPr id="31" name="矩形 30"/>
          <p:cNvSpPr/>
          <p:nvPr/>
        </p:nvSpPr>
        <p:spPr>
          <a:xfrm>
            <a:off x="7526252" y="3503312"/>
            <a:ext cx="995785" cy="584775"/>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zh-CN" altLang="en-US" sz="3200" dirty="0"/>
              <a:t>递进</a:t>
            </a:r>
            <a:endParaRPr lang="zh-CN" altLang="en-US" sz="3200" dirty="0">
              <a:solidFill>
                <a:schemeClr val="dk1"/>
              </a:solidFill>
            </a:endParaRPr>
          </a:p>
        </p:txBody>
      </p:sp>
      <p:sp>
        <p:nvSpPr>
          <p:cNvPr id="32" name="矩形 31"/>
          <p:cNvSpPr/>
          <p:nvPr/>
        </p:nvSpPr>
        <p:spPr>
          <a:xfrm>
            <a:off x="8325671" y="3824886"/>
            <a:ext cx="217441" cy="276999"/>
          </a:xfrm>
          <a:prstGeom prst="rect">
            <a:avLst/>
          </a:prstGeom>
          <a:ln>
            <a:solidFill>
              <a:srgbClr val="00B0F0"/>
            </a:solidFill>
          </a:ln>
        </p:spPr>
        <p:txBody>
          <a:bodyPr wrap="square">
            <a:spAutoFit/>
          </a:bodyPr>
          <a:lstStyle/>
          <a:p>
            <a:r>
              <a:rPr lang="zh-CN" altLang="en-US" sz="1200" dirty="0">
                <a:solidFill>
                  <a:srgbClr val="00B0F0"/>
                </a:solidFill>
              </a:rPr>
              <a:t>？</a:t>
            </a:r>
            <a:endParaRPr lang="zh-CN" altLang="en-US" sz="1200" baseline="0" dirty="0" smtClean="0">
              <a:solidFill>
                <a:srgbClr val="00B0F0"/>
              </a:solidFill>
            </a:endParaRPr>
          </a:p>
        </p:txBody>
      </p:sp>
    </p:spTree>
    <p:extLst>
      <p:ext uri="{BB962C8B-B14F-4D97-AF65-F5344CB8AC3E}">
        <p14:creationId xmlns:p14="http://schemas.microsoft.com/office/powerpoint/2010/main" val="40225571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9092126" y="123366"/>
            <a:ext cx="646331" cy="369332"/>
          </a:xfrm>
          <a:prstGeom prst="rect">
            <a:avLst/>
          </a:prstGeom>
          <a:ln>
            <a:solidFill>
              <a:srgbClr val="00B0F0"/>
            </a:solidFill>
          </a:ln>
        </p:spPr>
        <p:txBody>
          <a:bodyPr wrap="none">
            <a:spAutoFit/>
          </a:bodyPr>
          <a:lstStyle/>
          <a:p>
            <a:r>
              <a:rPr lang="zh-CN" altLang="en-US" dirty="0" smtClean="0">
                <a:solidFill>
                  <a:srgbClr val="00B0F0"/>
                </a:solidFill>
              </a:rPr>
              <a:t>句单</a:t>
            </a:r>
            <a:endParaRPr lang="zh-CN" altLang="en-US" baseline="0" dirty="0" smtClean="0">
              <a:solidFill>
                <a:srgbClr val="00B0F0"/>
              </a:solidFill>
            </a:endParaRPr>
          </a:p>
        </p:txBody>
      </p:sp>
      <p:sp>
        <p:nvSpPr>
          <p:cNvPr id="29" name="矩形 28"/>
          <p:cNvSpPr/>
          <p:nvPr/>
        </p:nvSpPr>
        <p:spPr>
          <a:xfrm>
            <a:off x="9958696" y="123366"/>
            <a:ext cx="646331" cy="369332"/>
          </a:xfrm>
          <a:prstGeom prst="rect">
            <a:avLst/>
          </a:prstGeom>
          <a:ln>
            <a:solidFill>
              <a:srgbClr val="00B0F0"/>
            </a:solidFill>
          </a:ln>
        </p:spPr>
        <p:txBody>
          <a:bodyPr wrap="none">
            <a:spAutoFit/>
          </a:bodyPr>
          <a:lstStyle/>
          <a:p>
            <a:r>
              <a:rPr lang="zh-CN" altLang="en-US" baseline="0" dirty="0" smtClean="0">
                <a:solidFill>
                  <a:srgbClr val="00B0F0"/>
                </a:solidFill>
              </a:rPr>
              <a:t>报告</a:t>
            </a:r>
          </a:p>
        </p:txBody>
      </p:sp>
      <p:sp>
        <p:nvSpPr>
          <p:cNvPr id="30" name="矩形 29"/>
          <p:cNvSpPr/>
          <p:nvPr/>
        </p:nvSpPr>
        <p:spPr>
          <a:xfrm>
            <a:off x="10825266" y="127210"/>
            <a:ext cx="646331" cy="369332"/>
          </a:xfrm>
          <a:prstGeom prst="rect">
            <a:avLst/>
          </a:prstGeom>
          <a:ln>
            <a:solidFill>
              <a:srgbClr val="00B0F0"/>
            </a:solidFill>
          </a:ln>
        </p:spPr>
        <p:txBody>
          <a:bodyPr wrap="none">
            <a:spAutoFit/>
          </a:bodyPr>
          <a:lstStyle/>
          <a:p>
            <a:r>
              <a:rPr lang="zh-CN" altLang="en-US" dirty="0">
                <a:solidFill>
                  <a:srgbClr val="00B0F0"/>
                </a:solidFill>
              </a:rPr>
              <a:t>约师</a:t>
            </a:r>
            <a:endParaRPr lang="zh-CN" altLang="en-US" baseline="0" dirty="0" smtClean="0">
              <a:solidFill>
                <a:srgbClr val="00B0F0"/>
              </a:solidFill>
            </a:endParaRPr>
          </a:p>
        </p:txBody>
      </p:sp>
      <p:sp>
        <p:nvSpPr>
          <p:cNvPr id="31" name="矩形 30"/>
          <p:cNvSpPr/>
          <p:nvPr/>
        </p:nvSpPr>
        <p:spPr>
          <a:xfrm>
            <a:off x="9092126" y="652697"/>
            <a:ext cx="1123437" cy="369332"/>
          </a:xfrm>
          <a:prstGeom prst="rect">
            <a:avLst/>
          </a:prstGeom>
          <a:ln>
            <a:solidFill>
              <a:srgbClr val="00B0F0"/>
            </a:solidFill>
          </a:ln>
        </p:spPr>
        <p:txBody>
          <a:bodyPr wrap="square">
            <a:spAutoFit/>
          </a:bodyPr>
          <a:lstStyle/>
          <a:p>
            <a:r>
              <a:rPr lang="en-US" altLang="zh-CN" dirty="0" smtClean="0">
                <a:solidFill>
                  <a:srgbClr val="00B0F0"/>
                </a:solidFill>
              </a:rPr>
              <a:t>00: 00</a:t>
            </a:r>
            <a:endParaRPr lang="zh-CN" altLang="en-US" baseline="0" dirty="0" smtClean="0">
              <a:solidFill>
                <a:srgbClr val="00B0F0"/>
              </a:solidFill>
            </a:endParaRPr>
          </a:p>
        </p:txBody>
      </p:sp>
      <p:sp>
        <p:nvSpPr>
          <p:cNvPr id="21" name="矩形 20"/>
          <p:cNvSpPr/>
          <p:nvPr/>
        </p:nvSpPr>
        <p:spPr>
          <a:xfrm>
            <a:off x="819963" y="492698"/>
            <a:ext cx="10124262" cy="59223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2" name="矩形 21">
            <a:hlinkClick r:id="" action="ppaction://noaction"/>
          </p:cNvPr>
          <p:cNvSpPr/>
          <p:nvPr/>
        </p:nvSpPr>
        <p:spPr>
          <a:xfrm>
            <a:off x="10648862" y="492698"/>
            <a:ext cx="284052" cy="369332"/>
          </a:xfrm>
          <a:prstGeom prst="rect">
            <a:avLst/>
          </a:prstGeom>
          <a:ln>
            <a:solidFill>
              <a:srgbClr val="FF0000"/>
            </a:solidFill>
          </a:ln>
        </p:spPr>
        <p:txBody>
          <a:bodyPr wrap="none">
            <a:spAutoFit/>
          </a:bodyPr>
          <a:lstStyle/>
          <a:p>
            <a:r>
              <a:rPr lang="en-US" altLang="zh-CN" baseline="0" dirty="0" smtClean="0">
                <a:solidFill>
                  <a:srgbClr val="FF0000"/>
                </a:solidFill>
              </a:rPr>
              <a:t>x</a:t>
            </a:r>
            <a:endParaRPr lang="zh-CN" altLang="en-US" baseline="0" dirty="0" smtClean="0">
              <a:solidFill>
                <a:srgbClr val="FF0000"/>
              </a:solidFill>
            </a:endParaRPr>
          </a:p>
        </p:txBody>
      </p:sp>
      <p:sp>
        <p:nvSpPr>
          <p:cNvPr id="3" name="矩形 2"/>
          <p:cNvSpPr/>
          <p:nvPr/>
        </p:nvSpPr>
        <p:spPr>
          <a:xfrm>
            <a:off x="2614613" y="2797679"/>
            <a:ext cx="5982119" cy="5711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zh-CN" altLang="en-US" sz="2400" i="1" dirty="0"/>
              <a:t>在原句中框选相应的表达能解释该逻辑关系</a:t>
            </a:r>
            <a:endParaRPr lang="zh-CN" altLang="en-US" sz="2400" dirty="0"/>
          </a:p>
        </p:txBody>
      </p:sp>
      <p:sp>
        <p:nvSpPr>
          <p:cNvPr id="7" name="矩形 6"/>
          <p:cNvSpPr/>
          <p:nvPr/>
        </p:nvSpPr>
        <p:spPr>
          <a:xfrm>
            <a:off x="1994053" y="4683587"/>
            <a:ext cx="463397" cy="646331"/>
          </a:xfrm>
          <a:prstGeom prst="rect">
            <a:avLst/>
          </a:prstGeom>
          <a:ln>
            <a:solidFill>
              <a:srgbClr val="00B0F0"/>
            </a:solidFill>
          </a:ln>
        </p:spPr>
        <p:txBody>
          <a:bodyPr wrap="square">
            <a:spAutoFit/>
          </a:bodyPr>
          <a:lstStyle/>
          <a:p>
            <a:r>
              <a:rPr lang="zh-CN" altLang="en-US" dirty="0" smtClean="0">
                <a:solidFill>
                  <a:srgbClr val="00B0F0"/>
                </a:solidFill>
              </a:rPr>
              <a:t>解</a:t>
            </a:r>
            <a:endParaRPr lang="en-US" altLang="zh-CN" dirty="0" smtClean="0">
              <a:solidFill>
                <a:srgbClr val="00B0F0"/>
              </a:solidFill>
            </a:endParaRPr>
          </a:p>
          <a:p>
            <a:r>
              <a:rPr lang="zh-CN" altLang="en-US" dirty="0" smtClean="0">
                <a:solidFill>
                  <a:srgbClr val="00B0F0"/>
                </a:solidFill>
              </a:rPr>
              <a:t>答</a:t>
            </a:r>
            <a:endParaRPr lang="zh-CN" altLang="en-US" baseline="0" dirty="0" smtClean="0">
              <a:solidFill>
                <a:srgbClr val="00B0F0"/>
              </a:solidFill>
            </a:endParaRPr>
          </a:p>
        </p:txBody>
      </p:sp>
      <p:sp>
        <p:nvSpPr>
          <p:cNvPr id="13" name="圆角矩形 12"/>
          <p:cNvSpPr/>
          <p:nvPr/>
        </p:nvSpPr>
        <p:spPr>
          <a:xfrm>
            <a:off x="2794244" y="4378103"/>
            <a:ext cx="6226897" cy="12573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Include</a:t>
            </a:r>
            <a:r>
              <a:rPr lang="zh-CN" altLang="en-US" dirty="0" smtClean="0"/>
              <a:t>表示前后内容存在举例关系。</a:t>
            </a:r>
            <a:endParaRPr lang="zh-CN" altLang="en-US" dirty="0"/>
          </a:p>
        </p:txBody>
      </p:sp>
      <p:sp>
        <p:nvSpPr>
          <p:cNvPr id="15" name="文本框 14"/>
          <p:cNvSpPr txBox="1"/>
          <p:nvPr/>
        </p:nvSpPr>
        <p:spPr>
          <a:xfrm>
            <a:off x="4799711" y="5791957"/>
            <a:ext cx="1956967"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2400" dirty="0" smtClean="0"/>
              <a:t>8</a:t>
            </a:r>
            <a:endParaRPr lang="zh-CN" altLang="en-US" sz="2400" dirty="0"/>
          </a:p>
        </p:txBody>
      </p:sp>
      <p:sp>
        <p:nvSpPr>
          <p:cNvPr id="16" name="文本框 15"/>
          <p:cNvSpPr txBox="1"/>
          <p:nvPr/>
        </p:nvSpPr>
        <p:spPr>
          <a:xfrm>
            <a:off x="4799711" y="5789843"/>
            <a:ext cx="594010"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endParaRPr lang="zh-CN" altLang="en-US" sz="2400" dirty="0"/>
          </a:p>
        </p:txBody>
      </p:sp>
      <p:sp>
        <p:nvSpPr>
          <p:cNvPr id="20" name="右箭头 19"/>
          <p:cNvSpPr/>
          <p:nvPr/>
        </p:nvSpPr>
        <p:spPr>
          <a:xfrm>
            <a:off x="10267383" y="5773270"/>
            <a:ext cx="523505" cy="4803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8596732" y="5358404"/>
            <a:ext cx="217441" cy="276999"/>
          </a:xfrm>
          <a:prstGeom prst="rect">
            <a:avLst/>
          </a:prstGeom>
          <a:ln>
            <a:solidFill>
              <a:srgbClr val="00B0F0"/>
            </a:solidFill>
          </a:ln>
        </p:spPr>
        <p:txBody>
          <a:bodyPr wrap="square">
            <a:spAutoFit/>
          </a:bodyPr>
          <a:lstStyle/>
          <a:p>
            <a:r>
              <a:rPr lang="zh-CN" altLang="en-US" sz="1200" dirty="0">
                <a:solidFill>
                  <a:srgbClr val="00B0F0"/>
                </a:solidFill>
              </a:rPr>
              <a:t>？</a:t>
            </a:r>
            <a:endParaRPr lang="zh-CN" altLang="en-US" sz="1200" baseline="0" dirty="0" smtClean="0">
              <a:solidFill>
                <a:srgbClr val="00B0F0"/>
              </a:solidFill>
            </a:endParaRPr>
          </a:p>
        </p:txBody>
      </p:sp>
      <p:sp>
        <p:nvSpPr>
          <p:cNvPr id="18" name="矩形 17"/>
          <p:cNvSpPr/>
          <p:nvPr/>
        </p:nvSpPr>
        <p:spPr>
          <a:xfrm>
            <a:off x="2396518" y="3571783"/>
            <a:ext cx="6504893" cy="6385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en-US" altLang="zh-CN" dirty="0"/>
          </a:p>
        </p:txBody>
      </p:sp>
      <p:sp>
        <p:nvSpPr>
          <p:cNvPr id="19" name="矩形 18"/>
          <p:cNvSpPr/>
          <p:nvPr/>
        </p:nvSpPr>
        <p:spPr>
          <a:xfrm>
            <a:off x="2396519" y="492698"/>
            <a:ext cx="6504892" cy="21781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b="1" dirty="0"/>
              <a:t>Before A.D. 900, manuscripts of the Koran (the book containing </a:t>
            </a:r>
            <a:r>
              <a:rPr lang="en-US" altLang="zh-CN" b="1" dirty="0" smtClean="0"/>
              <a:t>the </a:t>
            </a:r>
            <a:r>
              <a:rPr lang="en-US" altLang="zh-CN" b="1" dirty="0"/>
              <a:t>teachings of the Islamic religion) seem to have been the most common type of book </a:t>
            </a:r>
            <a:r>
              <a:rPr lang="en-US" altLang="zh-CN" b="1" dirty="0" smtClean="0"/>
              <a:t>produced </a:t>
            </a:r>
            <a:r>
              <a:rPr lang="en-US" altLang="zh-CN" b="1" dirty="0"/>
              <a:t>and decorated, but after that date a wide range of books were produced for a </a:t>
            </a:r>
            <a:r>
              <a:rPr lang="en-US" altLang="zh-CN" b="1" dirty="0" smtClean="0"/>
              <a:t>broad </a:t>
            </a:r>
            <a:r>
              <a:rPr lang="en-US" altLang="zh-CN" b="1" dirty="0"/>
              <a:t>spectrum of patrons. These continued to include, of course, manuscripts of the Koran, </a:t>
            </a:r>
            <a:r>
              <a:rPr lang="en-US" altLang="zh-CN" b="1" dirty="0" smtClean="0"/>
              <a:t>which </a:t>
            </a:r>
            <a:r>
              <a:rPr lang="en-US" altLang="zh-CN" b="1" dirty="0"/>
              <a:t>every Muslim wanted to read, but scientific works, histories, romances, and epic and </a:t>
            </a:r>
            <a:r>
              <a:rPr lang="en-US" altLang="zh-CN" b="1" dirty="0" smtClean="0"/>
              <a:t>lyric </a:t>
            </a:r>
            <a:r>
              <a:rPr lang="en-US" altLang="zh-CN" b="1" dirty="0"/>
              <a:t>poetry were also copied in fine handwriting and decorated with </a:t>
            </a:r>
            <a:r>
              <a:rPr lang="en-US" altLang="zh-CN" b="1" dirty="0" smtClean="0"/>
              <a:t>beautiful illustrations</a:t>
            </a:r>
            <a:r>
              <a:rPr lang="en-US" altLang="zh-CN" b="1" dirty="0"/>
              <a:t>.</a:t>
            </a:r>
            <a:endParaRPr lang="zh-CN" altLang="en-US" b="1" dirty="0"/>
          </a:p>
        </p:txBody>
      </p:sp>
      <p:sp>
        <p:nvSpPr>
          <p:cNvPr id="24" name="矩形 23"/>
          <p:cNvSpPr/>
          <p:nvPr/>
        </p:nvSpPr>
        <p:spPr>
          <a:xfrm>
            <a:off x="2158120" y="492699"/>
            <a:ext cx="238399" cy="461665"/>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zh-CN" altLang="en-US" sz="1200" dirty="0" smtClean="0">
                <a:solidFill>
                  <a:srgbClr val="FFC000"/>
                </a:solidFill>
                <a:latin typeface="宋体" panose="02010600030101010101" pitchFamily="2" charset="-122"/>
              </a:rPr>
              <a:t>☆☆</a:t>
            </a:r>
            <a:endParaRPr lang="zh-CN" altLang="en-US" sz="1200" dirty="0">
              <a:solidFill>
                <a:srgbClr val="FFC000"/>
              </a:solidFill>
            </a:endParaRPr>
          </a:p>
        </p:txBody>
      </p:sp>
    </p:spTree>
    <p:extLst>
      <p:ext uri="{BB962C8B-B14F-4D97-AF65-F5344CB8AC3E}">
        <p14:creationId xmlns:p14="http://schemas.microsoft.com/office/powerpoint/2010/main" val="31497065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9092126" y="123366"/>
            <a:ext cx="646331" cy="369332"/>
          </a:xfrm>
          <a:prstGeom prst="rect">
            <a:avLst/>
          </a:prstGeom>
          <a:ln>
            <a:solidFill>
              <a:srgbClr val="00B0F0"/>
            </a:solidFill>
          </a:ln>
        </p:spPr>
        <p:txBody>
          <a:bodyPr wrap="none">
            <a:spAutoFit/>
          </a:bodyPr>
          <a:lstStyle/>
          <a:p>
            <a:r>
              <a:rPr lang="zh-CN" altLang="en-US" dirty="0" smtClean="0">
                <a:solidFill>
                  <a:srgbClr val="00B0F0"/>
                </a:solidFill>
              </a:rPr>
              <a:t>句单</a:t>
            </a:r>
            <a:endParaRPr lang="zh-CN" altLang="en-US" baseline="0" dirty="0" smtClean="0">
              <a:solidFill>
                <a:srgbClr val="00B0F0"/>
              </a:solidFill>
            </a:endParaRPr>
          </a:p>
        </p:txBody>
      </p:sp>
      <p:sp>
        <p:nvSpPr>
          <p:cNvPr id="37" name="矩形 36"/>
          <p:cNvSpPr/>
          <p:nvPr/>
        </p:nvSpPr>
        <p:spPr>
          <a:xfrm>
            <a:off x="9958696" y="123366"/>
            <a:ext cx="646331" cy="369332"/>
          </a:xfrm>
          <a:prstGeom prst="rect">
            <a:avLst/>
          </a:prstGeom>
          <a:ln>
            <a:solidFill>
              <a:srgbClr val="00B0F0"/>
            </a:solidFill>
          </a:ln>
        </p:spPr>
        <p:txBody>
          <a:bodyPr wrap="none">
            <a:spAutoFit/>
          </a:bodyPr>
          <a:lstStyle/>
          <a:p>
            <a:r>
              <a:rPr lang="zh-CN" altLang="en-US" baseline="0" dirty="0" smtClean="0">
                <a:solidFill>
                  <a:srgbClr val="00B0F0"/>
                </a:solidFill>
              </a:rPr>
              <a:t>报告</a:t>
            </a:r>
          </a:p>
        </p:txBody>
      </p:sp>
      <p:sp>
        <p:nvSpPr>
          <p:cNvPr id="43" name="矩形 42"/>
          <p:cNvSpPr/>
          <p:nvPr/>
        </p:nvSpPr>
        <p:spPr>
          <a:xfrm>
            <a:off x="10825266" y="127210"/>
            <a:ext cx="646331" cy="369332"/>
          </a:xfrm>
          <a:prstGeom prst="rect">
            <a:avLst/>
          </a:prstGeom>
          <a:ln>
            <a:solidFill>
              <a:srgbClr val="00B0F0"/>
            </a:solidFill>
          </a:ln>
        </p:spPr>
        <p:txBody>
          <a:bodyPr wrap="none">
            <a:spAutoFit/>
          </a:bodyPr>
          <a:lstStyle/>
          <a:p>
            <a:r>
              <a:rPr lang="zh-CN" altLang="en-US" dirty="0">
                <a:solidFill>
                  <a:srgbClr val="00B0F0"/>
                </a:solidFill>
              </a:rPr>
              <a:t>约师</a:t>
            </a:r>
            <a:endParaRPr lang="zh-CN" altLang="en-US" baseline="0" dirty="0" smtClean="0">
              <a:solidFill>
                <a:srgbClr val="00B0F0"/>
              </a:solidFill>
            </a:endParaRPr>
          </a:p>
        </p:txBody>
      </p:sp>
      <p:sp>
        <p:nvSpPr>
          <p:cNvPr id="44" name="矩形 43"/>
          <p:cNvSpPr/>
          <p:nvPr/>
        </p:nvSpPr>
        <p:spPr>
          <a:xfrm>
            <a:off x="9092126" y="652697"/>
            <a:ext cx="1123437" cy="369332"/>
          </a:xfrm>
          <a:prstGeom prst="rect">
            <a:avLst/>
          </a:prstGeom>
          <a:ln>
            <a:solidFill>
              <a:srgbClr val="00B0F0"/>
            </a:solidFill>
          </a:ln>
        </p:spPr>
        <p:txBody>
          <a:bodyPr wrap="square">
            <a:spAutoFit/>
          </a:bodyPr>
          <a:lstStyle/>
          <a:p>
            <a:r>
              <a:rPr lang="en-US" altLang="zh-CN" dirty="0" smtClean="0">
                <a:solidFill>
                  <a:srgbClr val="00B0F0"/>
                </a:solidFill>
              </a:rPr>
              <a:t>00: 00</a:t>
            </a:r>
            <a:endParaRPr lang="zh-CN" altLang="en-US" baseline="0" dirty="0" smtClean="0">
              <a:solidFill>
                <a:srgbClr val="00B0F0"/>
              </a:solidFill>
            </a:endParaRPr>
          </a:p>
        </p:txBody>
      </p:sp>
      <p:sp>
        <p:nvSpPr>
          <p:cNvPr id="38" name="矩形 37"/>
          <p:cNvSpPr/>
          <p:nvPr/>
        </p:nvSpPr>
        <p:spPr>
          <a:xfrm>
            <a:off x="819963" y="492698"/>
            <a:ext cx="10124262" cy="59223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9" name="矩形 38">
            <a:hlinkClick r:id="" action="ppaction://noaction"/>
          </p:cNvPr>
          <p:cNvSpPr/>
          <p:nvPr/>
        </p:nvSpPr>
        <p:spPr>
          <a:xfrm>
            <a:off x="10648862" y="492698"/>
            <a:ext cx="284052" cy="369332"/>
          </a:xfrm>
          <a:prstGeom prst="rect">
            <a:avLst/>
          </a:prstGeom>
          <a:ln>
            <a:solidFill>
              <a:srgbClr val="FF0000"/>
            </a:solidFill>
          </a:ln>
        </p:spPr>
        <p:txBody>
          <a:bodyPr wrap="none">
            <a:spAutoFit/>
          </a:bodyPr>
          <a:lstStyle/>
          <a:p>
            <a:r>
              <a:rPr lang="en-US" altLang="zh-CN" baseline="0" dirty="0" smtClean="0">
                <a:solidFill>
                  <a:srgbClr val="FF0000"/>
                </a:solidFill>
              </a:rPr>
              <a:t>x</a:t>
            </a:r>
            <a:endParaRPr lang="zh-CN" altLang="en-US" baseline="0" dirty="0" smtClean="0">
              <a:solidFill>
                <a:srgbClr val="FF0000"/>
              </a:solidFill>
            </a:endParaRPr>
          </a:p>
        </p:txBody>
      </p:sp>
      <p:sp>
        <p:nvSpPr>
          <p:cNvPr id="13" name="矩形 12"/>
          <p:cNvSpPr/>
          <p:nvPr/>
        </p:nvSpPr>
        <p:spPr>
          <a:xfrm>
            <a:off x="1908328" y="4670319"/>
            <a:ext cx="463397" cy="646331"/>
          </a:xfrm>
          <a:prstGeom prst="rect">
            <a:avLst/>
          </a:prstGeom>
          <a:ln>
            <a:solidFill>
              <a:srgbClr val="00B0F0"/>
            </a:solidFill>
          </a:ln>
        </p:spPr>
        <p:txBody>
          <a:bodyPr wrap="square">
            <a:spAutoFit/>
          </a:bodyPr>
          <a:lstStyle/>
          <a:p>
            <a:r>
              <a:rPr lang="zh-CN" altLang="en-US" dirty="0" smtClean="0">
                <a:solidFill>
                  <a:srgbClr val="00B0F0"/>
                </a:solidFill>
              </a:rPr>
              <a:t>解</a:t>
            </a:r>
            <a:endParaRPr lang="en-US" altLang="zh-CN" dirty="0" smtClean="0">
              <a:solidFill>
                <a:srgbClr val="00B0F0"/>
              </a:solidFill>
            </a:endParaRPr>
          </a:p>
          <a:p>
            <a:r>
              <a:rPr lang="zh-CN" altLang="en-US" dirty="0" smtClean="0">
                <a:solidFill>
                  <a:srgbClr val="00B0F0"/>
                </a:solidFill>
              </a:rPr>
              <a:t>答</a:t>
            </a:r>
            <a:endParaRPr lang="zh-CN" altLang="en-US" baseline="0" dirty="0" smtClean="0">
              <a:solidFill>
                <a:srgbClr val="00B0F0"/>
              </a:solidFill>
            </a:endParaRPr>
          </a:p>
        </p:txBody>
      </p:sp>
      <p:sp>
        <p:nvSpPr>
          <p:cNvPr id="23" name="圆角矩形 22"/>
          <p:cNvSpPr/>
          <p:nvPr/>
        </p:nvSpPr>
        <p:spPr>
          <a:xfrm>
            <a:off x="2708519" y="4364835"/>
            <a:ext cx="6226897" cy="12573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These</a:t>
            </a:r>
            <a:r>
              <a:rPr lang="zh-CN" altLang="en-US" dirty="0" smtClean="0"/>
              <a:t>表示</a:t>
            </a:r>
            <a:r>
              <a:rPr lang="en-US" altLang="zh-CN" dirty="0" smtClean="0"/>
              <a:t>a wide range of books, include</a:t>
            </a:r>
            <a:r>
              <a:rPr lang="zh-CN" altLang="en-US" dirty="0" smtClean="0"/>
              <a:t>后面</a:t>
            </a:r>
            <a:r>
              <a:rPr lang="en-US" altLang="zh-CN" dirty="0"/>
              <a:t>manuscripts of the </a:t>
            </a:r>
            <a:r>
              <a:rPr lang="en-US" altLang="zh-CN" dirty="0" smtClean="0"/>
              <a:t>Koran, scientific </a:t>
            </a:r>
            <a:r>
              <a:rPr lang="en-US" altLang="zh-CN" dirty="0"/>
              <a:t>works, histories, romances, and epic and lyric </a:t>
            </a:r>
            <a:r>
              <a:rPr lang="en-US" altLang="zh-CN" dirty="0" smtClean="0"/>
              <a:t>poetry</a:t>
            </a:r>
            <a:r>
              <a:rPr lang="zh-CN" altLang="en-US" dirty="0" smtClean="0"/>
              <a:t>是具体解释哪些范围的书</a:t>
            </a:r>
            <a:endParaRPr lang="zh-CN" altLang="en-US" dirty="0"/>
          </a:p>
        </p:txBody>
      </p:sp>
      <p:sp>
        <p:nvSpPr>
          <p:cNvPr id="26" name="文本框 25"/>
          <p:cNvSpPr txBox="1"/>
          <p:nvPr/>
        </p:nvSpPr>
        <p:spPr>
          <a:xfrm>
            <a:off x="4728274" y="5787778"/>
            <a:ext cx="1956967"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2400" dirty="0" smtClean="0"/>
              <a:t>8</a:t>
            </a:r>
            <a:endParaRPr lang="zh-CN" altLang="en-US" sz="2400" dirty="0"/>
          </a:p>
        </p:txBody>
      </p:sp>
      <p:sp>
        <p:nvSpPr>
          <p:cNvPr id="27" name="文本框 26"/>
          <p:cNvSpPr txBox="1"/>
          <p:nvPr/>
        </p:nvSpPr>
        <p:spPr>
          <a:xfrm>
            <a:off x="4728274" y="5787778"/>
            <a:ext cx="594010"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endParaRPr lang="zh-CN" altLang="en-US" sz="2400" dirty="0"/>
          </a:p>
        </p:txBody>
      </p:sp>
      <p:sp>
        <p:nvSpPr>
          <p:cNvPr id="22" name="右箭头 21"/>
          <p:cNvSpPr/>
          <p:nvPr/>
        </p:nvSpPr>
        <p:spPr>
          <a:xfrm>
            <a:off x="10267383" y="5773270"/>
            <a:ext cx="523505" cy="4803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8511007" y="5345136"/>
            <a:ext cx="217441" cy="276999"/>
          </a:xfrm>
          <a:prstGeom prst="rect">
            <a:avLst/>
          </a:prstGeom>
          <a:ln>
            <a:solidFill>
              <a:srgbClr val="00B0F0"/>
            </a:solidFill>
          </a:ln>
        </p:spPr>
        <p:txBody>
          <a:bodyPr wrap="square">
            <a:spAutoFit/>
          </a:bodyPr>
          <a:lstStyle/>
          <a:p>
            <a:r>
              <a:rPr lang="zh-CN" altLang="en-US" sz="1200" dirty="0">
                <a:solidFill>
                  <a:srgbClr val="00B0F0"/>
                </a:solidFill>
              </a:rPr>
              <a:t>？</a:t>
            </a:r>
            <a:endParaRPr lang="zh-CN" altLang="en-US" sz="1200" baseline="0" dirty="0" smtClean="0">
              <a:solidFill>
                <a:srgbClr val="00B0F0"/>
              </a:solidFill>
            </a:endParaRPr>
          </a:p>
        </p:txBody>
      </p:sp>
      <p:sp>
        <p:nvSpPr>
          <p:cNvPr id="28" name="矩形 27"/>
          <p:cNvSpPr/>
          <p:nvPr/>
        </p:nvSpPr>
        <p:spPr>
          <a:xfrm>
            <a:off x="2396519" y="492698"/>
            <a:ext cx="6504892" cy="21781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b="1" dirty="0"/>
              <a:t>Before A.D. 900, manuscripts of the Koran (the book containing </a:t>
            </a:r>
            <a:r>
              <a:rPr lang="en-US" altLang="zh-CN" b="1" dirty="0" smtClean="0"/>
              <a:t>the </a:t>
            </a:r>
            <a:r>
              <a:rPr lang="en-US" altLang="zh-CN" b="1" dirty="0"/>
              <a:t>teachings of the Islamic religion) seem to have been the most common type of book </a:t>
            </a:r>
            <a:r>
              <a:rPr lang="en-US" altLang="zh-CN" b="1" dirty="0" smtClean="0"/>
              <a:t>produced </a:t>
            </a:r>
            <a:r>
              <a:rPr lang="en-US" altLang="zh-CN" b="1" dirty="0"/>
              <a:t>and decorated, but after that date a wide range of books were produced for a </a:t>
            </a:r>
            <a:r>
              <a:rPr lang="en-US" altLang="zh-CN" b="1" dirty="0" smtClean="0"/>
              <a:t>broad </a:t>
            </a:r>
            <a:r>
              <a:rPr lang="en-US" altLang="zh-CN" b="1" dirty="0"/>
              <a:t>spectrum of patrons. These continued to include, of course, manuscripts of the Koran, </a:t>
            </a:r>
            <a:r>
              <a:rPr lang="en-US" altLang="zh-CN" b="1" dirty="0" smtClean="0"/>
              <a:t>which </a:t>
            </a:r>
            <a:r>
              <a:rPr lang="en-US" altLang="zh-CN" b="1" dirty="0"/>
              <a:t>every Muslim wanted to read, but scientific works, histories, romances, and epic and </a:t>
            </a:r>
            <a:r>
              <a:rPr lang="en-US" altLang="zh-CN" b="1" dirty="0" smtClean="0"/>
              <a:t>lyric </a:t>
            </a:r>
            <a:r>
              <a:rPr lang="en-US" altLang="zh-CN" b="1" dirty="0"/>
              <a:t>poetry were also copied in fine handwriting and decorated with </a:t>
            </a:r>
            <a:r>
              <a:rPr lang="en-US" altLang="zh-CN" b="1" dirty="0" smtClean="0"/>
              <a:t>beautiful illustrations</a:t>
            </a:r>
            <a:r>
              <a:rPr lang="en-US" altLang="zh-CN" b="1" dirty="0"/>
              <a:t>.</a:t>
            </a:r>
            <a:endParaRPr lang="zh-CN" altLang="en-US" b="1" dirty="0"/>
          </a:p>
        </p:txBody>
      </p:sp>
      <p:sp>
        <p:nvSpPr>
          <p:cNvPr id="29" name="矩形 28"/>
          <p:cNvSpPr/>
          <p:nvPr/>
        </p:nvSpPr>
        <p:spPr>
          <a:xfrm>
            <a:off x="2158120" y="492699"/>
            <a:ext cx="238399" cy="461665"/>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zh-CN" altLang="en-US" sz="1200" dirty="0" smtClean="0">
                <a:solidFill>
                  <a:srgbClr val="FFC000"/>
                </a:solidFill>
                <a:latin typeface="宋体" panose="02010600030101010101" pitchFamily="2" charset="-122"/>
              </a:rPr>
              <a:t>☆☆</a:t>
            </a:r>
            <a:endParaRPr lang="zh-CN" altLang="en-US" sz="1200" dirty="0">
              <a:solidFill>
                <a:srgbClr val="FFC000"/>
              </a:solidFill>
            </a:endParaRPr>
          </a:p>
        </p:txBody>
      </p:sp>
      <p:sp>
        <p:nvSpPr>
          <p:cNvPr id="30" name="矩形 29"/>
          <p:cNvSpPr/>
          <p:nvPr/>
        </p:nvSpPr>
        <p:spPr>
          <a:xfrm>
            <a:off x="2708520" y="2778816"/>
            <a:ext cx="5886998" cy="4035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zh-CN" altLang="en-US" sz="2400" i="1" dirty="0"/>
              <a:t>在原句中框选相应的</a:t>
            </a:r>
            <a:r>
              <a:rPr lang="zh-CN" altLang="en-US" sz="2400" i="1" dirty="0" smtClean="0"/>
              <a:t>表达对应逻辑</a:t>
            </a:r>
            <a:r>
              <a:rPr lang="zh-CN" altLang="en-US" sz="2400" i="1" dirty="0"/>
              <a:t>关系</a:t>
            </a:r>
          </a:p>
        </p:txBody>
      </p:sp>
      <p:sp>
        <p:nvSpPr>
          <p:cNvPr id="40" name="矩形 39"/>
          <p:cNvSpPr/>
          <p:nvPr/>
        </p:nvSpPr>
        <p:spPr>
          <a:xfrm>
            <a:off x="8378076" y="2905404"/>
            <a:ext cx="217441" cy="276999"/>
          </a:xfrm>
          <a:prstGeom prst="rect">
            <a:avLst/>
          </a:prstGeom>
          <a:ln>
            <a:solidFill>
              <a:srgbClr val="00B0F0"/>
            </a:solidFill>
          </a:ln>
        </p:spPr>
        <p:txBody>
          <a:bodyPr wrap="square">
            <a:spAutoFit/>
          </a:bodyPr>
          <a:lstStyle/>
          <a:p>
            <a:r>
              <a:rPr lang="zh-CN" altLang="en-US" sz="1200" dirty="0">
                <a:solidFill>
                  <a:srgbClr val="00B0F0"/>
                </a:solidFill>
              </a:rPr>
              <a:t>？</a:t>
            </a:r>
            <a:endParaRPr lang="zh-CN" altLang="en-US" sz="1200" baseline="0" dirty="0" smtClean="0">
              <a:solidFill>
                <a:srgbClr val="00B0F0"/>
              </a:solidFill>
            </a:endParaRPr>
          </a:p>
        </p:txBody>
      </p:sp>
      <p:sp>
        <p:nvSpPr>
          <p:cNvPr id="41" name="矩形 40"/>
          <p:cNvSpPr/>
          <p:nvPr/>
        </p:nvSpPr>
        <p:spPr>
          <a:xfrm>
            <a:off x="3245698" y="3316102"/>
            <a:ext cx="6453606" cy="3735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en-US" altLang="zh-CN" dirty="0"/>
          </a:p>
        </p:txBody>
      </p:sp>
      <p:sp>
        <p:nvSpPr>
          <p:cNvPr id="45" name="矩形 44"/>
          <p:cNvSpPr/>
          <p:nvPr/>
        </p:nvSpPr>
        <p:spPr>
          <a:xfrm>
            <a:off x="2158120" y="3302318"/>
            <a:ext cx="823721" cy="4035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zh-CN" altLang="en-US" sz="2000" dirty="0" smtClean="0"/>
              <a:t>概括</a:t>
            </a:r>
            <a:endParaRPr lang="zh-CN" altLang="en-US" sz="2000" dirty="0"/>
          </a:p>
        </p:txBody>
      </p:sp>
      <p:sp>
        <p:nvSpPr>
          <p:cNvPr id="46" name="矩形 45"/>
          <p:cNvSpPr/>
          <p:nvPr/>
        </p:nvSpPr>
        <p:spPr>
          <a:xfrm>
            <a:off x="2173498" y="3814662"/>
            <a:ext cx="823722" cy="4035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zh-CN" altLang="en-US" sz="2000" dirty="0" smtClean="0"/>
              <a:t>举例</a:t>
            </a:r>
            <a:endParaRPr lang="zh-CN" altLang="en-US" sz="2000" dirty="0"/>
          </a:p>
        </p:txBody>
      </p:sp>
      <p:sp>
        <p:nvSpPr>
          <p:cNvPr id="47" name="矩形 46"/>
          <p:cNvSpPr/>
          <p:nvPr/>
        </p:nvSpPr>
        <p:spPr>
          <a:xfrm>
            <a:off x="3245698" y="3829677"/>
            <a:ext cx="6453606" cy="3735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en-US" altLang="zh-CN" dirty="0"/>
          </a:p>
        </p:txBody>
      </p:sp>
    </p:spTree>
    <p:extLst>
      <p:ext uri="{BB962C8B-B14F-4D97-AF65-F5344CB8AC3E}">
        <p14:creationId xmlns:p14="http://schemas.microsoft.com/office/powerpoint/2010/main" val="10166741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三</a:t>
            </a:r>
            <a:r>
              <a:rPr lang="zh-CN" altLang="en-US" dirty="0"/>
              <a:t>、</a:t>
            </a:r>
            <a:r>
              <a:rPr lang="zh-CN" altLang="en-US" dirty="0" smtClean="0"/>
              <a:t>段落训练</a:t>
            </a:r>
            <a:endParaRPr lang="zh-CN" altLang="en-US" dirty="0"/>
          </a:p>
        </p:txBody>
      </p:sp>
    </p:spTree>
    <p:extLst>
      <p:ext uri="{BB962C8B-B14F-4D97-AF65-F5344CB8AC3E}">
        <p14:creationId xmlns:p14="http://schemas.microsoft.com/office/powerpoint/2010/main" val="16369286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371725" y="3744360"/>
            <a:ext cx="6476968" cy="4469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b="1" dirty="0" smtClean="0"/>
              <a:t>判断</a:t>
            </a:r>
            <a:r>
              <a:rPr lang="en-US" altLang="zh-CN" sz="2800" b="1" dirty="0" smtClean="0"/>
              <a:t>TS</a:t>
            </a:r>
            <a:endParaRPr lang="zh-CN" altLang="en-US" sz="2800" b="1" dirty="0"/>
          </a:p>
        </p:txBody>
      </p:sp>
      <p:sp>
        <p:nvSpPr>
          <p:cNvPr id="10" name="矩形 9"/>
          <p:cNvSpPr/>
          <p:nvPr/>
        </p:nvSpPr>
        <p:spPr>
          <a:xfrm>
            <a:off x="2366995" y="5868426"/>
            <a:ext cx="6476968" cy="4469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b="1" dirty="0"/>
              <a:t>总结段意</a:t>
            </a:r>
          </a:p>
        </p:txBody>
      </p:sp>
      <p:sp>
        <p:nvSpPr>
          <p:cNvPr id="14" name="矩形 13"/>
          <p:cNvSpPr/>
          <p:nvPr/>
        </p:nvSpPr>
        <p:spPr>
          <a:xfrm>
            <a:off x="2366995" y="4806393"/>
            <a:ext cx="6476968" cy="4469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b="1" dirty="0" smtClean="0"/>
              <a:t>判断依据</a:t>
            </a:r>
            <a:endParaRPr lang="zh-CN" altLang="en-US" sz="2800" b="1" dirty="0"/>
          </a:p>
        </p:txBody>
      </p:sp>
      <p:sp>
        <p:nvSpPr>
          <p:cNvPr id="15" name="矩形 14"/>
          <p:cNvSpPr/>
          <p:nvPr/>
        </p:nvSpPr>
        <p:spPr>
          <a:xfrm>
            <a:off x="9092126" y="123366"/>
            <a:ext cx="646331" cy="369332"/>
          </a:xfrm>
          <a:prstGeom prst="rect">
            <a:avLst/>
          </a:prstGeom>
          <a:ln>
            <a:solidFill>
              <a:srgbClr val="00B0F0"/>
            </a:solidFill>
          </a:ln>
        </p:spPr>
        <p:txBody>
          <a:bodyPr wrap="none">
            <a:spAutoFit/>
          </a:bodyPr>
          <a:lstStyle/>
          <a:p>
            <a:r>
              <a:rPr lang="zh-CN" altLang="en-US" dirty="0" smtClean="0">
                <a:solidFill>
                  <a:srgbClr val="00B0F0"/>
                </a:solidFill>
              </a:rPr>
              <a:t>句单</a:t>
            </a:r>
            <a:endParaRPr lang="zh-CN" altLang="en-US" baseline="0" dirty="0" smtClean="0">
              <a:solidFill>
                <a:srgbClr val="00B0F0"/>
              </a:solidFill>
            </a:endParaRPr>
          </a:p>
        </p:txBody>
      </p:sp>
      <p:sp>
        <p:nvSpPr>
          <p:cNvPr id="16" name="矩形 15"/>
          <p:cNvSpPr/>
          <p:nvPr/>
        </p:nvSpPr>
        <p:spPr>
          <a:xfrm>
            <a:off x="9958696" y="123366"/>
            <a:ext cx="646331" cy="369332"/>
          </a:xfrm>
          <a:prstGeom prst="rect">
            <a:avLst/>
          </a:prstGeom>
          <a:ln>
            <a:solidFill>
              <a:srgbClr val="00B0F0"/>
            </a:solidFill>
          </a:ln>
        </p:spPr>
        <p:txBody>
          <a:bodyPr wrap="none">
            <a:spAutoFit/>
          </a:bodyPr>
          <a:lstStyle/>
          <a:p>
            <a:r>
              <a:rPr lang="zh-CN" altLang="en-US" baseline="0" dirty="0" smtClean="0">
                <a:solidFill>
                  <a:srgbClr val="00B0F0"/>
                </a:solidFill>
              </a:rPr>
              <a:t>报告</a:t>
            </a:r>
          </a:p>
        </p:txBody>
      </p:sp>
      <p:sp>
        <p:nvSpPr>
          <p:cNvPr id="17" name="矩形 16"/>
          <p:cNvSpPr/>
          <p:nvPr/>
        </p:nvSpPr>
        <p:spPr>
          <a:xfrm>
            <a:off x="10825266" y="127210"/>
            <a:ext cx="646331" cy="369332"/>
          </a:xfrm>
          <a:prstGeom prst="rect">
            <a:avLst/>
          </a:prstGeom>
          <a:ln>
            <a:solidFill>
              <a:srgbClr val="00B0F0"/>
            </a:solidFill>
          </a:ln>
        </p:spPr>
        <p:txBody>
          <a:bodyPr wrap="none">
            <a:spAutoFit/>
          </a:bodyPr>
          <a:lstStyle/>
          <a:p>
            <a:r>
              <a:rPr lang="zh-CN" altLang="en-US" dirty="0">
                <a:solidFill>
                  <a:srgbClr val="00B0F0"/>
                </a:solidFill>
              </a:rPr>
              <a:t>约师</a:t>
            </a:r>
            <a:endParaRPr lang="zh-CN" altLang="en-US" baseline="0" dirty="0" smtClean="0">
              <a:solidFill>
                <a:srgbClr val="00B0F0"/>
              </a:solidFill>
            </a:endParaRPr>
          </a:p>
        </p:txBody>
      </p:sp>
      <p:sp>
        <p:nvSpPr>
          <p:cNvPr id="18" name="矩形 17"/>
          <p:cNvSpPr/>
          <p:nvPr/>
        </p:nvSpPr>
        <p:spPr>
          <a:xfrm>
            <a:off x="9092126" y="652697"/>
            <a:ext cx="1123437" cy="369332"/>
          </a:xfrm>
          <a:prstGeom prst="rect">
            <a:avLst/>
          </a:prstGeom>
          <a:ln>
            <a:solidFill>
              <a:srgbClr val="00B0F0"/>
            </a:solidFill>
          </a:ln>
        </p:spPr>
        <p:txBody>
          <a:bodyPr wrap="square">
            <a:spAutoFit/>
          </a:bodyPr>
          <a:lstStyle/>
          <a:p>
            <a:r>
              <a:rPr lang="en-US" altLang="zh-CN" dirty="0" smtClean="0">
                <a:solidFill>
                  <a:srgbClr val="00B0F0"/>
                </a:solidFill>
              </a:rPr>
              <a:t>00: 00</a:t>
            </a:r>
            <a:endParaRPr lang="zh-CN" altLang="en-US" baseline="0" dirty="0" smtClean="0">
              <a:solidFill>
                <a:srgbClr val="00B0F0"/>
              </a:solidFill>
            </a:endParaRPr>
          </a:p>
        </p:txBody>
      </p:sp>
      <p:sp>
        <p:nvSpPr>
          <p:cNvPr id="11" name="矩形 10"/>
          <p:cNvSpPr/>
          <p:nvPr/>
        </p:nvSpPr>
        <p:spPr>
          <a:xfrm>
            <a:off x="2366994" y="-2"/>
            <a:ext cx="6476969" cy="34586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1500" b="1" dirty="0"/>
              <a:t>The introduction of paper spurred a conceptual revolution whose consequences have barely been explored. Although paper was never as cheap as it has become today, it was far less expensive than parchment, and therefore more people could afford to buy books. Paper is thinner than parchment, so more pages could be enclosed within a single volume. At first, paper was made in relatively small sheets that were pasted together, but by the beginning of the fourteenth century, very large sheets – as much as a meter across – were available. These large sheets meant that calligraphers and artists had more space on which to work. Paintings became more complicated, giving the artist greater opportunities to depict space or emotion. The increased availability of paper, particularly after 1250, encouraged people to develop systems of representation, such as architectural plans and drawings. This in turn allowed the easy transfer of artistic ideas and motifs over great distances from one medium to another, and in a different scale in ways that had been difficult, if not impossible, in the previous period. </a:t>
            </a:r>
          </a:p>
        </p:txBody>
      </p:sp>
      <p:sp>
        <p:nvSpPr>
          <p:cNvPr id="12" name="矩形 11"/>
          <p:cNvSpPr/>
          <p:nvPr/>
        </p:nvSpPr>
        <p:spPr>
          <a:xfrm>
            <a:off x="2113104" y="0"/>
            <a:ext cx="259618" cy="646331"/>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zh-CN" altLang="en-US" sz="1200" dirty="0" smtClean="0">
                <a:solidFill>
                  <a:srgbClr val="FFC000"/>
                </a:solidFill>
                <a:latin typeface="宋体" panose="02010600030101010101" pitchFamily="2" charset="-122"/>
              </a:rPr>
              <a:t>☆☆</a:t>
            </a:r>
            <a:endParaRPr lang="en-US" altLang="zh-CN" sz="1200" dirty="0" smtClean="0">
              <a:solidFill>
                <a:srgbClr val="FFC000"/>
              </a:solidFill>
              <a:latin typeface="宋体" panose="02010600030101010101" pitchFamily="2" charset="-122"/>
            </a:endParaRPr>
          </a:p>
          <a:p>
            <a:pPr algn="ctr"/>
            <a:r>
              <a:rPr lang="zh-CN" altLang="en-US" sz="1200" dirty="0" smtClean="0">
                <a:solidFill>
                  <a:srgbClr val="FFC000"/>
                </a:solidFill>
                <a:latin typeface="宋体" panose="02010600030101010101" pitchFamily="2" charset="-122"/>
              </a:rPr>
              <a:t>☆</a:t>
            </a:r>
            <a:endParaRPr lang="en-US" altLang="zh-CN" sz="1200" dirty="0">
              <a:solidFill>
                <a:srgbClr val="FFC000"/>
              </a:solidFill>
              <a:latin typeface="宋体" panose="02010600030101010101" pitchFamily="2" charset="-122"/>
            </a:endParaRPr>
          </a:p>
        </p:txBody>
      </p:sp>
    </p:spTree>
    <p:extLst>
      <p:ext uri="{BB962C8B-B14F-4D97-AF65-F5344CB8AC3E}">
        <p14:creationId xmlns:p14="http://schemas.microsoft.com/office/powerpoint/2010/main" val="22524586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9092126" y="123366"/>
            <a:ext cx="646331" cy="369332"/>
          </a:xfrm>
          <a:prstGeom prst="rect">
            <a:avLst/>
          </a:prstGeom>
          <a:ln>
            <a:solidFill>
              <a:srgbClr val="00B0F0"/>
            </a:solidFill>
          </a:ln>
        </p:spPr>
        <p:txBody>
          <a:bodyPr wrap="none">
            <a:spAutoFit/>
          </a:bodyPr>
          <a:lstStyle/>
          <a:p>
            <a:r>
              <a:rPr lang="zh-CN" altLang="en-US" dirty="0" smtClean="0">
                <a:solidFill>
                  <a:srgbClr val="00B0F0"/>
                </a:solidFill>
              </a:rPr>
              <a:t>句单</a:t>
            </a:r>
            <a:endParaRPr lang="zh-CN" altLang="en-US" baseline="0" dirty="0" smtClean="0">
              <a:solidFill>
                <a:srgbClr val="00B0F0"/>
              </a:solidFill>
            </a:endParaRPr>
          </a:p>
        </p:txBody>
      </p:sp>
      <p:sp>
        <p:nvSpPr>
          <p:cNvPr id="26" name="矩形 25"/>
          <p:cNvSpPr/>
          <p:nvPr/>
        </p:nvSpPr>
        <p:spPr>
          <a:xfrm>
            <a:off x="9958696" y="123366"/>
            <a:ext cx="646331" cy="369332"/>
          </a:xfrm>
          <a:prstGeom prst="rect">
            <a:avLst/>
          </a:prstGeom>
          <a:ln>
            <a:solidFill>
              <a:srgbClr val="00B0F0"/>
            </a:solidFill>
          </a:ln>
        </p:spPr>
        <p:txBody>
          <a:bodyPr wrap="none">
            <a:spAutoFit/>
          </a:bodyPr>
          <a:lstStyle/>
          <a:p>
            <a:r>
              <a:rPr lang="zh-CN" altLang="en-US" baseline="0" dirty="0" smtClean="0">
                <a:solidFill>
                  <a:srgbClr val="00B0F0"/>
                </a:solidFill>
              </a:rPr>
              <a:t>报告</a:t>
            </a:r>
          </a:p>
        </p:txBody>
      </p:sp>
      <p:sp>
        <p:nvSpPr>
          <p:cNvPr id="27" name="矩形 26"/>
          <p:cNvSpPr/>
          <p:nvPr/>
        </p:nvSpPr>
        <p:spPr>
          <a:xfrm>
            <a:off x="10825266" y="127210"/>
            <a:ext cx="646331" cy="369332"/>
          </a:xfrm>
          <a:prstGeom prst="rect">
            <a:avLst/>
          </a:prstGeom>
          <a:ln>
            <a:solidFill>
              <a:srgbClr val="00B0F0"/>
            </a:solidFill>
          </a:ln>
        </p:spPr>
        <p:txBody>
          <a:bodyPr wrap="none">
            <a:spAutoFit/>
          </a:bodyPr>
          <a:lstStyle/>
          <a:p>
            <a:r>
              <a:rPr lang="zh-CN" altLang="en-US" dirty="0">
                <a:solidFill>
                  <a:srgbClr val="00B0F0"/>
                </a:solidFill>
              </a:rPr>
              <a:t>约师</a:t>
            </a:r>
            <a:endParaRPr lang="zh-CN" altLang="en-US" baseline="0" dirty="0" smtClean="0">
              <a:solidFill>
                <a:srgbClr val="00B0F0"/>
              </a:solidFill>
            </a:endParaRPr>
          </a:p>
        </p:txBody>
      </p:sp>
      <p:sp>
        <p:nvSpPr>
          <p:cNvPr id="28" name="矩形 27"/>
          <p:cNvSpPr/>
          <p:nvPr/>
        </p:nvSpPr>
        <p:spPr>
          <a:xfrm>
            <a:off x="9092126" y="652697"/>
            <a:ext cx="1123437" cy="369332"/>
          </a:xfrm>
          <a:prstGeom prst="rect">
            <a:avLst/>
          </a:prstGeom>
          <a:ln>
            <a:solidFill>
              <a:srgbClr val="00B0F0"/>
            </a:solidFill>
          </a:ln>
        </p:spPr>
        <p:txBody>
          <a:bodyPr wrap="square">
            <a:spAutoFit/>
          </a:bodyPr>
          <a:lstStyle/>
          <a:p>
            <a:r>
              <a:rPr lang="en-US" altLang="zh-CN" dirty="0" smtClean="0">
                <a:solidFill>
                  <a:srgbClr val="00B0F0"/>
                </a:solidFill>
              </a:rPr>
              <a:t>00: 00</a:t>
            </a:r>
            <a:endParaRPr lang="zh-CN" altLang="en-US" baseline="0" dirty="0" smtClean="0">
              <a:solidFill>
                <a:srgbClr val="00B0F0"/>
              </a:solidFill>
            </a:endParaRPr>
          </a:p>
        </p:txBody>
      </p:sp>
      <p:sp>
        <p:nvSpPr>
          <p:cNvPr id="35" name="矩形 34"/>
          <p:cNvSpPr/>
          <p:nvPr/>
        </p:nvSpPr>
        <p:spPr>
          <a:xfrm>
            <a:off x="819963" y="492698"/>
            <a:ext cx="10124262" cy="59223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6" name="矩形 35">
            <a:hlinkClick r:id="" action="ppaction://noaction"/>
          </p:cNvPr>
          <p:cNvSpPr/>
          <p:nvPr/>
        </p:nvSpPr>
        <p:spPr>
          <a:xfrm>
            <a:off x="10648862" y="492698"/>
            <a:ext cx="284052" cy="369332"/>
          </a:xfrm>
          <a:prstGeom prst="rect">
            <a:avLst/>
          </a:prstGeom>
          <a:ln>
            <a:solidFill>
              <a:srgbClr val="FF0000"/>
            </a:solidFill>
          </a:ln>
        </p:spPr>
        <p:txBody>
          <a:bodyPr wrap="none">
            <a:spAutoFit/>
          </a:bodyPr>
          <a:lstStyle/>
          <a:p>
            <a:r>
              <a:rPr lang="en-US" altLang="zh-CN" baseline="0" dirty="0" smtClean="0">
                <a:solidFill>
                  <a:srgbClr val="FF0000"/>
                </a:solidFill>
              </a:rPr>
              <a:t>x</a:t>
            </a:r>
            <a:endParaRPr lang="zh-CN" altLang="en-US" baseline="0" dirty="0" smtClean="0">
              <a:solidFill>
                <a:srgbClr val="FF0000"/>
              </a:solidFill>
            </a:endParaRPr>
          </a:p>
        </p:txBody>
      </p:sp>
      <p:sp>
        <p:nvSpPr>
          <p:cNvPr id="3" name="矩形 2"/>
          <p:cNvSpPr/>
          <p:nvPr/>
        </p:nvSpPr>
        <p:spPr>
          <a:xfrm>
            <a:off x="3060019" y="4160910"/>
            <a:ext cx="4900054" cy="5267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i="1" dirty="0" smtClean="0"/>
              <a:t>请点击选择该段落的主题句</a:t>
            </a:r>
            <a:endParaRPr lang="zh-CN" altLang="en-US" sz="2400" dirty="0"/>
          </a:p>
        </p:txBody>
      </p:sp>
      <p:sp>
        <p:nvSpPr>
          <p:cNvPr id="7" name="矩形 6"/>
          <p:cNvSpPr/>
          <p:nvPr/>
        </p:nvSpPr>
        <p:spPr>
          <a:xfrm>
            <a:off x="1932711" y="5096520"/>
            <a:ext cx="463397" cy="646331"/>
          </a:xfrm>
          <a:prstGeom prst="rect">
            <a:avLst/>
          </a:prstGeom>
          <a:ln>
            <a:solidFill>
              <a:srgbClr val="00B0F0"/>
            </a:solidFill>
          </a:ln>
        </p:spPr>
        <p:txBody>
          <a:bodyPr wrap="square">
            <a:spAutoFit/>
          </a:bodyPr>
          <a:lstStyle/>
          <a:p>
            <a:r>
              <a:rPr lang="zh-CN" altLang="en-US" dirty="0" smtClean="0">
                <a:solidFill>
                  <a:srgbClr val="00B0F0"/>
                </a:solidFill>
              </a:rPr>
              <a:t>解</a:t>
            </a:r>
            <a:endParaRPr lang="en-US" altLang="zh-CN" dirty="0" smtClean="0">
              <a:solidFill>
                <a:srgbClr val="00B0F0"/>
              </a:solidFill>
            </a:endParaRPr>
          </a:p>
          <a:p>
            <a:r>
              <a:rPr lang="zh-CN" altLang="en-US" dirty="0" smtClean="0">
                <a:solidFill>
                  <a:srgbClr val="00B0F0"/>
                </a:solidFill>
              </a:rPr>
              <a:t>答</a:t>
            </a:r>
            <a:endParaRPr lang="zh-CN" altLang="en-US" baseline="0" dirty="0" smtClean="0">
              <a:solidFill>
                <a:srgbClr val="00B0F0"/>
              </a:solidFill>
            </a:endParaRPr>
          </a:p>
        </p:txBody>
      </p:sp>
      <p:sp>
        <p:nvSpPr>
          <p:cNvPr id="13" name="圆角矩形 12"/>
          <p:cNvSpPr/>
          <p:nvPr/>
        </p:nvSpPr>
        <p:spPr>
          <a:xfrm>
            <a:off x="2674514" y="4897260"/>
            <a:ext cx="6074017" cy="89862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该</a:t>
            </a:r>
            <a:r>
              <a:rPr lang="zh-CN" altLang="en-US" dirty="0" smtClean="0"/>
              <a:t>段的第一句是主题句。后面的内容用来具体解释，说明第一句的内容。</a:t>
            </a:r>
            <a:endParaRPr lang="zh-CN" altLang="en-US" dirty="0"/>
          </a:p>
        </p:txBody>
      </p:sp>
      <p:sp>
        <p:nvSpPr>
          <p:cNvPr id="15" name="文本框 14"/>
          <p:cNvSpPr txBox="1"/>
          <p:nvPr/>
        </p:nvSpPr>
        <p:spPr>
          <a:xfrm>
            <a:off x="4679981" y="5865276"/>
            <a:ext cx="1956967"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2400" dirty="0"/>
              <a:t>8</a:t>
            </a:r>
            <a:endParaRPr lang="zh-CN" altLang="en-US" sz="2400" dirty="0"/>
          </a:p>
        </p:txBody>
      </p:sp>
      <p:sp>
        <p:nvSpPr>
          <p:cNvPr id="16" name="文本框 15"/>
          <p:cNvSpPr txBox="1"/>
          <p:nvPr/>
        </p:nvSpPr>
        <p:spPr>
          <a:xfrm>
            <a:off x="4679981" y="5865276"/>
            <a:ext cx="594010"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endParaRPr lang="zh-CN" altLang="en-US" sz="2400" dirty="0"/>
          </a:p>
        </p:txBody>
      </p:sp>
      <p:sp>
        <p:nvSpPr>
          <p:cNvPr id="20" name="右箭头 19"/>
          <p:cNvSpPr/>
          <p:nvPr/>
        </p:nvSpPr>
        <p:spPr>
          <a:xfrm>
            <a:off x="10267383" y="5773270"/>
            <a:ext cx="523505" cy="4803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8405564" y="5518885"/>
            <a:ext cx="217441" cy="276999"/>
          </a:xfrm>
          <a:prstGeom prst="rect">
            <a:avLst/>
          </a:prstGeom>
          <a:ln>
            <a:solidFill>
              <a:srgbClr val="00B0F0"/>
            </a:solidFill>
          </a:ln>
        </p:spPr>
        <p:txBody>
          <a:bodyPr wrap="square">
            <a:spAutoFit/>
          </a:bodyPr>
          <a:lstStyle/>
          <a:p>
            <a:r>
              <a:rPr lang="zh-CN" altLang="en-US" sz="1200" dirty="0">
                <a:solidFill>
                  <a:srgbClr val="00B0F0"/>
                </a:solidFill>
              </a:rPr>
              <a:t>？</a:t>
            </a:r>
            <a:endParaRPr lang="zh-CN" altLang="en-US" sz="1200" baseline="0" dirty="0" smtClean="0">
              <a:solidFill>
                <a:srgbClr val="00B0F0"/>
              </a:solidFill>
            </a:endParaRPr>
          </a:p>
        </p:txBody>
      </p:sp>
      <p:sp>
        <p:nvSpPr>
          <p:cNvPr id="33" name="矩形 32"/>
          <p:cNvSpPr/>
          <p:nvPr/>
        </p:nvSpPr>
        <p:spPr>
          <a:xfrm>
            <a:off x="2271562" y="492698"/>
            <a:ext cx="6476969" cy="34586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1500" b="1" dirty="0"/>
              <a:t>The introduction of paper spurred a conceptual revolution whose consequences have barely been explored. Although paper was never as cheap as it has become today, it was far less expensive than parchment, and therefore more people could afford to buy books. Paper is thinner than parchment, so more pages could be enclosed within a single volume. At first, paper was made in relatively small sheets that were pasted together, but by the beginning of the fourteenth century, very large sheets – as much as a meter across – were available. These large sheets meant that calligraphers and artists had more space on which to work. Paintings became more complicated, giving the artist greater opportunities to depict space or emotion. The increased availability of paper, particularly after 1250, encouraged people to develop systems of representation, such as architectural plans and drawings. This in turn allowed the easy transfer of artistic ideas and motifs over great distances from one medium to another, and in a different scale in ways that had been difficult, if not impossible, in the previous period. </a:t>
            </a:r>
          </a:p>
        </p:txBody>
      </p:sp>
      <p:sp>
        <p:nvSpPr>
          <p:cNvPr id="34" name="矩形 33"/>
          <p:cNvSpPr/>
          <p:nvPr/>
        </p:nvSpPr>
        <p:spPr>
          <a:xfrm>
            <a:off x="2017672" y="492700"/>
            <a:ext cx="259618" cy="646331"/>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zh-CN" altLang="en-US" sz="1200" dirty="0" smtClean="0">
                <a:solidFill>
                  <a:srgbClr val="FFC000"/>
                </a:solidFill>
                <a:latin typeface="宋体" panose="02010600030101010101" pitchFamily="2" charset="-122"/>
              </a:rPr>
              <a:t>☆☆</a:t>
            </a:r>
            <a:endParaRPr lang="en-US" altLang="zh-CN" sz="1200" dirty="0" smtClean="0">
              <a:solidFill>
                <a:srgbClr val="FFC000"/>
              </a:solidFill>
              <a:latin typeface="宋体" panose="02010600030101010101" pitchFamily="2" charset="-122"/>
            </a:endParaRPr>
          </a:p>
          <a:p>
            <a:pPr algn="ctr"/>
            <a:r>
              <a:rPr lang="zh-CN" altLang="en-US" sz="1200" dirty="0" smtClean="0">
                <a:solidFill>
                  <a:srgbClr val="FFC000"/>
                </a:solidFill>
                <a:latin typeface="宋体" panose="02010600030101010101" pitchFamily="2" charset="-122"/>
              </a:rPr>
              <a:t>☆</a:t>
            </a:r>
            <a:endParaRPr lang="en-US" altLang="zh-CN" sz="1200" dirty="0">
              <a:solidFill>
                <a:srgbClr val="FFC000"/>
              </a:solidFill>
              <a:latin typeface="宋体" panose="02010600030101010101" pitchFamily="2" charset="-122"/>
            </a:endParaRPr>
          </a:p>
        </p:txBody>
      </p:sp>
    </p:spTree>
    <p:extLst>
      <p:ext uri="{BB962C8B-B14F-4D97-AF65-F5344CB8AC3E}">
        <p14:creationId xmlns:p14="http://schemas.microsoft.com/office/powerpoint/2010/main" val="5415640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一</a:t>
            </a:r>
            <a:r>
              <a:rPr lang="zh-CN" altLang="en-US" dirty="0"/>
              <a:t>、</a:t>
            </a:r>
            <a:r>
              <a:rPr lang="zh-CN" altLang="en-US" dirty="0" smtClean="0"/>
              <a:t>句子训练</a:t>
            </a:r>
            <a:endParaRPr lang="zh-CN" altLang="en-US" dirty="0"/>
          </a:p>
        </p:txBody>
      </p:sp>
    </p:spTree>
    <p:extLst>
      <p:ext uri="{BB962C8B-B14F-4D97-AF65-F5344CB8AC3E}">
        <p14:creationId xmlns:p14="http://schemas.microsoft.com/office/powerpoint/2010/main" val="34373749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9092126" y="123366"/>
            <a:ext cx="646331" cy="369332"/>
          </a:xfrm>
          <a:prstGeom prst="rect">
            <a:avLst/>
          </a:prstGeom>
          <a:ln>
            <a:solidFill>
              <a:srgbClr val="00B0F0"/>
            </a:solidFill>
          </a:ln>
        </p:spPr>
        <p:txBody>
          <a:bodyPr wrap="none">
            <a:spAutoFit/>
          </a:bodyPr>
          <a:lstStyle/>
          <a:p>
            <a:r>
              <a:rPr lang="zh-CN" altLang="en-US" dirty="0" smtClean="0">
                <a:solidFill>
                  <a:srgbClr val="00B0F0"/>
                </a:solidFill>
              </a:rPr>
              <a:t>句单</a:t>
            </a:r>
            <a:endParaRPr lang="zh-CN" altLang="en-US" baseline="0" dirty="0" smtClean="0">
              <a:solidFill>
                <a:srgbClr val="00B0F0"/>
              </a:solidFill>
            </a:endParaRPr>
          </a:p>
        </p:txBody>
      </p:sp>
      <p:sp>
        <p:nvSpPr>
          <p:cNvPr id="26" name="矩形 25"/>
          <p:cNvSpPr/>
          <p:nvPr/>
        </p:nvSpPr>
        <p:spPr>
          <a:xfrm>
            <a:off x="9958696" y="123366"/>
            <a:ext cx="646331" cy="369332"/>
          </a:xfrm>
          <a:prstGeom prst="rect">
            <a:avLst/>
          </a:prstGeom>
          <a:ln>
            <a:solidFill>
              <a:srgbClr val="00B0F0"/>
            </a:solidFill>
          </a:ln>
        </p:spPr>
        <p:txBody>
          <a:bodyPr wrap="none">
            <a:spAutoFit/>
          </a:bodyPr>
          <a:lstStyle/>
          <a:p>
            <a:r>
              <a:rPr lang="zh-CN" altLang="en-US" baseline="0" dirty="0" smtClean="0">
                <a:solidFill>
                  <a:srgbClr val="00B0F0"/>
                </a:solidFill>
              </a:rPr>
              <a:t>报告</a:t>
            </a:r>
          </a:p>
        </p:txBody>
      </p:sp>
      <p:sp>
        <p:nvSpPr>
          <p:cNvPr id="27" name="矩形 26"/>
          <p:cNvSpPr/>
          <p:nvPr/>
        </p:nvSpPr>
        <p:spPr>
          <a:xfrm>
            <a:off x="10825266" y="127210"/>
            <a:ext cx="646331" cy="369332"/>
          </a:xfrm>
          <a:prstGeom prst="rect">
            <a:avLst/>
          </a:prstGeom>
          <a:ln>
            <a:solidFill>
              <a:srgbClr val="00B0F0"/>
            </a:solidFill>
          </a:ln>
        </p:spPr>
        <p:txBody>
          <a:bodyPr wrap="none">
            <a:spAutoFit/>
          </a:bodyPr>
          <a:lstStyle/>
          <a:p>
            <a:r>
              <a:rPr lang="zh-CN" altLang="en-US" dirty="0">
                <a:solidFill>
                  <a:srgbClr val="00B0F0"/>
                </a:solidFill>
              </a:rPr>
              <a:t>约师</a:t>
            </a:r>
            <a:endParaRPr lang="zh-CN" altLang="en-US" baseline="0" dirty="0" smtClean="0">
              <a:solidFill>
                <a:srgbClr val="00B0F0"/>
              </a:solidFill>
            </a:endParaRPr>
          </a:p>
        </p:txBody>
      </p:sp>
      <p:sp>
        <p:nvSpPr>
          <p:cNvPr id="28" name="矩形 27"/>
          <p:cNvSpPr/>
          <p:nvPr/>
        </p:nvSpPr>
        <p:spPr>
          <a:xfrm>
            <a:off x="9092126" y="652697"/>
            <a:ext cx="1123437" cy="369332"/>
          </a:xfrm>
          <a:prstGeom prst="rect">
            <a:avLst/>
          </a:prstGeom>
          <a:ln>
            <a:solidFill>
              <a:srgbClr val="00B0F0"/>
            </a:solidFill>
          </a:ln>
        </p:spPr>
        <p:txBody>
          <a:bodyPr wrap="square">
            <a:spAutoFit/>
          </a:bodyPr>
          <a:lstStyle/>
          <a:p>
            <a:r>
              <a:rPr lang="en-US" altLang="zh-CN" dirty="0" smtClean="0">
                <a:solidFill>
                  <a:srgbClr val="00B0F0"/>
                </a:solidFill>
              </a:rPr>
              <a:t>00: 00</a:t>
            </a:r>
            <a:endParaRPr lang="zh-CN" altLang="en-US" baseline="0" dirty="0" smtClean="0">
              <a:solidFill>
                <a:srgbClr val="00B0F0"/>
              </a:solidFill>
            </a:endParaRPr>
          </a:p>
        </p:txBody>
      </p:sp>
      <p:sp>
        <p:nvSpPr>
          <p:cNvPr id="35" name="矩形 34"/>
          <p:cNvSpPr/>
          <p:nvPr/>
        </p:nvSpPr>
        <p:spPr>
          <a:xfrm>
            <a:off x="819963" y="492698"/>
            <a:ext cx="10124262" cy="59223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6" name="矩形 35">
            <a:hlinkClick r:id="" action="ppaction://noaction"/>
          </p:cNvPr>
          <p:cNvSpPr/>
          <p:nvPr/>
        </p:nvSpPr>
        <p:spPr>
          <a:xfrm>
            <a:off x="10648862" y="492698"/>
            <a:ext cx="284052" cy="369332"/>
          </a:xfrm>
          <a:prstGeom prst="rect">
            <a:avLst/>
          </a:prstGeom>
          <a:ln>
            <a:solidFill>
              <a:srgbClr val="FF0000"/>
            </a:solidFill>
          </a:ln>
        </p:spPr>
        <p:txBody>
          <a:bodyPr wrap="none">
            <a:spAutoFit/>
          </a:bodyPr>
          <a:lstStyle/>
          <a:p>
            <a:r>
              <a:rPr lang="en-US" altLang="zh-CN" baseline="0" dirty="0" smtClean="0">
                <a:solidFill>
                  <a:srgbClr val="FF0000"/>
                </a:solidFill>
              </a:rPr>
              <a:t>x</a:t>
            </a:r>
            <a:endParaRPr lang="zh-CN" altLang="en-US" baseline="0" dirty="0" smtClean="0">
              <a:solidFill>
                <a:srgbClr val="FF0000"/>
              </a:solidFill>
            </a:endParaRPr>
          </a:p>
        </p:txBody>
      </p:sp>
      <p:sp>
        <p:nvSpPr>
          <p:cNvPr id="3" name="矩形 2"/>
          <p:cNvSpPr/>
          <p:nvPr/>
        </p:nvSpPr>
        <p:spPr>
          <a:xfrm>
            <a:off x="3060019" y="4160910"/>
            <a:ext cx="4900054" cy="5267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i="1" dirty="0" smtClean="0"/>
              <a:t>请选择主题句中概括性的表达</a:t>
            </a:r>
            <a:endParaRPr lang="zh-CN" altLang="en-US" sz="2400" dirty="0"/>
          </a:p>
        </p:txBody>
      </p:sp>
      <p:sp>
        <p:nvSpPr>
          <p:cNvPr id="7" name="矩形 6"/>
          <p:cNvSpPr/>
          <p:nvPr/>
        </p:nvSpPr>
        <p:spPr>
          <a:xfrm>
            <a:off x="1932711" y="5096520"/>
            <a:ext cx="463397" cy="646331"/>
          </a:xfrm>
          <a:prstGeom prst="rect">
            <a:avLst/>
          </a:prstGeom>
          <a:ln>
            <a:solidFill>
              <a:srgbClr val="00B0F0"/>
            </a:solidFill>
          </a:ln>
        </p:spPr>
        <p:txBody>
          <a:bodyPr wrap="square">
            <a:spAutoFit/>
          </a:bodyPr>
          <a:lstStyle/>
          <a:p>
            <a:r>
              <a:rPr lang="zh-CN" altLang="en-US" dirty="0" smtClean="0">
                <a:solidFill>
                  <a:srgbClr val="00B0F0"/>
                </a:solidFill>
              </a:rPr>
              <a:t>解</a:t>
            </a:r>
            <a:endParaRPr lang="en-US" altLang="zh-CN" dirty="0" smtClean="0">
              <a:solidFill>
                <a:srgbClr val="00B0F0"/>
              </a:solidFill>
            </a:endParaRPr>
          </a:p>
          <a:p>
            <a:r>
              <a:rPr lang="zh-CN" altLang="en-US" dirty="0" smtClean="0">
                <a:solidFill>
                  <a:srgbClr val="00B0F0"/>
                </a:solidFill>
              </a:rPr>
              <a:t>答</a:t>
            </a:r>
            <a:endParaRPr lang="zh-CN" altLang="en-US" baseline="0" dirty="0" smtClean="0">
              <a:solidFill>
                <a:srgbClr val="00B0F0"/>
              </a:solidFill>
            </a:endParaRPr>
          </a:p>
        </p:txBody>
      </p:sp>
      <p:sp>
        <p:nvSpPr>
          <p:cNvPr id="13" name="圆角矩形 12"/>
          <p:cNvSpPr/>
          <p:nvPr/>
        </p:nvSpPr>
        <p:spPr>
          <a:xfrm>
            <a:off x="2674514" y="4897260"/>
            <a:ext cx="6074017" cy="89862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Revolution </a:t>
            </a:r>
            <a:r>
              <a:rPr lang="zh-CN" altLang="en-US" dirty="0"/>
              <a:t>是</a:t>
            </a:r>
            <a:r>
              <a:rPr lang="zh-CN" altLang="en-US" dirty="0" smtClean="0"/>
              <a:t>关键性的概括表达，后文具体解释了具体情况。</a:t>
            </a:r>
            <a:endParaRPr lang="zh-CN" altLang="en-US" dirty="0"/>
          </a:p>
        </p:txBody>
      </p:sp>
      <p:sp>
        <p:nvSpPr>
          <p:cNvPr id="15" name="文本框 14"/>
          <p:cNvSpPr txBox="1"/>
          <p:nvPr/>
        </p:nvSpPr>
        <p:spPr>
          <a:xfrm>
            <a:off x="4679981" y="5865276"/>
            <a:ext cx="1956967"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2400" dirty="0"/>
              <a:t>8</a:t>
            </a:r>
            <a:endParaRPr lang="zh-CN" altLang="en-US" sz="2400" dirty="0"/>
          </a:p>
        </p:txBody>
      </p:sp>
      <p:sp>
        <p:nvSpPr>
          <p:cNvPr id="16" name="文本框 15"/>
          <p:cNvSpPr txBox="1"/>
          <p:nvPr/>
        </p:nvSpPr>
        <p:spPr>
          <a:xfrm>
            <a:off x="4679981" y="5865276"/>
            <a:ext cx="594010"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endParaRPr lang="zh-CN" altLang="en-US" sz="2400" dirty="0"/>
          </a:p>
        </p:txBody>
      </p:sp>
      <p:sp>
        <p:nvSpPr>
          <p:cNvPr id="20" name="右箭头 19"/>
          <p:cNvSpPr/>
          <p:nvPr/>
        </p:nvSpPr>
        <p:spPr>
          <a:xfrm>
            <a:off x="10267383" y="5773270"/>
            <a:ext cx="523505" cy="4803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8405564" y="5518885"/>
            <a:ext cx="217441" cy="276999"/>
          </a:xfrm>
          <a:prstGeom prst="rect">
            <a:avLst/>
          </a:prstGeom>
          <a:ln>
            <a:solidFill>
              <a:srgbClr val="00B0F0"/>
            </a:solidFill>
          </a:ln>
        </p:spPr>
        <p:txBody>
          <a:bodyPr wrap="square">
            <a:spAutoFit/>
          </a:bodyPr>
          <a:lstStyle/>
          <a:p>
            <a:r>
              <a:rPr lang="zh-CN" altLang="en-US" sz="1200" dirty="0">
                <a:solidFill>
                  <a:srgbClr val="00B0F0"/>
                </a:solidFill>
              </a:rPr>
              <a:t>？</a:t>
            </a:r>
            <a:endParaRPr lang="zh-CN" altLang="en-US" sz="1200" baseline="0" dirty="0" smtClean="0">
              <a:solidFill>
                <a:srgbClr val="00B0F0"/>
              </a:solidFill>
            </a:endParaRPr>
          </a:p>
        </p:txBody>
      </p:sp>
      <p:sp>
        <p:nvSpPr>
          <p:cNvPr id="33" name="矩形 32"/>
          <p:cNvSpPr/>
          <p:nvPr/>
        </p:nvSpPr>
        <p:spPr>
          <a:xfrm>
            <a:off x="2271562" y="492698"/>
            <a:ext cx="6476969" cy="34586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1500" b="1" dirty="0"/>
              <a:t>The introduction of paper spurred a conceptual revolution whose consequences have barely been explored. Although paper was never as cheap as it has become today, it was far less expensive than parchment, and therefore more people could afford to buy books. Paper is thinner than parchment, so more pages could be enclosed within a single volume. At first, paper was made in relatively small sheets that were pasted together, but by the beginning of the fourteenth century, very large sheets – as much as a meter across – were available. These large sheets meant that calligraphers and artists had more space on which to work. Paintings became more complicated, giving the artist greater opportunities to depict space or emotion. The increased availability of paper, particularly after 1250, encouraged people to develop systems of representation, such as architectural plans and drawings. This in turn allowed the easy transfer of artistic ideas and motifs over great distances from one medium to another, and in a different scale in ways that had been difficult, if not impossible, in the previous period. </a:t>
            </a:r>
          </a:p>
        </p:txBody>
      </p:sp>
      <p:sp>
        <p:nvSpPr>
          <p:cNvPr id="34" name="矩形 33"/>
          <p:cNvSpPr/>
          <p:nvPr/>
        </p:nvSpPr>
        <p:spPr>
          <a:xfrm>
            <a:off x="2017672" y="492700"/>
            <a:ext cx="259618" cy="646331"/>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zh-CN" altLang="en-US" sz="1200" dirty="0" smtClean="0">
                <a:solidFill>
                  <a:srgbClr val="FFC000"/>
                </a:solidFill>
                <a:latin typeface="宋体" panose="02010600030101010101" pitchFamily="2" charset="-122"/>
              </a:rPr>
              <a:t>☆☆</a:t>
            </a:r>
            <a:endParaRPr lang="en-US" altLang="zh-CN" sz="1200" dirty="0" smtClean="0">
              <a:solidFill>
                <a:srgbClr val="FFC000"/>
              </a:solidFill>
              <a:latin typeface="宋体" panose="02010600030101010101" pitchFamily="2" charset="-122"/>
            </a:endParaRPr>
          </a:p>
          <a:p>
            <a:pPr algn="ctr"/>
            <a:r>
              <a:rPr lang="zh-CN" altLang="en-US" sz="1200" dirty="0" smtClean="0">
                <a:solidFill>
                  <a:srgbClr val="FFC000"/>
                </a:solidFill>
                <a:latin typeface="宋体" panose="02010600030101010101" pitchFamily="2" charset="-122"/>
              </a:rPr>
              <a:t>☆</a:t>
            </a:r>
            <a:endParaRPr lang="en-US" altLang="zh-CN" sz="1200" dirty="0">
              <a:solidFill>
                <a:srgbClr val="FFC000"/>
              </a:solidFill>
              <a:latin typeface="宋体" panose="02010600030101010101" pitchFamily="2" charset="-122"/>
            </a:endParaRPr>
          </a:p>
        </p:txBody>
      </p:sp>
    </p:spTree>
    <p:extLst>
      <p:ext uri="{BB962C8B-B14F-4D97-AF65-F5344CB8AC3E}">
        <p14:creationId xmlns:p14="http://schemas.microsoft.com/office/powerpoint/2010/main" val="29945905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9092126" y="123366"/>
            <a:ext cx="646331" cy="369332"/>
          </a:xfrm>
          <a:prstGeom prst="rect">
            <a:avLst/>
          </a:prstGeom>
          <a:ln>
            <a:solidFill>
              <a:srgbClr val="00B0F0"/>
            </a:solidFill>
          </a:ln>
        </p:spPr>
        <p:txBody>
          <a:bodyPr wrap="none">
            <a:spAutoFit/>
          </a:bodyPr>
          <a:lstStyle/>
          <a:p>
            <a:r>
              <a:rPr lang="zh-CN" altLang="en-US" dirty="0" smtClean="0">
                <a:solidFill>
                  <a:srgbClr val="00B0F0"/>
                </a:solidFill>
              </a:rPr>
              <a:t>句单</a:t>
            </a:r>
            <a:endParaRPr lang="zh-CN" altLang="en-US" baseline="0" dirty="0" smtClean="0">
              <a:solidFill>
                <a:srgbClr val="00B0F0"/>
              </a:solidFill>
            </a:endParaRPr>
          </a:p>
        </p:txBody>
      </p:sp>
      <p:sp>
        <p:nvSpPr>
          <p:cNvPr id="37" name="矩形 36"/>
          <p:cNvSpPr/>
          <p:nvPr/>
        </p:nvSpPr>
        <p:spPr>
          <a:xfrm>
            <a:off x="9958696" y="123366"/>
            <a:ext cx="646331" cy="369332"/>
          </a:xfrm>
          <a:prstGeom prst="rect">
            <a:avLst/>
          </a:prstGeom>
          <a:ln>
            <a:solidFill>
              <a:srgbClr val="00B0F0"/>
            </a:solidFill>
          </a:ln>
        </p:spPr>
        <p:txBody>
          <a:bodyPr wrap="none">
            <a:spAutoFit/>
          </a:bodyPr>
          <a:lstStyle/>
          <a:p>
            <a:r>
              <a:rPr lang="zh-CN" altLang="en-US" baseline="0" dirty="0" smtClean="0">
                <a:solidFill>
                  <a:srgbClr val="00B0F0"/>
                </a:solidFill>
              </a:rPr>
              <a:t>报告</a:t>
            </a:r>
          </a:p>
        </p:txBody>
      </p:sp>
      <p:sp>
        <p:nvSpPr>
          <p:cNvPr id="43" name="矩形 42"/>
          <p:cNvSpPr/>
          <p:nvPr/>
        </p:nvSpPr>
        <p:spPr>
          <a:xfrm>
            <a:off x="10825266" y="127210"/>
            <a:ext cx="646331" cy="369332"/>
          </a:xfrm>
          <a:prstGeom prst="rect">
            <a:avLst/>
          </a:prstGeom>
          <a:ln>
            <a:solidFill>
              <a:srgbClr val="00B0F0"/>
            </a:solidFill>
          </a:ln>
        </p:spPr>
        <p:txBody>
          <a:bodyPr wrap="none">
            <a:spAutoFit/>
          </a:bodyPr>
          <a:lstStyle/>
          <a:p>
            <a:r>
              <a:rPr lang="zh-CN" altLang="en-US" dirty="0">
                <a:solidFill>
                  <a:srgbClr val="00B0F0"/>
                </a:solidFill>
              </a:rPr>
              <a:t>约师</a:t>
            </a:r>
            <a:endParaRPr lang="zh-CN" altLang="en-US" baseline="0" dirty="0" smtClean="0">
              <a:solidFill>
                <a:srgbClr val="00B0F0"/>
              </a:solidFill>
            </a:endParaRPr>
          </a:p>
        </p:txBody>
      </p:sp>
      <p:sp>
        <p:nvSpPr>
          <p:cNvPr id="44" name="矩形 43"/>
          <p:cNvSpPr/>
          <p:nvPr/>
        </p:nvSpPr>
        <p:spPr>
          <a:xfrm>
            <a:off x="9092126" y="652697"/>
            <a:ext cx="1123437" cy="369332"/>
          </a:xfrm>
          <a:prstGeom prst="rect">
            <a:avLst/>
          </a:prstGeom>
          <a:ln>
            <a:solidFill>
              <a:srgbClr val="00B0F0"/>
            </a:solidFill>
          </a:ln>
        </p:spPr>
        <p:txBody>
          <a:bodyPr wrap="square">
            <a:spAutoFit/>
          </a:bodyPr>
          <a:lstStyle/>
          <a:p>
            <a:r>
              <a:rPr lang="en-US" altLang="zh-CN" dirty="0" smtClean="0">
                <a:solidFill>
                  <a:srgbClr val="00B0F0"/>
                </a:solidFill>
              </a:rPr>
              <a:t>00: 00</a:t>
            </a:r>
            <a:endParaRPr lang="zh-CN" altLang="en-US" baseline="0" dirty="0" smtClean="0">
              <a:solidFill>
                <a:srgbClr val="00B0F0"/>
              </a:solidFill>
            </a:endParaRPr>
          </a:p>
        </p:txBody>
      </p:sp>
      <p:sp>
        <p:nvSpPr>
          <p:cNvPr id="38" name="矩形 37"/>
          <p:cNvSpPr/>
          <p:nvPr/>
        </p:nvSpPr>
        <p:spPr>
          <a:xfrm>
            <a:off x="819963" y="492698"/>
            <a:ext cx="10124262" cy="59223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9" name="矩形 38">
            <a:hlinkClick r:id="" action="ppaction://noaction"/>
          </p:cNvPr>
          <p:cNvSpPr/>
          <p:nvPr/>
        </p:nvSpPr>
        <p:spPr>
          <a:xfrm>
            <a:off x="10648862" y="492698"/>
            <a:ext cx="284052" cy="369332"/>
          </a:xfrm>
          <a:prstGeom prst="rect">
            <a:avLst/>
          </a:prstGeom>
          <a:ln>
            <a:solidFill>
              <a:srgbClr val="FF0000"/>
            </a:solidFill>
          </a:ln>
        </p:spPr>
        <p:txBody>
          <a:bodyPr wrap="none">
            <a:spAutoFit/>
          </a:bodyPr>
          <a:lstStyle/>
          <a:p>
            <a:r>
              <a:rPr lang="en-US" altLang="zh-CN" baseline="0" dirty="0" smtClean="0">
                <a:solidFill>
                  <a:srgbClr val="FF0000"/>
                </a:solidFill>
              </a:rPr>
              <a:t>x</a:t>
            </a:r>
            <a:endParaRPr lang="zh-CN" altLang="en-US" baseline="0" dirty="0" smtClean="0">
              <a:solidFill>
                <a:srgbClr val="FF0000"/>
              </a:solidFill>
            </a:endParaRPr>
          </a:p>
        </p:txBody>
      </p:sp>
      <p:sp>
        <p:nvSpPr>
          <p:cNvPr id="13" name="矩形 12"/>
          <p:cNvSpPr/>
          <p:nvPr/>
        </p:nvSpPr>
        <p:spPr>
          <a:xfrm>
            <a:off x="2020886" y="5386697"/>
            <a:ext cx="463397" cy="646331"/>
          </a:xfrm>
          <a:prstGeom prst="rect">
            <a:avLst/>
          </a:prstGeom>
          <a:ln>
            <a:solidFill>
              <a:srgbClr val="00B0F0"/>
            </a:solidFill>
          </a:ln>
        </p:spPr>
        <p:txBody>
          <a:bodyPr wrap="square">
            <a:spAutoFit/>
          </a:bodyPr>
          <a:lstStyle/>
          <a:p>
            <a:r>
              <a:rPr lang="zh-CN" altLang="en-US" dirty="0" smtClean="0">
                <a:solidFill>
                  <a:srgbClr val="00B0F0"/>
                </a:solidFill>
              </a:rPr>
              <a:t>解</a:t>
            </a:r>
            <a:endParaRPr lang="en-US" altLang="zh-CN" dirty="0" smtClean="0">
              <a:solidFill>
                <a:srgbClr val="00B0F0"/>
              </a:solidFill>
            </a:endParaRPr>
          </a:p>
          <a:p>
            <a:r>
              <a:rPr lang="zh-CN" altLang="en-US" dirty="0" smtClean="0">
                <a:solidFill>
                  <a:srgbClr val="00B0F0"/>
                </a:solidFill>
              </a:rPr>
              <a:t>答</a:t>
            </a:r>
            <a:endParaRPr lang="zh-CN" altLang="en-US" baseline="0" dirty="0" smtClean="0">
              <a:solidFill>
                <a:srgbClr val="00B0F0"/>
              </a:solidFill>
            </a:endParaRPr>
          </a:p>
        </p:txBody>
      </p:sp>
      <p:sp>
        <p:nvSpPr>
          <p:cNvPr id="23" name="圆角矩形 22"/>
          <p:cNvSpPr/>
          <p:nvPr/>
        </p:nvSpPr>
        <p:spPr>
          <a:xfrm>
            <a:off x="2779957" y="5412596"/>
            <a:ext cx="6192892" cy="54082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Introduction=</a:t>
            </a:r>
            <a:r>
              <a:rPr lang="zh-CN" altLang="en-US" dirty="0" smtClean="0"/>
              <a:t>引入，</a:t>
            </a:r>
            <a:r>
              <a:rPr lang="en-US" altLang="zh-CN" dirty="0" smtClean="0"/>
              <a:t>spur=</a:t>
            </a:r>
            <a:r>
              <a:rPr lang="zh-CN" altLang="en-US" dirty="0" smtClean="0"/>
              <a:t>促进，</a:t>
            </a:r>
            <a:r>
              <a:rPr lang="en-US" altLang="zh-CN" dirty="0" smtClean="0"/>
              <a:t>barely=</a:t>
            </a:r>
            <a:r>
              <a:rPr lang="zh-CN" altLang="en-US" dirty="0" smtClean="0"/>
              <a:t>很少；几乎不。所以选择</a:t>
            </a:r>
            <a:r>
              <a:rPr lang="en-US" altLang="zh-CN" dirty="0" smtClean="0"/>
              <a:t>D</a:t>
            </a:r>
            <a:r>
              <a:rPr lang="zh-CN" altLang="en-US" dirty="0" smtClean="0"/>
              <a:t>。</a:t>
            </a:r>
            <a:endParaRPr lang="zh-CN" altLang="en-US" dirty="0"/>
          </a:p>
        </p:txBody>
      </p:sp>
      <p:sp>
        <p:nvSpPr>
          <p:cNvPr id="26" name="文本框 25"/>
          <p:cNvSpPr txBox="1"/>
          <p:nvPr/>
        </p:nvSpPr>
        <p:spPr>
          <a:xfrm>
            <a:off x="4756848" y="5953422"/>
            <a:ext cx="1956967"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2400" dirty="0" smtClean="0"/>
              <a:t>8</a:t>
            </a:r>
            <a:endParaRPr lang="zh-CN" altLang="en-US" sz="2400" dirty="0"/>
          </a:p>
        </p:txBody>
      </p:sp>
      <p:sp>
        <p:nvSpPr>
          <p:cNvPr id="27" name="文本框 26"/>
          <p:cNvSpPr txBox="1"/>
          <p:nvPr/>
        </p:nvSpPr>
        <p:spPr>
          <a:xfrm>
            <a:off x="4756848" y="5953422"/>
            <a:ext cx="594010"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endParaRPr lang="zh-CN" altLang="en-US" sz="2400" dirty="0"/>
          </a:p>
        </p:txBody>
      </p:sp>
      <p:sp>
        <p:nvSpPr>
          <p:cNvPr id="22" name="右箭头 21"/>
          <p:cNvSpPr/>
          <p:nvPr/>
        </p:nvSpPr>
        <p:spPr>
          <a:xfrm>
            <a:off x="10267383" y="5773270"/>
            <a:ext cx="523505" cy="4803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8582444" y="5676423"/>
            <a:ext cx="217441" cy="276999"/>
          </a:xfrm>
          <a:prstGeom prst="rect">
            <a:avLst/>
          </a:prstGeom>
          <a:ln>
            <a:solidFill>
              <a:srgbClr val="00B0F0"/>
            </a:solidFill>
          </a:ln>
        </p:spPr>
        <p:txBody>
          <a:bodyPr wrap="square">
            <a:spAutoFit/>
          </a:bodyPr>
          <a:lstStyle/>
          <a:p>
            <a:r>
              <a:rPr lang="zh-CN" altLang="en-US" sz="1200" dirty="0">
                <a:solidFill>
                  <a:srgbClr val="00B0F0"/>
                </a:solidFill>
              </a:rPr>
              <a:t>？</a:t>
            </a:r>
            <a:endParaRPr lang="zh-CN" altLang="en-US" sz="1200" baseline="0" dirty="0" smtClean="0">
              <a:solidFill>
                <a:srgbClr val="00B0F0"/>
              </a:solidFill>
            </a:endParaRPr>
          </a:p>
        </p:txBody>
      </p:sp>
      <p:sp>
        <p:nvSpPr>
          <p:cNvPr id="30" name="矩形 29"/>
          <p:cNvSpPr/>
          <p:nvPr/>
        </p:nvSpPr>
        <p:spPr>
          <a:xfrm>
            <a:off x="3286126" y="3736304"/>
            <a:ext cx="4886325" cy="4035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zh-CN" altLang="en-US" sz="2400" i="1" dirty="0" smtClean="0"/>
              <a:t>选择复合原文意思的中文解释</a:t>
            </a:r>
            <a:endParaRPr lang="zh-CN" altLang="en-US" sz="2400" i="1" dirty="0"/>
          </a:p>
        </p:txBody>
      </p:sp>
      <p:sp>
        <p:nvSpPr>
          <p:cNvPr id="40" name="矩形 39"/>
          <p:cNvSpPr/>
          <p:nvPr/>
        </p:nvSpPr>
        <p:spPr>
          <a:xfrm>
            <a:off x="7955010" y="3862892"/>
            <a:ext cx="217441" cy="276999"/>
          </a:xfrm>
          <a:prstGeom prst="rect">
            <a:avLst/>
          </a:prstGeom>
          <a:ln>
            <a:solidFill>
              <a:srgbClr val="00B0F0"/>
            </a:solidFill>
          </a:ln>
        </p:spPr>
        <p:txBody>
          <a:bodyPr wrap="square">
            <a:spAutoFit/>
          </a:bodyPr>
          <a:lstStyle/>
          <a:p>
            <a:r>
              <a:rPr lang="zh-CN" altLang="en-US" sz="1200" dirty="0">
                <a:solidFill>
                  <a:srgbClr val="00B0F0"/>
                </a:solidFill>
              </a:rPr>
              <a:t>？</a:t>
            </a:r>
            <a:endParaRPr lang="zh-CN" altLang="en-US" sz="1200" baseline="0" dirty="0" smtClean="0">
              <a:solidFill>
                <a:srgbClr val="00B0F0"/>
              </a:solidFill>
            </a:endParaRPr>
          </a:p>
        </p:txBody>
      </p:sp>
      <p:sp>
        <p:nvSpPr>
          <p:cNvPr id="33" name="矩形 32"/>
          <p:cNvSpPr/>
          <p:nvPr/>
        </p:nvSpPr>
        <p:spPr>
          <a:xfrm>
            <a:off x="2271562" y="492699"/>
            <a:ext cx="6776729" cy="31987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1500" b="1" dirty="0"/>
              <a:t>The introduction of paper spurred a conceptual revolution whose consequences have barely been explored. Although paper was never as cheap as it has become today, it was far less expensive than parchment, and therefore more people could afford to buy books. Paper is thinner than parchment, so more pages could be enclosed within a single volume. At first, paper was made in relatively small sheets that were pasted together, but by the beginning of the fourteenth century, very large sheets – as much as a meter across – were available. These large sheets meant that calligraphers and artists had more space on which to work. Paintings became more complicated, giving the artist greater opportunities to depict space or emotion. The increased availability of paper, particularly after 1250, encouraged people to develop systems of representation, such as architectural plans and drawings. This in turn allowed the easy transfer of artistic ideas and motifs over great distances from one medium to another, and in a different scale in ways that had been difficult, if not impossible, in the previous period. </a:t>
            </a:r>
          </a:p>
        </p:txBody>
      </p:sp>
      <p:sp>
        <p:nvSpPr>
          <p:cNvPr id="34" name="矩形 33"/>
          <p:cNvSpPr/>
          <p:nvPr/>
        </p:nvSpPr>
        <p:spPr>
          <a:xfrm>
            <a:off x="2017672" y="492700"/>
            <a:ext cx="259618" cy="646331"/>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zh-CN" altLang="en-US" sz="1200" dirty="0" smtClean="0">
                <a:solidFill>
                  <a:srgbClr val="FFC000"/>
                </a:solidFill>
                <a:latin typeface="宋体" panose="02010600030101010101" pitchFamily="2" charset="-122"/>
              </a:rPr>
              <a:t>☆☆</a:t>
            </a:r>
            <a:endParaRPr lang="en-US" altLang="zh-CN" sz="1200" dirty="0" smtClean="0">
              <a:solidFill>
                <a:srgbClr val="FFC000"/>
              </a:solidFill>
              <a:latin typeface="宋体" panose="02010600030101010101" pitchFamily="2" charset="-122"/>
            </a:endParaRPr>
          </a:p>
          <a:p>
            <a:pPr algn="ctr"/>
            <a:r>
              <a:rPr lang="zh-CN" altLang="en-US" sz="1200" dirty="0" smtClean="0">
                <a:solidFill>
                  <a:srgbClr val="FFC000"/>
                </a:solidFill>
                <a:latin typeface="宋体" panose="02010600030101010101" pitchFamily="2" charset="-122"/>
              </a:rPr>
              <a:t>☆</a:t>
            </a:r>
            <a:endParaRPr lang="en-US" altLang="zh-CN" sz="1200" dirty="0">
              <a:solidFill>
                <a:srgbClr val="FFC000"/>
              </a:solidFill>
              <a:latin typeface="宋体" panose="02010600030101010101" pitchFamily="2" charset="-122"/>
            </a:endParaRPr>
          </a:p>
        </p:txBody>
      </p:sp>
      <p:sp>
        <p:nvSpPr>
          <p:cNvPr id="24" name="矩形 23"/>
          <p:cNvSpPr/>
          <p:nvPr/>
        </p:nvSpPr>
        <p:spPr>
          <a:xfrm>
            <a:off x="1513360" y="4180270"/>
            <a:ext cx="4090593" cy="5004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1600" dirty="0" smtClean="0"/>
              <a:t>A.</a:t>
            </a:r>
            <a:r>
              <a:rPr lang="zh-CN" altLang="en-US" sz="1600" dirty="0" smtClean="0"/>
              <a:t>纸的介绍开启了以前从未探索过结果的概念革命。</a:t>
            </a:r>
            <a:endParaRPr lang="zh-CN" altLang="en-US" sz="1600" dirty="0"/>
          </a:p>
        </p:txBody>
      </p:sp>
      <p:sp>
        <p:nvSpPr>
          <p:cNvPr id="25" name="矩形 24"/>
          <p:cNvSpPr/>
          <p:nvPr/>
        </p:nvSpPr>
        <p:spPr>
          <a:xfrm>
            <a:off x="5909289" y="4188502"/>
            <a:ext cx="4510809" cy="4922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1600" dirty="0" smtClean="0"/>
              <a:t>B.</a:t>
            </a:r>
            <a:r>
              <a:rPr lang="zh-CN" altLang="en-US" sz="1600" dirty="0" smtClean="0"/>
              <a:t>纸的引入</a:t>
            </a:r>
            <a:r>
              <a:rPr lang="zh-CN" altLang="en-US" sz="1600" dirty="0"/>
              <a:t>促进</a:t>
            </a:r>
            <a:r>
              <a:rPr lang="zh-CN" altLang="en-US" sz="1600" dirty="0" smtClean="0"/>
              <a:t>了以前很少探索</a:t>
            </a:r>
            <a:r>
              <a:rPr lang="zh-CN" altLang="en-US" sz="1600" dirty="0"/>
              <a:t>过结果的概念</a:t>
            </a:r>
            <a:r>
              <a:rPr lang="zh-CN" altLang="en-US" sz="1600" dirty="0" smtClean="0"/>
              <a:t>革命。</a:t>
            </a:r>
            <a:endParaRPr lang="zh-CN" altLang="en-US" sz="1600" dirty="0"/>
          </a:p>
        </p:txBody>
      </p:sp>
      <p:sp>
        <p:nvSpPr>
          <p:cNvPr id="31" name="矩形 30"/>
          <p:cNvSpPr/>
          <p:nvPr/>
        </p:nvSpPr>
        <p:spPr>
          <a:xfrm>
            <a:off x="1503154" y="4769558"/>
            <a:ext cx="4090593" cy="5200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1600" dirty="0"/>
              <a:t>C</a:t>
            </a:r>
            <a:r>
              <a:rPr lang="en-US" altLang="zh-CN" sz="1600" dirty="0" smtClean="0"/>
              <a:t>.</a:t>
            </a:r>
            <a:r>
              <a:rPr lang="zh-CN" altLang="en-US" sz="1600" dirty="0"/>
              <a:t>纸</a:t>
            </a:r>
            <a:r>
              <a:rPr lang="zh-CN" altLang="en-US" sz="1600" dirty="0" smtClean="0"/>
              <a:t>的介绍</a:t>
            </a:r>
            <a:r>
              <a:rPr lang="zh-CN" altLang="en-US" sz="1600" dirty="0"/>
              <a:t>开启</a:t>
            </a:r>
            <a:r>
              <a:rPr lang="zh-CN" altLang="en-US" sz="1600" dirty="0" smtClean="0"/>
              <a:t>了</a:t>
            </a:r>
            <a:r>
              <a:rPr lang="zh-CN" altLang="en-US" sz="1600" dirty="0"/>
              <a:t>概念</a:t>
            </a:r>
            <a:r>
              <a:rPr lang="zh-CN" altLang="en-US" sz="1600" dirty="0" smtClean="0"/>
              <a:t>革命，这场革命的影响以前从未有人探索过。</a:t>
            </a:r>
            <a:endParaRPr lang="zh-CN" altLang="en-US" sz="1600" dirty="0"/>
          </a:p>
        </p:txBody>
      </p:sp>
      <p:sp>
        <p:nvSpPr>
          <p:cNvPr id="35" name="矩形 34"/>
          <p:cNvSpPr/>
          <p:nvPr/>
        </p:nvSpPr>
        <p:spPr>
          <a:xfrm>
            <a:off x="5909289" y="4748943"/>
            <a:ext cx="4510809" cy="4922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1600" dirty="0" smtClean="0"/>
              <a:t>B.</a:t>
            </a:r>
            <a:r>
              <a:rPr lang="zh-CN" altLang="en-US" sz="1600" dirty="0"/>
              <a:t>纸</a:t>
            </a:r>
            <a:r>
              <a:rPr lang="zh-CN" altLang="en-US" sz="1600" dirty="0" smtClean="0"/>
              <a:t>的</a:t>
            </a:r>
            <a:r>
              <a:rPr lang="zh-CN" altLang="en-US" sz="1600" dirty="0"/>
              <a:t>引入</a:t>
            </a:r>
            <a:r>
              <a:rPr lang="zh-CN" altLang="en-US" sz="1600" dirty="0" smtClean="0"/>
              <a:t>促进</a:t>
            </a:r>
            <a:r>
              <a:rPr lang="zh-CN" altLang="en-US" sz="1600" dirty="0"/>
              <a:t>了概念革命，这场革命的影响</a:t>
            </a:r>
            <a:r>
              <a:rPr lang="zh-CN" altLang="en-US" sz="1600" dirty="0" smtClean="0"/>
              <a:t>以前</a:t>
            </a:r>
            <a:r>
              <a:rPr lang="zh-CN" altLang="en-US" sz="1600" dirty="0"/>
              <a:t>很少</a:t>
            </a:r>
            <a:r>
              <a:rPr lang="zh-CN" altLang="en-US" sz="1600" dirty="0" smtClean="0"/>
              <a:t>有人探索过。</a:t>
            </a:r>
            <a:endParaRPr lang="zh-CN" altLang="en-US" sz="1600" dirty="0"/>
          </a:p>
        </p:txBody>
      </p:sp>
    </p:spTree>
    <p:extLst>
      <p:ext uri="{BB962C8B-B14F-4D97-AF65-F5344CB8AC3E}">
        <p14:creationId xmlns:p14="http://schemas.microsoft.com/office/powerpoint/2010/main" val="10187917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四</a:t>
            </a:r>
            <a:r>
              <a:rPr lang="zh-CN" altLang="en-US" dirty="0"/>
              <a:t>、</a:t>
            </a:r>
            <a:r>
              <a:rPr lang="zh-CN" altLang="en-US" dirty="0" smtClean="0"/>
              <a:t>题型训练</a:t>
            </a:r>
            <a:endParaRPr lang="zh-CN" altLang="en-US" dirty="0"/>
          </a:p>
        </p:txBody>
      </p:sp>
    </p:spTree>
    <p:extLst>
      <p:ext uri="{BB962C8B-B14F-4D97-AF65-F5344CB8AC3E}">
        <p14:creationId xmlns:p14="http://schemas.microsoft.com/office/powerpoint/2010/main" val="32782742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1" y="1022350"/>
            <a:ext cx="9144000" cy="3621087"/>
          </a:xfrm>
        </p:spPr>
        <p:txBody>
          <a:bodyPr>
            <a:normAutofit/>
          </a:bodyPr>
          <a:lstStyle/>
          <a:p>
            <a:r>
              <a:rPr lang="en-US" altLang="zh-CN" dirty="0" smtClean="0"/>
              <a:t>1.</a:t>
            </a:r>
            <a:r>
              <a:rPr lang="zh-CN" altLang="en-US" dirty="0"/>
              <a:t>事实信息题，否定事实信息题，推断题，修辞目的题，配对题</a:t>
            </a:r>
          </a:p>
        </p:txBody>
      </p:sp>
    </p:spTree>
    <p:extLst>
      <p:ext uri="{BB962C8B-B14F-4D97-AF65-F5344CB8AC3E}">
        <p14:creationId xmlns:p14="http://schemas.microsoft.com/office/powerpoint/2010/main" val="9381037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rotWithShape="1">
          <a:blip r:embed="rId3"/>
          <a:srcRect t="16332"/>
          <a:stretch/>
        </p:blipFill>
        <p:spPr>
          <a:xfrm>
            <a:off x="90378" y="-28575"/>
            <a:ext cx="12039885" cy="5663565"/>
          </a:xfrm>
          <a:prstGeom prst="rect">
            <a:avLst/>
          </a:prstGeom>
        </p:spPr>
      </p:pic>
      <p:sp>
        <p:nvSpPr>
          <p:cNvPr id="9" name="矩形 8"/>
          <p:cNvSpPr/>
          <p:nvPr/>
        </p:nvSpPr>
        <p:spPr>
          <a:xfrm>
            <a:off x="4730" y="2358471"/>
            <a:ext cx="6115050" cy="4469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b="1" dirty="0" smtClean="0"/>
              <a:t>判断</a:t>
            </a:r>
            <a:r>
              <a:rPr lang="zh-CN" altLang="en-US" sz="2800" b="1" dirty="0"/>
              <a:t>题型</a:t>
            </a:r>
          </a:p>
        </p:txBody>
      </p:sp>
      <p:sp>
        <p:nvSpPr>
          <p:cNvPr id="10" name="矩形 9"/>
          <p:cNvSpPr/>
          <p:nvPr/>
        </p:nvSpPr>
        <p:spPr>
          <a:xfrm>
            <a:off x="0" y="4482537"/>
            <a:ext cx="6115050" cy="4469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b="1" dirty="0" smtClean="0"/>
              <a:t>对应选项</a:t>
            </a:r>
            <a:endParaRPr lang="zh-CN" altLang="en-US" sz="2800" b="1" dirty="0"/>
          </a:p>
        </p:txBody>
      </p:sp>
      <p:sp>
        <p:nvSpPr>
          <p:cNvPr id="14" name="矩形 13"/>
          <p:cNvSpPr/>
          <p:nvPr/>
        </p:nvSpPr>
        <p:spPr>
          <a:xfrm>
            <a:off x="0" y="3420504"/>
            <a:ext cx="6115050" cy="4469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b="1" dirty="0" smtClean="0"/>
              <a:t>寻找出处</a:t>
            </a:r>
            <a:endParaRPr lang="zh-CN" altLang="en-US" sz="2800" b="1" dirty="0"/>
          </a:p>
        </p:txBody>
      </p:sp>
      <p:sp>
        <p:nvSpPr>
          <p:cNvPr id="15" name="矩形 14"/>
          <p:cNvSpPr/>
          <p:nvPr/>
        </p:nvSpPr>
        <p:spPr>
          <a:xfrm>
            <a:off x="9092126" y="94791"/>
            <a:ext cx="646331" cy="369332"/>
          </a:xfrm>
          <a:prstGeom prst="rect">
            <a:avLst/>
          </a:prstGeom>
          <a:ln>
            <a:solidFill>
              <a:srgbClr val="00B0F0"/>
            </a:solidFill>
          </a:ln>
        </p:spPr>
        <p:txBody>
          <a:bodyPr wrap="none">
            <a:spAutoFit/>
          </a:bodyPr>
          <a:lstStyle/>
          <a:p>
            <a:r>
              <a:rPr lang="zh-CN" altLang="en-US" dirty="0" smtClean="0">
                <a:solidFill>
                  <a:srgbClr val="00B0F0"/>
                </a:solidFill>
              </a:rPr>
              <a:t>句单</a:t>
            </a:r>
            <a:endParaRPr lang="zh-CN" altLang="en-US" baseline="0" dirty="0" smtClean="0">
              <a:solidFill>
                <a:srgbClr val="00B0F0"/>
              </a:solidFill>
            </a:endParaRPr>
          </a:p>
        </p:txBody>
      </p:sp>
      <p:sp>
        <p:nvSpPr>
          <p:cNvPr id="16" name="矩形 15"/>
          <p:cNvSpPr/>
          <p:nvPr/>
        </p:nvSpPr>
        <p:spPr>
          <a:xfrm>
            <a:off x="9958696" y="123366"/>
            <a:ext cx="646331" cy="369332"/>
          </a:xfrm>
          <a:prstGeom prst="rect">
            <a:avLst/>
          </a:prstGeom>
          <a:ln>
            <a:solidFill>
              <a:srgbClr val="00B0F0"/>
            </a:solidFill>
          </a:ln>
        </p:spPr>
        <p:txBody>
          <a:bodyPr wrap="none">
            <a:spAutoFit/>
          </a:bodyPr>
          <a:lstStyle/>
          <a:p>
            <a:r>
              <a:rPr lang="zh-CN" altLang="en-US" baseline="0" dirty="0" smtClean="0">
                <a:solidFill>
                  <a:srgbClr val="00B0F0"/>
                </a:solidFill>
              </a:rPr>
              <a:t>报告</a:t>
            </a:r>
          </a:p>
        </p:txBody>
      </p:sp>
      <p:sp>
        <p:nvSpPr>
          <p:cNvPr id="17" name="矩形 16"/>
          <p:cNvSpPr/>
          <p:nvPr/>
        </p:nvSpPr>
        <p:spPr>
          <a:xfrm>
            <a:off x="10825266" y="127210"/>
            <a:ext cx="646331" cy="369332"/>
          </a:xfrm>
          <a:prstGeom prst="rect">
            <a:avLst/>
          </a:prstGeom>
          <a:ln>
            <a:solidFill>
              <a:srgbClr val="00B0F0"/>
            </a:solidFill>
          </a:ln>
        </p:spPr>
        <p:txBody>
          <a:bodyPr wrap="none">
            <a:spAutoFit/>
          </a:bodyPr>
          <a:lstStyle/>
          <a:p>
            <a:r>
              <a:rPr lang="zh-CN" altLang="en-US" dirty="0">
                <a:solidFill>
                  <a:srgbClr val="00B0F0"/>
                </a:solidFill>
              </a:rPr>
              <a:t>约师</a:t>
            </a:r>
            <a:endParaRPr lang="zh-CN" altLang="en-US" baseline="0" dirty="0" smtClean="0">
              <a:solidFill>
                <a:srgbClr val="00B0F0"/>
              </a:solidFill>
            </a:endParaRPr>
          </a:p>
        </p:txBody>
      </p:sp>
      <p:sp>
        <p:nvSpPr>
          <p:cNvPr id="18" name="矩形 17"/>
          <p:cNvSpPr/>
          <p:nvPr/>
        </p:nvSpPr>
        <p:spPr>
          <a:xfrm>
            <a:off x="9092126" y="652697"/>
            <a:ext cx="1123437" cy="369332"/>
          </a:xfrm>
          <a:prstGeom prst="rect">
            <a:avLst/>
          </a:prstGeom>
          <a:ln>
            <a:solidFill>
              <a:srgbClr val="00B0F0"/>
            </a:solidFill>
          </a:ln>
        </p:spPr>
        <p:txBody>
          <a:bodyPr wrap="square">
            <a:spAutoFit/>
          </a:bodyPr>
          <a:lstStyle/>
          <a:p>
            <a:r>
              <a:rPr lang="en-US" altLang="zh-CN" dirty="0" smtClean="0">
                <a:solidFill>
                  <a:srgbClr val="00B0F0"/>
                </a:solidFill>
              </a:rPr>
              <a:t>00: 00</a:t>
            </a:r>
            <a:endParaRPr lang="zh-CN" altLang="en-US" baseline="0" dirty="0" smtClean="0">
              <a:solidFill>
                <a:srgbClr val="00B0F0"/>
              </a:solidFill>
            </a:endParaRPr>
          </a:p>
        </p:txBody>
      </p:sp>
      <p:sp>
        <p:nvSpPr>
          <p:cNvPr id="12" name="矩形 11"/>
          <p:cNvSpPr/>
          <p:nvPr/>
        </p:nvSpPr>
        <p:spPr>
          <a:xfrm>
            <a:off x="8225556" y="116001"/>
            <a:ext cx="646331" cy="369332"/>
          </a:xfrm>
          <a:prstGeom prst="rect">
            <a:avLst/>
          </a:prstGeom>
          <a:ln>
            <a:solidFill>
              <a:srgbClr val="00B0F0"/>
            </a:solidFill>
          </a:ln>
        </p:spPr>
        <p:txBody>
          <a:bodyPr wrap="none">
            <a:spAutoFit/>
          </a:bodyPr>
          <a:lstStyle/>
          <a:p>
            <a:r>
              <a:rPr lang="zh-CN" altLang="en-US" dirty="0" smtClean="0">
                <a:solidFill>
                  <a:srgbClr val="00B0F0"/>
                </a:solidFill>
              </a:rPr>
              <a:t>训练</a:t>
            </a:r>
            <a:endParaRPr lang="zh-CN" altLang="en-US" baseline="0" dirty="0" smtClean="0">
              <a:solidFill>
                <a:srgbClr val="00B0F0"/>
              </a:solidFill>
            </a:endParaRPr>
          </a:p>
        </p:txBody>
      </p:sp>
    </p:spTree>
    <p:extLst>
      <p:ext uri="{BB962C8B-B14F-4D97-AF65-F5344CB8AC3E}">
        <p14:creationId xmlns:p14="http://schemas.microsoft.com/office/powerpoint/2010/main" val="30264654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rotWithShape="1">
          <a:blip r:embed="rId3"/>
          <a:srcRect t="16332"/>
          <a:stretch/>
        </p:blipFill>
        <p:spPr>
          <a:xfrm>
            <a:off x="90378" y="0"/>
            <a:ext cx="12039885" cy="5663565"/>
          </a:xfrm>
          <a:prstGeom prst="rect">
            <a:avLst/>
          </a:prstGeom>
        </p:spPr>
      </p:pic>
      <p:sp>
        <p:nvSpPr>
          <p:cNvPr id="15" name="矩形 14"/>
          <p:cNvSpPr/>
          <p:nvPr/>
        </p:nvSpPr>
        <p:spPr>
          <a:xfrm>
            <a:off x="9092126" y="123366"/>
            <a:ext cx="646331" cy="369332"/>
          </a:xfrm>
          <a:prstGeom prst="rect">
            <a:avLst/>
          </a:prstGeom>
          <a:ln>
            <a:solidFill>
              <a:srgbClr val="00B0F0"/>
            </a:solidFill>
          </a:ln>
        </p:spPr>
        <p:txBody>
          <a:bodyPr wrap="none">
            <a:spAutoFit/>
          </a:bodyPr>
          <a:lstStyle/>
          <a:p>
            <a:r>
              <a:rPr lang="zh-CN" altLang="en-US" dirty="0" smtClean="0">
                <a:solidFill>
                  <a:srgbClr val="00B0F0"/>
                </a:solidFill>
              </a:rPr>
              <a:t>句单</a:t>
            </a:r>
            <a:endParaRPr lang="zh-CN" altLang="en-US" baseline="0" dirty="0" smtClean="0">
              <a:solidFill>
                <a:srgbClr val="00B0F0"/>
              </a:solidFill>
            </a:endParaRPr>
          </a:p>
        </p:txBody>
      </p:sp>
      <p:sp>
        <p:nvSpPr>
          <p:cNvPr id="16" name="矩形 15"/>
          <p:cNvSpPr/>
          <p:nvPr/>
        </p:nvSpPr>
        <p:spPr>
          <a:xfrm>
            <a:off x="9958696" y="123366"/>
            <a:ext cx="646331" cy="369332"/>
          </a:xfrm>
          <a:prstGeom prst="rect">
            <a:avLst/>
          </a:prstGeom>
          <a:ln>
            <a:solidFill>
              <a:srgbClr val="00B0F0"/>
            </a:solidFill>
          </a:ln>
        </p:spPr>
        <p:txBody>
          <a:bodyPr wrap="none">
            <a:spAutoFit/>
          </a:bodyPr>
          <a:lstStyle/>
          <a:p>
            <a:r>
              <a:rPr lang="zh-CN" altLang="en-US" baseline="0" dirty="0" smtClean="0">
                <a:solidFill>
                  <a:srgbClr val="00B0F0"/>
                </a:solidFill>
              </a:rPr>
              <a:t>报告</a:t>
            </a:r>
          </a:p>
        </p:txBody>
      </p:sp>
      <p:sp>
        <p:nvSpPr>
          <p:cNvPr id="17" name="矩形 16"/>
          <p:cNvSpPr/>
          <p:nvPr/>
        </p:nvSpPr>
        <p:spPr>
          <a:xfrm>
            <a:off x="10825266" y="127210"/>
            <a:ext cx="646331" cy="369332"/>
          </a:xfrm>
          <a:prstGeom prst="rect">
            <a:avLst/>
          </a:prstGeom>
          <a:ln>
            <a:solidFill>
              <a:srgbClr val="00B0F0"/>
            </a:solidFill>
          </a:ln>
        </p:spPr>
        <p:txBody>
          <a:bodyPr wrap="none">
            <a:spAutoFit/>
          </a:bodyPr>
          <a:lstStyle/>
          <a:p>
            <a:r>
              <a:rPr lang="zh-CN" altLang="en-US" dirty="0">
                <a:solidFill>
                  <a:srgbClr val="00B0F0"/>
                </a:solidFill>
              </a:rPr>
              <a:t>约师</a:t>
            </a:r>
            <a:endParaRPr lang="zh-CN" altLang="en-US" baseline="0" dirty="0" smtClean="0">
              <a:solidFill>
                <a:srgbClr val="00B0F0"/>
              </a:solidFill>
            </a:endParaRPr>
          </a:p>
        </p:txBody>
      </p:sp>
      <p:sp>
        <p:nvSpPr>
          <p:cNvPr id="18" name="矩形 17"/>
          <p:cNvSpPr/>
          <p:nvPr/>
        </p:nvSpPr>
        <p:spPr>
          <a:xfrm>
            <a:off x="9092126" y="652697"/>
            <a:ext cx="1123437" cy="369332"/>
          </a:xfrm>
          <a:prstGeom prst="rect">
            <a:avLst/>
          </a:prstGeom>
          <a:ln>
            <a:solidFill>
              <a:srgbClr val="00B0F0"/>
            </a:solidFill>
          </a:ln>
        </p:spPr>
        <p:txBody>
          <a:bodyPr wrap="square">
            <a:spAutoFit/>
          </a:bodyPr>
          <a:lstStyle/>
          <a:p>
            <a:r>
              <a:rPr lang="en-US" altLang="zh-CN" dirty="0" smtClean="0">
                <a:solidFill>
                  <a:srgbClr val="00B0F0"/>
                </a:solidFill>
              </a:rPr>
              <a:t>00: 00</a:t>
            </a:r>
            <a:endParaRPr lang="zh-CN" altLang="en-US" baseline="0" dirty="0" smtClean="0">
              <a:solidFill>
                <a:srgbClr val="00B0F0"/>
              </a:solidFill>
            </a:endParaRPr>
          </a:p>
        </p:txBody>
      </p:sp>
      <p:sp>
        <p:nvSpPr>
          <p:cNvPr id="11" name="矩形 10"/>
          <p:cNvSpPr/>
          <p:nvPr/>
        </p:nvSpPr>
        <p:spPr>
          <a:xfrm>
            <a:off x="516844" y="1689173"/>
            <a:ext cx="4900054" cy="5267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i="1" dirty="0" smtClean="0"/>
              <a:t>请点击选择该题的题型</a:t>
            </a:r>
            <a:endParaRPr lang="zh-CN" altLang="en-US" sz="2400" dirty="0"/>
          </a:p>
        </p:txBody>
      </p:sp>
      <p:sp>
        <p:nvSpPr>
          <p:cNvPr id="12" name="矩形 11"/>
          <p:cNvSpPr/>
          <p:nvPr/>
        </p:nvSpPr>
        <p:spPr>
          <a:xfrm>
            <a:off x="27446" y="5340400"/>
            <a:ext cx="463397" cy="646331"/>
          </a:xfrm>
          <a:prstGeom prst="rect">
            <a:avLst/>
          </a:prstGeom>
          <a:ln>
            <a:solidFill>
              <a:srgbClr val="00B0F0"/>
            </a:solidFill>
          </a:ln>
        </p:spPr>
        <p:txBody>
          <a:bodyPr wrap="square">
            <a:spAutoFit/>
          </a:bodyPr>
          <a:lstStyle/>
          <a:p>
            <a:r>
              <a:rPr lang="zh-CN" altLang="en-US" dirty="0" smtClean="0">
                <a:solidFill>
                  <a:srgbClr val="00B0F0"/>
                </a:solidFill>
              </a:rPr>
              <a:t>解</a:t>
            </a:r>
            <a:endParaRPr lang="en-US" altLang="zh-CN" dirty="0" smtClean="0">
              <a:solidFill>
                <a:srgbClr val="00B0F0"/>
              </a:solidFill>
            </a:endParaRPr>
          </a:p>
          <a:p>
            <a:r>
              <a:rPr lang="zh-CN" altLang="en-US" dirty="0" smtClean="0">
                <a:solidFill>
                  <a:srgbClr val="00B0F0"/>
                </a:solidFill>
              </a:rPr>
              <a:t>答</a:t>
            </a:r>
            <a:endParaRPr lang="zh-CN" altLang="en-US" baseline="0" dirty="0" smtClean="0">
              <a:solidFill>
                <a:srgbClr val="00B0F0"/>
              </a:solidFill>
            </a:endParaRPr>
          </a:p>
        </p:txBody>
      </p:sp>
      <p:sp>
        <p:nvSpPr>
          <p:cNvPr id="19" name="圆角矩形 18"/>
          <p:cNvSpPr/>
          <p:nvPr/>
        </p:nvSpPr>
        <p:spPr>
          <a:xfrm>
            <a:off x="769249" y="5214253"/>
            <a:ext cx="5357231" cy="89862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EXCEPT</a:t>
            </a:r>
            <a:r>
              <a:rPr lang="zh-CN" altLang="en-US" dirty="0" smtClean="0"/>
              <a:t>该词表示题型为否定事实信息题</a:t>
            </a:r>
            <a:endParaRPr lang="zh-CN" altLang="en-US" dirty="0"/>
          </a:p>
        </p:txBody>
      </p:sp>
      <p:sp>
        <p:nvSpPr>
          <p:cNvPr id="20" name="文本框 19"/>
          <p:cNvSpPr txBox="1"/>
          <p:nvPr/>
        </p:nvSpPr>
        <p:spPr>
          <a:xfrm>
            <a:off x="2419523" y="6259154"/>
            <a:ext cx="1956967"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2400" dirty="0" smtClean="0"/>
              <a:t>10</a:t>
            </a:r>
            <a:endParaRPr lang="zh-CN" altLang="en-US" sz="2400" dirty="0"/>
          </a:p>
        </p:txBody>
      </p:sp>
      <p:sp>
        <p:nvSpPr>
          <p:cNvPr id="21" name="文本框 20"/>
          <p:cNvSpPr txBox="1"/>
          <p:nvPr/>
        </p:nvSpPr>
        <p:spPr>
          <a:xfrm>
            <a:off x="2419523" y="6240586"/>
            <a:ext cx="594010"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endParaRPr lang="zh-CN" altLang="en-US" sz="2400" dirty="0"/>
          </a:p>
        </p:txBody>
      </p:sp>
      <p:sp>
        <p:nvSpPr>
          <p:cNvPr id="22" name="右箭头 21"/>
          <p:cNvSpPr/>
          <p:nvPr/>
        </p:nvSpPr>
        <p:spPr>
          <a:xfrm>
            <a:off x="10624926" y="5986731"/>
            <a:ext cx="523505" cy="4803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5199457" y="1938923"/>
            <a:ext cx="217441" cy="276999"/>
          </a:xfrm>
          <a:prstGeom prst="rect">
            <a:avLst/>
          </a:prstGeom>
          <a:ln>
            <a:solidFill>
              <a:srgbClr val="00B0F0"/>
            </a:solidFill>
          </a:ln>
        </p:spPr>
        <p:txBody>
          <a:bodyPr wrap="square">
            <a:spAutoFit/>
          </a:bodyPr>
          <a:lstStyle/>
          <a:p>
            <a:r>
              <a:rPr lang="zh-CN" altLang="en-US" sz="1200" dirty="0">
                <a:solidFill>
                  <a:srgbClr val="00B0F0"/>
                </a:solidFill>
              </a:rPr>
              <a:t>？</a:t>
            </a:r>
            <a:endParaRPr lang="zh-CN" altLang="en-US" sz="1200" baseline="0" dirty="0" smtClean="0">
              <a:solidFill>
                <a:srgbClr val="00B0F0"/>
              </a:solidFill>
            </a:endParaRPr>
          </a:p>
        </p:txBody>
      </p:sp>
      <p:sp>
        <p:nvSpPr>
          <p:cNvPr id="24" name="矩形 23"/>
          <p:cNvSpPr/>
          <p:nvPr/>
        </p:nvSpPr>
        <p:spPr>
          <a:xfrm>
            <a:off x="0" y="2343631"/>
            <a:ext cx="6126480" cy="27429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事实信息题</a:t>
            </a:r>
            <a:endParaRPr lang="en-US" altLang="zh-CN" dirty="0" smtClean="0"/>
          </a:p>
          <a:p>
            <a:pPr algn="ctr"/>
            <a:endParaRPr lang="en-US" altLang="zh-CN" dirty="0"/>
          </a:p>
          <a:p>
            <a:pPr algn="ctr"/>
            <a:endParaRPr lang="en-US" altLang="zh-CN" dirty="0" smtClean="0"/>
          </a:p>
          <a:p>
            <a:pPr algn="ctr"/>
            <a:r>
              <a:rPr lang="zh-CN" altLang="en-US" dirty="0" smtClean="0"/>
              <a:t>否定事实信息题</a:t>
            </a:r>
            <a:endParaRPr lang="en-US" altLang="zh-CN" dirty="0" smtClean="0"/>
          </a:p>
          <a:p>
            <a:pPr algn="ctr"/>
            <a:endParaRPr lang="en-US" altLang="zh-CN" dirty="0" smtClean="0"/>
          </a:p>
          <a:p>
            <a:pPr algn="ctr"/>
            <a:endParaRPr lang="en-US" altLang="zh-CN" dirty="0"/>
          </a:p>
          <a:p>
            <a:pPr algn="ctr"/>
            <a:r>
              <a:rPr lang="zh-CN" altLang="en-US" dirty="0" smtClean="0"/>
              <a:t>推理题</a:t>
            </a:r>
            <a:endParaRPr lang="en-US" altLang="zh-CN" dirty="0" smtClean="0"/>
          </a:p>
          <a:p>
            <a:pPr algn="ctr"/>
            <a:endParaRPr lang="en-US" altLang="zh-CN" dirty="0" smtClean="0"/>
          </a:p>
          <a:p>
            <a:pPr algn="ctr"/>
            <a:endParaRPr lang="en-US" altLang="zh-CN" dirty="0" smtClean="0"/>
          </a:p>
          <a:p>
            <a:pPr algn="ctr"/>
            <a:r>
              <a:rPr lang="zh-CN" altLang="en-US" dirty="0" smtClean="0"/>
              <a:t>修辞目的题</a:t>
            </a:r>
            <a:endParaRPr lang="zh-CN" altLang="en-US" dirty="0"/>
          </a:p>
        </p:txBody>
      </p:sp>
      <p:sp>
        <p:nvSpPr>
          <p:cNvPr id="25" name="矩形 24"/>
          <p:cNvSpPr/>
          <p:nvPr/>
        </p:nvSpPr>
        <p:spPr>
          <a:xfrm>
            <a:off x="8225556" y="116001"/>
            <a:ext cx="646331" cy="369332"/>
          </a:xfrm>
          <a:prstGeom prst="rect">
            <a:avLst/>
          </a:prstGeom>
          <a:ln>
            <a:solidFill>
              <a:srgbClr val="00B0F0"/>
            </a:solidFill>
          </a:ln>
        </p:spPr>
        <p:txBody>
          <a:bodyPr wrap="none">
            <a:spAutoFit/>
          </a:bodyPr>
          <a:lstStyle/>
          <a:p>
            <a:r>
              <a:rPr lang="zh-CN" altLang="en-US" dirty="0" smtClean="0">
                <a:solidFill>
                  <a:srgbClr val="00B0F0"/>
                </a:solidFill>
              </a:rPr>
              <a:t>训练</a:t>
            </a:r>
            <a:endParaRPr lang="zh-CN" altLang="en-US" baseline="0" dirty="0" smtClean="0">
              <a:solidFill>
                <a:srgbClr val="00B0F0"/>
              </a:solidFill>
            </a:endParaRPr>
          </a:p>
        </p:txBody>
      </p:sp>
    </p:spTree>
    <p:extLst>
      <p:ext uri="{BB962C8B-B14F-4D97-AF65-F5344CB8AC3E}">
        <p14:creationId xmlns:p14="http://schemas.microsoft.com/office/powerpoint/2010/main" val="32104901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rotWithShape="1">
          <a:blip r:embed="rId3"/>
          <a:srcRect t="16332"/>
          <a:stretch/>
        </p:blipFill>
        <p:spPr>
          <a:xfrm>
            <a:off x="90378" y="0"/>
            <a:ext cx="12039885" cy="5663565"/>
          </a:xfrm>
          <a:prstGeom prst="rect">
            <a:avLst/>
          </a:prstGeom>
        </p:spPr>
      </p:pic>
      <p:sp>
        <p:nvSpPr>
          <p:cNvPr id="15" name="矩形 14"/>
          <p:cNvSpPr/>
          <p:nvPr/>
        </p:nvSpPr>
        <p:spPr>
          <a:xfrm>
            <a:off x="9092126" y="123366"/>
            <a:ext cx="646331" cy="369332"/>
          </a:xfrm>
          <a:prstGeom prst="rect">
            <a:avLst/>
          </a:prstGeom>
          <a:ln>
            <a:solidFill>
              <a:srgbClr val="00B0F0"/>
            </a:solidFill>
          </a:ln>
        </p:spPr>
        <p:txBody>
          <a:bodyPr wrap="none">
            <a:spAutoFit/>
          </a:bodyPr>
          <a:lstStyle/>
          <a:p>
            <a:r>
              <a:rPr lang="zh-CN" altLang="en-US" dirty="0" smtClean="0">
                <a:solidFill>
                  <a:srgbClr val="00B0F0"/>
                </a:solidFill>
              </a:rPr>
              <a:t>句单</a:t>
            </a:r>
            <a:endParaRPr lang="zh-CN" altLang="en-US" baseline="0" dirty="0" smtClean="0">
              <a:solidFill>
                <a:srgbClr val="00B0F0"/>
              </a:solidFill>
            </a:endParaRPr>
          </a:p>
        </p:txBody>
      </p:sp>
      <p:sp>
        <p:nvSpPr>
          <p:cNvPr id="16" name="矩形 15"/>
          <p:cNvSpPr/>
          <p:nvPr/>
        </p:nvSpPr>
        <p:spPr>
          <a:xfrm>
            <a:off x="9958696" y="123366"/>
            <a:ext cx="646331" cy="369332"/>
          </a:xfrm>
          <a:prstGeom prst="rect">
            <a:avLst/>
          </a:prstGeom>
          <a:ln>
            <a:solidFill>
              <a:srgbClr val="00B0F0"/>
            </a:solidFill>
          </a:ln>
        </p:spPr>
        <p:txBody>
          <a:bodyPr wrap="none">
            <a:spAutoFit/>
          </a:bodyPr>
          <a:lstStyle/>
          <a:p>
            <a:r>
              <a:rPr lang="zh-CN" altLang="en-US" baseline="0" dirty="0" smtClean="0">
                <a:solidFill>
                  <a:srgbClr val="00B0F0"/>
                </a:solidFill>
              </a:rPr>
              <a:t>报告</a:t>
            </a:r>
          </a:p>
        </p:txBody>
      </p:sp>
      <p:sp>
        <p:nvSpPr>
          <p:cNvPr id="17" name="矩形 16"/>
          <p:cNvSpPr/>
          <p:nvPr/>
        </p:nvSpPr>
        <p:spPr>
          <a:xfrm>
            <a:off x="10825266" y="127210"/>
            <a:ext cx="646331" cy="369332"/>
          </a:xfrm>
          <a:prstGeom prst="rect">
            <a:avLst/>
          </a:prstGeom>
          <a:ln>
            <a:solidFill>
              <a:srgbClr val="00B0F0"/>
            </a:solidFill>
          </a:ln>
        </p:spPr>
        <p:txBody>
          <a:bodyPr wrap="none">
            <a:spAutoFit/>
          </a:bodyPr>
          <a:lstStyle/>
          <a:p>
            <a:r>
              <a:rPr lang="zh-CN" altLang="en-US" dirty="0">
                <a:solidFill>
                  <a:srgbClr val="00B0F0"/>
                </a:solidFill>
              </a:rPr>
              <a:t>约师</a:t>
            </a:r>
            <a:endParaRPr lang="zh-CN" altLang="en-US" baseline="0" dirty="0" smtClean="0">
              <a:solidFill>
                <a:srgbClr val="00B0F0"/>
              </a:solidFill>
            </a:endParaRPr>
          </a:p>
        </p:txBody>
      </p:sp>
      <p:sp>
        <p:nvSpPr>
          <p:cNvPr id="18" name="矩形 17"/>
          <p:cNvSpPr/>
          <p:nvPr/>
        </p:nvSpPr>
        <p:spPr>
          <a:xfrm>
            <a:off x="9092126" y="652697"/>
            <a:ext cx="1123437" cy="369332"/>
          </a:xfrm>
          <a:prstGeom prst="rect">
            <a:avLst/>
          </a:prstGeom>
          <a:ln>
            <a:solidFill>
              <a:srgbClr val="00B0F0"/>
            </a:solidFill>
          </a:ln>
        </p:spPr>
        <p:txBody>
          <a:bodyPr wrap="square">
            <a:spAutoFit/>
          </a:bodyPr>
          <a:lstStyle/>
          <a:p>
            <a:r>
              <a:rPr lang="en-US" altLang="zh-CN" dirty="0" smtClean="0">
                <a:solidFill>
                  <a:srgbClr val="00B0F0"/>
                </a:solidFill>
              </a:rPr>
              <a:t>00: 00</a:t>
            </a:r>
            <a:endParaRPr lang="zh-CN" altLang="en-US" baseline="0" dirty="0" smtClean="0">
              <a:solidFill>
                <a:srgbClr val="00B0F0"/>
              </a:solidFill>
            </a:endParaRPr>
          </a:p>
        </p:txBody>
      </p:sp>
      <p:sp>
        <p:nvSpPr>
          <p:cNvPr id="11" name="矩形 10"/>
          <p:cNvSpPr/>
          <p:nvPr/>
        </p:nvSpPr>
        <p:spPr>
          <a:xfrm>
            <a:off x="531133" y="1287799"/>
            <a:ext cx="5138432" cy="5267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i="1" dirty="0" smtClean="0"/>
              <a:t>请根据题干框选拖拽原文</a:t>
            </a:r>
            <a:r>
              <a:rPr lang="zh-CN" altLang="en-US" sz="2400" i="1" dirty="0"/>
              <a:t>的</a:t>
            </a:r>
            <a:r>
              <a:rPr lang="en-US" altLang="zh-CN" sz="2400" i="1" dirty="0" smtClean="0"/>
              <a:t>3</a:t>
            </a:r>
            <a:r>
              <a:rPr lang="zh-CN" altLang="en-US" sz="2400" i="1" dirty="0" smtClean="0"/>
              <a:t>个出处</a:t>
            </a:r>
            <a:endParaRPr lang="zh-CN" altLang="en-US" sz="2400" dirty="0"/>
          </a:p>
        </p:txBody>
      </p:sp>
      <p:sp>
        <p:nvSpPr>
          <p:cNvPr id="12" name="矩形 11"/>
          <p:cNvSpPr/>
          <p:nvPr/>
        </p:nvSpPr>
        <p:spPr>
          <a:xfrm>
            <a:off x="27446" y="5340400"/>
            <a:ext cx="463397" cy="646331"/>
          </a:xfrm>
          <a:prstGeom prst="rect">
            <a:avLst/>
          </a:prstGeom>
          <a:ln>
            <a:solidFill>
              <a:srgbClr val="00B0F0"/>
            </a:solidFill>
          </a:ln>
        </p:spPr>
        <p:txBody>
          <a:bodyPr wrap="square">
            <a:spAutoFit/>
          </a:bodyPr>
          <a:lstStyle/>
          <a:p>
            <a:r>
              <a:rPr lang="zh-CN" altLang="en-US" dirty="0" smtClean="0">
                <a:solidFill>
                  <a:srgbClr val="00B0F0"/>
                </a:solidFill>
              </a:rPr>
              <a:t>解</a:t>
            </a:r>
            <a:endParaRPr lang="en-US" altLang="zh-CN" dirty="0" smtClean="0">
              <a:solidFill>
                <a:srgbClr val="00B0F0"/>
              </a:solidFill>
            </a:endParaRPr>
          </a:p>
          <a:p>
            <a:r>
              <a:rPr lang="zh-CN" altLang="en-US" dirty="0" smtClean="0">
                <a:solidFill>
                  <a:srgbClr val="00B0F0"/>
                </a:solidFill>
              </a:rPr>
              <a:t>答</a:t>
            </a:r>
            <a:endParaRPr lang="zh-CN" altLang="en-US" baseline="0" dirty="0" smtClean="0">
              <a:solidFill>
                <a:srgbClr val="00B0F0"/>
              </a:solidFill>
            </a:endParaRPr>
          </a:p>
        </p:txBody>
      </p:sp>
      <p:sp>
        <p:nvSpPr>
          <p:cNvPr id="19" name="圆角矩形 18"/>
          <p:cNvSpPr/>
          <p:nvPr/>
        </p:nvSpPr>
        <p:spPr>
          <a:xfrm>
            <a:off x="769249" y="4753252"/>
            <a:ext cx="5357231" cy="135962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选项</a:t>
            </a:r>
            <a:r>
              <a:rPr lang="en-US" altLang="zh-CN" dirty="0" smtClean="0"/>
              <a:t>1=Books became major vehicles for artistic expression</a:t>
            </a:r>
            <a:r>
              <a:rPr lang="zh-CN" altLang="en-US" dirty="0" smtClean="0"/>
              <a:t>，选项</a:t>
            </a:r>
            <a:r>
              <a:rPr lang="en-US" altLang="zh-CN" dirty="0" smtClean="0"/>
              <a:t>2=a wide range of books were produced</a:t>
            </a:r>
            <a:r>
              <a:rPr lang="zh-CN" altLang="en-US" dirty="0" smtClean="0"/>
              <a:t>，选项</a:t>
            </a:r>
            <a:r>
              <a:rPr lang="en-US" altLang="zh-CN" dirty="0" smtClean="0"/>
              <a:t>4=Most were made for sale on the open market</a:t>
            </a:r>
            <a:endParaRPr lang="zh-CN" altLang="en-US" dirty="0"/>
          </a:p>
        </p:txBody>
      </p:sp>
      <p:sp>
        <p:nvSpPr>
          <p:cNvPr id="20" name="文本框 19"/>
          <p:cNvSpPr txBox="1"/>
          <p:nvPr/>
        </p:nvSpPr>
        <p:spPr>
          <a:xfrm>
            <a:off x="2419523" y="6259154"/>
            <a:ext cx="1956967"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2400" dirty="0" smtClean="0"/>
              <a:t>30</a:t>
            </a:r>
            <a:endParaRPr lang="zh-CN" altLang="en-US" sz="2400" dirty="0"/>
          </a:p>
        </p:txBody>
      </p:sp>
      <p:sp>
        <p:nvSpPr>
          <p:cNvPr id="21" name="文本框 20"/>
          <p:cNvSpPr txBox="1"/>
          <p:nvPr/>
        </p:nvSpPr>
        <p:spPr>
          <a:xfrm>
            <a:off x="2419523" y="6240586"/>
            <a:ext cx="594010"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endParaRPr lang="zh-CN" altLang="en-US" sz="2400" dirty="0"/>
          </a:p>
        </p:txBody>
      </p:sp>
      <p:sp>
        <p:nvSpPr>
          <p:cNvPr id="23" name="矩形 22"/>
          <p:cNvSpPr/>
          <p:nvPr/>
        </p:nvSpPr>
        <p:spPr>
          <a:xfrm>
            <a:off x="5452124" y="1551173"/>
            <a:ext cx="217441" cy="276999"/>
          </a:xfrm>
          <a:prstGeom prst="rect">
            <a:avLst/>
          </a:prstGeom>
          <a:ln>
            <a:solidFill>
              <a:srgbClr val="00B0F0"/>
            </a:solidFill>
          </a:ln>
        </p:spPr>
        <p:txBody>
          <a:bodyPr wrap="square">
            <a:spAutoFit/>
          </a:bodyPr>
          <a:lstStyle/>
          <a:p>
            <a:r>
              <a:rPr lang="zh-CN" altLang="en-US" sz="1200" dirty="0">
                <a:solidFill>
                  <a:srgbClr val="00B0F0"/>
                </a:solidFill>
              </a:rPr>
              <a:t>？</a:t>
            </a:r>
            <a:endParaRPr lang="zh-CN" altLang="en-US" sz="1200" baseline="0" dirty="0" smtClean="0">
              <a:solidFill>
                <a:srgbClr val="00B0F0"/>
              </a:solidFill>
            </a:endParaRPr>
          </a:p>
        </p:txBody>
      </p:sp>
      <p:sp>
        <p:nvSpPr>
          <p:cNvPr id="25" name="右箭头 24"/>
          <p:cNvSpPr/>
          <p:nvPr/>
        </p:nvSpPr>
        <p:spPr>
          <a:xfrm>
            <a:off x="10624926" y="5986731"/>
            <a:ext cx="523505" cy="4803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6110320" y="718319"/>
            <a:ext cx="5862605" cy="343934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34" name="矩形 33"/>
          <p:cNvSpPr/>
          <p:nvPr/>
        </p:nvSpPr>
        <p:spPr>
          <a:xfrm>
            <a:off x="769249" y="3343277"/>
            <a:ext cx="5341071" cy="4281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35" name="矩形 34"/>
          <p:cNvSpPr/>
          <p:nvPr/>
        </p:nvSpPr>
        <p:spPr>
          <a:xfrm>
            <a:off x="769249" y="3823741"/>
            <a:ext cx="5341071" cy="4281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36" name="矩形 35"/>
          <p:cNvSpPr/>
          <p:nvPr/>
        </p:nvSpPr>
        <p:spPr>
          <a:xfrm>
            <a:off x="769249" y="4298935"/>
            <a:ext cx="5341071" cy="4281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37" name="矩形 36"/>
          <p:cNvSpPr/>
          <p:nvPr/>
        </p:nvSpPr>
        <p:spPr>
          <a:xfrm>
            <a:off x="769249" y="1895407"/>
            <a:ext cx="5341071" cy="4281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38" name="矩形 37"/>
          <p:cNvSpPr/>
          <p:nvPr/>
        </p:nvSpPr>
        <p:spPr>
          <a:xfrm>
            <a:off x="769249" y="2375871"/>
            <a:ext cx="5341071" cy="4281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39" name="矩形 38"/>
          <p:cNvSpPr/>
          <p:nvPr/>
        </p:nvSpPr>
        <p:spPr>
          <a:xfrm>
            <a:off x="769249" y="2851065"/>
            <a:ext cx="5341071" cy="4281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40" name="矩形 39"/>
          <p:cNvSpPr/>
          <p:nvPr/>
        </p:nvSpPr>
        <p:spPr>
          <a:xfrm>
            <a:off x="0" y="1900034"/>
            <a:ext cx="611911" cy="4281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t>选项</a:t>
            </a:r>
          </a:p>
        </p:txBody>
      </p:sp>
      <p:sp>
        <p:nvSpPr>
          <p:cNvPr id="41" name="矩形 40"/>
          <p:cNvSpPr/>
          <p:nvPr/>
        </p:nvSpPr>
        <p:spPr>
          <a:xfrm>
            <a:off x="-1" y="2364840"/>
            <a:ext cx="611911" cy="4281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t>出处</a:t>
            </a:r>
          </a:p>
        </p:txBody>
      </p:sp>
      <p:sp>
        <p:nvSpPr>
          <p:cNvPr id="42" name="矩形 41"/>
          <p:cNvSpPr/>
          <p:nvPr/>
        </p:nvSpPr>
        <p:spPr>
          <a:xfrm>
            <a:off x="-1" y="2857986"/>
            <a:ext cx="611911" cy="4281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t>选项</a:t>
            </a:r>
          </a:p>
        </p:txBody>
      </p:sp>
      <p:sp>
        <p:nvSpPr>
          <p:cNvPr id="43" name="矩形 42"/>
          <p:cNvSpPr/>
          <p:nvPr/>
        </p:nvSpPr>
        <p:spPr>
          <a:xfrm>
            <a:off x="-1" y="3353660"/>
            <a:ext cx="611911" cy="4281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t>出处</a:t>
            </a:r>
          </a:p>
        </p:txBody>
      </p:sp>
      <p:sp>
        <p:nvSpPr>
          <p:cNvPr id="44" name="矩形 43"/>
          <p:cNvSpPr/>
          <p:nvPr/>
        </p:nvSpPr>
        <p:spPr>
          <a:xfrm>
            <a:off x="-1" y="3823741"/>
            <a:ext cx="611911" cy="4281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t>选项</a:t>
            </a:r>
          </a:p>
        </p:txBody>
      </p:sp>
      <p:sp>
        <p:nvSpPr>
          <p:cNvPr id="45" name="矩形 44"/>
          <p:cNvSpPr/>
          <p:nvPr/>
        </p:nvSpPr>
        <p:spPr>
          <a:xfrm>
            <a:off x="-1" y="4315509"/>
            <a:ext cx="611911" cy="4281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t>出处</a:t>
            </a:r>
          </a:p>
        </p:txBody>
      </p:sp>
      <p:sp>
        <p:nvSpPr>
          <p:cNvPr id="46" name="矩形 45"/>
          <p:cNvSpPr/>
          <p:nvPr/>
        </p:nvSpPr>
        <p:spPr>
          <a:xfrm>
            <a:off x="8225556" y="116001"/>
            <a:ext cx="646331" cy="369332"/>
          </a:xfrm>
          <a:prstGeom prst="rect">
            <a:avLst/>
          </a:prstGeom>
          <a:ln>
            <a:solidFill>
              <a:srgbClr val="00B0F0"/>
            </a:solidFill>
          </a:ln>
        </p:spPr>
        <p:txBody>
          <a:bodyPr wrap="none">
            <a:spAutoFit/>
          </a:bodyPr>
          <a:lstStyle/>
          <a:p>
            <a:r>
              <a:rPr lang="zh-CN" altLang="en-US" dirty="0" smtClean="0">
                <a:solidFill>
                  <a:srgbClr val="00B0F0"/>
                </a:solidFill>
              </a:rPr>
              <a:t>训练</a:t>
            </a:r>
            <a:endParaRPr lang="zh-CN" altLang="en-US" baseline="0" dirty="0" smtClean="0">
              <a:solidFill>
                <a:srgbClr val="00B0F0"/>
              </a:solidFill>
            </a:endParaRPr>
          </a:p>
        </p:txBody>
      </p:sp>
    </p:spTree>
    <p:extLst>
      <p:ext uri="{BB962C8B-B14F-4D97-AF65-F5344CB8AC3E}">
        <p14:creationId xmlns:p14="http://schemas.microsoft.com/office/powerpoint/2010/main" val="11760260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rotWithShape="1">
          <a:blip r:embed="rId3"/>
          <a:srcRect t="16332"/>
          <a:stretch/>
        </p:blipFill>
        <p:spPr>
          <a:xfrm>
            <a:off x="90378" y="0"/>
            <a:ext cx="12039885" cy="5663565"/>
          </a:xfrm>
          <a:prstGeom prst="rect">
            <a:avLst/>
          </a:prstGeom>
        </p:spPr>
      </p:pic>
      <p:sp>
        <p:nvSpPr>
          <p:cNvPr id="15" name="矩形 14"/>
          <p:cNvSpPr/>
          <p:nvPr/>
        </p:nvSpPr>
        <p:spPr>
          <a:xfrm>
            <a:off x="9092126" y="123366"/>
            <a:ext cx="646331" cy="369332"/>
          </a:xfrm>
          <a:prstGeom prst="rect">
            <a:avLst/>
          </a:prstGeom>
          <a:ln>
            <a:solidFill>
              <a:srgbClr val="00B0F0"/>
            </a:solidFill>
          </a:ln>
        </p:spPr>
        <p:txBody>
          <a:bodyPr wrap="none">
            <a:spAutoFit/>
          </a:bodyPr>
          <a:lstStyle/>
          <a:p>
            <a:r>
              <a:rPr lang="zh-CN" altLang="en-US" dirty="0" smtClean="0">
                <a:solidFill>
                  <a:srgbClr val="00B0F0"/>
                </a:solidFill>
              </a:rPr>
              <a:t>句单</a:t>
            </a:r>
            <a:endParaRPr lang="zh-CN" altLang="en-US" baseline="0" dirty="0" smtClean="0">
              <a:solidFill>
                <a:srgbClr val="00B0F0"/>
              </a:solidFill>
            </a:endParaRPr>
          </a:p>
        </p:txBody>
      </p:sp>
      <p:sp>
        <p:nvSpPr>
          <p:cNvPr id="16" name="矩形 15"/>
          <p:cNvSpPr/>
          <p:nvPr/>
        </p:nvSpPr>
        <p:spPr>
          <a:xfrm>
            <a:off x="9958696" y="123366"/>
            <a:ext cx="646331" cy="369332"/>
          </a:xfrm>
          <a:prstGeom prst="rect">
            <a:avLst/>
          </a:prstGeom>
          <a:ln>
            <a:solidFill>
              <a:srgbClr val="00B0F0"/>
            </a:solidFill>
          </a:ln>
        </p:spPr>
        <p:txBody>
          <a:bodyPr wrap="none">
            <a:spAutoFit/>
          </a:bodyPr>
          <a:lstStyle/>
          <a:p>
            <a:r>
              <a:rPr lang="zh-CN" altLang="en-US" baseline="0" dirty="0" smtClean="0">
                <a:solidFill>
                  <a:srgbClr val="00B0F0"/>
                </a:solidFill>
              </a:rPr>
              <a:t>报告</a:t>
            </a:r>
          </a:p>
        </p:txBody>
      </p:sp>
      <p:sp>
        <p:nvSpPr>
          <p:cNvPr id="17" name="矩形 16"/>
          <p:cNvSpPr/>
          <p:nvPr/>
        </p:nvSpPr>
        <p:spPr>
          <a:xfrm>
            <a:off x="10825266" y="127210"/>
            <a:ext cx="646331" cy="369332"/>
          </a:xfrm>
          <a:prstGeom prst="rect">
            <a:avLst/>
          </a:prstGeom>
          <a:ln>
            <a:solidFill>
              <a:srgbClr val="00B0F0"/>
            </a:solidFill>
          </a:ln>
        </p:spPr>
        <p:txBody>
          <a:bodyPr wrap="none">
            <a:spAutoFit/>
          </a:bodyPr>
          <a:lstStyle/>
          <a:p>
            <a:r>
              <a:rPr lang="zh-CN" altLang="en-US" dirty="0">
                <a:solidFill>
                  <a:srgbClr val="00B0F0"/>
                </a:solidFill>
              </a:rPr>
              <a:t>约师</a:t>
            </a:r>
            <a:endParaRPr lang="zh-CN" altLang="en-US" baseline="0" dirty="0" smtClean="0">
              <a:solidFill>
                <a:srgbClr val="00B0F0"/>
              </a:solidFill>
            </a:endParaRPr>
          </a:p>
        </p:txBody>
      </p:sp>
      <p:sp>
        <p:nvSpPr>
          <p:cNvPr id="18" name="矩形 17"/>
          <p:cNvSpPr/>
          <p:nvPr/>
        </p:nvSpPr>
        <p:spPr>
          <a:xfrm>
            <a:off x="9092126" y="652697"/>
            <a:ext cx="1123437" cy="369332"/>
          </a:xfrm>
          <a:prstGeom prst="rect">
            <a:avLst/>
          </a:prstGeom>
          <a:ln>
            <a:solidFill>
              <a:srgbClr val="00B0F0"/>
            </a:solidFill>
          </a:ln>
        </p:spPr>
        <p:txBody>
          <a:bodyPr wrap="square">
            <a:spAutoFit/>
          </a:bodyPr>
          <a:lstStyle/>
          <a:p>
            <a:r>
              <a:rPr lang="en-US" altLang="zh-CN" dirty="0" smtClean="0">
                <a:solidFill>
                  <a:srgbClr val="00B0F0"/>
                </a:solidFill>
              </a:rPr>
              <a:t>00: 00</a:t>
            </a:r>
            <a:endParaRPr lang="zh-CN" altLang="en-US" baseline="0" dirty="0" smtClean="0">
              <a:solidFill>
                <a:srgbClr val="00B0F0"/>
              </a:solidFill>
            </a:endParaRPr>
          </a:p>
        </p:txBody>
      </p:sp>
      <p:sp>
        <p:nvSpPr>
          <p:cNvPr id="11" name="矩形 10"/>
          <p:cNvSpPr/>
          <p:nvPr/>
        </p:nvSpPr>
        <p:spPr>
          <a:xfrm>
            <a:off x="490843" y="1632581"/>
            <a:ext cx="5138432" cy="5267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i="1" dirty="0" smtClean="0"/>
              <a:t>请选择正确选项</a:t>
            </a:r>
            <a:endParaRPr lang="zh-CN" altLang="en-US" sz="2400" dirty="0"/>
          </a:p>
        </p:txBody>
      </p:sp>
      <p:sp>
        <p:nvSpPr>
          <p:cNvPr id="12" name="矩形 11"/>
          <p:cNvSpPr/>
          <p:nvPr/>
        </p:nvSpPr>
        <p:spPr>
          <a:xfrm>
            <a:off x="27446" y="5340400"/>
            <a:ext cx="463397" cy="646331"/>
          </a:xfrm>
          <a:prstGeom prst="rect">
            <a:avLst/>
          </a:prstGeom>
          <a:ln>
            <a:solidFill>
              <a:srgbClr val="00B0F0"/>
            </a:solidFill>
          </a:ln>
        </p:spPr>
        <p:txBody>
          <a:bodyPr wrap="square">
            <a:spAutoFit/>
          </a:bodyPr>
          <a:lstStyle/>
          <a:p>
            <a:r>
              <a:rPr lang="zh-CN" altLang="en-US" dirty="0" smtClean="0">
                <a:solidFill>
                  <a:srgbClr val="00B0F0"/>
                </a:solidFill>
              </a:rPr>
              <a:t>解</a:t>
            </a:r>
            <a:endParaRPr lang="en-US" altLang="zh-CN" dirty="0" smtClean="0">
              <a:solidFill>
                <a:srgbClr val="00B0F0"/>
              </a:solidFill>
            </a:endParaRPr>
          </a:p>
          <a:p>
            <a:r>
              <a:rPr lang="zh-CN" altLang="en-US" dirty="0" smtClean="0">
                <a:solidFill>
                  <a:srgbClr val="00B0F0"/>
                </a:solidFill>
              </a:rPr>
              <a:t>答</a:t>
            </a:r>
            <a:endParaRPr lang="zh-CN" altLang="en-US" baseline="0" dirty="0" smtClean="0">
              <a:solidFill>
                <a:srgbClr val="00B0F0"/>
              </a:solidFill>
            </a:endParaRPr>
          </a:p>
        </p:txBody>
      </p:sp>
      <p:sp>
        <p:nvSpPr>
          <p:cNvPr id="19" name="圆角矩形 18"/>
          <p:cNvSpPr/>
          <p:nvPr/>
        </p:nvSpPr>
        <p:spPr>
          <a:xfrm>
            <a:off x="769249" y="4995972"/>
            <a:ext cx="5357231" cy="11169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选项</a:t>
            </a:r>
            <a:r>
              <a:rPr lang="en-US" altLang="zh-CN" dirty="0" smtClean="0"/>
              <a:t>1=Books became major vehicles for artistic expression</a:t>
            </a:r>
            <a:r>
              <a:rPr lang="zh-CN" altLang="en-US" dirty="0" smtClean="0"/>
              <a:t>，选项</a:t>
            </a:r>
            <a:r>
              <a:rPr lang="en-US" altLang="zh-CN" dirty="0" smtClean="0"/>
              <a:t>2=a wide range of books were produced</a:t>
            </a:r>
            <a:r>
              <a:rPr lang="zh-CN" altLang="en-US" dirty="0" smtClean="0"/>
              <a:t>，选项</a:t>
            </a:r>
            <a:r>
              <a:rPr lang="en-US" altLang="zh-CN" dirty="0" smtClean="0"/>
              <a:t>4=Most were made for sale on the open market</a:t>
            </a:r>
            <a:endParaRPr lang="zh-CN" altLang="en-US" dirty="0"/>
          </a:p>
        </p:txBody>
      </p:sp>
      <p:sp>
        <p:nvSpPr>
          <p:cNvPr id="20" name="文本框 19"/>
          <p:cNvSpPr txBox="1"/>
          <p:nvPr/>
        </p:nvSpPr>
        <p:spPr>
          <a:xfrm>
            <a:off x="2419523" y="6259154"/>
            <a:ext cx="1956967"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2400" dirty="0" smtClean="0"/>
              <a:t>20</a:t>
            </a:r>
            <a:endParaRPr lang="zh-CN" altLang="en-US" sz="2400" dirty="0"/>
          </a:p>
        </p:txBody>
      </p:sp>
      <p:sp>
        <p:nvSpPr>
          <p:cNvPr id="21" name="文本框 20"/>
          <p:cNvSpPr txBox="1"/>
          <p:nvPr/>
        </p:nvSpPr>
        <p:spPr>
          <a:xfrm>
            <a:off x="2419523" y="6240586"/>
            <a:ext cx="594010"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endParaRPr lang="zh-CN" altLang="en-US" sz="2400" dirty="0"/>
          </a:p>
        </p:txBody>
      </p:sp>
      <p:sp>
        <p:nvSpPr>
          <p:cNvPr id="23" name="矩形 22"/>
          <p:cNvSpPr/>
          <p:nvPr/>
        </p:nvSpPr>
        <p:spPr>
          <a:xfrm>
            <a:off x="5411834" y="1871739"/>
            <a:ext cx="217441" cy="276999"/>
          </a:xfrm>
          <a:prstGeom prst="rect">
            <a:avLst/>
          </a:prstGeom>
          <a:ln>
            <a:solidFill>
              <a:srgbClr val="00B0F0"/>
            </a:solidFill>
          </a:ln>
        </p:spPr>
        <p:txBody>
          <a:bodyPr wrap="square">
            <a:spAutoFit/>
          </a:bodyPr>
          <a:lstStyle/>
          <a:p>
            <a:r>
              <a:rPr lang="zh-CN" altLang="en-US" sz="1200" dirty="0">
                <a:solidFill>
                  <a:srgbClr val="00B0F0"/>
                </a:solidFill>
              </a:rPr>
              <a:t>？</a:t>
            </a:r>
            <a:endParaRPr lang="zh-CN" altLang="en-US" sz="1200" baseline="0" dirty="0" smtClean="0">
              <a:solidFill>
                <a:srgbClr val="00B0F0"/>
              </a:solidFill>
            </a:endParaRPr>
          </a:p>
        </p:txBody>
      </p:sp>
      <p:sp>
        <p:nvSpPr>
          <p:cNvPr id="25" name="右箭头 24"/>
          <p:cNvSpPr/>
          <p:nvPr/>
        </p:nvSpPr>
        <p:spPr>
          <a:xfrm>
            <a:off x="10624926" y="5986731"/>
            <a:ext cx="523505" cy="4803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6110320" y="718319"/>
            <a:ext cx="5862605" cy="343934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22" name="矩形 21"/>
          <p:cNvSpPr/>
          <p:nvPr/>
        </p:nvSpPr>
        <p:spPr>
          <a:xfrm>
            <a:off x="0" y="2212593"/>
            <a:ext cx="6126480" cy="15439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Calibri" panose="020F0502020204030204" pitchFamily="34" charset="0"/>
              <a:buChar char="⃝"/>
            </a:pPr>
            <a:r>
              <a:rPr lang="en-US" altLang="zh-CN" dirty="0" smtClean="0"/>
              <a:t>Books were an important form of artistic expression.</a:t>
            </a:r>
            <a:endParaRPr lang="en-US" altLang="zh-CN" dirty="0"/>
          </a:p>
          <a:p>
            <a:pPr marL="285750" indent="-285750">
              <a:buFont typeface="Calibri" panose="020F0502020204030204" pitchFamily="34" charset="0"/>
              <a:buChar char="⃝"/>
            </a:pPr>
            <a:r>
              <a:rPr lang="en-US" altLang="zh-CN" dirty="0" smtClean="0"/>
              <a:t>A wide variety of books with different styles and topics became available.</a:t>
            </a:r>
            <a:endParaRPr lang="en-US" altLang="zh-CN" dirty="0"/>
          </a:p>
          <a:p>
            <a:pPr marL="285750" indent="-285750">
              <a:buFont typeface="Calibri" panose="020F0502020204030204" pitchFamily="34" charset="0"/>
              <a:buChar char="⃝"/>
            </a:pPr>
            <a:r>
              <a:rPr lang="en-US" altLang="zh-CN" dirty="0" smtClean="0"/>
              <a:t>They were sold primarily near mosques.</a:t>
            </a:r>
            <a:endParaRPr lang="en-US" altLang="zh-CN" dirty="0"/>
          </a:p>
          <a:p>
            <a:pPr marL="285750" indent="-285750">
              <a:buFont typeface="Calibri" panose="020F0502020204030204" pitchFamily="34" charset="0"/>
              <a:buChar char="⃝"/>
            </a:pPr>
            <a:r>
              <a:rPr lang="en-US" altLang="zh-CN" dirty="0" smtClean="0"/>
              <a:t>Most books were intended for sale on the open market.</a:t>
            </a:r>
            <a:endParaRPr lang="zh-CN" altLang="en-US" dirty="0"/>
          </a:p>
        </p:txBody>
      </p:sp>
      <p:sp>
        <p:nvSpPr>
          <p:cNvPr id="27" name="矩形 26"/>
          <p:cNvSpPr/>
          <p:nvPr/>
        </p:nvSpPr>
        <p:spPr>
          <a:xfrm>
            <a:off x="-16160" y="4427840"/>
            <a:ext cx="6126480" cy="5042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28" name="矩形 27"/>
          <p:cNvSpPr/>
          <p:nvPr/>
        </p:nvSpPr>
        <p:spPr>
          <a:xfrm>
            <a:off x="490843" y="3820411"/>
            <a:ext cx="5138432" cy="5267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i="1" dirty="0" smtClean="0"/>
              <a:t>请选择原文出处</a:t>
            </a:r>
            <a:endParaRPr lang="zh-CN" altLang="en-US" sz="2400" dirty="0"/>
          </a:p>
        </p:txBody>
      </p:sp>
      <p:sp>
        <p:nvSpPr>
          <p:cNvPr id="31" name="矩形 30"/>
          <p:cNvSpPr/>
          <p:nvPr/>
        </p:nvSpPr>
        <p:spPr>
          <a:xfrm>
            <a:off x="8225556" y="116001"/>
            <a:ext cx="646331" cy="369332"/>
          </a:xfrm>
          <a:prstGeom prst="rect">
            <a:avLst/>
          </a:prstGeom>
          <a:ln>
            <a:solidFill>
              <a:srgbClr val="00B0F0"/>
            </a:solidFill>
          </a:ln>
        </p:spPr>
        <p:txBody>
          <a:bodyPr wrap="none">
            <a:spAutoFit/>
          </a:bodyPr>
          <a:lstStyle/>
          <a:p>
            <a:r>
              <a:rPr lang="zh-CN" altLang="en-US" dirty="0" smtClean="0">
                <a:solidFill>
                  <a:srgbClr val="00B0F0"/>
                </a:solidFill>
              </a:rPr>
              <a:t>训练</a:t>
            </a:r>
            <a:endParaRPr lang="zh-CN" altLang="en-US" baseline="0" dirty="0" smtClean="0">
              <a:solidFill>
                <a:srgbClr val="00B0F0"/>
              </a:solidFill>
            </a:endParaRPr>
          </a:p>
        </p:txBody>
      </p:sp>
    </p:spTree>
    <p:extLst>
      <p:ext uri="{BB962C8B-B14F-4D97-AF65-F5344CB8AC3E}">
        <p14:creationId xmlns:p14="http://schemas.microsoft.com/office/powerpoint/2010/main" val="34080750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52576" y="1543051"/>
            <a:ext cx="9144000" cy="1771649"/>
          </a:xfrm>
        </p:spPr>
        <p:txBody>
          <a:bodyPr>
            <a:normAutofit/>
          </a:bodyPr>
          <a:lstStyle/>
          <a:p>
            <a:r>
              <a:rPr lang="en-US" altLang="zh-CN" dirty="0"/>
              <a:t>2</a:t>
            </a:r>
            <a:r>
              <a:rPr lang="en-US" altLang="zh-CN" dirty="0" smtClean="0"/>
              <a:t>.</a:t>
            </a:r>
            <a:r>
              <a:rPr lang="zh-CN" altLang="en-US" dirty="0"/>
              <a:t>指代题，词汇</a:t>
            </a:r>
            <a:r>
              <a:rPr lang="zh-CN" altLang="en-US" dirty="0" smtClean="0"/>
              <a:t>题</a:t>
            </a:r>
            <a:endParaRPr lang="zh-CN" altLang="en-US" dirty="0"/>
          </a:p>
        </p:txBody>
      </p:sp>
    </p:spTree>
    <p:extLst>
      <p:ext uri="{BB962C8B-B14F-4D97-AF65-F5344CB8AC3E}">
        <p14:creationId xmlns:p14="http://schemas.microsoft.com/office/powerpoint/2010/main" val="22188006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3"/>
          <a:srcRect t="16165"/>
          <a:stretch/>
        </p:blipFill>
        <p:spPr>
          <a:xfrm>
            <a:off x="19050" y="21430"/>
            <a:ext cx="12192000" cy="5746611"/>
          </a:xfrm>
          <a:prstGeom prst="rect">
            <a:avLst/>
          </a:prstGeom>
        </p:spPr>
      </p:pic>
      <p:sp>
        <p:nvSpPr>
          <p:cNvPr id="9" name="矩形 8"/>
          <p:cNvSpPr/>
          <p:nvPr/>
        </p:nvSpPr>
        <p:spPr>
          <a:xfrm>
            <a:off x="4730" y="2358471"/>
            <a:ext cx="6115050" cy="4469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b="1" dirty="0" smtClean="0"/>
              <a:t>判断</a:t>
            </a:r>
            <a:r>
              <a:rPr lang="zh-CN" altLang="en-US" sz="2800" b="1" dirty="0"/>
              <a:t>词义</a:t>
            </a:r>
          </a:p>
        </p:txBody>
      </p:sp>
      <p:sp>
        <p:nvSpPr>
          <p:cNvPr id="14" name="矩形 13"/>
          <p:cNvSpPr/>
          <p:nvPr/>
        </p:nvSpPr>
        <p:spPr>
          <a:xfrm>
            <a:off x="0" y="3526989"/>
            <a:ext cx="6115050" cy="4469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b="1" dirty="0" smtClean="0"/>
              <a:t>猜测词义</a:t>
            </a:r>
            <a:endParaRPr lang="zh-CN" altLang="en-US" sz="2800" b="1" dirty="0"/>
          </a:p>
        </p:txBody>
      </p:sp>
      <p:sp>
        <p:nvSpPr>
          <p:cNvPr id="15" name="矩形 14"/>
          <p:cNvSpPr/>
          <p:nvPr/>
        </p:nvSpPr>
        <p:spPr>
          <a:xfrm>
            <a:off x="9092126" y="123366"/>
            <a:ext cx="646331" cy="369332"/>
          </a:xfrm>
          <a:prstGeom prst="rect">
            <a:avLst/>
          </a:prstGeom>
          <a:ln>
            <a:solidFill>
              <a:srgbClr val="00B0F0"/>
            </a:solidFill>
          </a:ln>
        </p:spPr>
        <p:txBody>
          <a:bodyPr wrap="none">
            <a:spAutoFit/>
          </a:bodyPr>
          <a:lstStyle/>
          <a:p>
            <a:r>
              <a:rPr lang="zh-CN" altLang="en-US" dirty="0" smtClean="0">
                <a:solidFill>
                  <a:srgbClr val="00B0F0"/>
                </a:solidFill>
              </a:rPr>
              <a:t>句单</a:t>
            </a:r>
            <a:endParaRPr lang="zh-CN" altLang="en-US" baseline="0" dirty="0" smtClean="0">
              <a:solidFill>
                <a:srgbClr val="00B0F0"/>
              </a:solidFill>
            </a:endParaRPr>
          </a:p>
        </p:txBody>
      </p:sp>
      <p:sp>
        <p:nvSpPr>
          <p:cNvPr id="16" name="矩形 15"/>
          <p:cNvSpPr/>
          <p:nvPr/>
        </p:nvSpPr>
        <p:spPr>
          <a:xfrm>
            <a:off x="9958696" y="123366"/>
            <a:ext cx="646331" cy="369332"/>
          </a:xfrm>
          <a:prstGeom prst="rect">
            <a:avLst/>
          </a:prstGeom>
          <a:ln>
            <a:solidFill>
              <a:srgbClr val="00B0F0"/>
            </a:solidFill>
          </a:ln>
        </p:spPr>
        <p:txBody>
          <a:bodyPr wrap="none">
            <a:spAutoFit/>
          </a:bodyPr>
          <a:lstStyle/>
          <a:p>
            <a:r>
              <a:rPr lang="zh-CN" altLang="en-US" baseline="0" dirty="0" smtClean="0">
                <a:solidFill>
                  <a:srgbClr val="00B0F0"/>
                </a:solidFill>
              </a:rPr>
              <a:t>报告</a:t>
            </a:r>
          </a:p>
        </p:txBody>
      </p:sp>
      <p:sp>
        <p:nvSpPr>
          <p:cNvPr id="17" name="矩形 16"/>
          <p:cNvSpPr/>
          <p:nvPr/>
        </p:nvSpPr>
        <p:spPr>
          <a:xfrm>
            <a:off x="10825266" y="127210"/>
            <a:ext cx="646331" cy="369332"/>
          </a:xfrm>
          <a:prstGeom prst="rect">
            <a:avLst/>
          </a:prstGeom>
          <a:ln>
            <a:solidFill>
              <a:srgbClr val="00B0F0"/>
            </a:solidFill>
          </a:ln>
        </p:spPr>
        <p:txBody>
          <a:bodyPr wrap="none">
            <a:spAutoFit/>
          </a:bodyPr>
          <a:lstStyle/>
          <a:p>
            <a:r>
              <a:rPr lang="zh-CN" altLang="en-US" dirty="0">
                <a:solidFill>
                  <a:srgbClr val="00B0F0"/>
                </a:solidFill>
              </a:rPr>
              <a:t>约师</a:t>
            </a:r>
            <a:endParaRPr lang="zh-CN" altLang="en-US" baseline="0" dirty="0" smtClean="0">
              <a:solidFill>
                <a:srgbClr val="00B0F0"/>
              </a:solidFill>
            </a:endParaRPr>
          </a:p>
        </p:txBody>
      </p:sp>
      <p:sp>
        <p:nvSpPr>
          <p:cNvPr id="18" name="矩形 17"/>
          <p:cNvSpPr/>
          <p:nvPr/>
        </p:nvSpPr>
        <p:spPr>
          <a:xfrm>
            <a:off x="9092126" y="652697"/>
            <a:ext cx="1123437" cy="369332"/>
          </a:xfrm>
          <a:prstGeom prst="rect">
            <a:avLst/>
          </a:prstGeom>
          <a:ln>
            <a:solidFill>
              <a:srgbClr val="00B0F0"/>
            </a:solidFill>
          </a:ln>
        </p:spPr>
        <p:txBody>
          <a:bodyPr wrap="square">
            <a:spAutoFit/>
          </a:bodyPr>
          <a:lstStyle/>
          <a:p>
            <a:r>
              <a:rPr lang="en-US" altLang="zh-CN" dirty="0" smtClean="0">
                <a:solidFill>
                  <a:srgbClr val="00B0F0"/>
                </a:solidFill>
              </a:rPr>
              <a:t>00: 00</a:t>
            </a:r>
            <a:endParaRPr lang="zh-CN" altLang="en-US" baseline="0" dirty="0" smtClean="0">
              <a:solidFill>
                <a:srgbClr val="00B0F0"/>
              </a:solidFill>
            </a:endParaRPr>
          </a:p>
        </p:txBody>
      </p:sp>
      <p:sp>
        <p:nvSpPr>
          <p:cNvPr id="12" name="矩形 11"/>
          <p:cNvSpPr/>
          <p:nvPr/>
        </p:nvSpPr>
        <p:spPr>
          <a:xfrm>
            <a:off x="8225556" y="116001"/>
            <a:ext cx="646331" cy="369332"/>
          </a:xfrm>
          <a:prstGeom prst="rect">
            <a:avLst/>
          </a:prstGeom>
          <a:ln>
            <a:solidFill>
              <a:srgbClr val="00B0F0"/>
            </a:solidFill>
          </a:ln>
        </p:spPr>
        <p:txBody>
          <a:bodyPr wrap="none">
            <a:spAutoFit/>
          </a:bodyPr>
          <a:lstStyle/>
          <a:p>
            <a:r>
              <a:rPr lang="zh-CN" altLang="en-US" dirty="0" smtClean="0">
                <a:solidFill>
                  <a:srgbClr val="00B0F0"/>
                </a:solidFill>
              </a:rPr>
              <a:t>训练</a:t>
            </a:r>
            <a:endParaRPr lang="zh-CN" altLang="en-US" baseline="0" dirty="0" smtClean="0">
              <a:solidFill>
                <a:srgbClr val="00B0F0"/>
              </a:solidFill>
            </a:endParaRPr>
          </a:p>
        </p:txBody>
      </p:sp>
    </p:spTree>
    <p:extLst>
      <p:ext uri="{BB962C8B-B14F-4D97-AF65-F5344CB8AC3E}">
        <p14:creationId xmlns:p14="http://schemas.microsoft.com/office/powerpoint/2010/main" val="26659416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1. </a:t>
            </a:r>
            <a:r>
              <a:rPr lang="zh-CN" altLang="en-US" dirty="0" smtClean="0"/>
              <a:t>简单句</a:t>
            </a:r>
            <a:endParaRPr lang="zh-CN" altLang="en-US" dirty="0"/>
          </a:p>
        </p:txBody>
      </p:sp>
    </p:spTree>
    <p:extLst>
      <p:ext uri="{BB962C8B-B14F-4D97-AF65-F5344CB8AC3E}">
        <p14:creationId xmlns:p14="http://schemas.microsoft.com/office/powerpoint/2010/main" val="35811422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3"/>
          <a:srcRect t="16165"/>
          <a:stretch/>
        </p:blipFill>
        <p:spPr>
          <a:xfrm>
            <a:off x="19050" y="21430"/>
            <a:ext cx="12192000" cy="5746611"/>
          </a:xfrm>
          <a:prstGeom prst="rect">
            <a:avLst/>
          </a:prstGeom>
        </p:spPr>
      </p:pic>
      <p:sp>
        <p:nvSpPr>
          <p:cNvPr id="15" name="矩形 14"/>
          <p:cNvSpPr/>
          <p:nvPr/>
        </p:nvSpPr>
        <p:spPr>
          <a:xfrm>
            <a:off x="9092126" y="123366"/>
            <a:ext cx="646331" cy="369332"/>
          </a:xfrm>
          <a:prstGeom prst="rect">
            <a:avLst/>
          </a:prstGeom>
          <a:ln>
            <a:solidFill>
              <a:srgbClr val="00B0F0"/>
            </a:solidFill>
          </a:ln>
        </p:spPr>
        <p:txBody>
          <a:bodyPr wrap="none">
            <a:spAutoFit/>
          </a:bodyPr>
          <a:lstStyle/>
          <a:p>
            <a:r>
              <a:rPr lang="zh-CN" altLang="en-US" dirty="0" smtClean="0">
                <a:solidFill>
                  <a:srgbClr val="00B0F0"/>
                </a:solidFill>
              </a:rPr>
              <a:t>句单</a:t>
            </a:r>
            <a:endParaRPr lang="zh-CN" altLang="en-US" baseline="0" dirty="0" smtClean="0">
              <a:solidFill>
                <a:srgbClr val="00B0F0"/>
              </a:solidFill>
            </a:endParaRPr>
          </a:p>
        </p:txBody>
      </p:sp>
      <p:sp>
        <p:nvSpPr>
          <p:cNvPr id="16" name="矩形 15"/>
          <p:cNvSpPr/>
          <p:nvPr/>
        </p:nvSpPr>
        <p:spPr>
          <a:xfrm>
            <a:off x="9958696" y="123366"/>
            <a:ext cx="646331" cy="369332"/>
          </a:xfrm>
          <a:prstGeom prst="rect">
            <a:avLst/>
          </a:prstGeom>
          <a:ln>
            <a:solidFill>
              <a:srgbClr val="00B0F0"/>
            </a:solidFill>
          </a:ln>
        </p:spPr>
        <p:txBody>
          <a:bodyPr wrap="none">
            <a:spAutoFit/>
          </a:bodyPr>
          <a:lstStyle/>
          <a:p>
            <a:r>
              <a:rPr lang="zh-CN" altLang="en-US" baseline="0" dirty="0" smtClean="0">
                <a:solidFill>
                  <a:srgbClr val="00B0F0"/>
                </a:solidFill>
              </a:rPr>
              <a:t>报告</a:t>
            </a:r>
          </a:p>
        </p:txBody>
      </p:sp>
      <p:sp>
        <p:nvSpPr>
          <p:cNvPr id="17" name="矩形 16"/>
          <p:cNvSpPr/>
          <p:nvPr/>
        </p:nvSpPr>
        <p:spPr>
          <a:xfrm>
            <a:off x="10825266" y="127210"/>
            <a:ext cx="646331" cy="369332"/>
          </a:xfrm>
          <a:prstGeom prst="rect">
            <a:avLst/>
          </a:prstGeom>
          <a:ln>
            <a:solidFill>
              <a:srgbClr val="00B0F0"/>
            </a:solidFill>
          </a:ln>
        </p:spPr>
        <p:txBody>
          <a:bodyPr wrap="none">
            <a:spAutoFit/>
          </a:bodyPr>
          <a:lstStyle/>
          <a:p>
            <a:r>
              <a:rPr lang="zh-CN" altLang="en-US" dirty="0">
                <a:solidFill>
                  <a:srgbClr val="00B0F0"/>
                </a:solidFill>
              </a:rPr>
              <a:t>约师</a:t>
            </a:r>
            <a:endParaRPr lang="zh-CN" altLang="en-US" baseline="0" dirty="0" smtClean="0">
              <a:solidFill>
                <a:srgbClr val="00B0F0"/>
              </a:solidFill>
            </a:endParaRPr>
          </a:p>
        </p:txBody>
      </p:sp>
      <p:sp>
        <p:nvSpPr>
          <p:cNvPr id="18" name="矩形 17"/>
          <p:cNvSpPr/>
          <p:nvPr/>
        </p:nvSpPr>
        <p:spPr>
          <a:xfrm>
            <a:off x="9092126" y="652697"/>
            <a:ext cx="1123437" cy="369332"/>
          </a:xfrm>
          <a:prstGeom prst="rect">
            <a:avLst/>
          </a:prstGeom>
          <a:ln>
            <a:solidFill>
              <a:srgbClr val="00B0F0"/>
            </a:solidFill>
          </a:ln>
        </p:spPr>
        <p:txBody>
          <a:bodyPr wrap="square">
            <a:spAutoFit/>
          </a:bodyPr>
          <a:lstStyle/>
          <a:p>
            <a:r>
              <a:rPr lang="en-US" altLang="zh-CN" dirty="0" smtClean="0">
                <a:solidFill>
                  <a:srgbClr val="00B0F0"/>
                </a:solidFill>
              </a:rPr>
              <a:t>00: 00</a:t>
            </a:r>
            <a:endParaRPr lang="zh-CN" altLang="en-US" baseline="0" dirty="0" smtClean="0">
              <a:solidFill>
                <a:srgbClr val="00B0F0"/>
              </a:solidFill>
            </a:endParaRPr>
          </a:p>
        </p:txBody>
      </p:sp>
      <p:sp>
        <p:nvSpPr>
          <p:cNvPr id="10" name="矩形 9"/>
          <p:cNvSpPr/>
          <p:nvPr/>
        </p:nvSpPr>
        <p:spPr>
          <a:xfrm>
            <a:off x="516844" y="1689173"/>
            <a:ext cx="4900054" cy="6576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i="1" dirty="0" smtClean="0"/>
              <a:t>请直接选择词义或选择无法判断</a:t>
            </a:r>
            <a:endParaRPr lang="zh-CN" altLang="en-US" sz="2400" dirty="0"/>
          </a:p>
        </p:txBody>
      </p:sp>
      <p:sp>
        <p:nvSpPr>
          <p:cNvPr id="12" name="矩形 11"/>
          <p:cNvSpPr/>
          <p:nvPr/>
        </p:nvSpPr>
        <p:spPr>
          <a:xfrm>
            <a:off x="0" y="2345214"/>
            <a:ext cx="6126480" cy="34244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Visited</a:t>
            </a:r>
          </a:p>
          <a:p>
            <a:pPr algn="ctr"/>
            <a:endParaRPr lang="en-US" altLang="zh-CN" dirty="0"/>
          </a:p>
          <a:p>
            <a:pPr algn="ctr"/>
            <a:r>
              <a:rPr lang="en-US" altLang="zh-CN" dirty="0" smtClean="0"/>
              <a:t>Owned</a:t>
            </a:r>
          </a:p>
          <a:p>
            <a:pPr algn="ctr"/>
            <a:endParaRPr lang="en-US" altLang="zh-CN" dirty="0"/>
          </a:p>
          <a:p>
            <a:pPr algn="ctr"/>
            <a:r>
              <a:rPr lang="en-US" altLang="zh-CN" dirty="0" smtClean="0"/>
              <a:t>Praised</a:t>
            </a:r>
          </a:p>
          <a:p>
            <a:pPr algn="ctr"/>
            <a:endParaRPr lang="en-US" altLang="zh-CN" dirty="0"/>
          </a:p>
          <a:p>
            <a:pPr algn="ctr"/>
            <a:r>
              <a:rPr lang="en-US" altLang="zh-CN" dirty="0" smtClean="0"/>
              <a:t>Supported</a:t>
            </a:r>
          </a:p>
          <a:p>
            <a:pPr algn="ctr"/>
            <a:endParaRPr lang="en-US" altLang="zh-CN" dirty="0"/>
          </a:p>
          <a:p>
            <a:pPr algn="ctr"/>
            <a:r>
              <a:rPr lang="zh-CN" altLang="en-US" dirty="0" smtClean="0"/>
              <a:t>无法判断</a:t>
            </a:r>
            <a:endParaRPr lang="zh-CN" altLang="en-US" dirty="0"/>
          </a:p>
        </p:txBody>
      </p:sp>
      <p:sp>
        <p:nvSpPr>
          <p:cNvPr id="13" name="右箭头 12"/>
          <p:cNvSpPr/>
          <p:nvPr/>
        </p:nvSpPr>
        <p:spPr>
          <a:xfrm>
            <a:off x="10624926" y="5986731"/>
            <a:ext cx="523505" cy="4803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8225556" y="116001"/>
            <a:ext cx="646331" cy="369332"/>
          </a:xfrm>
          <a:prstGeom prst="rect">
            <a:avLst/>
          </a:prstGeom>
          <a:ln>
            <a:solidFill>
              <a:srgbClr val="00B0F0"/>
            </a:solidFill>
          </a:ln>
        </p:spPr>
        <p:txBody>
          <a:bodyPr wrap="none">
            <a:spAutoFit/>
          </a:bodyPr>
          <a:lstStyle/>
          <a:p>
            <a:r>
              <a:rPr lang="zh-CN" altLang="en-US" dirty="0" smtClean="0">
                <a:solidFill>
                  <a:srgbClr val="00B0F0"/>
                </a:solidFill>
              </a:rPr>
              <a:t>训练</a:t>
            </a:r>
            <a:endParaRPr lang="zh-CN" altLang="en-US" baseline="0" dirty="0" smtClean="0">
              <a:solidFill>
                <a:srgbClr val="00B0F0"/>
              </a:solidFill>
            </a:endParaRPr>
          </a:p>
        </p:txBody>
      </p:sp>
      <p:sp>
        <p:nvSpPr>
          <p:cNvPr id="14" name="文本框 13"/>
          <p:cNvSpPr txBox="1"/>
          <p:nvPr/>
        </p:nvSpPr>
        <p:spPr>
          <a:xfrm>
            <a:off x="2048048" y="5962417"/>
            <a:ext cx="1956967"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2400" dirty="0" smtClean="0"/>
              <a:t>15</a:t>
            </a:r>
            <a:endParaRPr lang="zh-CN" altLang="en-US" sz="2400" dirty="0"/>
          </a:p>
        </p:txBody>
      </p:sp>
      <p:sp>
        <p:nvSpPr>
          <p:cNvPr id="20" name="文本框 19"/>
          <p:cNvSpPr txBox="1"/>
          <p:nvPr/>
        </p:nvSpPr>
        <p:spPr>
          <a:xfrm>
            <a:off x="2048048" y="5962417"/>
            <a:ext cx="594010"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endParaRPr lang="zh-CN" altLang="en-US" sz="2400" dirty="0"/>
          </a:p>
        </p:txBody>
      </p:sp>
    </p:spTree>
    <p:extLst>
      <p:ext uri="{BB962C8B-B14F-4D97-AF65-F5344CB8AC3E}">
        <p14:creationId xmlns:p14="http://schemas.microsoft.com/office/powerpoint/2010/main" val="2580926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3"/>
          <a:srcRect t="16165"/>
          <a:stretch/>
        </p:blipFill>
        <p:spPr>
          <a:xfrm>
            <a:off x="19050" y="21430"/>
            <a:ext cx="12192000" cy="5746611"/>
          </a:xfrm>
          <a:prstGeom prst="rect">
            <a:avLst/>
          </a:prstGeom>
        </p:spPr>
      </p:pic>
      <p:sp>
        <p:nvSpPr>
          <p:cNvPr id="15" name="矩形 14"/>
          <p:cNvSpPr/>
          <p:nvPr/>
        </p:nvSpPr>
        <p:spPr>
          <a:xfrm>
            <a:off x="9092126" y="123366"/>
            <a:ext cx="646331" cy="369332"/>
          </a:xfrm>
          <a:prstGeom prst="rect">
            <a:avLst/>
          </a:prstGeom>
          <a:ln>
            <a:solidFill>
              <a:srgbClr val="00B0F0"/>
            </a:solidFill>
          </a:ln>
        </p:spPr>
        <p:txBody>
          <a:bodyPr wrap="none">
            <a:spAutoFit/>
          </a:bodyPr>
          <a:lstStyle/>
          <a:p>
            <a:r>
              <a:rPr lang="zh-CN" altLang="en-US" dirty="0" smtClean="0">
                <a:solidFill>
                  <a:srgbClr val="00B0F0"/>
                </a:solidFill>
              </a:rPr>
              <a:t>句单</a:t>
            </a:r>
            <a:endParaRPr lang="zh-CN" altLang="en-US" baseline="0" dirty="0" smtClean="0">
              <a:solidFill>
                <a:srgbClr val="00B0F0"/>
              </a:solidFill>
            </a:endParaRPr>
          </a:p>
        </p:txBody>
      </p:sp>
      <p:sp>
        <p:nvSpPr>
          <p:cNvPr id="16" name="矩形 15"/>
          <p:cNvSpPr/>
          <p:nvPr/>
        </p:nvSpPr>
        <p:spPr>
          <a:xfrm>
            <a:off x="9958696" y="123366"/>
            <a:ext cx="646331" cy="369332"/>
          </a:xfrm>
          <a:prstGeom prst="rect">
            <a:avLst/>
          </a:prstGeom>
          <a:ln>
            <a:solidFill>
              <a:srgbClr val="00B0F0"/>
            </a:solidFill>
          </a:ln>
        </p:spPr>
        <p:txBody>
          <a:bodyPr wrap="none">
            <a:spAutoFit/>
          </a:bodyPr>
          <a:lstStyle/>
          <a:p>
            <a:r>
              <a:rPr lang="zh-CN" altLang="en-US" baseline="0" dirty="0" smtClean="0">
                <a:solidFill>
                  <a:srgbClr val="00B0F0"/>
                </a:solidFill>
              </a:rPr>
              <a:t>报告</a:t>
            </a:r>
          </a:p>
        </p:txBody>
      </p:sp>
      <p:sp>
        <p:nvSpPr>
          <p:cNvPr id="17" name="矩形 16"/>
          <p:cNvSpPr/>
          <p:nvPr/>
        </p:nvSpPr>
        <p:spPr>
          <a:xfrm>
            <a:off x="10825266" y="127210"/>
            <a:ext cx="646331" cy="369332"/>
          </a:xfrm>
          <a:prstGeom prst="rect">
            <a:avLst/>
          </a:prstGeom>
          <a:ln>
            <a:solidFill>
              <a:srgbClr val="00B0F0"/>
            </a:solidFill>
          </a:ln>
        </p:spPr>
        <p:txBody>
          <a:bodyPr wrap="none">
            <a:spAutoFit/>
          </a:bodyPr>
          <a:lstStyle/>
          <a:p>
            <a:r>
              <a:rPr lang="zh-CN" altLang="en-US" dirty="0">
                <a:solidFill>
                  <a:srgbClr val="00B0F0"/>
                </a:solidFill>
              </a:rPr>
              <a:t>约师</a:t>
            </a:r>
            <a:endParaRPr lang="zh-CN" altLang="en-US" baseline="0" dirty="0" smtClean="0">
              <a:solidFill>
                <a:srgbClr val="00B0F0"/>
              </a:solidFill>
            </a:endParaRPr>
          </a:p>
        </p:txBody>
      </p:sp>
      <p:sp>
        <p:nvSpPr>
          <p:cNvPr id="18" name="矩形 17"/>
          <p:cNvSpPr/>
          <p:nvPr/>
        </p:nvSpPr>
        <p:spPr>
          <a:xfrm>
            <a:off x="9092126" y="652697"/>
            <a:ext cx="1123437" cy="369332"/>
          </a:xfrm>
          <a:prstGeom prst="rect">
            <a:avLst/>
          </a:prstGeom>
          <a:ln>
            <a:solidFill>
              <a:srgbClr val="00B0F0"/>
            </a:solidFill>
          </a:ln>
        </p:spPr>
        <p:txBody>
          <a:bodyPr wrap="square">
            <a:spAutoFit/>
          </a:bodyPr>
          <a:lstStyle/>
          <a:p>
            <a:r>
              <a:rPr lang="en-US" altLang="zh-CN" dirty="0" smtClean="0">
                <a:solidFill>
                  <a:srgbClr val="00B0F0"/>
                </a:solidFill>
              </a:rPr>
              <a:t>00: 00</a:t>
            </a:r>
            <a:endParaRPr lang="zh-CN" altLang="en-US" baseline="0" dirty="0" smtClean="0">
              <a:solidFill>
                <a:srgbClr val="00B0F0"/>
              </a:solidFill>
            </a:endParaRPr>
          </a:p>
        </p:txBody>
      </p:sp>
      <p:sp>
        <p:nvSpPr>
          <p:cNvPr id="10" name="矩形 9"/>
          <p:cNvSpPr/>
          <p:nvPr/>
        </p:nvSpPr>
        <p:spPr>
          <a:xfrm>
            <a:off x="516844" y="1689173"/>
            <a:ext cx="4900054" cy="6576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i="1" dirty="0" smtClean="0"/>
              <a:t>请猜测选择最合理的词义</a:t>
            </a:r>
            <a:endParaRPr lang="zh-CN" altLang="en-US" sz="2400" dirty="0"/>
          </a:p>
        </p:txBody>
      </p:sp>
      <p:sp>
        <p:nvSpPr>
          <p:cNvPr id="12" name="矩形 11"/>
          <p:cNvSpPr/>
          <p:nvPr/>
        </p:nvSpPr>
        <p:spPr>
          <a:xfrm>
            <a:off x="0" y="2345214"/>
            <a:ext cx="6126480" cy="34244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Their workshops were often visited by princes and their courts.</a:t>
            </a:r>
          </a:p>
          <a:p>
            <a:pPr algn="ctr"/>
            <a:endParaRPr lang="en-US" altLang="zh-CN" dirty="0"/>
          </a:p>
          <a:p>
            <a:pPr algn="ctr"/>
            <a:endParaRPr lang="en-US" altLang="zh-CN" dirty="0"/>
          </a:p>
          <a:p>
            <a:pPr algn="ctr"/>
            <a:r>
              <a:rPr lang="en-US" altLang="zh-CN" dirty="0"/>
              <a:t>Their workshops were often owned by princes and their courts.</a:t>
            </a:r>
          </a:p>
          <a:p>
            <a:pPr algn="ctr"/>
            <a:endParaRPr lang="en-US" altLang="zh-CN" dirty="0"/>
          </a:p>
          <a:p>
            <a:pPr algn="ctr"/>
            <a:endParaRPr lang="en-US" altLang="zh-CN" dirty="0"/>
          </a:p>
          <a:p>
            <a:pPr algn="ctr"/>
            <a:r>
              <a:rPr lang="en-US" altLang="zh-CN" dirty="0"/>
              <a:t>Their workshops were often praised by princes and their courts.</a:t>
            </a:r>
          </a:p>
          <a:p>
            <a:pPr algn="ctr"/>
            <a:endParaRPr lang="en-US" altLang="zh-CN" dirty="0"/>
          </a:p>
          <a:p>
            <a:pPr algn="ctr"/>
            <a:endParaRPr lang="en-US" altLang="zh-CN" dirty="0" smtClean="0"/>
          </a:p>
          <a:p>
            <a:pPr algn="ctr"/>
            <a:r>
              <a:rPr lang="en-US" altLang="zh-CN" dirty="0" smtClean="0"/>
              <a:t>Their </a:t>
            </a:r>
            <a:r>
              <a:rPr lang="en-US" altLang="zh-CN" dirty="0"/>
              <a:t>workshops were often supported by princes and their courts.</a:t>
            </a:r>
          </a:p>
        </p:txBody>
      </p:sp>
      <p:sp>
        <p:nvSpPr>
          <p:cNvPr id="9" name="矩形 8"/>
          <p:cNvSpPr/>
          <p:nvPr/>
        </p:nvSpPr>
        <p:spPr>
          <a:xfrm>
            <a:off x="5199457" y="2066632"/>
            <a:ext cx="217441" cy="276999"/>
          </a:xfrm>
          <a:prstGeom prst="rect">
            <a:avLst/>
          </a:prstGeom>
          <a:ln>
            <a:solidFill>
              <a:srgbClr val="00B0F0"/>
            </a:solidFill>
          </a:ln>
        </p:spPr>
        <p:txBody>
          <a:bodyPr wrap="square">
            <a:spAutoFit/>
          </a:bodyPr>
          <a:lstStyle/>
          <a:p>
            <a:r>
              <a:rPr lang="zh-CN" altLang="en-US" sz="1200" dirty="0">
                <a:solidFill>
                  <a:srgbClr val="00B0F0"/>
                </a:solidFill>
              </a:rPr>
              <a:t>？</a:t>
            </a:r>
            <a:endParaRPr lang="zh-CN" altLang="en-US" sz="1200" baseline="0" dirty="0" smtClean="0">
              <a:solidFill>
                <a:srgbClr val="00B0F0"/>
              </a:solidFill>
            </a:endParaRPr>
          </a:p>
        </p:txBody>
      </p:sp>
      <p:sp>
        <p:nvSpPr>
          <p:cNvPr id="13" name="右箭头 12"/>
          <p:cNvSpPr/>
          <p:nvPr/>
        </p:nvSpPr>
        <p:spPr>
          <a:xfrm>
            <a:off x="10624926" y="5986731"/>
            <a:ext cx="523505" cy="4803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225556" y="116001"/>
            <a:ext cx="646331" cy="369332"/>
          </a:xfrm>
          <a:prstGeom prst="rect">
            <a:avLst/>
          </a:prstGeom>
          <a:ln>
            <a:solidFill>
              <a:srgbClr val="00B0F0"/>
            </a:solidFill>
          </a:ln>
        </p:spPr>
        <p:txBody>
          <a:bodyPr wrap="none">
            <a:spAutoFit/>
          </a:bodyPr>
          <a:lstStyle/>
          <a:p>
            <a:r>
              <a:rPr lang="zh-CN" altLang="en-US" dirty="0" smtClean="0">
                <a:solidFill>
                  <a:srgbClr val="00B0F0"/>
                </a:solidFill>
              </a:rPr>
              <a:t>训练</a:t>
            </a:r>
            <a:endParaRPr lang="zh-CN" altLang="en-US" baseline="0" dirty="0" smtClean="0">
              <a:solidFill>
                <a:srgbClr val="00B0F0"/>
              </a:solidFill>
            </a:endParaRPr>
          </a:p>
        </p:txBody>
      </p:sp>
      <p:sp>
        <p:nvSpPr>
          <p:cNvPr id="19" name="文本框 18"/>
          <p:cNvSpPr txBox="1"/>
          <p:nvPr/>
        </p:nvSpPr>
        <p:spPr>
          <a:xfrm>
            <a:off x="2048048" y="5962417"/>
            <a:ext cx="1956967"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2400" dirty="0" smtClean="0"/>
              <a:t>30</a:t>
            </a:r>
            <a:endParaRPr lang="zh-CN" altLang="en-US" sz="2400" dirty="0"/>
          </a:p>
        </p:txBody>
      </p:sp>
      <p:sp>
        <p:nvSpPr>
          <p:cNvPr id="20" name="文本框 19"/>
          <p:cNvSpPr txBox="1"/>
          <p:nvPr/>
        </p:nvSpPr>
        <p:spPr>
          <a:xfrm>
            <a:off x="2048048" y="5960834"/>
            <a:ext cx="594010"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endParaRPr lang="zh-CN" altLang="en-US" sz="2400" dirty="0"/>
          </a:p>
        </p:txBody>
      </p:sp>
    </p:spTree>
    <p:extLst>
      <p:ext uri="{BB962C8B-B14F-4D97-AF65-F5344CB8AC3E}">
        <p14:creationId xmlns:p14="http://schemas.microsoft.com/office/powerpoint/2010/main" val="176032002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52576" y="1543051"/>
            <a:ext cx="9144000" cy="1771649"/>
          </a:xfrm>
        </p:spPr>
        <p:txBody>
          <a:bodyPr>
            <a:normAutofit/>
          </a:bodyPr>
          <a:lstStyle/>
          <a:p>
            <a:r>
              <a:rPr lang="en-US" altLang="zh-CN" dirty="0" smtClean="0"/>
              <a:t>3.</a:t>
            </a:r>
            <a:r>
              <a:rPr lang="zh-CN" altLang="en-US" dirty="0"/>
              <a:t>句子插入题</a:t>
            </a:r>
          </a:p>
        </p:txBody>
      </p:sp>
    </p:spTree>
    <p:extLst>
      <p:ext uri="{BB962C8B-B14F-4D97-AF65-F5344CB8AC3E}">
        <p14:creationId xmlns:p14="http://schemas.microsoft.com/office/powerpoint/2010/main" val="243585480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内容占位符 3"/>
          <p:cNvPicPr>
            <a:picLocks noGrp="1" noChangeAspect="1"/>
          </p:cNvPicPr>
          <p:nvPr>
            <p:ph idx="1"/>
          </p:nvPr>
        </p:nvPicPr>
        <p:blipFill rotWithShape="1">
          <a:blip r:embed="rId3"/>
          <a:srcRect t="15879"/>
          <a:stretch/>
        </p:blipFill>
        <p:spPr>
          <a:xfrm>
            <a:off x="0" y="0"/>
            <a:ext cx="12099755" cy="5722620"/>
          </a:xfrm>
          <a:prstGeom prst="rect">
            <a:avLst/>
          </a:prstGeom>
        </p:spPr>
      </p:pic>
      <p:sp>
        <p:nvSpPr>
          <p:cNvPr id="9" name="矩形 8"/>
          <p:cNvSpPr/>
          <p:nvPr/>
        </p:nvSpPr>
        <p:spPr>
          <a:xfrm>
            <a:off x="4730" y="2358471"/>
            <a:ext cx="6115050" cy="4469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b="1" dirty="0"/>
              <a:t>判断</a:t>
            </a:r>
            <a:r>
              <a:rPr lang="zh-CN" altLang="en-US" sz="2800" b="1" dirty="0" smtClean="0"/>
              <a:t>前指</a:t>
            </a:r>
            <a:endParaRPr lang="zh-CN" altLang="en-US" sz="2800" b="1" dirty="0"/>
          </a:p>
        </p:txBody>
      </p:sp>
      <p:sp>
        <p:nvSpPr>
          <p:cNvPr id="10" name="矩形 9"/>
          <p:cNvSpPr/>
          <p:nvPr/>
        </p:nvSpPr>
        <p:spPr>
          <a:xfrm>
            <a:off x="0" y="4482537"/>
            <a:ext cx="6115050" cy="4469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b="1" dirty="0" smtClean="0"/>
              <a:t>选择答案</a:t>
            </a:r>
            <a:endParaRPr lang="zh-CN" altLang="en-US" sz="2800" b="1" dirty="0"/>
          </a:p>
        </p:txBody>
      </p:sp>
      <p:sp>
        <p:nvSpPr>
          <p:cNvPr id="14" name="矩形 13"/>
          <p:cNvSpPr/>
          <p:nvPr/>
        </p:nvSpPr>
        <p:spPr>
          <a:xfrm>
            <a:off x="0" y="3420504"/>
            <a:ext cx="6115050" cy="4469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b="1" dirty="0"/>
              <a:t>判断</a:t>
            </a:r>
            <a:r>
              <a:rPr lang="zh-CN" altLang="en-US" sz="2800" b="1" dirty="0" smtClean="0"/>
              <a:t>后指</a:t>
            </a:r>
            <a:endParaRPr lang="zh-CN" altLang="en-US" sz="2800" b="1" dirty="0"/>
          </a:p>
        </p:txBody>
      </p:sp>
      <p:sp>
        <p:nvSpPr>
          <p:cNvPr id="15" name="矩形 14"/>
          <p:cNvSpPr/>
          <p:nvPr/>
        </p:nvSpPr>
        <p:spPr>
          <a:xfrm>
            <a:off x="9092126" y="123366"/>
            <a:ext cx="646331" cy="369332"/>
          </a:xfrm>
          <a:prstGeom prst="rect">
            <a:avLst/>
          </a:prstGeom>
          <a:ln>
            <a:solidFill>
              <a:srgbClr val="00B0F0"/>
            </a:solidFill>
          </a:ln>
        </p:spPr>
        <p:txBody>
          <a:bodyPr wrap="none">
            <a:spAutoFit/>
          </a:bodyPr>
          <a:lstStyle/>
          <a:p>
            <a:r>
              <a:rPr lang="zh-CN" altLang="en-US" dirty="0" smtClean="0">
                <a:solidFill>
                  <a:srgbClr val="00B0F0"/>
                </a:solidFill>
              </a:rPr>
              <a:t>句单</a:t>
            </a:r>
            <a:endParaRPr lang="zh-CN" altLang="en-US" baseline="0" dirty="0" smtClean="0">
              <a:solidFill>
                <a:srgbClr val="00B0F0"/>
              </a:solidFill>
            </a:endParaRPr>
          </a:p>
        </p:txBody>
      </p:sp>
      <p:sp>
        <p:nvSpPr>
          <p:cNvPr id="16" name="矩形 15"/>
          <p:cNvSpPr/>
          <p:nvPr/>
        </p:nvSpPr>
        <p:spPr>
          <a:xfrm>
            <a:off x="9958696" y="123366"/>
            <a:ext cx="646331" cy="369332"/>
          </a:xfrm>
          <a:prstGeom prst="rect">
            <a:avLst/>
          </a:prstGeom>
          <a:ln>
            <a:solidFill>
              <a:srgbClr val="00B0F0"/>
            </a:solidFill>
          </a:ln>
        </p:spPr>
        <p:txBody>
          <a:bodyPr wrap="none">
            <a:spAutoFit/>
          </a:bodyPr>
          <a:lstStyle/>
          <a:p>
            <a:r>
              <a:rPr lang="zh-CN" altLang="en-US" baseline="0" dirty="0" smtClean="0">
                <a:solidFill>
                  <a:srgbClr val="00B0F0"/>
                </a:solidFill>
              </a:rPr>
              <a:t>报告</a:t>
            </a:r>
          </a:p>
        </p:txBody>
      </p:sp>
      <p:sp>
        <p:nvSpPr>
          <p:cNvPr id="17" name="矩形 16"/>
          <p:cNvSpPr/>
          <p:nvPr/>
        </p:nvSpPr>
        <p:spPr>
          <a:xfrm>
            <a:off x="10825266" y="127210"/>
            <a:ext cx="646331" cy="369332"/>
          </a:xfrm>
          <a:prstGeom prst="rect">
            <a:avLst/>
          </a:prstGeom>
          <a:ln>
            <a:solidFill>
              <a:srgbClr val="00B0F0"/>
            </a:solidFill>
          </a:ln>
        </p:spPr>
        <p:txBody>
          <a:bodyPr wrap="none">
            <a:spAutoFit/>
          </a:bodyPr>
          <a:lstStyle/>
          <a:p>
            <a:r>
              <a:rPr lang="zh-CN" altLang="en-US" dirty="0">
                <a:solidFill>
                  <a:srgbClr val="00B0F0"/>
                </a:solidFill>
              </a:rPr>
              <a:t>约师</a:t>
            </a:r>
            <a:endParaRPr lang="zh-CN" altLang="en-US" baseline="0" dirty="0" smtClean="0">
              <a:solidFill>
                <a:srgbClr val="00B0F0"/>
              </a:solidFill>
            </a:endParaRPr>
          </a:p>
        </p:txBody>
      </p:sp>
      <p:sp>
        <p:nvSpPr>
          <p:cNvPr id="18" name="矩形 17"/>
          <p:cNvSpPr/>
          <p:nvPr/>
        </p:nvSpPr>
        <p:spPr>
          <a:xfrm>
            <a:off x="9092126" y="652697"/>
            <a:ext cx="1123437" cy="369332"/>
          </a:xfrm>
          <a:prstGeom prst="rect">
            <a:avLst/>
          </a:prstGeom>
          <a:ln>
            <a:solidFill>
              <a:srgbClr val="00B0F0"/>
            </a:solidFill>
          </a:ln>
        </p:spPr>
        <p:txBody>
          <a:bodyPr wrap="square">
            <a:spAutoFit/>
          </a:bodyPr>
          <a:lstStyle/>
          <a:p>
            <a:r>
              <a:rPr lang="en-US" altLang="zh-CN" dirty="0" smtClean="0">
                <a:solidFill>
                  <a:srgbClr val="00B0F0"/>
                </a:solidFill>
              </a:rPr>
              <a:t>00: 00</a:t>
            </a:r>
            <a:endParaRPr lang="zh-CN" altLang="en-US" baseline="0" dirty="0" smtClean="0">
              <a:solidFill>
                <a:srgbClr val="00B0F0"/>
              </a:solidFill>
            </a:endParaRPr>
          </a:p>
        </p:txBody>
      </p:sp>
      <p:sp>
        <p:nvSpPr>
          <p:cNvPr id="12" name="矩形 11"/>
          <p:cNvSpPr/>
          <p:nvPr/>
        </p:nvSpPr>
        <p:spPr>
          <a:xfrm>
            <a:off x="8225556" y="116001"/>
            <a:ext cx="646331" cy="369332"/>
          </a:xfrm>
          <a:prstGeom prst="rect">
            <a:avLst/>
          </a:prstGeom>
          <a:ln>
            <a:solidFill>
              <a:srgbClr val="00B0F0"/>
            </a:solidFill>
          </a:ln>
        </p:spPr>
        <p:txBody>
          <a:bodyPr wrap="none">
            <a:spAutoFit/>
          </a:bodyPr>
          <a:lstStyle/>
          <a:p>
            <a:r>
              <a:rPr lang="zh-CN" altLang="en-US" dirty="0" smtClean="0">
                <a:solidFill>
                  <a:srgbClr val="00B0F0"/>
                </a:solidFill>
              </a:rPr>
              <a:t>训练</a:t>
            </a:r>
            <a:endParaRPr lang="zh-CN" altLang="en-US" baseline="0" dirty="0" smtClean="0">
              <a:solidFill>
                <a:srgbClr val="00B0F0"/>
              </a:solidFill>
            </a:endParaRPr>
          </a:p>
        </p:txBody>
      </p:sp>
    </p:spTree>
    <p:extLst>
      <p:ext uri="{BB962C8B-B14F-4D97-AF65-F5344CB8AC3E}">
        <p14:creationId xmlns:p14="http://schemas.microsoft.com/office/powerpoint/2010/main" val="29041326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内容占位符 3"/>
          <p:cNvPicPr>
            <a:picLocks noGrp="1" noChangeAspect="1"/>
          </p:cNvPicPr>
          <p:nvPr>
            <p:ph idx="1"/>
          </p:nvPr>
        </p:nvPicPr>
        <p:blipFill rotWithShape="1">
          <a:blip r:embed="rId3"/>
          <a:srcRect t="15879"/>
          <a:stretch/>
        </p:blipFill>
        <p:spPr>
          <a:xfrm>
            <a:off x="0" y="0"/>
            <a:ext cx="12099755" cy="5722620"/>
          </a:xfrm>
          <a:prstGeom prst="rect">
            <a:avLst/>
          </a:prstGeom>
        </p:spPr>
      </p:pic>
      <p:sp>
        <p:nvSpPr>
          <p:cNvPr id="15" name="矩形 14"/>
          <p:cNvSpPr/>
          <p:nvPr/>
        </p:nvSpPr>
        <p:spPr>
          <a:xfrm>
            <a:off x="9092126" y="123366"/>
            <a:ext cx="646331" cy="369332"/>
          </a:xfrm>
          <a:prstGeom prst="rect">
            <a:avLst/>
          </a:prstGeom>
          <a:ln>
            <a:solidFill>
              <a:srgbClr val="00B0F0"/>
            </a:solidFill>
          </a:ln>
        </p:spPr>
        <p:txBody>
          <a:bodyPr wrap="none">
            <a:spAutoFit/>
          </a:bodyPr>
          <a:lstStyle/>
          <a:p>
            <a:r>
              <a:rPr lang="zh-CN" altLang="en-US" dirty="0" smtClean="0">
                <a:solidFill>
                  <a:srgbClr val="00B0F0"/>
                </a:solidFill>
              </a:rPr>
              <a:t>句单</a:t>
            </a:r>
            <a:endParaRPr lang="zh-CN" altLang="en-US" baseline="0" dirty="0" smtClean="0">
              <a:solidFill>
                <a:srgbClr val="00B0F0"/>
              </a:solidFill>
            </a:endParaRPr>
          </a:p>
        </p:txBody>
      </p:sp>
      <p:sp>
        <p:nvSpPr>
          <p:cNvPr id="16" name="矩形 15"/>
          <p:cNvSpPr/>
          <p:nvPr/>
        </p:nvSpPr>
        <p:spPr>
          <a:xfrm>
            <a:off x="9958696" y="123366"/>
            <a:ext cx="646331" cy="369332"/>
          </a:xfrm>
          <a:prstGeom prst="rect">
            <a:avLst/>
          </a:prstGeom>
          <a:ln>
            <a:solidFill>
              <a:srgbClr val="00B0F0"/>
            </a:solidFill>
          </a:ln>
        </p:spPr>
        <p:txBody>
          <a:bodyPr wrap="none">
            <a:spAutoFit/>
          </a:bodyPr>
          <a:lstStyle/>
          <a:p>
            <a:r>
              <a:rPr lang="zh-CN" altLang="en-US" baseline="0" dirty="0" smtClean="0">
                <a:solidFill>
                  <a:srgbClr val="00B0F0"/>
                </a:solidFill>
              </a:rPr>
              <a:t>报告</a:t>
            </a:r>
          </a:p>
        </p:txBody>
      </p:sp>
      <p:sp>
        <p:nvSpPr>
          <p:cNvPr id="17" name="矩形 16"/>
          <p:cNvSpPr/>
          <p:nvPr/>
        </p:nvSpPr>
        <p:spPr>
          <a:xfrm>
            <a:off x="10825266" y="127210"/>
            <a:ext cx="646331" cy="369332"/>
          </a:xfrm>
          <a:prstGeom prst="rect">
            <a:avLst/>
          </a:prstGeom>
          <a:ln>
            <a:solidFill>
              <a:srgbClr val="00B0F0"/>
            </a:solidFill>
          </a:ln>
        </p:spPr>
        <p:txBody>
          <a:bodyPr wrap="none">
            <a:spAutoFit/>
          </a:bodyPr>
          <a:lstStyle/>
          <a:p>
            <a:r>
              <a:rPr lang="zh-CN" altLang="en-US" dirty="0">
                <a:solidFill>
                  <a:srgbClr val="00B0F0"/>
                </a:solidFill>
              </a:rPr>
              <a:t>约师</a:t>
            </a:r>
            <a:endParaRPr lang="zh-CN" altLang="en-US" baseline="0" dirty="0" smtClean="0">
              <a:solidFill>
                <a:srgbClr val="00B0F0"/>
              </a:solidFill>
            </a:endParaRPr>
          </a:p>
        </p:txBody>
      </p:sp>
      <p:sp>
        <p:nvSpPr>
          <p:cNvPr id="18" name="矩形 17"/>
          <p:cNvSpPr/>
          <p:nvPr/>
        </p:nvSpPr>
        <p:spPr>
          <a:xfrm>
            <a:off x="9092126" y="652697"/>
            <a:ext cx="1123437" cy="369332"/>
          </a:xfrm>
          <a:prstGeom prst="rect">
            <a:avLst/>
          </a:prstGeom>
          <a:ln>
            <a:solidFill>
              <a:srgbClr val="00B0F0"/>
            </a:solidFill>
          </a:ln>
        </p:spPr>
        <p:txBody>
          <a:bodyPr wrap="square">
            <a:spAutoFit/>
          </a:bodyPr>
          <a:lstStyle/>
          <a:p>
            <a:r>
              <a:rPr lang="en-US" altLang="zh-CN" dirty="0" smtClean="0">
                <a:solidFill>
                  <a:srgbClr val="00B0F0"/>
                </a:solidFill>
              </a:rPr>
              <a:t>00: 00</a:t>
            </a:r>
            <a:endParaRPr lang="zh-CN" altLang="en-US" baseline="0" dirty="0" smtClean="0">
              <a:solidFill>
                <a:srgbClr val="00B0F0"/>
              </a:solidFill>
            </a:endParaRPr>
          </a:p>
        </p:txBody>
      </p:sp>
      <p:sp>
        <p:nvSpPr>
          <p:cNvPr id="12" name="矩形 11"/>
          <p:cNvSpPr/>
          <p:nvPr/>
        </p:nvSpPr>
        <p:spPr>
          <a:xfrm>
            <a:off x="8225556" y="116001"/>
            <a:ext cx="646331" cy="369332"/>
          </a:xfrm>
          <a:prstGeom prst="rect">
            <a:avLst/>
          </a:prstGeom>
          <a:ln>
            <a:solidFill>
              <a:srgbClr val="00B0F0"/>
            </a:solidFill>
          </a:ln>
        </p:spPr>
        <p:txBody>
          <a:bodyPr wrap="none">
            <a:spAutoFit/>
          </a:bodyPr>
          <a:lstStyle/>
          <a:p>
            <a:r>
              <a:rPr lang="zh-CN" altLang="en-US" dirty="0" smtClean="0">
                <a:solidFill>
                  <a:srgbClr val="00B0F0"/>
                </a:solidFill>
              </a:rPr>
              <a:t>训练</a:t>
            </a:r>
            <a:endParaRPr lang="zh-CN" altLang="en-US" baseline="0" dirty="0" smtClean="0">
              <a:solidFill>
                <a:srgbClr val="00B0F0"/>
              </a:solidFill>
            </a:endParaRPr>
          </a:p>
        </p:txBody>
      </p:sp>
      <p:sp>
        <p:nvSpPr>
          <p:cNvPr id="13" name="矩形 12"/>
          <p:cNvSpPr/>
          <p:nvPr/>
        </p:nvSpPr>
        <p:spPr>
          <a:xfrm>
            <a:off x="0" y="1526227"/>
            <a:ext cx="6057900" cy="4063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i="1" dirty="0" smtClean="0"/>
              <a:t>请选择“</a:t>
            </a:r>
            <a:r>
              <a:rPr lang="en-US" altLang="zh-CN" i="1" dirty="0" smtClean="0"/>
              <a:t>this change</a:t>
            </a:r>
            <a:r>
              <a:rPr lang="zh-CN" altLang="en-US" i="1" dirty="0" smtClean="0"/>
              <a:t>”所指代的句子</a:t>
            </a:r>
            <a:endParaRPr lang="zh-CN" altLang="en-US" i="1" dirty="0"/>
          </a:p>
        </p:txBody>
      </p:sp>
      <p:sp>
        <p:nvSpPr>
          <p:cNvPr id="19" name="矩形 18"/>
          <p:cNvSpPr/>
          <p:nvPr/>
        </p:nvSpPr>
        <p:spPr>
          <a:xfrm>
            <a:off x="-34290" y="1932623"/>
            <a:ext cx="6092190" cy="3968116"/>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altLang="zh-CN" sz="1600" dirty="0"/>
              <a:t>The introduction of paper spurred a conceptual revolution whose consequences have barely been explored. Although paper was never as cheap as it has become today, it was far less expensive than parchment, and therefore more people could afford to buy books, Paper is thinner than parchment, so more pages could be enclosed within a single volume. At first, paper was made in relatively small sheets that were pasted together, but by the beginning of the fourteenth century, very large sheets – as much as a meter across – were available. These large sheets meant that calligraphers and artists had more space on which to work. Paintings became more complicated, giving the artist greater opportunities to depict space or emotion. The increased availability of paper, particularly after 1250, encouraged people to develop systems of representation, such as architectural plans and drawings. This in turn allowed the easy transfer of artistic ideas and motifs over great distances from one medium to another, and in a different scale in ways that had been difficult, if not impossible, in the previous period. </a:t>
            </a:r>
          </a:p>
        </p:txBody>
      </p:sp>
      <p:sp>
        <p:nvSpPr>
          <p:cNvPr id="10" name="文本框 9"/>
          <p:cNvSpPr txBox="1"/>
          <p:nvPr/>
        </p:nvSpPr>
        <p:spPr>
          <a:xfrm>
            <a:off x="1805160" y="6148154"/>
            <a:ext cx="1956967"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2400" dirty="0" smtClean="0"/>
              <a:t>30</a:t>
            </a:r>
            <a:endParaRPr lang="zh-CN" altLang="en-US" sz="2400" dirty="0"/>
          </a:p>
        </p:txBody>
      </p:sp>
      <p:sp>
        <p:nvSpPr>
          <p:cNvPr id="14" name="文本框 13"/>
          <p:cNvSpPr txBox="1"/>
          <p:nvPr/>
        </p:nvSpPr>
        <p:spPr>
          <a:xfrm>
            <a:off x="1805160" y="6148154"/>
            <a:ext cx="594010"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endParaRPr lang="zh-CN" altLang="en-US" sz="2400" dirty="0"/>
          </a:p>
        </p:txBody>
      </p:sp>
    </p:spTree>
    <p:extLst>
      <p:ext uri="{BB962C8B-B14F-4D97-AF65-F5344CB8AC3E}">
        <p14:creationId xmlns:p14="http://schemas.microsoft.com/office/powerpoint/2010/main" val="23978400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内容占位符 3"/>
          <p:cNvPicPr>
            <a:picLocks noGrp="1" noChangeAspect="1"/>
          </p:cNvPicPr>
          <p:nvPr>
            <p:ph idx="1"/>
          </p:nvPr>
        </p:nvPicPr>
        <p:blipFill rotWithShape="1">
          <a:blip r:embed="rId3"/>
          <a:srcRect t="15879"/>
          <a:stretch/>
        </p:blipFill>
        <p:spPr>
          <a:xfrm>
            <a:off x="0" y="0"/>
            <a:ext cx="12099755" cy="5722620"/>
          </a:xfrm>
          <a:prstGeom prst="rect">
            <a:avLst/>
          </a:prstGeom>
        </p:spPr>
      </p:pic>
      <p:sp>
        <p:nvSpPr>
          <p:cNvPr id="15" name="矩形 14"/>
          <p:cNvSpPr/>
          <p:nvPr/>
        </p:nvSpPr>
        <p:spPr>
          <a:xfrm>
            <a:off x="9092126" y="123366"/>
            <a:ext cx="646331" cy="369332"/>
          </a:xfrm>
          <a:prstGeom prst="rect">
            <a:avLst/>
          </a:prstGeom>
          <a:ln>
            <a:solidFill>
              <a:srgbClr val="00B0F0"/>
            </a:solidFill>
          </a:ln>
        </p:spPr>
        <p:txBody>
          <a:bodyPr wrap="none">
            <a:spAutoFit/>
          </a:bodyPr>
          <a:lstStyle/>
          <a:p>
            <a:r>
              <a:rPr lang="zh-CN" altLang="en-US" dirty="0" smtClean="0">
                <a:solidFill>
                  <a:srgbClr val="00B0F0"/>
                </a:solidFill>
              </a:rPr>
              <a:t>句单</a:t>
            </a:r>
            <a:endParaRPr lang="zh-CN" altLang="en-US" baseline="0" dirty="0" smtClean="0">
              <a:solidFill>
                <a:srgbClr val="00B0F0"/>
              </a:solidFill>
            </a:endParaRPr>
          </a:p>
        </p:txBody>
      </p:sp>
      <p:sp>
        <p:nvSpPr>
          <p:cNvPr id="16" name="矩形 15"/>
          <p:cNvSpPr/>
          <p:nvPr/>
        </p:nvSpPr>
        <p:spPr>
          <a:xfrm>
            <a:off x="9958696" y="123366"/>
            <a:ext cx="646331" cy="369332"/>
          </a:xfrm>
          <a:prstGeom prst="rect">
            <a:avLst/>
          </a:prstGeom>
          <a:ln>
            <a:solidFill>
              <a:srgbClr val="00B0F0"/>
            </a:solidFill>
          </a:ln>
        </p:spPr>
        <p:txBody>
          <a:bodyPr wrap="none">
            <a:spAutoFit/>
          </a:bodyPr>
          <a:lstStyle/>
          <a:p>
            <a:r>
              <a:rPr lang="zh-CN" altLang="en-US" baseline="0" dirty="0" smtClean="0">
                <a:solidFill>
                  <a:srgbClr val="00B0F0"/>
                </a:solidFill>
              </a:rPr>
              <a:t>报告</a:t>
            </a:r>
          </a:p>
        </p:txBody>
      </p:sp>
      <p:sp>
        <p:nvSpPr>
          <p:cNvPr id="17" name="矩形 16"/>
          <p:cNvSpPr/>
          <p:nvPr/>
        </p:nvSpPr>
        <p:spPr>
          <a:xfrm>
            <a:off x="10825266" y="127210"/>
            <a:ext cx="646331" cy="369332"/>
          </a:xfrm>
          <a:prstGeom prst="rect">
            <a:avLst/>
          </a:prstGeom>
          <a:ln>
            <a:solidFill>
              <a:srgbClr val="00B0F0"/>
            </a:solidFill>
          </a:ln>
        </p:spPr>
        <p:txBody>
          <a:bodyPr wrap="none">
            <a:spAutoFit/>
          </a:bodyPr>
          <a:lstStyle/>
          <a:p>
            <a:r>
              <a:rPr lang="zh-CN" altLang="en-US" dirty="0">
                <a:solidFill>
                  <a:srgbClr val="00B0F0"/>
                </a:solidFill>
              </a:rPr>
              <a:t>约师</a:t>
            </a:r>
            <a:endParaRPr lang="zh-CN" altLang="en-US" baseline="0" dirty="0" smtClean="0">
              <a:solidFill>
                <a:srgbClr val="00B0F0"/>
              </a:solidFill>
            </a:endParaRPr>
          </a:p>
        </p:txBody>
      </p:sp>
      <p:sp>
        <p:nvSpPr>
          <p:cNvPr id="18" name="矩形 17"/>
          <p:cNvSpPr/>
          <p:nvPr/>
        </p:nvSpPr>
        <p:spPr>
          <a:xfrm>
            <a:off x="9092126" y="652697"/>
            <a:ext cx="1123437" cy="369332"/>
          </a:xfrm>
          <a:prstGeom prst="rect">
            <a:avLst/>
          </a:prstGeom>
          <a:ln>
            <a:solidFill>
              <a:srgbClr val="00B0F0"/>
            </a:solidFill>
          </a:ln>
        </p:spPr>
        <p:txBody>
          <a:bodyPr wrap="square">
            <a:spAutoFit/>
          </a:bodyPr>
          <a:lstStyle/>
          <a:p>
            <a:r>
              <a:rPr lang="en-US" altLang="zh-CN" dirty="0" smtClean="0">
                <a:solidFill>
                  <a:srgbClr val="00B0F0"/>
                </a:solidFill>
              </a:rPr>
              <a:t>00: 00</a:t>
            </a:r>
            <a:endParaRPr lang="zh-CN" altLang="en-US" baseline="0" dirty="0" smtClean="0">
              <a:solidFill>
                <a:srgbClr val="00B0F0"/>
              </a:solidFill>
            </a:endParaRPr>
          </a:p>
        </p:txBody>
      </p:sp>
      <p:sp>
        <p:nvSpPr>
          <p:cNvPr id="12" name="矩形 11"/>
          <p:cNvSpPr/>
          <p:nvPr/>
        </p:nvSpPr>
        <p:spPr>
          <a:xfrm>
            <a:off x="8225556" y="116001"/>
            <a:ext cx="646331" cy="369332"/>
          </a:xfrm>
          <a:prstGeom prst="rect">
            <a:avLst/>
          </a:prstGeom>
          <a:ln>
            <a:solidFill>
              <a:srgbClr val="00B0F0"/>
            </a:solidFill>
          </a:ln>
        </p:spPr>
        <p:txBody>
          <a:bodyPr wrap="none">
            <a:spAutoFit/>
          </a:bodyPr>
          <a:lstStyle/>
          <a:p>
            <a:r>
              <a:rPr lang="zh-CN" altLang="en-US" dirty="0" smtClean="0">
                <a:solidFill>
                  <a:srgbClr val="00B0F0"/>
                </a:solidFill>
              </a:rPr>
              <a:t>训练</a:t>
            </a:r>
            <a:endParaRPr lang="zh-CN" altLang="en-US" baseline="0" dirty="0" smtClean="0">
              <a:solidFill>
                <a:srgbClr val="00B0F0"/>
              </a:solidFill>
            </a:endParaRPr>
          </a:p>
        </p:txBody>
      </p:sp>
      <p:sp>
        <p:nvSpPr>
          <p:cNvPr id="13" name="矩形 12"/>
          <p:cNvSpPr/>
          <p:nvPr/>
        </p:nvSpPr>
        <p:spPr>
          <a:xfrm>
            <a:off x="0" y="1526227"/>
            <a:ext cx="6057900" cy="4063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i="1" dirty="0"/>
              <a:t>请选择“</a:t>
            </a:r>
            <a:r>
              <a:rPr lang="en-US" altLang="zh-CN" i="1" dirty="0"/>
              <a:t>good reason”</a:t>
            </a:r>
            <a:r>
              <a:rPr lang="zh-CN" altLang="en-US" i="1" dirty="0"/>
              <a:t>所指代的句子</a:t>
            </a:r>
          </a:p>
        </p:txBody>
      </p:sp>
      <p:sp>
        <p:nvSpPr>
          <p:cNvPr id="19" name="矩形 18"/>
          <p:cNvSpPr/>
          <p:nvPr/>
        </p:nvSpPr>
        <p:spPr>
          <a:xfrm>
            <a:off x="-34290" y="1932623"/>
            <a:ext cx="6092190" cy="3968116"/>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altLang="zh-CN" sz="1600" dirty="0"/>
              <a:t>The introduction of paper spurred a conceptual revolution whose consequences have barely been explored. Although paper was never as cheap as it has become today, it was far less expensive than parchment, and therefore more people could afford to buy books, Paper is thinner than parchment, so more pages could be enclosed within a single volume. At first, paper was made in relatively small sheets that were pasted together, but by the beginning of the fourteenth century, very large sheets – as much as a meter across – were available. These large sheets meant that calligraphers and artists had more space on which to work. Paintings became more complicated, giving the artist greater opportunities to depict space or emotion. The increased availability of paper, particularly after 1250, encouraged people to develop systems of representation, such as architectural plans and drawings. This in turn allowed the easy transfer of artistic ideas and motifs over great distances from one medium to another, and in a different scale in ways that had been difficult, if not impossible, in the previous period. </a:t>
            </a:r>
          </a:p>
        </p:txBody>
      </p:sp>
      <p:sp>
        <p:nvSpPr>
          <p:cNvPr id="10" name="文本框 9"/>
          <p:cNvSpPr txBox="1"/>
          <p:nvPr/>
        </p:nvSpPr>
        <p:spPr>
          <a:xfrm>
            <a:off x="1805160" y="6148154"/>
            <a:ext cx="1956967"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2400" dirty="0" smtClean="0"/>
              <a:t>30</a:t>
            </a:r>
            <a:endParaRPr lang="zh-CN" altLang="en-US" sz="2400" dirty="0"/>
          </a:p>
        </p:txBody>
      </p:sp>
      <p:sp>
        <p:nvSpPr>
          <p:cNvPr id="14" name="文本框 13"/>
          <p:cNvSpPr txBox="1"/>
          <p:nvPr/>
        </p:nvSpPr>
        <p:spPr>
          <a:xfrm>
            <a:off x="1805160" y="6148154"/>
            <a:ext cx="594010"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endParaRPr lang="zh-CN" altLang="en-US" sz="2400" dirty="0"/>
          </a:p>
        </p:txBody>
      </p:sp>
    </p:spTree>
    <p:extLst>
      <p:ext uri="{BB962C8B-B14F-4D97-AF65-F5344CB8AC3E}">
        <p14:creationId xmlns:p14="http://schemas.microsoft.com/office/powerpoint/2010/main" val="304781683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内容占位符 3"/>
          <p:cNvPicPr>
            <a:picLocks noGrp="1" noChangeAspect="1"/>
          </p:cNvPicPr>
          <p:nvPr>
            <p:ph idx="1"/>
          </p:nvPr>
        </p:nvPicPr>
        <p:blipFill rotWithShape="1">
          <a:blip r:embed="rId3"/>
          <a:srcRect t="15879"/>
          <a:stretch/>
        </p:blipFill>
        <p:spPr>
          <a:xfrm>
            <a:off x="0" y="0"/>
            <a:ext cx="12099755" cy="5722620"/>
          </a:xfrm>
          <a:prstGeom prst="rect">
            <a:avLst/>
          </a:prstGeom>
        </p:spPr>
      </p:pic>
      <p:sp>
        <p:nvSpPr>
          <p:cNvPr id="15" name="矩形 14"/>
          <p:cNvSpPr/>
          <p:nvPr/>
        </p:nvSpPr>
        <p:spPr>
          <a:xfrm>
            <a:off x="9092126" y="123366"/>
            <a:ext cx="646331" cy="369332"/>
          </a:xfrm>
          <a:prstGeom prst="rect">
            <a:avLst/>
          </a:prstGeom>
          <a:ln>
            <a:solidFill>
              <a:srgbClr val="00B0F0"/>
            </a:solidFill>
          </a:ln>
        </p:spPr>
        <p:txBody>
          <a:bodyPr wrap="none">
            <a:spAutoFit/>
          </a:bodyPr>
          <a:lstStyle/>
          <a:p>
            <a:r>
              <a:rPr lang="zh-CN" altLang="en-US" dirty="0" smtClean="0">
                <a:solidFill>
                  <a:srgbClr val="00B0F0"/>
                </a:solidFill>
              </a:rPr>
              <a:t>句单</a:t>
            </a:r>
            <a:endParaRPr lang="zh-CN" altLang="en-US" baseline="0" dirty="0" smtClean="0">
              <a:solidFill>
                <a:srgbClr val="00B0F0"/>
              </a:solidFill>
            </a:endParaRPr>
          </a:p>
        </p:txBody>
      </p:sp>
      <p:sp>
        <p:nvSpPr>
          <p:cNvPr id="16" name="矩形 15"/>
          <p:cNvSpPr/>
          <p:nvPr/>
        </p:nvSpPr>
        <p:spPr>
          <a:xfrm>
            <a:off x="9958696" y="123366"/>
            <a:ext cx="646331" cy="369332"/>
          </a:xfrm>
          <a:prstGeom prst="rect">
            <a:avLst/>
          </a:prstGeom>
          <a:ln>
            <a:solidFill>
              <a:srgbClr val="00B0F0"/>
            </a:solidFill>
          </a:ln>
        </p:spPr>
        <p:txBody>
          <a:bodyPr wrap="none">
            <a:spAutoFit/>
          </a:bodyPr>
          <a:lstStyle/>
          <a:p>
            <a:r>
              <a:rPr lang="zh-CN" altLang="en-US" baseline="0" dirty="0" smtClean="0">
                <a:solidFill>
                  <a:srgbClr val="00B0F0"/>
                </a:solidFill>
              </a:rPr>
              <a:t>报告</a:t>
            </a:r>
          </a:p>
        </p:txBody>
      </p:sp>
      <p:sp>
        <p:nvSpPr>
          <p:cNvPr id="17" name="矩形 16"/>
          <p:cNvSpPr/>
          <p:nvPr/>
        </p:nvSpPr>
        <p:spPr>
          <a:xfrm>
            <a:off x="10825266" y="127210"/>
            <a:ext cx="646331" cy="369332"/>
          </a:xfrm>
          <a:prstGeom prst="rect">
            <a:avLst/>
          </a:prstGeom>
          <a:ln>
            <a:solidFill>
              <a:srgbClr val="00B0F0"/>
            </a:solidFill>
          </a:ln>
        </p:spPr>
        <p:txBody>
          <a:bodyPr wrap="none">
            <a:spAutoFit/>
          </a:bodyPr>
          <a:lstStyle/>
          <a:p>
            <a:r>
              <a:rPr lang="zh-CN" altLang="en-US" dirty="0">
                <a:solidFill>
                  <a:srgbClr val="00B0F0"/>
                </a:solidFill>
              </a:rPr>
              <a:t>约师</a:t>
            </a:r>
            <a:endParaRPr lang="zh-CN" altLang="en-US" baseline="0" dirty="0" smtClean="0">
              <a:solidFill>
                <a:srgbClr val="00B0F0"/>
              </a:solidFill>
            </a:endParaRPr>
          </a:p>
        </p:txBody>
      </p:sp>
      <p:sp>
        <p:nvSpPr>
          <p:cNvPr id="18" name="矩形 17"/>
          <p:cNvSpPr/>
          <p:nvPr/>
        </p:nvSpPr>
        <p:spPr>
          <a:xfrm>
            <a:off x="9092126" y="652697"/>
            <a:ext cx="1123437" cy="369332"/>
          </a:xfrm>
          <a:prstGeom prst="rect">
            <a:avLst/>
          </a:prstGeom>
          <a:ln>
            <a:solidFill>
              <a:srgbClr val="00B0F0"/>
            </a:solidFill>
          </a:ln>
        </p:spPr>
        <p:txBody>
          <a:bodyPr wrap="square">
            <a:spAutoFit/>
          </a:bodyPr>
          <a:lstStyle/>
          <a:p>
            <a:r>
              <a:rPr lang="en-US" altLang="zh-CN" dirty="0" smtClean="0">
                <a:solidFill>
                  <a:srgbClr val="00B0F0"/>
                </a:solidFill>
              </a:rPr>
              <a:t>00: 00</a:t>
            </a:r>
            <a:endParaRPr lang="zh-CN" altLang="en-US" baseline="0" dirty="0" smtClean="0">
              <a:solidFill>
                <a:srgbClr val="00B0F0"/>
              </a:solidFill>
            </a:endParaRPr>
          </a:p>
        </p:txBody>
      </p:sp>
      <p:sp>
        <p:nvSpPr>
          <p:cNvPr id="12" name="矩形 11"/>
          <p:cNvSpPr/>
          <p:nvPr/>
        </p:nvSpPr>
        <p:spPr>
          <a:xfrm>
            <a:off x="8225556" y="116001"/>
            <a:ext cx="646331" cy="369332"/>
          </a:xfrm>
          <a:prstGeom prst="rect">
            <a:avLst/>
          </a:prstGeom>
          <a:ln>
            <a:solidFill>
              <a:srgbClr val="00B0F0"/>
            </a:solidFill>
          </a:ln>
        </p:spPr>
        <p:txBody>
          <a:bodyPr wrap="none">
            <a:spAutoFit/>
          </a:bodyPr>
          <a:lstStyle/>
          <a:p>
            <a:r>
              <a:rPr lang="zh-CN" altLang="en-US" dirty="0" smtClean="0">
                <a:solidFill>
                  <a:srgbClr val="00B0F0"/>
                </a:solidFill>
              </a:rPr>
              <a:t>训练</a:t>
            </a:r>
            <a:endParaRPr lang="zh-CN" altLang="en-US" baseline="0" dirty="0" smtClean="0">
              <a:solidFill>
                <a:srgbClr val="00B0F0"/>
              </a:solidFill>
            </a:endParaRPr>
          </a:p>
        </p:txBody>
      </p:sp>
      <p:pic>
        <p:nvPicPr>
          <p:cNvPr id="13" name="图片 12"/>
          <p:cNvPicPr>
            <a:picLocks noChangeAspect="1"/>
          </p:cNvPicPr>
          <p:nvPr/>
        </p:nvPicPr>
        <p:blipFill>
          <a:blip r:embed="rId4"/>
          <a:stretch>
            <a:fillRect/>
          </a:stretch>
        </p:blipFill>
        <p:spPr>
          <a:xfrm>
            <a:off x="0" y="2344977"/>
            <a:ext cx="6042558" cy="2541348"/>
          </a:xfrm>
          <a:prstGeom prst="rect">
            <a:avLst/>
          </a:prstGeom>
        </p:spPr>
      </p:pic>
      <p:sp>
        <p:nvSpPr>
          <p:cNvPr id="19" name="矩形 18"/>
          <p:cNvSpPr/>
          <p:nvPr/>
        </p:nvSpPr>
        <p:spPr>
          <a:xfrm>
            <a:off x="0" y="1526227"/>
            <a:ext cx="6057900" cy="4063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i="1" dirty="0"/>
              <a:t>请</a:t>
            </a:r>
            <a:r>
              <a:rPr lang="zh-CN" altLang="en-US" i="1" dirty="0" smtClean="0"/>
              <a:t>选择正确的答案</a:t>
            </a:r>
            <a:endParaRPr lang="zh-CN" altLang="en-US" i="1" dirty="0"/>
          </a:p>
        </p:txBody>
      </p:sp>
      <p:sp>
        <p:nvSpPr>
          <p:cNvPr id="10" name="文本框 9"/>
          <p:cNvSpPr txBox="1"/>
          <p:nvPr/>
        </p:nvSpPr>
        <p:spPr>
          <a:xfrm>
            <a:off x="1805160" y="6148154"/>
            <a:ext cx="1956967"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2400" dirty="0" smtClean="0"/>
              <a:t>30</a:t>
            </a:r>
            <a:endParaRPr lang="zh-CN" altLang="en-US" sz="2400" dirty="0"/>
          </a:p>
        </p:txBody>
      </p:sp>
      <p:sp>
        <p:nvSpPr>
          <p:cNvPr id="14" name="文本框 13"/>
          <p:cNvSpPr txBox="1"/>
          <p:nvPr/>
        </p:nvSpPr>
        <p:spPr>
          <a:xfrm>
            <a:off x="1805160" y="6148154"/>
            <a:ext cx="594010"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endParaRPr lang="zh-CN" altLang="en-US" sz="2400" dirty="0"/>
          </a:p>
        </p:txBody>
      </p:sp>
    </p:spTree>
    <p:extLst>
      <p:ext uri="{BB962C8B-B14F-4D97-AF65-F5344CB8AC3E}">
        <p14:creationId xmlns:p14="http://schemas.microsoft.com/office/powerpoint/2010/main" val="31290735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19963" y="492698"/>
            <a:ext cx="10124262" cy="59223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b="1" dirty="0" smtClean="0"/>
              <a:t>练习报告</a:t>
            </a:r>
            <a:endParaRPr lang="en-US" altLang="zh-CN" sz="2000" b="1" dirty="0" smtClean="0"/>
          </a:p>
          <a:p>
            <a:r>
              <a:rPr lang="zh-CN" altLang="en-US" sz="2000" b="1" dirty="0" smtClean="0"/>
              <a:t>托福线上练习</a:t>
            </a:r>
            <a:r>
              <a:rPr lang="en-US" altLang="zh-CN" sz="2000" b="1" dirty="0" smtClean="0"/>
              <a:t>TPO 34&gt; </a:t>
            </a:r>
            <a:r>
              <a:rPr lang="zh-CN" altLang="en-US" sz="2000" b="1" dirty="0" smtClean="0"/>
              <a:t>阅读</a:t>
            </a:r>
            <a:endParaRPr lang="en-US" altLang="zh-CN" sz="2000" b="1" dirty="0"/>
          </a:p>
          <a:p>
            <a:r>
              <a:rPr lang="zh-CN" altLang="en-US" sz="2000" b="1" dirty="0" smtClean="0"/>
              <a:t>姓名                                   训练题数                               正确数                                      按时数</a:t>
            </a:r>
            <a:endParaRPr lang="en-US" altLang="zh-CN" sz="2000" b="1" dirty="0" smtClean="0"/>
          </a:p>
          <a:p>
            <a:endParaRPr lang="en-US" altLang="zh-CN" sz="2000" b="1" dirty="0" smtClean="0"/>
          </a:p>
          <a:p>
            <a:endParaRPr lang="en-US" altLang="zh-CN" sz="2000" b="1" dirty="0"/>
          </a:p>
          <a:p>
            <a:endParaRPr lang="en-US" altLang="zh-CN" sz="2000" b="1" dirty="0" smtClean="0"/>
          </a:p>
          <a:p>
            <a:endParaRPr lang="en-US" altLang="zh-CN" sz="2000" b="1" dirty="0"/>
          </a:p>
          <a:p>
            <a:endParaRPr lang="en-US" altLang="zh-CN" sz="2000" b="1" dirty="0"/>
          </a:p>
          <a:p>
            <a:endParaRPr lang="en-US" altLang="zh-CN" sz="2000" b="1" dirty="0"/>
          </a:p>
          <a:p>
            <a:endParaRPr lang="en-US" altLang="zh-CN" sz="2000" b="1" dirty="0" smtClean="0"/>
          </a:p>
          <a:p>
            <a:endParaRPr lang="en-US" altLang="zh-CN" sz="2000" b="1" dirty="0"/>
          </a:p>
          <a:p>
            <a:endParaRPr lang="en-US" altLang="zh-CN" sz="2000" b="1" dirty="0" smtClean="0"/>
          </a:p>
          <a:p>
            <a:endParaRPr lang="en-US" altLang="zh-CN" sz="2000" b="1" dirty="0"/>
          </a:p>
          <a:p>
            <a:endParaRPr lang="en-US" altLang="zh-CN" sz="2000" b="1" dirty="0" smtClean="0"/>
          </a:p>
          <a:p>
            <a:endParaRPr lang="en-US" altLang="zh-CN" sz="2000" b="1" dirty="0" smtClean="0"/>
          </a:p>
          <a:p>
            <a:endParaRPr lang="en-US" altLang="zh-CN" sz="2000" b="1" dirty="0" smtClean="0"/>
          </a:p>
          <a:p>
            <a:endParaRPr lang="en-US" altLang="zh-CN" sz="2000" b="1" dirty="0" smtClean="0"/>
          </a:p>
          <a:p>
            <a:endParaRPr lang="en-US" altLang="zh-CN" sz="2000" b="1" dirty="0" smtClean="0"/>
          </a:p>
          <a:p>
            <a:endParaRPr lang="zh-CN" altLang="en-US" sz="2000" b="1" dirty="0"/>
          </a:p>
        </p:txBody>
      </p:sp>
      <p:sp>
        <p:nvSpPr>
          <p:cNvPr id="5" name="矩形 4">
            <a:hlinkClick r:id="" action="ppaction://noaction"/>
          </p:cNvPr>
          <p:cNvSpPr/>
          <p:nvPr/>
        </p:nvSpPr>
        <p:spPr>
          <a:xfrm>
            <a:off x="10648862" y="492698"/>
            <a:ext cx="284052" cy="369332"/>
          </a:xfrm>
          <a:prstGeom prst="rect">
            <a:avLst/>
          </a:prstGeom>
          <a:ln>
            <a:solidFill>
              <a:srgbClr val="FF0000"/>
            </a:solidFill>
          </a:ln>
        </p:spPr>
        <p:txBody>
          <a:bodyPr wrap="none">
            <a:spAutoFit/>
          </a:bodyPr>
          <a:lstStyle/>
          <a:p>
            <a:r>
              <a:rPr lang="en-US" altLang="zh-CN" baseline="0" dirty="0" smtClean="0">
                <a:solidFill>
                  <a:srgbClr val="FF0000"/>
                </a:solidFill>
              </a:rPr>
              <a:t>x</a:t>
            </a:r>
            <a:endParaRPr lang="zh-CN" altLang="en-US" baseline="0" dirty="0" smtClean="0">
              <a:solidFill>
                <a:srgbClr val="FF0000"/>
              </a:solidFill>
            </a:endParaRPr>
          </a:p>
        </p:txBody>
      </p:sp>
      <p:sp>
        <p:nvSpPr>
          <p:cNvPr id="6" name="椭圆 5"/>
          <p:cNvSpPr/>
          <p:nvPr/>
        </p:nvSpPr>
        <p:spPr>
          <a:xfrm>
            <a:off x="1320025" y="2443160"/>
            <a:ext cx="3057525" cy="284321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 name="椭圆 6"/>
          <p:cNvSpPr/>
          <p:nvPr/>
        </p:nvSpPr>
        <p:spPr>
          <a:xfrm>
            <a:off x="4820462" y="2443158"/>
            <a:ext cx="3057525" cy="28432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饼形 7"/>
          <p:cNvSpPr/>
          <p:nvPr/>
        </p:nvSpPr>
        <p:spPr>
          <a:xfrm>
            <a:off x="1320025" y="2443160"/>
            <a:ext cx="3057525" cy="2843213"/>
          </a:xfrm>
          <a:prstGeom prst="pie">
            <a:avLst>
              <a:gd name="adj1" fmla="val 8084983"/>
              <a:gd name="adj2" fmla="val 16200000"/>
            </a:avLst>
          </a:prstGeom>
          <a:solidFill>
            <a:srgbClr val="FFFF00"/>
          </a:solidFill>
          <a:ln>
            <a:solidFill>
              <a:srgbClr val="FFFF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chemeClr val="tx1"/>
              </a:solidFill>
            </a:endParaRPr>
          </a:p>
        </p:txBody>
      </p:sp>
      <p:sp>
        <p:nvSpPr>
          <p:cNvPr id="9" name="矩形 8"/>
          <p:cNvSpPr/>
          <p:nvPr/>
        </p:nvSpPr>
        <p:spPr>
          <a:xfrm>
            <a:off x="1720074" y="5536400"/>
            <a:ext cx="2257425" cy="628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正确率</a:t>
            </a:r>
            <a:endParaRPr lang="zh-CN" altLang="en-US" b="1" dirty="0">
              <a:solidFill>
                <a:schemeClr val="tx1"/>
              </a:solidFill>
            </a:endParaRPr>
          </a:p>
        </p:txBody>
      </p:sp>
      <p:sp>
        <p:nvSpPr>
          <p:cNvPr id="10" name="矩形 9"/>
          <p:cNvSpPr/>
          <p:nvPr/>
        </p:nvSpPr>
        <p:spPr>
          <a:xfrm>
            <a:off x="5209011" y="5536400"/>
            <a:ext cx="2257425" cy="628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按时</a:t>
            </a:r>
            <a:r>
              <a:rPr lang="zh-CN" altLang="en-US" b="1" dirty="0" smtClean="0">
                <a:solidFill>
                  <a:schemeClr val="tx1"/>
                </a:solidFill>
              </a:rPr>
              <a:t>率</a:t>
            </a:r>
            <a:endParaRPr lang="zh-CN" altLang="en-US" b="1" dirty="0">
              <a:solidFill>
                <a:schemeClr val="tx1"/>
              </a:solidFill>
            </a:endParaRPr>
          </a:p>
        </p:txBody>
      </p:sp>
      <p:sp>
        <p:nvSpPr>
          <p:cNvPr id="11" name="饼形 10"/>
          <p:cNvSpPr/>
          <p:nvPr/>
        </p:nvSpPr>
        <p:spPr>
          <a:xfrm>
            <a:off x="4808962" y="2443158"/>
            <a:ext cx="3057525" cy="2843213"/>
          </a:xfrm>
          <a:prstGeom prst="pie">
            <a:avLst>
              <a:gd name="adj1" fmla="val 8084983"/>
              <a:gd name="adj2" fmla="val 16200000"/>
            </a:avLst>
          </a:prstGeom>
          <a:solidFill>
            <a:srgbClr val="FFFF00"/>
          </a:solidFill>
          <a:ln>
            <a:solidFill>
              <a:srgbClr val="FFFF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chemeClr val="tx1"/>
              </a:solidFill>
            </a:endParaRPr>
          </a:p>
        </p:txBody>
      </p:sp>
      <p:sp>
        <p:nvSpPr>
          <p:cNvPr id="12" name="等腰三角形 11"/>
          <p:cNvSpPr/>
          <p:nvPr/>
        </p:nvSpPr>
        <p:spPr>
          <a:xfrm>
            <a:off x="8536604" y="2457441"/>
            <a:ext cx="1608914" cy="2814648"/>
          </a:xfrm>
          <a:prstGeom prst="triangl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a:p>
            <a:pPr algn="ctr"/>
            <a:endParaRPr lang="en-US" altLang="zh-CN" sz="1600" dirty="0">
              <a:solidFill>
                <a:schemeClr val="tx1"/>
              </a:solidFill>
            </a:endParaRPr>
          </a:p>
          <a:p>
            <a:pPr algn="ctr"/>
            <a:endParaRPr lang="en-US" altLang="zh-CN" sz="1600" dirty="0" smtClean="0">
              <a:solidFill>
                <a:schemeClr val="tx1"/>
              </a:solidFill>
            </a:endParaRPr>
          </a:p>
          <a:p>
            <a:pPr algn="ctr"/>
            <a:endParaRPr lang="en-US" altLang="zh-CN" sz="1600" dirty="0">
              <a:solidFill>
                <a:schemeClr val="tx1"/>
              </a:solidFill>
            </a:endParaRPr>
          </a:p>
          <a:p>
            <a:pPr algn="ctr"/>
            <a:r>
              <a:rPr lang="en-US" altLang="zh-CN" sz="1600" dirty="0" smtClean="0">
                <a:solidFill>
                  <a:schemeClr val="tx1"/>
                </a:solidFill>
              </a:rPr>
              <a:t>0-12</a:t>
            </a:r>
            <a:endParaRPr lang="zh-CN" altLang="en-US" sz="1600" dirty="0">
              <a:solidFill>
                <a:schemeClr val="tx1"/>
              </a:solidFill>
            </a:endParaRPr>
          </a:p>
        </p:txBody>
      </p:sp>
      <p:sp>
        <p:nvSpPr>
          <p:cNvPr id="13" name="矩形 12"/>
          <p:cNvSpPr/>
          <p:nvPr/>
        </p:nvSpPr>
        <p:spPr>
          <a:xfrm>
            <a:off x="8212348" y="5536402"/>
            <a:ext cx="2257425" cy="628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水平等级</a:t>
            </a:r>
            <a:endParaRPr lang="zh-CN" altLang="en-US" b="1" dirty="0">
              <a:solidFill>
                <a:schemeClr val="tx1"/>
              </a:solidFill>
            </a:endParaRPr>
          </a:p>
        </p:txBody>
      </p:sp>
      <p:sp>
        <p:nvSpPr>
          <p:cNvPr id="14" name="等腰三角形 13"/>
          <p:cNvSpPr/>
          <p:nvPr/>
        </p:nvSpPr>
        <p:spPr>
          <a:xfrm>
            <a:off x="8643938" y="2457439"/>
            <a:ext cx="1371600" cy="2428886"/>
          </a:xfrm>
          <a:prstGeom prst="triangl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a:p>
            <a:pPr algn="ctr"/>
            <a:endParaRPr lang="en-US" altLang="zh-CN" sz="1600" dirty="0">
              <a:solidFill>
                <a:schemeClr val="tx1"/>
              </a:solidFill>
            </a:endParaRPr>
          </a:p>
          <a:p>
            <a:pPr algn="ctr"/>
            <a:endParaRPr lang="en-US" altLang="zh-CN" sz="1600" dirty="0" smtClean="0">
              <a:solidFill>
                <a:schemeClr val="tx1"/>
              </a:solidFill>
            </a:endParaRPr>
          </a:p>
          <a:p>
            <a:pPr algn="ctr"/>
            <a:r>
              <a:rPr lang="en-US" altLang="zh-CN" sz="1600" dirty="0" smtClean="0">
                <a:solidFill>
                  <a:schemeClr val="tx1"/>
                </a:solidFill>
              </a:rPr>
              <a:t>13-17</a:t>
            </a:r>
            <a:endParaRPr lang="zh-CN" altLang="en-US" sz="1600" dirty="0">
              <a:solidFill>
                <a:schemeClr val="tx1"/>
              </a:solidFill>
            </a:endParaRPr>
          </a:p>
        </p:txBody>
      </p:sp>
      <p:sp>
        <p:nvSpPr>
          <p:cNvPr id="15" name="等腰三角形 14"/>
          <p:cNvSpPr/>
          <p:nvPr/>
        </p:nvSpPr>
        <p:spPr>
          <a:xfrm>
            <a:off x="8772525" y="2475191"/>
            <a:ext cx="1128714" cy="2025372"/>
          </a:xfrm>
          <a:prstGeom prst="triangl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a:p>
            <a:pPr algn="ctr"/>
            <a:endParaRPr lang="en-US" altLang="zh-CN" sz="1600" dirty="0">
              <a:solidFill>
                <a:schemeClr val="tx1"/>
              </a:solidFill>
            </a:endParaRPr>
          </a:p>
          <a:p>
            <a:pPr algn="ctr"/>
            <a:r>
              <a:rPr lang="en-US" altLang="zh-CN" sz="1600" dirty="0" smtClean="0">
                <a:solidFill>
                  <a:schemeClr val="tx1"/>
                </a:solidFill>
              </a:rPr>
              <a:t>18-22</a:t>
            </a:r>
            <a:endParaRPr lang="zh-CN" altLang="en-US" sz="1600" dirty="0">
              <a:solidFill>
                <a:schemeClr val="tx1"/>
              </a:solidFill>
            </a:endParaRPr>
          </a:p>
        </p:txBody>
      </p:sp>
      <p:sp>
        <p:nvSpPr>
          <p:cNvPr id="16" name="等腰三角形 15"/>
          <p:cNvSpPr/>
          <p:nvPr/>
        </p:nvSpPr>
        <p:spPr>
          <a:xfrm>
            <a:off x="8886825" y="2457439"/>
            <a:ext cx="900113" cy="1614500"/>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a:p>
            <a:pPr algn="ctr"/>
            <a:r>
              <a:rPr lang="en-US" altLang="zh-CN" sz="1400" dirty="0" smtClean="0">
                <a:solidFill>
                  <a:schemeClr val="tx1"/>
                </a:solidFill>
              </a:rPr>
              <a:t>23-26</a:t>
            </a:r>
            <a:endParaRPr lang="zh-CN" altLang="en-US" sz="1400" dirty="0">
              <a:solidFill>
                <a:schemeClr val="tx1"/>
              </a:solidFill>
            </a:endParaRPr>
          </a:p>
        </p:txBody>
      </p:sp>
      <p:sp>
        <p:nvSpPr>
          <p:cNvPr id="17" name="等腰三角形 16"/>
          <p:cNvSpPr/>
          <p:nvPr/>
        </p:nvSpPr>
        <p:spPr>
          <a:xfrm>
            <a:off x="8986838" y="2457439"/>
            <a:ext cx="700087" cy="1200162"/>
          </a:xfrm>
          <a:prstGeom prst="triangl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chemeClr val="tx1"/>
                </a:solidFill>
              </a:rPr>
              <a:t>27-30</a:t>
            </a:r>
            <a:endParaRPr lang="zh-CN" altLang="en-US" sz="1100" dirty="0">
              <a:solidFill>
                <a:schemeClr val="tx1"/>
              </a:solidFill>
            </a:endParaRPr>
          </a:p>
        </p:txBody>
      </p:sp>
      <p:sp>
        <p:nvSpPr>
          <p:cNvPr id="18" name="等腰三角形 17"/>
          <p:cNvSpPr/>
          <p:nvPr/>
        </p:nvSpPr>
        <p:spPr>
          <a:xfrm rot="5400000">
            <a:off x="8516933" y="4243681"/>
            <a:ext cx="252616" cy="258566"/>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598166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9963" y="492698"/>
            <a:ext cx="10124262" cy="59223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b="1" dirty="0"/>
              <a:t>句</a:t>
            </a:r>
            <a:r>
              <a:rPr lang="zh-CN" altLang="en-US" sz="2000" b="1" dirty="0" smtClean="0"/>
              <a:t>单</a:t>
            </a:r>
            <a:endParaRPr lang="en-US" altLang="zh-CN" sz="2000" b="1" dirty="0" smtClean="0"/>
          </a:p>
          <a:p>
            <a:r>
              <a:rPr lang="zh-CN" altLang="en-US" sz="2000" b="1" dirty="0" smtClean="0"/>
              <a:t>       句子</a:t>
            </a:r>
            <a:r>
              <a:rPr lang="zh-CN" altLang="en-US" sz="2000" b="1" dirty="0" smtClean="0"/>
              <a:t>                     疑难词                         类型                          语法点                         状态</a:t>
            </a:r>
            <a:endParaRPr lang="en-US" altLang="zh-CN" sz="2000" b="1" dirty="0" smtClean="0"/>
          </a:p>
          <a:p>
            <a:endParaRPr lang="en-US" altLang="zh-CN" sz="2000" b="1" dirty="0" smtClean="0"/>
          </a:p>
          <a:p>
            <a:endParaRPr lang="en-US" altLang="zh-CN" sz="2000" b="1" dirty="0"/>
          </a:p>
          <a:p>
            <a:endParaRPr lang="en-US" altLang="zh-CN" sz="2000" b="1" dirty="0" smtClean="0"/>
          </a:p>
          <a:p>
            <a:endParaRPr lang="en-US" altLang="zh-CN" sz="2000" b="1" dirty="0"/>
          </a:p>
          <a:p>
            <a:endParaRPr lang="en-US" altLang="zh-CN" sz="2000" b="1" dirty="0"/>
          </a:p>
          <a:p>
            <a:endParaRPr lang="en-US" altLang="zh-CN" sz="2000" b="1" dirty="0"/>
          </a:p>
          <a:p>
            <a:endParaRPr lang="en-US" altLang="zh-CN" sz="2000" b="1" dirty="0" smtClean="0"/>
          </a:p>
          <a:p>
            <a:endParaRPr lang="en-US" altLang="zh-CN" sz="2000" b="1" dirty="0" smtClean="0"/>
          </a:p>
          <a:p>
            <a:endParaRPr lang="en-US" altLang="zh-CN" sz="2000" b="1" dirty="0"/>
          </a:p>
          <a:p>
            <a:endParaRPr lang="en-US" altLang="zh-CN" sz="2000" b="1" dirty="0" smtClean="0"/>
          </a:p>
          <a:p>
            <a:endParaRPr lang="en-US" altLang="zh-CN" sz="2000" b="1" dirty="0"/>
          </a:p>
          <a:p>
            <a:endParaRPr lang="en-US" altLang="zh-CN" sz="2000" b="1" dirty="0" smtClean="0"/>
          </a:p>
          <a:p>
            <a:endParaRPr lang="en-US" altLang="zh-CN" sz="2000" b="1" dirty="0" smtClean="0"/>
          </a:p>
          <a:p>
            <a:endParaRPr lang="en-US" altLang="zh-CN" sz="2000" b="1" dirty="0" smtClean="0"/>
          </a:p>
          <a:p>
            <a:endParaRPr lang="en-US" altLang="zh-CN" sz="2000" b="1" dirty="0" smtClean="0"/>
          </a:p>
          <a:p>
            <a:endParaRPr lang="en-US" altLang="zh-CN" sz="2000" b="1" dirty="0" smtClean="0"/>
          </a:p>
          <a:p>
            <a:endParaRPr lang="zh-CN" altLang="en-US" sz="2000" b="1" dirty="0"/>
          </a:p>
        </p:txBody>
      </p:sp>
    </p:spTree>
    <p:extLst>
      <p:ext uri="{BB962C8B-B14F-4D97-AF65-F5344CB8AC3E}">
        <p14:creationId xmlns:p14="http://schemas.microsoft.com/office/powerpoint/2010/main" val="13592676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9963" y="492698"/>
            <a:ext cx="10124262" cy="59223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b="1" dirty="0" smtClean="0"/>
              <a:t>词单</a:t>
            </a:r>
            <a:endParaRPr lang="en-US" altLang="zh-CN" sz="2000" b="1" dirty="0" smtClean="0"/>
          </a:p>
          <a:p>
            <a:r>
              <a:rPr lang="zh-CN" altLang="en-US" sz="2000" b="1" dirty="0" smtClean="0"/>
              <a:t>   单词                      出处                           发音                      近义词                        例句</a:t>
            </a:r>
            <a:r>
              <a:rPr lang="en-US" altLang="zh-CN" sz="2000" b="1" dirty="0" smtClean="0"/>
              <a:t>/</a:t>
            </a:r>
            <a:r>
              <a:rPr lang="zh-CN" altLang="en-US" sz="2000" b="1" dirty="0" smtClean="0"/>
              <a:t>搭配</a:t>
            </a:r>
            <a:endParaRPr lang="en-US" altLang="zh-CN" sz="2000" b="1" dirty="0" smtClean="0"/>
          </a:p>
          <a:p>
            <a:endParaRPr lang="en-US" altLang="zh-CN" sz="2000" b="1" dirty="0"/>
          </a:p>
          <a:p>
            <a:endParaRPr lang="en-US" altLang="zh-CN" sz="2000" b="1" dirty="0" smtClean="0"/>
          </a:p>
          <a:p>
            <a:endParaRPr lang="en-US" altLang="zh-CN" sz="2000" b="1" dirty="0" smtClean="0"/>
          </a:p>
          <a:p>
            <a:endParaRPr lang="en-US" altLang="zh-CN" sz="2000" b="1" dirty="0"/>
          </a:p>
          <a:p>
            <a:endParaRPr lang="en-US" altLang="zh-CN" sz="2000" b="1" dirty="0"/>
          </a:p>
          <a:p>
            <a:endParaRPr lang="en-US" altLang="zh-CN" sz="2000" b="1" dirty="0"/>
          </a:p>
          <a:p>
            <a:endParaRPr lang="en-US" altLang="zh-CN" sz="2000" b="1" dirty="0" smtClean="0"/>
          </a:p>
          <a:p>
            <a:endParaRPr lang="en-US" altLang="zh-CN" sz="2000" b="1" dirty="0"/>
          </a:p>
          <a:p>
            <a:endParaRPr lang="en-US" altLang="zh-CN" sz="2000" b="1" dirty="0" smtClean="0"/>
          </a:p>
          <a:p>
            <a:endParaRPr lang="en-US" altLang="zh-CN" sz="2000" b="1" dirty="0"/>
          </a:p>
          <a:p>
            <a:endParaRPr lang="en-US" altLang="zh-CN" sz="2000" b="1" dirty="0" smtClean="0"/>
          </a:p>
          <a:p>
            <a:endParaRPr lang="en-US" altLang="zh-CN" sz="2000" b="1" dirty="0" smtClean="0"/>
          </a:p>
          <a:p>
            <a:endParaRPr lang="en-US" altLang="zh-CN" sz="2000" b="1" dirty="0" smtClean="0"/>
          </a:p>
          <a:p>
            <a:endParaRPr lang="en-US" altLang="zh-CN" sz="2000" b="1" dirty="0" smtClean="0"/>
          </a:p>
          <a:p>
            <a:endParaRPr lang="en-US" altLang="zh-CN" sz="2000" b="1" dirty="0" smtClean="0"/>
          </a:p>
          <a:p>
            <a:endParaRPr lang="zh-CN" altLang="en-US" sz="2000" b="1" dirty="0"/>
          </a:p>
        </p:txBody>
      </p:sp>
    </p:spTree>
    <p:extLst>
      <p:ext uri="{BB962C8B-B14F-4D97-AF65-F5344CB8AC3E}">
        <p14:creationId xmlns:p14="http://schemas.microsoft.com/office/powerpoint/2010/main" val="3936828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84228" y="123366"/>
            <a:ext cx="5443315" cy="7139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2400" b="1" dirty="0" smtClean="0"/>
              <a:t>This came about from two developments.</a:t>
            </a:r>
            <a:endParaRPr lang="zh-CN" altLang="en-US" sz="2400" b="1" dirty="0"/>
          </a:p>
        </p:txBody>
      </p:sp>
      <p:sp>
        <p:nvSpPr>
          <p:cNvPr id="5" name="矩形 4"/>
          <p:cNvSpPr/>
          <p:nvPr/>
        </p:nvSpPr>
        <p:spPr>
          <a:xfrm>
            <a:off x="2732837" y="146719"/>
            <a:ext cx="151391" cy="276999"/>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zh-CN" altLang="en-US" sz="1200" dirty="0" smtClean="0">
                <a:solidFill>
                  <a:srgbClr val="FFC000"/>
                </a:solidFill>
                <a:latin typeface="宋体" panose="02010600030101010101" pitchFamily="2" charset="-122"/>
              </a:rPr>
              <a:t>☆</a:t>
            </a:r>
            <a:endParaRPr lang="zh-CN" altLang="en-US" sz="1200" dirty="0">
              <a:solidFill>
                <a:srgbClr val="FFC000"/>
              </a:solidFill>
            </a:endParaRPr>
          </a:p>
        </p:txBody>
      </p:sp>
      <p:sp>
        <p:nvSpPr>
          <p:cNvPr id="6" name="矩形 5"/>
          <p:cNvSpPr/>
          <p:nvPr/>
        </p:nvSpPr>
        <p:spPr>
          <a:xfrm>
            <a:off x="9092126" y="123366"/>
            <a:ext cx="646331" cy="369332"/>
          </a:xfrm>
          <a:prstGeom prst="rect">
            <a:avLst/>
          </a:prstGeom>
          <a:ln>
            <a:solidFill>
              <a:srgbClr val="00B0F0"/>
            </a:solidFill>
          </a:ln>
        </p:spPr>
        <p:txBody>
          <a:bodyPr wrap="none">
            <a:spAutoFit/>
          </a:bodyPr>
          <a:lstStyle/>
          <a:p>
            <a:r>
              <a:rPr lang="zh-CN" altLang="en-US" dirty="0" smtClean="0">
                <a:solidFill>
                  <a:srgbClr val="00B0F0"/>
                </a:solidFill>
              </a:rPr>
              <a:t>句单</a:t>
            </a:r>
            <a:endParaRPr lang="zh-CN" altLang="en-US" baseline="0" dirty="0" smtClean="0">
              <a:solidFill>
                <a:srgbClr val="00B0F0"/>
              </a:solidFill>
            </a:endParaRPr>
          </a:p>
        </p:txBody>
      </p:sp>
      <p:sp>
        <p:nvSpPr>
          <p:cNvPr id="7" name="矩形 6"/>
          <p:cNvSpPr/>
          <p:nvPr/>
        </p:nvSpPr>
        <p:spPr>
          <a:xfrm>
            <a:off x="9958696" y="123366"/>
            <a:ext cx="646331" cy="369332"/>
          </a:xfrm>
          <a:prstGeom prst="rect">
            <a:avLst/>
          </a:prstGeom>
          <a:ln>
            <a:solidFill>
              <a:srgbClr val="00B0F0"/>
            </a:solidFill>
          </a:ln>
        </p:spPr>
        <p:txBody>
          <a:bodyPr wrap="none">
            <a:spAutoFit/>
          </a:bodyPr>
          <a:lstStyle/>
          <a:p>
            <a:r>
              <a:rPr lang="zh-CN" altLang="en-US" baseline="0" dirty="0" smtClean="0">
                <a:solidFill>
                  <a:srgbClr val="00B0F0"/>
                </a:solidFill>
              </a:rPr>
              <a:t>报告</a:t>
            </a:r>
          </a:p>
        </p:txBody>
      </p:sp>
      <p:sp>
        <p:nvSpPr>
          <p:cNvPr id="8" name="矩形 7"/>
          <p:cNvSpPr/>
          <p:nvPr/>
        </p:nvSpPr>
        <p:spPr>
          <a:xfrm>
            <a:off x="10825266" y="127210"/>
            <a:ext cx="646331" cy="369332"/>
          </a:xfrm>
          <a:prstGeom prst="rect">
            <a:avLst/>
          </a:prstGeom>
          <a:ln>
            <a:solidFill>
              <a:srgbClr val="00B0F0"/>
            </a:solidFill>
          </a:ln>
        </p:spPr>
        <p:txBody>
          <a:bodyPr wrap="none">
            <a:spAutoFit/>
          </a:bodyPr>
          <a:lstStyle/>
          <a:p>
            <a:r>
              <a:rPr lang="zh-CN" altLang="en-US" dirty="0">
                <a:solidFill>
                  <a:srgbClr val="00B0F0"/>
                </a:solidFill>
              </a:rPr>
              <a:t>约师</a:t>
            </a:r>
            <a:endParaRPr lang="zh-CN" altLang="en-US" baseline="0" dirty="0" smtClean="0">
              <a:solidFill>
                <a:srgbClr val="00B0F0"/>
              </a:solidFill>
            </a:endParaRPr>
          </a:p>
        </p:txBody>
      </p:sp>
      <p:sp>
        <p:nvSpPr>
          <p:cNvPr id="12" name="矩形 11"/>
          <p:cNvSpPr/>
          <p:nvPr/>
        </p:nvSpPr>
        <p:spPr>
          <a:xfrm>
            <a:off x="2371725" y="2229885"/>
            <a:ext cx="6476968" cy="4469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b="1" dirty="0" smtClean="0"/>
              <a:t>判断句型</a:t>
            </a:r>
            <a:endParaRPr lang="zh-CN" altLang="en-US" sz="2800" b="1" dirty="0"/>
          </a:p>
        </p:txBody>
      </p:sp>
      <p:sp>
        <p:nvSpPr>
          <p:cNvPr id="13" name="矩形 12"/>
          <p:cNvSpPr/>
          <p:nvPr/>
        </p:nvSpPr>
        <p:spPr>
          <a:xfrm>
            <a:off x="2366995" y="4353951"/>
            <a:ext cx="6476968" cy="4469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b="1" dirty="0" smtClean="0"/>
              <a:t>选择主谓</a:t>
            </a:r>
            <a:endParaRPr lang="zh-CN" altLang="en-US" sz="2800" b="1" dirty="0"/>
          </a:p>
        </p:txBody>
      </p:sp>
      <p:sp>
        <p:nvSpPr>
          <p:cNvPr id="14" name="矩形 13"/>
          <p:cNvSpPr/>
          <p:nvPr/>
        </p:nvSpPr>
        <p:spPr>
          <a:xfrm>
            <a:off x="2366995" y="5415984"/>
            <a:ext cx="6476968" cy="4469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b="1" dirty="0" smtClean="0"/>
              <a:t>翻译句意</a:t>
            </a:r>
            <a:endParaRPr lang="zh-CN" altLang="en-US" sz="2800" b="1" dirty="0"/>
          </a:p>
        </p:txBody>
      </p:sp>
      <p:sp>
        <p:nvSpPr>
          <p:cNvPr id="15" name="矩形 14"/>
          <p:cNvSpPr/>
          <p:nvPr/>
        </p:nvSpPr>
        <p:spPr>
          <a:xfrm>
            <a:off x="2366995" y="3291918"/>
            <a:ext cx="6476968" cy="4469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b="1" dirty="0" smtClean="0"/>
              <a:t>划分句子</a:t>
            </a:r>
            <a:endParaRPr lang="zh-CN" altLang="en-US" sz="2800" b="1" dirty="0"/>
          </a:p>
        </p:txBody>
      </p:sp>
      <p:sp>
        <p:nvSpPr>
          <p:cNvPr id="16" name="矩形 15"/>
          <p:cNvSpPr/>
          <p:nvPr/>
        </p:nvSpPr>
        <p:spPr>
          <a:xfrm>
            <a:off x="9092126" y="652697"/>
            <a:ext cx="1123437" cy="369332"/>
          </a:xfrm>
          <a:prstGeom prst="rect">
            <a:avLst/>
          </a:prstGeom>
          <a:ln>
            <a:solidFill>
              <a:srgbClr val="00B0F0"/>
            </a:solidFill>
          </a:ln>
        </p:spPr>
        <p:txBody>
          <a:bodyPr wrap="square">
            <a:spAutoFit/>
          </a:bodyPr>
          <a:lstStyle/>
          <a:p>
            <a:r>
              <a:rPr lang="en-US" altLang="zh-CN" dirty="0" smtClean="0">
                <a:solidFill>
                  <a:srgbClr val="00B0F0"/>
                </a:solidFill>
              </a:rPr>
              <a:t>00: 00</a:t>
            </a:r>
            <a:endParaRPr lang="zh-CN" altLang="en-US" baseline="0" dirty="0" smtClean="0">
              <a:solidFill>
                <a:srgbClr val="00B0F0"/>
              </a:solidFill>
            </a:endParaRPr>
          </a:p>
        </p:txBody>
      </p:sp>
    </p:spTree>
    <p:extLst>
      <p:ext uri="{BB962C8B-B14F-4D97-AF65-F5344CB8AC3E}">
        <p14:creationId xmlns:p14="http://schemas.microsoft.com/office/powerpoint/2010/main" val="8178864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9092126" y="123366"/>
            <a:ext cx="646331" cy="369332"/>
          </a:xfrm>
          <a:prstGeom prst="rect">
            <a:avLst/>
          </a:prstGeom>
          <a:ln>
            <a:solidFill>
              <a:srgbClr val="00B0F0"/>
            </a:solidFill>
          </a:ln>
        </p:spPr>
        <p:txBody>
          <a:bodyPr wrap="none">
            <a:spAutoFit/>
          </a:bodyPr>
          <a:lstStyle/>
          <a:p>
            <a:r>
              <a:rPr lang="zh-CN" altLang="en-US" dirty="0" smtClean="0">
                <a:solidFill>
                  <a:srgbClr val="00B0F0"/>
                </a:solidFill>
              </a:rPr>
              <a:t>句单</a:t>
            </a:r>
            <a:endParaRPr lang="zh-CN" altLang="en-US" baseline="0" dirty="0" smtClean="0">
              <a:solidFill>
                <a:srgbClr val="00B0F0"/>
              </a:solidFill>
            </a:endParaRPr>
          </a:p>
        </p:txBody>
      </p:sp>
      <p:sp>
        <p:nvSpPr>
          <p:cNvPr id="37" name="矩形 36"/>
          <p:cNvSpPr/>
          <p:nvPr/>
        </p:nvSpPr>
        <p:spPr>
          <a:xfrm>
            <a:off x="9958696" y="123366"/>
            <a:ext cx="646331" cy="369332"/>
          </a:xfrm>
          <a:prstGeom prst="rect">
            <a:avLst/>
          </a:prstGeom>
          <a:ln>
            <a:solidFill>
              <a:srgbClr val="00B0F0"/>
            </a:solidFill>
          </a:ln>
        </p:spPr>
        <p:txBody>
          <a:bodyPr wrap="none">
            <a:spAutoFit/>
          </a:bodyPr>
          <a:lstStyle/>
          <a:p>
            <a:r>
              <a:rPr lang="zh-CN" altLang="en-US" baseline="0" dirty="0" smtClean="0">
                <a:solidFill>
                  <a:srgbClr val="00B0F0"/>
                </a:solidFill>
              </a:rPr>
              <a:t>报告</a:t>
            </a:r>
          </a:p>
        </p:txBody>
      </p:sp>
      <p:sp>
        <p:nvSpPr>
          <p:cNvPr id="38" name="矩形 37"/>
          <p:cNvSpPr/>
          <p:nvPr/>
        </p:nvSpPr>
        <p:spPr>
          <a:xfrm>
            <a:off x="10825266" y="127210"/>
            <a:ext cx="646331" cy="369332"/>
          </a:xfrm>
          <a:prstGeom prst="rect">
            <a:avLst/>
          </a:prstGeom>
          <a:ln>
            <a:solidFill>
              <a:srgbClr val="00B0F0"/>
            </a:solidFill>
          </a:ln>
        </p:spPr>
        <p:txBody>
          <a:bodyPr wrap="none">
            <a:spAutoFit/>
          </a:bodyPr>
          <a:lstStyle/>
          <a:p>
            <a:r>
              <a:rPr lang="zh-CN" altLang="en-US" dirty="0">
                <a:solidFill>
                  <a:srgbClr val="00B0F0"/>
                </a:solidFill>
              </a:rPr>
              <a:t>约师</a:t>
            </a:r>
            <a:endParaRPr lang="zh-CN" altLang="en-US" baseline="0" dirty="0" smtClean="0">
              <a:solidFill>
                <a:srgbClr val="00B0F0"/>
              </a:solidFill>
            </a:endParaRPr>
          </a:p>
        </p:txBody>
      </p:sp>
      <p:sp>
        <p:nvSpPr>
          <p:cNvPr id="39" name="矩形 38"/>
          <p:cNvSpPr/>
          <p:nvPr/>
        </p:nvSpPr>
        <p:spPr>
          <a:xfrm>
            <a:off x="9092126" y="652697"/>
            <a:ext cx="1123437" cy="369332"/>
          </a:xfrm>
          <a:prstGeom prst="rect">
            <a:avLst/>
          </a:prstGeom>
          <a:ln>
            <a:solidFill>
              <a:srgbClr val="00B0F0"/>
            </a:solidFill>
          </a:ln>
        </p:spPr>
        <p:txBody>
          <a:bodyPr wrap="square">
            <a:spAutoFit/>
          </a:bodyPr>
          <a:lstStyle/>
          <a:p>
            <a:r>
              <a:rPr lang="en-US" altLang="zh-CN" dirty="0" smtClean="0">
                <a:solidFill>
                  <a:srgbClr val="00B0F0"/>
                </a:solidFill>
              </a:rPr>
              <a:t>00: 00</a:t>
            </a:r>
            <a:endParaRPr lang="zh-CN" altLang="en-US" baseline="0" dirty="0" smtClean="0">
              <a:solidFill>
                <a:srgbClr val="00B0F0"/>
              </a:solidFill>
            </a:endParaRPr>
          </a:p>
        </p:txBody>
      </p:sp>
      <p:sp>
        <p:nvSpPr>
          <p:cNvPr id="24" name="矩形 23"/>
          <p:cNvSpPr/>
          <p:nvPr/>
        </p:nvSpPr>
        <p:spPr>
          <a:xfrm>
            <a:off x="819963" y="492698"/>
            <a:ext cx="10124262" cy="59223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 name="矩形 1"/>
          <p:cNvSpPr/>
          <p:nvPr/>
        </p:nvSpPr>
        <p:spPr>
          <a:xfrm>
            <a:off x="3168559" y="1653262"/>
            <a:ext cx="4454646" cy="6488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i="1" dirty="0" smtClean="0"/>
              <a:t>请选择</a:t>
            </a:r>
            <a:r>
              <a:rPr lang="zh-CN" altLang="en-US" sz="2400" i="1" dirty="0"/>
              <a:t>该</a:t>
            </a:r>
            <a:r>
              <a:rPr lang="zh-CN" altLang="en-US" sz="2400" i="1" dirty="0" smtClean="0"/>
              <a:t>句属于哪种句型</a:t>
            </a:r>
            <a:endParaRPr lang="zh-CN" altLang="en-US" sz="2400" dirty="0"/>
          </a:p>
        </p:txBody>
      </p:sp>
      <p:sp>
        <p:nvSpPr>
          <p:cNvPr id="4" name="矩形 3"/>
          <p:cNvSpPr/>
          <p:nvPr/>
        </p:nvSpPr>
        <p:spPr>
          <a:xfrm>
            <a:off x="1994053" y="2627136"/>
            <a:ext cx="1415772" cy="584775"/>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zh-CN" altLang="en-US" sz="3200" dirty="0" smtClean="0">
                <a:solidFill>
                  <a:schemeClr val="dk1"/>
                </a:solidFill>
              </a:rPr>
              <a:t>简单句</a:t>
            </a:r>
            <a:endParaRPr lang="zh-CN" altLang="en-US" sz="3200" dirty="0">
              <a:solidFill>
                <a:schemeClr val="dk1"/>
              </a:solidFill>
            </a:endParaRPr>
          </a:p>
        </p:txBody>
      </p:sp>
      <p:sp>
        <p:nvSpPr>
          <p:cNvPr id="5" name="矩形 4"/>
          <p:cNvSpPr/>
          <p:nvPr/>
        </p:nvSpPr>
        <p:spPr>
          <a:xfrm>
            <a:off x="4799711" y="2627135"/>
            <a:ext cx="1415772" cy="584775"/>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zh-CN" altLang="en-US" sz="3200" dirty="0">
                <a:solidFill>
                  <a:schemeClr val="dk1"/>
                </a:solidFill>
              </a:rPr>
              <a:t>复合句</a:t>
            </a:r>
          </a:p>
        </p:txBody>
      </p:sp>
      <p:sp>
        <p:nvSpPr>
          <p:cNvPr id="6" name="矩形 5"/>
          <p:cNvSpPr/>
          <p:nvPr/>
        </p:nvSpPr>
        <p:spPr>
          <a:xfrm>
            <a:off x="7605369" y="2627818"/>
            <a:ext cx="1415772" cy="584775"/>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zh-CN" altLang="en-US" sz="3200" dirty="0">
                <a:solidFill>
                  <a:schemeClr val="dk1"/>
                </a:solidFill>
              </a:rPr>
              <a:t>复杂句</a:t>
            </a:r>
          </a:p>
        </p:txBody>
      </p:sp>
      <p:sp>
        <p:nvSpPr>
          <p:cNvPr id="13" name="矩形 12"/>
          <p:cNvSpPr/>
          <p:nvPr/>
        </p:nvSpPr>
        <p:spPr>
          <a:xfrm>
            <a:off x="1994053" y="3928490"/>
            <a:ext cx="463397" cy="646331"/>
          </a:xfrm>
          <a:prstGeom prst="rect">
            <a:avLst/>
          </a:prstGeom>
          <a:ln>
            <a:solidFill>
              <a:srgbClr val="00B0F0"/>
            </a:solidFill>
          </a:ln>
        </p:spPr>
        <p:txBody>
          <a:bodyPr wrap="square">
            <a:spAutoFit/>
          </a:bodyPr>
          <a:lstStyle/>
          <a:p>
            <a:r>
              <a:rPr lang="zh-CN" altLang="en-US" dirty="0" smtClean="0">
                <a:solidFill>
                  <a:srgbClr val="00B0F0"/>
                </a:solidFill>
              </a:rPr>
              <a:t>解</a:t>
            </a:r>
            <a:endParaRPr lang="en-US" altLang="zh-CN" dirty="0" smtClean="0">
              <a:solidFill>
                <a:srgbClr val="00B0F0"/>
              </a:solidFill>
            </a:endParaRPr>
          </a:p>
          <a:p>
            <a:r>
              <a:rPr lang="zh-CN" altLang="en-US" dirty="0" smtClean="0">
                <a:solidFill>
                  <a:srgbClr val="00B0F0"/>
                </a:solidFill>
              </a:rPr>
              <a:t>答</a:t>
            </a:r>
            <a:endParaRPr lang="zh-CN" altLang="en-US" baseline="0" dirty="0" smtClean="0">
              <a:solidFill>
                <a:srgbClr val="00B0F0"/>
              </a:solidFill>
            </a:endParaRPr>
          </a:p>
        </p:txBody>
      </p:sp>
      <p:sp>
        <p:nvSpPr>
          <p:cNvPr id="14" name="矩形 13"/>
          <p:cNvSpPr/>
          <p:nvPr/>
        </p:nvSpPr>
        <p:spPr>
          <a:xfrm>
            <a:off x="2794244" y="614877"/>
            <a:ext cx="5443315" cy="7139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2400" b="1" dirty="0" smtClean="0"/>
              <a:t>This came about from two developments.</a:t>
            </a:r>
            <a:endParaRPr lang="zh-CN" altLang="en-US" sz="2400" b="1" dirty="0"/>
          </a:p>
        </p:txBody>
      </p:sp>
      <p:sp>
        <p:nvSpPr>
          <p:cNvPr id="15" name="矩形 14"/>
          <p:cNvSpPr/>
          <p:nvPr/>
        </p:nvSpPr>
        <p:spPr>
          <a:xfrm>
            <a:off x="2642853" y="638230"/>
            <a:ext cx="151391" cy="276999"/>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zh-CN" altLang="en-US" sz="1200" dirty="0" smtClean="0">
                <a:solidFill>
                  <a:srgbClr val="FFC000"/>
                </a:solidFill>
                <a:latin typeface="宋体" panose="02010600030101010101" pitchFamily="2" charset="-122"/>
              </a:rPr>
              <a:t>☆</a:t>
            </a:r>
            <a:endParaRPr lang="zh-CN" altLang="en-US" sz="1200" dirty="0">
              <a:solidFill>
                <a:srgbClr val="FFC000"/>
              </a:solidFill>
            </a:endParaRPr>
          </a:p>
        </p:txBody>
      </p:sp>
      <p:sp>
        <p:nvSpPr>
          <p:cNvPr id="19" name="矩形 18"/>
          <p:cNvSpPr/>
          <p:nvPr/>
        </p:nvSpPr>
        <p:spPr>
          <a:xfrm>
            <a:off x="3412962" y="2934911"/>
            <a:ext cx="217441" cy="276999"/>
          </a:xfrm>
          <a:prstGeom prst="rect">
            <a:avLst/>
          </a:prstGeom>
          <a:ln>
            <a:solidFill>
              <a:srgbClr val="00B0F0"/>
            </a:solidFill>
          </a:ln>
        </p:spPr>
        <p:txBody>
          <a:bodyPr wrap="square">
            <a:spAutoFit/>
          </a:bodyPr>
          <a:lstStyle/>
          <a:p>
            <a:r>
              <a:rPr lang="zh-CN" altLang="en-US" sz="1200" dirty="0">
                <a:solidFill>
                  <a:srgbClr val="00B0F0"/>
                </a:solidFill>
              </a:rPr>
              <a:t>？</a:t>
            </a:r>
            <a:endParaRPr lang="zh-CN" altLang="en-US" sz="1200" baseline="0" dirty="0" smtClean="0">
              <a:solidFill>
                <a:srgbClr val="00B0F0"/>
              </a:solidFill>
            </a:endParaRPr>
          </a:p>
        </p:txBody>
      </p:sp>
      <p:sp>
        <p:nvSpPr>
          <p:cNvPr id="20" name="矩形 19"/>
          <p:cNvSpPr/>
          <p:nvPr/>
        </p:nvSpPr>
        <p:spPr>
          <a:xfrm>
            <a:off x="6215483" y="2934911"/>
            <a:ext cx="217441" cy="276999"/>
          </a:xfrm>
          <a:prstGeom prst="rect">
            <a:avLst/>
          </a:prstGeom>
          <a:ln>
            <a:solidFill>
              <a:srgbClr val="00B0F0"/>
            </a:solidFill>
          </a:ln>
        </p:spPr>
        <p:txBody>
          <a:bodyPr wrap="square">
            <a:spAutoFit/>
          </a:bodyPr>
          <a:lstStyle/>
          <a:p>
            <a:r>
              <a:rPr lang="zh-CN" altLang="en-US" sz="1200" dirty="0">
                <a:solidFill>
                  <a:srgbClr val="00B0F0"/>
                </a:solidFill>
              </a:rPr>
              <a:t>？</a:t>
            </a:r>
            <a:endParaRPr lang="zh-CN" altLang="en-US" sz="1200" baseline="0" dirty="0" smtClean="0">
              <a:solidFill>
                <a:srgbClr val="00B0F0"/>
              </a:solidFill>
            </a:endParaRPr>
          </a:p>
        </p:txBody>
      </p:sp>
      <p:sp>
        <p:nvSpPr>
          <p:cNvPr id="21" name="矩形 20"/>
          <p:cNvSpPr/>
          <p:nvPr/>
        </p:nvSpPr>
        <p:spPr>
          <a:xfrm>
            <a:off x="9021141" y="2921048"/>
            <a:ext cx="217441" cy="276999"/>
          </a:xfrm>
          <a:prstGeom prst="rect">
            <a:avLst/>
          </a:prstGeom>
          <a:ln>
            <a:solidFill>
              <a:srgbClr val="00B0F0"/>
            </a:solidFill>
          </a:ln>
        </p:spPr>
        <p:txBody>
          <a:bodyPr wrap="square">
            <a:spAutoFit/>
          </a:bodyPr>
          <a:lstStyle/>
          <a:p>
            <a:r>
              <a:rPr lang="zh-CN" altLang="en-US" sz="1200" dirty="0">
                <a:solidFill>
                  <a:srgbClr val="00B0F0"/>
                </a:solidFill>
              </a:rPr>
              <a:t>？</a:t>
            </a:r>
            <a:endParaRPr lang="zh-CN" altLang="en-US" sz="1200" baseline="0" dirty="0" smtClean="0">
              <a:solidFill>
                <a:srgbClr val="00B0F0"/>
              </a:solidFill>
            </a:endParaRPr>
          </a:p>
        </p:txBody>
      </p:sp>
      <p:sp>
        <p:nvSpPr>
          <p:cNvPr id="23" name="圆角矩形 22"/>
          <p:cNvSpPr/>
          <p:nvPr/>
        </p:nvSpPr>
        <p:spPr>
          <a:xfrm>
            <a:off x="2794244" y="3623006"/>
            <a:ext cx="6226897" cy="12573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全句只含有一个动词的句子是简单句</a:t>
            </a:r>
            <a:endParaRPr lang="zh-CN" altLang="en-US" dirty="0"/>
          </a:p>
        </p:txBody>
      </p:sp>
      <p:sp>
        <p:nvSpPr>
          <p:cNvPr id="25" name="矩形 24">
            <a:hlinkClick r:id="" action="ppaction://noaction"/>
          </p:cNvPr>
          <p:cNvSpPr/>
          <p:nvPr/>
        </p:nvSpPr>
        <p:spPr>
          <a:xfrm>
            <a:off x="10648862" y="492698"/>
            <a:ext cx="284052" cy="369332"/>
          </a:xfrm>
          <a:prstGeom prst="rect">
            <a:avLst/>
          </a:prstGeom>
          <a:ln>
            <a:solidFill>
              <a:srgbClr val="FF0000"/>
            </a:solidFill>
          </a:ln>
        </p:spPr>
        <p:txBody>
          <a:bodyPr wrap="none">
            <a:spAutoFit/>
          </a:bodyPr>
          <a:lstStyle/>
          <a:p>
            <a:r>
              <a:rPr lang="en-US" altLang="zh-CN" baseline="0" dirty="0" smtClean="0">
                <a:solidFill>
                  <a:srgbClr val="FF0000"/>
                </a:solidFill>
              </a:rPr>
              <a:t>x</a:t>
            </a:r>
            <a:endParaRPr lang="zh-CN" altLang="en-US" baseline="0" dirty="0" smtClean="0">
              <a:solidFill>
                <a:srgbClr val="FF0000"/>
              </a:solidFill>
            </a:endParaRPr>
          </a:p>
        </p:txBody>
      </p:sp>
      <p:sp>
        <p:nvSpPr>
          <p:cNvPr id="26" name="文本框 25"/>
          <p:cNvSpPr txBox="1"/>
          <p:nvPr/>
        </p:nvSpPr>
        <p:spPr>
          <a:xfrm>
            <a:off x="4799711" y="5211593"/>
            <a:ext cx="1956967"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2400" dirty="0"/>
              <a:t>4</a:t>
            </a:r>
            <a:endParaRPr lang="zh-CN" altLang="en-US" sz="2400" dirty="0"/>
          </a:p>
        </p:txBody>
      </p:sp>
      <p:sp>
        <p:nvSpPr>
          <p:cNvPr id="27" name="文本框 26"/>
          <p:cNvSpPr txBox="1"/>
          <p:nvPr/>
        </p:nvSpPr>
        <p:spPr>
          <a:xfrm>
            <a:off x="4799711" y="5211593"/>
            <a:ext cx="594010"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endParaRPr lang="zh-CN" altLang="en-US" sz="2400" dirty="0"/>
          </a:p>
        </p:txBody>
      </p:sp>
      <p:sp>
        <p:nvSpPr>
          <p:cNvPr id="22" name="右箭头 21"/>
          <p:cNvSpPr/>
          <p:nvPr/>
        </p:nvSpPr>
        <p:spPr>
          <a:xfrm>
            <a:off x="10267383" y="5773270"/>
            <a:ext cx="523505" cy="4803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8568157" y="4630451"/>
            <a:ext cx="217441" cy="276999"/>
          </a:xfrm>
          <a:prstGeom prst="rect">
            <a:avLst/>
          </a:prstGeom>
          <a:ln>
            <a:solidFill>
              <a:srgbClr val="00B0F0"/>
            </a:solidFill>
          </a:ln>
        </p:spPr>
        <p:txBody>
          <a:bodyPr wrap="square">
            <a:spAutoFit/>
          </a:bodyPr>
          <a:lstStyle/>
          <a:p>
            <a:r>
              <a:rPr lang="zh-CN" altLang="en-US" sz="1200" dirty="0">
                <a:solidFill>
                  <a:srgbClr val="00B0F0"/>
                </a:solidFill>
              </a:rPr>
              <a:t>？</a:t>
            </a:r>
            <a:endParaRPr lang="zh-CN" altLang="en-US" sz="1200" baseline="0" dirty="0" smtClean="0">
              <a:solidFill>
                <a:srgbClr val="00B0F0"/>
              </a:solidFill>
            </a:endParaRPr>
          </a:p>
        </p:txBody>
      </p:sp>
    </p:spTree>
    <p:extLst>
      <p:ext uri="{BB962C8B-B14F-4D97-AF65-F5344CB8AC3E}">
        <p14:creationId xmlns:p14="http://schemas.microsoft.com/office/powerpoint/2010/main" val="31917648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9092126" y="123366"/>
            <a:ext cx="646331" cy="369332"/>
          </a:xfrm>
          <a:prstGeom prst="rect">
            <a:avLst/>
          </a:prstGeom>
          <a:ln>
            <a:solidFill>
              <a:srgbClr val="00B0F0"/>
            </a:solidFill>
          </a:ln>
        </p:spPr>
        <p:txBody>
          <a:bodyPr wrap="none">
            <a:spAutoFit/>
          </a:bodyPr>
          <a:lstStyle/>
          <a:p>
            <a:r>
              <a:rPr lang="zh-CN" altLang="en-US" dirty="0" smtClean="0">
                <a:solidFill>
                  <a:srgbClr val="00B0F0"/>
                </a:solidFill>
              </a:rPr>
              <a:t>句单</a:t>
            </a:r>
            <a:endParaRPr lang="zh-CN" altLang="en-US" baseline="0" dirty="0" smtClean="0">
              <a:solidFill>
                <a:srgbClr val="00B0F0"/>
              </a:solidFill>
            </a:endParaRPr>
          </a:p>
        </p:txBody>
      </p:sp>
      <p:sp>
        <p:nvSpPr>
          <p:cNvPr id="34" name="矩形 33"/>
          <p:cNvSpPr/>
          <p:nvPr/>
        </p:nvSpPr>
        <p:spPr>
          <a:xfrm>
            <a:off x="9958696" y="123366"/>
            <a:ext cx="646331" cy="369332"/>
          </a:xfrm>
          <a:prstGeom prst="rect">
            <a:avLst/>
          </a:prstGeom>
          <a:ln>
            <a:solidFill>
              <a:srgbClr val="00B0F0"/>
            </a:solidFill>
          </a:ln>
        </p:spPr>
        <p:txBody>
          <a:bodyPr wrap="none">
            <a:spAutoFit/>
          </a:bodyPr>
          <a:lstStyle/>
          <a:p>
            <a:r>
              <a:rPr lang="zh-CN" altLang="en-US" baseline="0" dirty="0" smtClean="0">
                <a:solidFill>
                  <a:srgbClr val="00B0F0"/>
                </a:solidFill>
              </a:rPr>
              <a:t>报告</a:t>
            </a:r>
          </a:p>
        </p:txBody>
      </p:sp>
      <p:sp>
        <p:nvSpPr>
          <p:cNvPr id="35" name="矩形 34"/>
          <p:cNvSpPr/>
          <p:nvPr/>
        </p:nvSpPr>
        <p:spPr>
          <a:xfrm>
            <a:off x="10825266" y="127210"/>
            <a:ext cx="646331" cy="369332"/>
          </a:xfrm>
          <a:prstGeom prst="rect">
            <a:avLst/>
          </a:prstGeom>
          <a:ln>
            <a:solidFill>
              <a:srgbClr val="00B0F0"/>
            </a:solidFill>
          </a:ln>
        </p:spPr>
        <p:txBody>
          <a:bodyPr wrap="none">
            <a:spAutoFit/>
          </a:bodyPr>
          <a:lstStyle/>
          <a:p>
            <a:r>
              <a:rPr lang="zh-CN" altLang="en-US" dirty="0">
                <a:solidFill>
                  <a:srgbClr val="00B0F0"/>
                </a:solidFill>
              </a:rPr>
              <a:t>约师</a:t>
            </a:r>
            <a:endParaRPr lang="zh-CN" altLang="en-US" baseline="0" dirty="0" smtClean="0">
              <a:solidFill>
                <a:srgbClr val="00B0F0"/>
              </a:solidFill>
            </a:endParaRPr>
          </a:p>
        </p:txBody>
      </p:sp>
      <p:sp>
        <p:nvSpPr>
          <p:cNvPr id="36" name="矩形 35"/>
          <p:cNvSpPr/>
          <p:nvPr/>
        </p:nvSpPr>
        <p:spPr>
          <a:xfrm>
            <a:off x="9092126" y="652697"/>
            <a:ext cx="1123437" cy="369332"/>
          </a:xfrm>
          <a:prstGeom prst="rect">
            <a:avLst/>
          </a:prstGeom>
          <a:ln>
            <a:solidFill>
              <a:srgbClr val="00B0F0"/>
            </a:solidFill>
          </a:ln>
        </p:spPr>
        <p:txBody>
          <a:bodyPr wrap="square">
            <a:spAutoFit/>
          </a:bodyPr>
          <a:lstStyle/>
          <a:p>
            <a:r>
              <a:rPr lang="en-US" altLang="zh-CN" dirty="0" smtClean="0">
                <a:solidFill>
                  <a:srgbClr val="00B0F0"/>
                </a:solidFill>
              </a:rPr>
              <a:t>00: 00</a:t>
            </a:r>
            <a:endParaRPr lang="zh-CN" altLang="en-US" baseline="0" dirty="0" smtClean="0">
              <a:solidFill>
                <a:srgbClr val="00B0F0"/>
              </a:solidFill>
            </a:endParaRPr>
          </a:p>
        </p:txBody>
      </p:sp>
      <p:sp>
        <p:nvSpPr>
          <p:cNvPr id="24" name="矩形 23"/>
          <p:cNvSpPr/>
          <p:nvPr/>
        </p:nvSpPr>
        <p:spPr>
          <a:xfrm>
            <a:off x="819963" y="492698"/>
            <a:ext cx="10124262" cy="59223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 name="矩形 1"/>
          <p:cNvSpPr/>
          <p:nvPr/>
        </p:nvSpPr>
        <p:spPr>
          <a:xfrm>
            <a:off x="3168559" y="1653262"/>
            <a:ext cx="4454646" cy="6488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i="1" dirty="0" smtClean="0"/>
              <a:t>请在词中间点击划分该句到词组</a:t>
            </a:r>
            <a:endParaRPr lang="zh-CN" altLang="en-US" sz="2400" dirty="0"/>
          </a:p>
        </p:txBody>
      </p:sp>
      <p:sp>
        <p:nvSpPr>
          <p:cNvPr id="13" name="矩形 12"/>
          <p:cNvSpPr/>
          <p:nvPr/>
        </p:nvSpPr>
        <p:spPr>
          <a:xfrm>
            <a:off x="1994053" y="3928490"/>
            <a:ext cx="463397" cy="646331"/>
          </a:xfrm>
          <a:prstGeom prst="rect">
            <a:avLst/>
          </a:prstGeom>
          <a:ln>
            <a:solidFill>
              <a:srgbClr val="00B0F0"/>
            </a:solidFill>
          </a:ln>
        </p:spPr>
        <p:txBody>
          <a:bodyPr wrap="square">
            <a:spAutoFit/>
          </a:bodyPr>
          <a:lstStyle/>
          <a:p>
            <a:r>
              <a:rPr lang="zh-CN" altLang="en-US" dirty="0" smtClean="0">
                <a:solidFill>
                  <a:srgbClr val="00B0F0"/>
                </a:solidFill>
              </a:rPr>
              <a:t>解</a:t>
            </a:r>
            <a:endParaRPr lang="en-US" altLang="zh-CN" dirty="0" smtClean="0">
              <a:solidFill>
                <a:srgbClr val="00B0F0"/>
              </a:solidFill>
            </a:endParaRPr>
          </a:p>
          <a:p>
            <a:r>
              <a:rPr lang="zh-CN" altLang="en-US" dirty="0" smtClean="0">
                <a:solidFill>
                  <a:srgbClr val="00B0F0"/>
                </a:solidFill>
              </a:rPr>
              <a:t>答</a:t>
            </a:r>
            <a:endParaRPr lang="zh-CN" altLang="en-US" baseline="0" dirty="0" smtClean="0">
              <a:solidFill>
                <a:srgbClr val="00B0F0"/>
              </a:solidFill>
            </a:endParaRPr>
          </a:p>
        </p:txBody>
      </p:sp>
      <p:sp>
        <p:nvSpPr>
          <p:cNvPr id="14" name="矩形 13"/>
          <p:cNvSpPr/>
          <p:nvPr/>
        </p:nvSpPr>
        <p:spPr>
          <a:xfrm>
            <a:off x="2794244" y="614877"/>
            <a:ext cx="5443315" cy="7139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2400" b="1" dirty="0" smtClean="0"/>
              <a:t>This came about from two developments.</a:t>
            </a:r>
            <a:endParaRPr lang="zh-CN" altLang="en-US" sz="2400" b="1" dirty="0"/>
          </a:p>
        </p:txBody>
      </p:sp>
      <p:sp>
        <p:nvSpPr>
          <p:cNvPr id="15" name="矩形 14"/>
          <p:cNvSpPr/>
          <p:nvPr/>
        </p:nvSpPr>
        <p:spPr>
          <a:xfrm>
            <a:off x="2642853" y="638230"/>
            <a:ext cx="151391" cy="276999"/>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zh-CN" altLang="en-US" sz="1200" dirty="0" smtClean="0">
                <a:solidFill>
                  <a:srgbClr val="FFC000"/>
                </a:solidFill>
                <a:latin typeface="宋体" panose="02010600030101010101" pitchFamily="2" charset="-122"/>
              </a:rPr>
              <a:t>☆</a:t>
            </a:r>
            <a:endParaRPr lang="zh-CN" altLang="en-US" sz="1200" dirty="0">
              <a:solidFill>
                <a:srgbClr val="FFC000"/>
              </a:solidFill>
            </a:endParaRPr>
          </a:p>
        </p:txBody>
      </p:sp>
      <p:sp>
        <p:nvSpPr>
          <p:cNvPr id="23" name="圆角矩形 22"/>
          <p:cNvSpPr/>
          <p:nvPr/>
        </p:nvSpPr>
        <p:spPr>
          <a:xfrm>
            <a:off x="2794244" y="3623006"/>
            <a:ext cx="6226897" cy="12573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句子的主语、谓语、宾语、定语和状语都需要划分开。</a:t>
            </a:r>
            <a:endParaRPr lang="zh-CN" altLang="en-US" dirty="0"/>
          </a:p>
        </p:txBody>
      </p:sp>
      <p:sp>
        <p:nvSpPr>
          <p:cNvPr id="25" name="矩形 24">
            <a:hlinkClick r:id="" action="ppaction://noaction"/>
          </p:cNvPr>
          <p:cNvSpPr/>
          <p:nvPr/>
        </p:nvSpPr>
        <p:spPr>
          <a:xfrm>
            <a:off x="10648862" y="492698"/>
            <a:ext cx="284052" cy="369332"/>
          </a:xfrm>
          <a:prstGeom prst="rect">
            <a:avLst/>
          </a:prstGeom>
          <a:ln>
            <a:solidFill>
              <a:srgbClr val="FF0000"/>
            </a:solidFill>
          </a:ln>
        </p:spPr>
        <p:txBody>
          <a:bodyPr wrap="none">
            <a:spAutoFit/>
          </a:bodyPr>
          <a:lstStyle/>
          <a:p>
            <a:r>
              <a:rPr lang="en-US" altLang="zh-CN" baseline="0" dirty="0" smtClean="0">
                <a:solidFill>
                  <a:srgbClr val="FF0000"/>
                </a:solidFill>
              </a:rPr>
              <a:t>x</a:t>
            </a:r>
            <a:endParaRPr lang="zh-CN" altLang="en-US" baseline="0" dirty="0" smtClean="0">
              <a:solidFill>
                <a:srgbClr val="FF0000"/>
              </a:solidFill>
            </a:endParaRPr>
          </a:p>
        </p:txBody>
      </p:sp>
      <p:sp>
        <p:nvSpPr>
          <p:cNvPr id="26" name="文本框 25"/>
          <p:cNvSpPr txBox="1"/>
          <p:nvPr/>
        </p:nvSpPr>
        <p:spPr>
          <a:xfrm>
            <a:off x="4799711" y="5211593"/>
            <a:ext cx="1956967"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2400" dirty="0"/>
              <a:t>4</a:t>
            </a:r>
            <a:endParaRPr lang="zh-CN" altLang="en-US" sz="2400" dirty="0"/>
          </a:p>
        </p:txBody>
      </p:sp>
      <p:sp>
        <p:nvSpPr>
          <p:cNvPr id="27" name="文本框 26"/>
          <p:cNvSpPr txBox="1"/>
          <p:nvPr/>
        </p:nvSpPr>
        <p:spPr>
          <a:xfrm>
            <a:off x="4799711" y="5211593"/>
            <a:ext cx="594010"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endParaRPr lang="zh-CN" altLang="en-US" sz="2400" dirty="0"/>
          </a:p>
        </p:txBody>
      </p:sp>
      <p:sp>
        <p:nvSpPr>
          <p:cNvPr id="22" name="右箭头 21"/>
          <p:cNvSpPr/>
          <p:nvPr/>
        </p:nvSpPr>
        <p:spPr>
          <a:xfrm>
            <a:off x="10267383" y="5773270"/>
            <a:ext cx="523505" cy="4803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2024951" y="2737486"/>
            <a:ext cx="7713506" cy="58477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r>
              <a:rPr lang="en-US" altLang="zh-CN" sz="3200" b="1" dirty="0" smtClean="0"/>
              <a:t>This/ </a:t>
            </a:r>
            <a:r>
              <a:rPr lang="en-US" altLang="zh-CN" sz="3200" b="1" dirty="0"/>
              <a:t>came </a:t>
            </a:r>
            <a:r>
              <a:rPr lang="en-US" altLang="zh-CN" sz="3200" b="1" dirty="0" smtClean="0"/>
              <a:t>about/ </a:t>
            </a:r>
            <a:r>
              <a:rPr lang="en-US" altLang="zh-CN" sz="3200" b="1" dirty="0"/>
              <a:t>from two developments.</a:t>
            </a:r>
            <a:endParaRPr lang="zh-CN" altLang="en-US" sz="3200" b="1" dirty="0"/>
          </a:p>
        </p:txBody>
      </p:sp>
      <p:sp>
        <p:nvSpPr>
          <p:cNvPr id="32" name="矩形 31"/>
          <p:cNvSpPr/>
          <p:nvPr/>
        </p:nvSpPr>
        <p:spPr>
          <a:xfrm>
            <a:off x="8568157" y="4630451"/>
            <a:ext cx="217441" cy="276999"/>
          </a:xfrm>
          <a:prstGeom prst="rect">
            <a:avLst/>
          </a:prstGeom>
          <a:ln>
            <a:solidFill>
              <a:srgbClr val="00B0F0"/>
            </a:solidFill>
          </a:ln>
        </p:spPr>
        <p:txBody>
          <a:bodyPr wrap="square">
            <a:spAutoFit/>
          </a:bodyPr>
          <a:lstStyle/>
          <a:p>
            <a:r>
              <a:rPr lang="zh-CN" altLang="en-US" sz="1200" dirty="0">
                <a:solidFill>
                  <a:srgbClr val="00B0F0"/>
                </a:solidFill>
              </a:rPr>
              <a:t>？</a:t>
            </a:r>
            <a:endParaRPr lang="zh-CN" altLang="en-US" sz="1200" baseline="0" dirty="0" smtClean="0">
              <a:solidFill>
                <a:srgbClr val="00B0F0"/>
              </a:solidFill>
            </a:endParaRPr>
          </a:p>
        </p:txBody>
      </p:sp>
    </p:spTree>
    <p:extLst>
      <p:ext uri="{BB962C8B-B14F-4D97-AF65-F5344CB8AC3E}">
        <p14:creationId xmlns:p14="http://schemas.microsoft.com/office/powerpoint/2010/main" val="42538216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9092126" y="123366"/>
            <a:ext cx="646331" cy="369332"/>
          </a:xfrm>
          <a:prstGeom prst="rect">
            <a:avLst/>
          </a:prstGeom>
          <a:ln>
            <a:solidFill>
              <a:srgbClr val="00B0F0"/>
            </a:solidFill>
          </a:ln>
        </p:spPr>
        <p:txBody>
          <a:bodyPr wrap="none">
            <a:spAutoFit/>
          </a:bodyPr>
          <a:lstStyle/>
          <a:p>
            <a:r>
              <a:rPr lang="zh-CN" altLang="en-US" dirty="0" smtClean="0">
                <a:solidFill>
                  <a:srgbClr val="00B0F0"/>
                </a:solidFill>
              </a:rPr>
              <a:t>句单</a:t>
            </a:r>
            <a:endParaRPr lang="zh-CN" altLang="en-US" baseline="0" dirty="0" smtClean="0">
              <a:solidFill>
                <a:srgbClr val="00B0F0"/>
              </a:solidFill>
            </a:endParaRPr>
          </a:p>
        </p:txBody>
      </p:sp>
      <p:sp>
        <p:nvSpPr>
          <p:cNvPr id="40" name="矩形 39"/>
          <p:cNvSpPr/>
          <p:nvPr/>
        </p:nvSpPr>
        <p:spPr>
          <a:xfrm>
            <a:off x="9958696" y="123366"/>
            <a:ext cx="646331" cy="369332"/>
          </a:xfrm>
          <a:prstGeom prst="rect">
            <a:avLst/>
          </a:prstGeom>
          <a:ln>
            <a:solidFill>
              <a:srgbClr val="00B0F0"/>
            </a:solidFill>
          </a:ln>
        </p:spPr>
        <p:txBody>
          <a:bodyPr wrap="none">
            <a:spAutoFit/>
          </a:bodyPr>
          <a:lstStyle/>
          <a:p>
            <a:r>
              <a:rPr lang="zh-CN" altLang="en-US" baseline="0" dirty="0" smtClean="0">
                <a:solidFill>
                  <a:srgbClr val="00B0F0"/>
                </a:solidFill>
              </a:rPr>
              <a:t>报告</a:t>
            </a:r>
          </a:p>
        </p:txBody>
      </p:sp>
      <p:sp>
        <p:nvSpPr>
          <p:cNvPr id="41" name="矩形 40"/>
          <p:cNvSpPr/>
          <p:nvPr/>
        </p:nvSpPr>
        <p:spPr>
          <a:xfrm>
            <a:off x="10825266" y="127210"/>
            <a:ext cx="646331" cy="369332"/>
          </a:xfrm>
          <a:prstGeom prst="rect">
            <a:avLst/>
          </a:prstGeom>
          <a:ln>
            <a:solidFill>
              <a:srgbClr val="00B0F0"/>
            </a:solidFill>
          </a:ln>
        </p:spPr>
        <p:txBody>
          <a:bodyPr wrap="none">
            <a:spAutoFit/>
          </a:bodyPr>
          <a:lstStyle/>
          <a:p>
            <a:r>
              <a:rPr lang="zh-CN" altLang="en-US" dirty="0">
                <a:solidFill>
                  <a:srgbClr val="00B0F0"/>
                </a:solidFill>
              </a:rPr>
              <a:t>约师</a:t>
            </a:r>
            <a:endParaRPr lang="zh-CN" altLang="en-US" baseline="0" dirty="0" smtClean="0">
              <a:solidFill>
                <a:srgbClr val="00B0F0"/>
              </a:solidFill>
            </a:endParaRPr>
          </a:p>
        </p:txBody>
      </p:sp>
      <p:sp>
        <p:nvSpPr>
          <p:cNvPr id="42" name="矩形 41"/>
          <p:cNvSpPr/>
          <p:nvPr/>
        </p:nvSpPr>
        <p:spPr>
          <a:xfrm>
            <a:off x="9092126" y="652697"/>
            <a:ext cx="1123437" cy="369332"/>
          </a:xfrm>
          <a:prstGeom prst="rect">
            <a:avLst/>
          </a:prstGeom>
          <a:ln>
            <a:solidFill>
              <a:srgbClr val="00B0F0"/>
            </a:solidFill>
          </a:ln>
        </p:spPr>
        <p:txBody>
          <a:bodyPr wrap="square">
            <a:spAutoFit/>
          </a:bodyPr>
          <a:lstStyle/>
          <a:p>
            <a:r>
              <a:rPr lang="en-US" altLang="zh-CN" dirty="0" smtClean="0">
                <a:solidFill>
                  <a:srgbClr val="00B0F0"/>
                </a:solidFill>
              </a:rPr>
              <a:t>00: 00</a:t>
            </a:r>
            <a:endParaRPr lang="zh-CN" altLang="en-US" baseline="0" dirty="0" smtClean="0">
              <a:solidFill>
                <a:srgbClr val="00B0F0"/>
              </a:solidFill>
            </a:endParaRPr>
          </a:p>
        </p:txBody>
      </p:sp>
      <p:sp>
        <p:nvSpPr>
          <p:cNvPr id="34" name="矩形 33"/>
          <p:cNvSpPr/>
          <p:nvPr/>
        </p:nvSpPr>
        <p:spPr>
          <a:xfrm>
            <a:off x="819963" y="492698"/>
            <a:ext cx="10124262" cy="59223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5" name="矩形 34"/>
          <p:cNvSpPr/>
          <p:nvPr/>
        </p:nvSpPr>
        <p:spPr>
          <a:xfrm>
            <a:off x="2794244" y="614877"/>
            <a:ext cx="5443315" cy="7139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2400" b="1" dirty="0" smtClean="0"/>
              <a:t>This came about from two developments.</a:t>
            </a:r>
            <a:endParaRPr lang="zh-CN" altLang="en-US" sz="2400" b="1" dirty="0"/>
          </a:p>
        </p:txBody>
      </p:sp>
      <p:sp>
        <p:nvSpPr>
          <p:cNvPr id="36" name="矩形 35"/>
          <p:cNvSpPr/>
          <p:nvPr/>
        </p:nvSpPr>
        <p:spPr>
          <a:xfrm>
            <a:off x="2642853" y="638230"/>
            <a:ext cx="151391" cy="276999"/>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zh-CN" altLang="en-US" sz="1200" dirty="0" smtClean="0">
                <a:solidFill>
                  <a:srgbClr val="FFC000"/>
                </a:solidFill>
                <a:latin typeface="宋体" panose="02010600030101010101" pitchFamily="2" charset="-122"/>
              </a:rPr>
              <a:t>☆</a:t>
            </a:r>
            <a:endParaRPr lang="zh-CN" altLang="en-US" sz="1200" dirty="0">
              <a:solidFill>
                <a:srgbClr val="FFC000"/>
              </a:solidFill>
            </a:endParaRPr>
          </a:p>
        </p:txBody>
      </p:sp>
      <p:sp>
        <p:nvSpPr>
          <p:cNvPr id="37" name="矩形 36">
            <a:hlinkClick r:id="" action="ppaction://noaction"/>
          </p:cNvPr>
          <p:cNvSpPr/>
          <p:nvPr/>
        </p:nvSpPr>
        <p:spPr>
          <a:xfrm>
            <a:off x="10648862" y="492698"/>
            <a:ext cx="284052" cy="369332"/>
          </a:xfrm>
          <a:prstGeom prst="rect">
            <a:avLst/>
          </a:prstGeom>
          <a:ln>
            <a:solidFill>
              <a:srgbClr val="FF0000"/>
            </a:solidFill>
          </a:ln>
        </p:spPr>
        <p:txBody>
          <a:bodyPr wrap="none">
            <a:spAutoFit/>
          </a:bodyPr>
          <a:lstStyle/>
          <a:p>
            <a:r>
              <a:rPr lang="en-US" altLang="zh-CN" baseline="0" dirty="0" smtClean="0">
                <a:solidFill>
                  <a:srgbClr val="FF0000"/>
                </a:solidFill>
              </a:rPr>
              <a:t>x</a:t>
            </a:r>
            <a:endParaRPr lang="zh-CN" altLang="en-US" baseline="0" dirty="0" smtClean="0">
              <a:solidFill>
                <a:srgbClr val="FF0000"/>
              </a:solidFill>
            </a:endParaRPr>
          </a:p>
        </p:txBody>
      </p:sp>
      <p:sp>
        <p:nvSpPr>
          <p:cNvPr id="2" name="矩形 1"/>
          <p:cNvSpPr/>
          <p:nvPr/>
        </p:nvSpPr>
        <p:spPr>
          <a:xfrm>
            <a:off x="3356987" y="1642588"/>
            <a:ext cx="4454646" cy="6488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i="1" dirty="0" smtClean="0"/>
              <a:t>请</a:t>
            </a:r>
            <a:r>
              <a:rPr lang="zh-CN" altLang="en-US" sz="2400" i="1" dirty="0"/>
              <a:t>框选</a:t>
            </a:r>
            <a:r>
              <a:rPr lang="zh-CN" altLang="en-US" sz="2400" i="1" dirty="0" smtClean="0"/>
              <a:t>句子的主语</a:t>
            </a:r>
            <a:endParaRPr lang="zh-CN" altLang="en-US" sz="2400" dirty="0"/>
          </a:p>
        </p:txBody>
      </p:sp>
      <p:sp>
        <p:nvSpPr>
          <p:cNvPr id="4" name="矩形 3"/>
          <p:cNvSpPr/>
          <p:nvPr/>
        </p:nvSpPr>
        <p:spPr>
          <a:xfrm>
            <a:off x="2024951" y="2737486"/>
            <a:ext cx="7713506" cy="58477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r>
              <a:rPr lang="en-US" altLang="zh-CN" sz="3200" b="1" dirty="0" smtClean="0"/>
              <a:t>This/ </a:t>
            </a:r>
            <a:r>
              <a:rPr lang="en-US" altLang="zh-CN" sz="3200" b="1" dirty="0"/>
              <a:t>came </a:t>
            </a:r>
            <a:r>
              <a:rPr lang="en-US" altLang="zh-CN" sz="3200" b="1" dirty="0" smtClean="0"/>
              <a:t>about/ </a:t>
            </a:r>
            <a:r>
              <a:rPr lang="en-US" altLang="zh-CN" sz="3200" b="1" dirty="0"/>
              <a:t>from two developments.</a:t>
            </a:r>
            <a:endParaRPr lang="zh-CN" altLang="en-US" sz="3200" b="1" dirty="0"/>
          </a:p>
        </p:txBody>
      </p:sp>
      <p:sp>
        <p:nvSpPr>
          <p:cNvPr id="13" name="矩形 12"/>
          <p:cNvSpPr/>
          <p:nvPr/>
        </p:nvSpPr>
        <p:spPr>
          <a:xfrm>
            <a:off x="1994053" y="3928490"/>
            <a:ext cx="463397" cy="646331"/>
          </a:xfrm>
          <a:prstGeom prst="rect">
            <a:avLst/>
          </a:prstGeom>
          <a:ln>
            <a:solidFill>
              <a:srgbClr val="00B0F0"/>
            </a:solidFill>
          </a:ln>
        </p:spPr>
        <p:txBody>
          <a:bodyPr wrap="square">
            <a:spAutoFit/>
          </a:bodyPr>
          <a:lstStyle/>
          <a:p>
            <a:r>
              <a:rPr lang="zh-CN" altLang="en-US" dirty="0" smtClean="0">
                <a:solidFill>
                  <a:srgbClr val="00B0F0"/>
                </a:solidFill>
              </a:rPr>
              <a:t>解</a:t>
            </a:r>
            <a:endParaRPr lang="en-US" altLang="zh-CN" dirty="0" smtClean="0">
              <a:solidFill>
                <a:srgbClr val="00B0F0"/>
              </a:solidFill>
            </a:endParaRPr>
          </a:p>
          <a:p>
            <a:r>
              <a:rPr lang="zh-CN" altLang="en-US" dirty="0" smtClean="0">
                <a:solidFill>
                  <a:srgbClr val="00B0F0"/>
                </a:solidFill>
              </a:rPr>
              <a:t>答</a:t>
            </a:r>
            <a:endParaRPr lang="zh-CN" altLang="en-US" baseline="0" dirty="0" smtClean="0">
              <a:solidFill>
                <a:srgbClr val="00B0F0"/>
              </a:solidFill>
            </a:endParaRPr>
          </a:p>
        </p:txBody>
      </p:sp>
      <p:sp>
        <p:nvSpPr>
          <p:cNvPr id="23" name="圆角矩形 22"/>
          <p:cNvSpPr/>
          <p:nvPr/>
        </p:nvSpPr>
        <p:spPr>
          <a:xfrm>
            <a:off x="2794244" y="3623006"/>
            <a:ext cx="6226897" cy="12573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该句的主语为</a:t>
            </a:r>
            <a:r>
              <a:rPr lang="en-US" altLang="zh-CN" dirty="0" smtClean="0"/>
              <a:t>XXX</a:t>
            </a:r>
            <a:r>
              <a:rPr lang="zh-CN" altLang="en-US" dirty="0" smtClean="0"/>
              <a:t>，谓语为</a:t>
            </a:r>
            <a:r>
              <a:rPr lang="en-US" altLang="zh-CN" dirty="0" smtClean="0"/>
              <a:t>YYY</a:t>
            </a:r>
            <a:r>
              <a:rPr lang="zh-CN" altLang="en-US" dirty="0" smtClean="0"/>
              <a:t>。</a:t>
            </a:r>
            <a:endParaRPr lang="zh-CN" altLang="en-US" dirty="0"/>
          </a:p>
        </p:txBody>
      </p:sp>
      <p:sp>
        <p:nvSpPr>
          <p:cNvPr id="26" name="文本框 25"/>
          <p:cNvSpPr txBox="1"/>
          <p:nvPr/>
        </p:nvSpPr>
        <p:spPr>
          <a:xfrm>
            <a:off x="4799711" y="5211593"/>
            <a:ext cx="1956967"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2400" dirty="0"/>
              <a:t>4</a:t>
            </a:r>
            <a:endParaRPr lang="zh-CN" altLang="en-US" sz="2400" dirty="0"/>
          </a:p>
        </p:txBody>
      </p:sp>
      <p:sp>
        <p:nvSpPr>
          <p:cNvPr id="27" name="文本框 26"/>
          <p:cNvSpPr txBox="1"/>
          <p:nvPr/>
        </p:nvSpPr>
        <p:spPr>
          <a:xfrm>
            <a:off x="4799711" y="5211593"/>
            <a:ext cx="594010"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endParaRPr lang="zh-CN" altLang="en-US" sz="2400" dirty="0"/>
          </a:p>
        </p:txBody>
      </p:sp>
      <p:sp>
        <p:nvSpPr>
          <p:cNvPr id="22" name="右箭头 21"/>
          <p:cNvSpPr/>
          <p:nvPr/>
        </p:nvSpPr>
        <p:spPr>
          <a:xfrm>
            <a:off x="10267383" y="5773270"/>
            <a:ext cx="523505" cy="4803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7594192" y="2015879"/>
            <a:ext cx="217441" cy="276999"/>
          </a:xfrm>
          <a:prstGeom prst="rect">
            <a:avLst/>
          </a:prstGeom>
          <a:ln>
            <a:solidFill>
              <a:srgbClr val="00B0F0"/>
            </a:solidFill>
          </a:ln>
        </p:spPr>
        <p:txBody>
          <a:bodyPr wrap="square">
            <a:spAutoFit/>
          </a:bodyPr>
          <a:lstStyle/>
          <a:p>
            <a:r>
              <a:rPr lang="zh-CN" altLang="en-US" sz="1200" dirty="0">
                <a:solidFill>
                  <a:srgbClr val="00B0F0"/>
                </a:solidFill>
              </a:rPr>
              <a:t>？</a:t>
            </a:r>
            <a:endParaRPr lang="zh-CN" altLang="en-US" sz="1200" baseline="0" dirty="0" smtClean="0">
              <a:solidFill>
                <a:srgbClr val="00B0F0"/>
              </a:solidFill>
            </a:endParaRPr>
          </a:p>
        </p:txBody>
      </p:sp>
      <p:sp>
        <p:nvSpPr>
          <p:cNvPr id="31" name="矩形 30"/>
          <p:cNvSpPr/>
          <p:nvPr/>
        </p:nvSpPr>
        <p:spPr>
          <a:xfrm>
            <a:off x="3583102" y="1894041"/>
            <a:ext cx="4454646" cy="6488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i="1" dirty="0" smtClean="0"/>
              <a:t>请</a:t>
            </a:r>
            <a:r>
              <a:rPr lang="zh-CN" altLang="en-US" sz="2400" i="1" dirty="0"/>
              <a:t>框选</a:t>
            </a:r>
            <a:r>
              <a:rPr lang="zh-CN" altLang="en-US" sz="2400" i="1" dirty="0" smtClean="0"/>
              <a:t>句子的谓语</a:t>
            </a:r>
            <a:endParaRPr lang="zh-CN" altLang="en-US" sz="2400" dirty="0"/>
          </a:p>
        </p:txBody>
      </p:sp>
      <p:sp>
        <p:nvSpPr>
          <p:cNvPr id="33" name="矩形 32"/>
          <p:cNvSpPr/>
          <p:nvPr/>
        </p:nvSpPr>
        <p:spPr>
          <a:xfrm>
            <a:off x="7830403" y="2265844"/>
            <a:ext cx="217441" cy="276999"/>
          </a:xfrm>
          <a:prstGeom prst="rect">
            <a:avLst/>
          </a:prstGeom>
          <a:ln>
            <a:solidFill>
              <a:srgbClr val="00B0F0"/>
            </a:solidFill>
          </a:ln>
        </p:spPr>
        <p:txBody>
          <a:bodyPr wrap="square">
            <a:spAutoFit/>
          </a:bodyPr>
          <a:lstStyle/>
          <a:p>
            <a:r>
              <a:rPr lang="zh-CN" altLang="en-US" sz="1200" dirty="0">
                <a:solidFill>
                  <a:srgbClr val="00B0F0"/>
                </a:solidFill>
              </a:rPr>
              <a:t>？</a:t>
            </a:r>
            <a:endParaRPr lang="zh-CN" altLang="en-US" sz="1200" baseline="0" dirty="0" smtClean="0">
              <a:solidFill>
                <a:srgbClr val="00B0F0"/>
              </a:solidFill>
            </a:endParaRPr>
          </a:p>
        </p:txBody>
      </p:sp>
      <p:sp>
        <p:nvSpPr>
          <p:cNvPr id="38" name="矩形 37"/>
          <p:cNvSpPr/>
          <p:nvPr/>
        </p:nvSpPr>
        <p:spPr>
          <a:xfrm>
            <a:off x="8568157" y="4630451"/>
            <a:ext cx="217441" cy="276999"/>
          </a:xfrm>
          <a:prstGeom prst="rect">
            <a:avLst/>
          </a:prstGeom>
          <a:ln>
            <a:solidFill>
              <a:srgbClr val="00B0F0"/>
            </a:solidFill>
          </a:ln>
        </p:spPr>
        <p:txBody>
          <a:bodyPr wrap="square">
            <a:spAutoFit/>
          </a:bodyPr>
          <a:lstStyle/>
          <a:p>
            <a:r>
              <a:rPr lang="zh-CN" altLang="en-US" sz="1200" dirty="0">
                <a:solidFill>
                  <a:srgbClr val="00B0F0"/>
                </a:solidFill>
              </a:rPr>
              <a:t>？</a:t>
            </a:r>
            <a:endParaRPr lang="zh-CN" altLang="en-US" sz="1200" baseline="0" dirty="0" smtClean="0">
              <a:solidFill>
                <a:srgbClr val="00B0F0"/>
              </a:solidFill>
            </a:endParaRPr>
          </a:p>
        </p:txBody>
      </p:sp>
    </p:spTree>
    <p:extLst>
      <p:ext uri="{BB962C8B-B14F-4D97-AF65-F5344CB8AC3E}">
        <p14:creationId xmlns:p14="http://schemas.microsoft.com/office/powerpoint/2010/main" val="38892704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9092126" y="123366"/>
            <a:ext cx="646331" cy="369332"/>
          </a:xfrm>
          <a:prstGeom prst="rect">
            <a:avLst/>
          </a:prstGeom>
          <a:ln>
            <a:solidFill>
              <a:srgbClr val="00B0F0"/>
            </a:solidFill>
          </a:ln>
        </p:spPr>
        <p:txBody>
          <a:bodyPr wrap="none">
            <a:spAutoFit/>
          </a:bodyPr>
          <a:lstStyle/>
          <a:p>
            <a:r>
              <a:rPr lang="zh-CN" altLang="en-US" dirty="0" smtClean="0">
                <a:solidFill>
                  <a:srgbClr val="00B0F0"/>
                </a:solidFill>
              </a:rPr>
              <a:t>句单</a:t>
            </a:r>
            <a:endParaRPr lang="zh-CN" altLang="en-US" baseline="0" dirty="0" smtClean="0">
              <a:solidFill>
                <a:srgbClr val="00B0F0"/>
              </a:solidFill>
            </a:endParaRPr>
          </a:p>
        </p:txBody>
      </p:sp>
      <p:sp>
        <p:nvSpPr>
          <p:cNvPr id="41" name="矩形 40"/>
          <p:cNvSpPr/>
          <p:nvPr/>
        </p:nvSpPr>
        <p:spPr>
          <a:xfrm>
            <a:off x="9958696" y="123366"/>
            <a:ext cx="646331" cy="369332"/>
          </a:xfrm>
          <a:prstGeom prst="rect">
            <a:avLst/>
          </a:prstGeom>
          <a:ln>
            <a:solidFill>
              <a:srgbClr val="00B0F0"/>
            </a:solidFill>
          </a:ln>
        </p:spPr>
        <p:txBody>
          <a:bodyPr wrap="none">
            <a:spAutoFit/>
          </a:bodyPr>
          <a:lstStyle/>
          <a:p>
            <a:r>
              <a:rPr lang="zh-CN" altLang="en-US" baseline="0" dirty="0" smtClean="0">
                <a:solidFill>
                  <a:srgbClr val="00B0F0"/>
                </a:solidFill>
              </a:rPr>
              <a:t>报告</a:t>
            </a:r>
          </a:p>
        </p:txBody>
      </p:sp>
      <p:sp>
        <p:nvSpPr>
          <p:cNvPr id="42" name="矩形 41"/>
          <p:cNvSpPr/>
          <p:nvPr/>
        </p:nvSpPr>
        <p:spPr>
          <a:xfrm>
            <a:off x="10825266" y="127210"/>
            <a:ext cx="646331" cy="369332"/>
          </a:xfrm>
          <a:prstGeom prst="rect">
            <a:avLst/>
          </a:prstGeom>
          <a:ln>
            <a:solidFill>
              <a:srgbClr val="00B0F0"/>
            </a:solidFill>
          </a:ln>
        </p:spPr>
        <p:txBody>
          <a:bodyPr wrap="none">
            <a:spAutoFit/>
          </a:bodyPr>
          <a:lstStyle/>
          <a:p>
            <a:r>
              <a:rPr lang="zh-CN" altLang="en-US" dirty="0">
                <a:solidFill>
                  <a:srgbClr val="00B0F0"/>
                </a:solidFill>
              </a:rPr>
              <a:t>约师</a:t>
            </a:r>
            <a:endParaRPr lang="zh-CN" altLang="en-US" baseline="0" dirty="0" smtClean="0">
              <a:solidFill>
                <a:srgbClr val="00B0F0"/>
              </a:solidFill>
            </a:endParaRPr>
          </a:p>
        </p:txBody>
      </p:sp>
      <p:sp>
        <p:nvSpPr>
          <p:cNvPr id="43" name="矩形 42"/>
          <p:cNvSpPr/>
          <p:nvPr/>
        </p:nvSpPr>
        <p:spPr>
          <a:xfrm>
            <a:off x="9092126" y="652697"/>
            <a:ext cx="1123437" cy="369332"/>
          </a:xfrm>
          <a:prstGeom prst="rect">
            <a:avLst/>
          </a:prstGeom>
          <a:ln>
            <a:solidFill>
              <a:srgbClr val="00B0F0"/>
            </a:solidFill>
          </a:ln>
        </p:spPr>
        <p:txBody>
          <a:bodyPr wrap="square">
            <a:spAutoFit/>
          </a:bodyPr>
          <a:lstStyle/>
          <a:p>
            <a:r>
              <a:rPr lang="en-US" altLang="zh-CN" dirty="0" smtClean="0">
                <a:solidFill>
                  <a:srgbClr val="00B0F0"/>
                </a:solidFill>
              </a:rPr>
              <a:t>00: 00</a:t>
            </a:r>
            <a:endParaRPr lang="zh-CN" altLang="en-US" baseline="0" dirty="0" smtClean="0">
              <a:solidFill>
                <a:srgbClr val="00B0F0"/>
              </a:solidFill>
            </a:endParaRPr>
          </a:p>
        </p:txBody>
      </p:sp>
      <p:sp>
        <p:nvSpPr>
          <p:cNvPr id="35" name="矩形 34"/>
          <p:cNvSpPr/>
          <p:nvPr/>
        </p:nvSpPr>
        <p:spPr>
          <a:xfrm>
            <a:off x="819963" y="492698"/>
            <a:ext cx="10124262" cy="59223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6" name="矩形 35"/>
          <p:cNvSpPr/>
          <p:nvPr/>
        </p:nvSpPr>
        <p:spPr>
          <a:xfrm>
            <a:off x="2794244" y="614877"/>
            <a:ext cx="5443315" cy="7139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2400" b="1" dirty="0" smtClean="0"/>
              <a:t>This came about from two developments.</a:t>
            </a:r>
            <a:endParaRPr lang="zh-CN" altLang="en-US" sz="2400" b="1" dirty="0"/>
          </a:p>
        </p:txBody>
      </p:sp>
      <p:sp>
        <p:nvSpPr>
          <p:cNvPr id="37" name="矩形 36"/>
          <p:cNvSpPr/>
          <p:nvPr/>
        </p:nvSpPr>
        <p:spPr>
          <a:xfrm>
            <a:off x="2642853" y="638230"/>
            <a:ext cx="151391" cy="276999"/>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zh-CN" altLang="en-US" sz="1200" dirty="0" smtClean="0">
                <a:solidFill>
                  <a:srgbClr val="FFC000"/>
                </a:solidFill>
                <a:latin typeface="宋体" panose="02010600030101010101" pitchFamily="2" charset="-122"/>
              </a:rPr>
              <a:t>☆</a:t>
            </a:r>
            <a:endParaRPr lang="zh-CN" altLang="en-US" sz="1200" dirty="0">
              <a:solidFill>
                <a:srgbClr val="FFC000"/>
              </a:solidFill>
            </a:endParaRPr>
          </a:p>
        </p:txBody>
      </p:sp>
      <p:sp>
        <p:nvSpPr>
          <p:cNvPr id="38" name="矩形 37">
            <a:hlinkClick r:id="" action="ppaction://noaction"/>
          </p:cNvPr>
          <p:cNvSpPr/>
          <p:nvPr/>
        </p:nvSpPr>
        <p:spPr>
          <a:xfrm>
            <a:off x="10648862" y="492698"/>
            <a:ext cx="284052" cy="369332"/>
          </a:xfrm>
          <a:prstGeom prst="rect">
            <a:avLst/>
          </a:prstGeom>
          <a:ln>
            <a:solidFill>
              <a:srgbClr val="FF0000"/>
            </a:solidFill>
          </a:ln>
        </p:spPr>
        <p:txBody>
          <a:bodyPr wrap="none">
            <a:spAutoFit/>
          </a:bodyPr>
          <a:lstStyle/>
          <a:p>
            <a:r>
              <a:rPr lang="en-US" altLang="zh-CN" baseline="0" dirty="0" smtClean="0">
                <a:solidFill>
                  <a:srgbClr val="FF0000"/>
                </a:solidFill>
              </a:rPr>
              <a:t>x</a:t>
            </a:r>
            <a:endParaRPr lang="zh-CN" altLang="en-US" baseline="0" dirty="0" smtClean="0">
              <a:solidFill>
                <a:srgbClr val="FF0000"/>
              </a:solidFill>
            </a:endParaRPr>
          </a:p>
        </p:txBody>
      </p:sp>
      <p:sp>
        <p:nvSpPr>
          <p:cNvPr id="2" name="矩形 1"/>
          <p:cNvSpPr/>
          <p:nvPr/>
        </p:nvSpPr>
        <p:spPr>
          <a:xfrm>
            <a:off x="3295889" y="1517830"/>
            <a:ext cx="4454646" cy="6488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i="1" dirty="0" smtClean="0"/>
              <a:t>请点击选择正确的句子意思</a:t>
            </a:r>
            <a:endParaRPr lang="zh-CN" altLang="en-US" sz="2400" dirty="0"/>
          </a:p>
        </p:txBody>
      </p:sp>
      <p:sp>
        <p:nvSpPr>
          <p:cNvPr id="13" name="矩形 12"/>
          <p:cNvSpPr/>
          <p:nvPr/>
        </p:nvSpPr>
        <p:spPr>
          <a:xfrm>
            <a:off x="1994053" y="3928490"/>
            <a:ext cx="463397" cy="646331"/>
          </a:xfrm>
          <a:prstGeom prst="rect">
            <a:avLst/>
          </a:prstGeom>
          <a:ln>
            <a:solidFill>
              <a:srgbClr val="00B0F0"/>
            </a:solidFill>
          </a:ln>
        </p:spPr>
        <p:txBody>
          <a:bodyPr wrap="square">
            <a:spAutoFit/>
          </a:bodyPr>
          <a:lstStyle/>
          <a:p>
            <a:r>
              <a:rPr lang="zh-CN" altLang="en-US" dirty="0" smtClean="0">
                <a:solidFill>
                  <a:srgbClr val="00B0F0"/>
                </a:solidFill>
              </a:rPr>
              <a:t>解</a:t>
            </a:r>
            <a:endParaRPr lang="en-US" altLang="zh-CN" dirty="0" smtClean="0">
              <a:solidFill>
                <a:srgbClr val="00B0F0"/>
              </a:solidFill>
            </a:endParaRPr>
          </a:p>
          <a:p>
            <a:r>
              <a:rPr lang="zh-CN" altLang="en-US" dirty="0" smtClean="0">
                <a:solidFill>
                  <a:srgbClr val="00B0F0"/>
                </a:solidFill>
              </a:rPr>
              <a:t>答</a:t>
            </a:r>
            <a:endParaRPr lang="zh-CN" altLang="en-US" baseline="0" dirty="0" smtClean="0">
              <a:solidFill>
                <a:srgbClr val="00B0F0"/>
              </a:solidFill>
            </a:endParaRPr>
          </a:p>
        </p:txBody>
      </p:sp>
      <p:sp>
        <p:nvSpPr>
          <p:cNvPr id="23" name="圆角矩形 22"/>
          <p:cNvSpPr/>
          <p:nvPr/>
        </p:nvSpPr>
        <p:spPr>
          <a:xfrm>
            <a:off x="2794244" y="3623006"/>
            <a:ext cx="6226897" cy="12573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This=</a:t>
            </a:r>
            <a:r>
              <a:rPr lang="zh-CN" altLang="en-US" dirty="0" smtClean="0"/>
              <a:t>这，</a:t>
            </a:r>
            <a:r>
              <a:rPr lang="en-US" altLang="zh-CN" dirty="0" smtClean="0"/>
              <a:t>come about=</a:t>
            </a:r>
            <a:r>
              <a:rPr lang="zh-CN" altLang="en-US" dirty="0" smtClean="0"/>
              <a:t>产生，</a:t>
            </a:r>
            <a:r>
              <a:rPr lang="en-US" altLang="zh-CN" dirty="0" smtClean="0"/>
              <a:t>from=</a:t>
            </a:r>
            <a:r>
              <a:rPr lang="zh-CN" altLang="en-US" dirty="0" smtClean="0"/>
              <a:t>从，</a:t>
            </a:r>
            <a:r>
              <a:rPr lang="en-US" altLang="zh-CN" dirty="0" smtClean="0"/>
              <a:t>two developments=</a:t>
            </a:r>
            <a:r>
              <a:rPr lang="zh-CN" altLang="en-US" dirty="0" smtClean="0"/>
              <a:t>两个发明。所以选择</a:t>
            </a:r>
            <a:r>
              <a:rPr lang="en-US" altLang="zh-CN" dirty="0" smtClean="0"/>
              <a:t>C</a:t>
            </a:r>
            <a:r>
              <a:rPr lang="zh-CN" altLang="en-US" dirty="0" smtClean="0"/>
              <a:t>。</a:t>
            </a:r>
            <a:endParaRPr lang="zh-CN" altLang="en-US" dirty="0"/>
          </a:p>
        </p:txBody>
      </p:sp>
      <p:sp>
        <p:nvSpPr>
          <p:cNvPr id="26" name="文本框 25"/>
          <p:cNvSpPr txBox="1"/>
          <p:nvPr/>
        </p:nvSpPr>
        <p:spPr>
          <a:xfrm>
            <a:off x="4799711" y="5211593"/>
            <a:ext cx="1956967"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2400" dirty="0"/>
              <a:t>4</a:t>
            </a:r>
            <a:endParaRPr lang="zh-CN" altLang="en-US" sz="2400" dirty="0"/>
          </a:p>
        </p:txBody>
      </p:sp>
      <p:sp>
        <p:nvSpPr>
          <p:cNvPr id="27" name="文本框 26"/>
          <p:cNvSpPr txBox="1"/>
          <p:nvPr/>
        </p:nvSpPr>
        <p:spPr>
          <a:xfrm>
            <a:off x="4799711" y="5211593"/>
            <a:ext cx="594010"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endParaRPr lang="zh-CN" altLang="en-US" sz="2400" dirty="0"/>
          </a:p>
        </p:txBody>
      </p:sp>
      <p:sp>
        <p:nvSpPr>
          <p:cNvPr id="22" name="右箭头 21"/>
          <p:cNvSpPr/>
          <p:nvPr/>
        </p:nvSpPr>
        <p:spPr>
          <a:xfrm>
            <a:off x="10267383" y="5773270"/>
            <a:ext cx="523505" cy="4803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7533094" y="1888375"/>
            <a:ext cx="217441" cy="276999"/>
          </a:xfrm>
          <a:prstGeom prst="rect">
            <a:avLst/>
          </a:prstGeom>
          <a:ln>
            <a:solidFill>
              <a:srgbClr val="00B0F0"/>
            </a:solidFill>
          </a:ln>
        </p:spPr>
        <p:txBody>
          <a:bodyPr wrap="square">
            <a:spAutoFit/>
          </a:bodyPr>
          <a:lstStyle/>
          <a:p>
            <a:r>
              <a:rPr lang="zh-CN" altLang="en-US" sz="1200" dirty="0">
                <a:solidFill>
                  <a:srgbClr val="00B0F0"/>
                </a:solidFill>
              </a:rPr>
              <a:t>？</a:t>
            </a:r>
            <a:endParaRPr lang="zh-CN" altLang="en-US" sz="1200" baseline="0" dirty="0" smtClean="0">
              <a:solidFill>
                <a:srgbClr val="00B0F0"/>
              </a:solidFill>
            </a:endParaRPr>
          </a:p>
        </p:txBody>
      </p:sp>
      <p:sp>
        <p:nvSpPr>
          <p:cNvPr id="19" name="矩形 18"/>
          <p:cNvSpPr/>
          <p:nvPr/>
        </p:nvSpPr>
        <p:spPr>
          <a:xfrm>
            <a:off x="2457451" y="2313975"/>
            <a:ext cx="2906566" cy="4035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2000" dirty="0" smtClean="0"/>
              <a:t>A. </a:t>
            </a:r>
            <a:r>
              <a:rPr lang="zh-CN" altLang="en-US" sz="2000" dirty="0" smtClean="0"/>
              <a:t>这个来到了两个发展。</a:t>
            </a:r>
            <a:endParaRPr lang="zh-CN" altLang="en-US" sz="2000" dirty="0"/>
          </a:p>
        </p:txBody>
      </p:sp>
      <p:sp>
        <p:nvSpPr>
          <p:cNvPr id="20" name="矩形 19"/>
          <p:cNvSpPr/>
          <p:nvPr/>
        </p:nvSpPr>
        <p:spPr>
          <a:xfrm>
            <a:off x="6137223" y="2341978"/>
            <a:ext cx="3163941" cy="4035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2000" dirty="0"/>
              <a:t>B</a:t>
            </a:r>
            <a:r>
              <a:rPr lang="en-US" altLang="zh-CN" sz="2000" dirty="0" smtClean="0"/>
              <a:t>. </a:t>
            </a:r>
            <a:r>
              <a:rPr lang="zh-CN" altLang="en-US" sz="2000" dirty="0" smtClean="0"/>
              <a:t>这大概产生了两个发展。</a:t>
            </a:r>
            <a:endParaRPr lang="zh-CN" altLang="en-US" sz="2000" dirty="0"/>
          </a:p>
        </p:txBody>
      </p:sp>
      <p:sp>
        <p:nvSpPr>
          <p:cNvPr id="21" name="矩形 20"/>
          <p:cNvSpPr/>
          <p:nvPr/>
        </p:nvSpPr>
        <p:spPr>
          <a:xfrm>
            <a:off x="2457450" y="2896187"/>
            <a:ext cx="2906566" cy="4035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2000" dirty="0"/>
              <a:t>C</a:t>
            </a:r>
            <a:r>
              <a:rPr lang="en-US" altLang="zh-CN" sz="2000" dirty="0" smtClean="0"/>
              <a:t>. </a:t>
            </a:r>
            <a:r>
              <a:rPr lang="zh-CN" altLang="en-US" sz="2000" dirty="0" smtClean="0"/>
              <a:t>这产生于两个发明。</a:t>
            </a:r>
            <a:endParaRPr lang="zh-CN" altLang="en-US" sz="2000" dirty="0"/>
          </a:p>
        </p:txBody>
      </p:sp>
      <p:sp>
        <p:nvSpPr>
          <p:cNvPr id="34" name="矩形 33"/>
          <p:cNvSpPr/>
          <p:nvPr/>
        </p:nvSpPr>
        <p:spPr>
          <a:xfrm>
            <a:off x="6137224" y="2896187"/>
            <a:ext cx="3163940" cy="4035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2000" dirty="0" smtClean="0"/>
              <a:t>D. </a:t>
            </a:r>
            <a:r>
              <a:rPr lang="zh-CN" altLang="en-US" sz="2000" dirty="0" smtClean="0"/>
              <a:t>这大概为两个发明而来。</a:t>
            </a:r>
            <a:endParaRPr lang="zh-CN" altLang="en-US" sz="2000" dirty="0"/>
          </a:p>
        </p:txBody>
      </p:sp>
      <p:sp>
        <p:nvSpPr>
          <p:cNvPr id="39" name="矩形 38"/>
          <p:cNvSpPr/>
          <p:nvPr/>
        </p:nvSpPr>
        <p:spPr>
          <a:xfrm>
            <a:off x="8568157" y="4630451"/>
            <a:ext cx="217441" cy="276999"/>
          </a:xfrm>
          <a:prstGeom prst="rect">
            <a:avLst/>
          </a:prstGeom>
          <a:ln>
            <a:solidFill>
              <a:srgbClr val="00B0F0"/>
            </a:solidFill>
          </a:ln>
        </p:spPr>
        <p:txBody>
          <a:bodyPr wrap="square">
            <a:spAutoFit/>
          </a:bodyPr>
          <a:lstStyle/>
          <a:p>
            <a:r>
              <a:rPr lang="zh-CN" altLang="en-US" sz="1200" dirty="0">
                <a:solidFill>
                  <a:srgbClr val="00B0F0"/>
                </a:solidFill>
              </a:rPr>
              <a:t>？</a:t>
            </a:r>
            <a:endParaRPr lang="zh-CN" altLang="en-US" sz="1200" baseline="0" dirty="0" smtClean="0">
              <a:solidFill>
                <a:srgbClr val="00B0F0"/>
              </a:solidFill>
            </a:endParaRPr>
          </a:p>
        </p:txBody>
      </p:sp>
    </p:spTree>
    <p:extLst>
      <p:ext uri="{BB962C8B-B14F-4D97-AF65-F5344CB8AC3E}">
        <p14:creationId xmlns:p14="http://schemas.microsoft.com/office/powerpoint/2010/main" val="11039093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973</TotalTime>
  <Words>4718</Words>
  <Application>Microsoft Office PowerPoint</Application>
  <PresentationFormat>宽屏</PresentationFormat>
  <Paragraphs>627</Paragraphs>
  <Slides>49</Slides>
  <Notes>33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49</vt:i4>
      </vt:variant>
    </vt:vector>
  </HeadingPairs>
  <TitlesOfParts>
    <vt:vector size="54" baseType="lpstr">
      <vt:lpstr>宋体</vt:lpstr>
      <vt:lpstr>Arial</vt:lpstr>
      <vt:lpstr>Calibri</vt:lpstr>
      <vt:lpstr>Calibri Light</vt:lpstr>
      <vt:lpstr>Office 主题</vt:lpstr>
      <vt:lpstr>手把手</vt:lpstr>
      <vt:lpstr>开始界面</vt:lpstr>
      <vt:lpstr>一、句子训练</vt:lpstr>
      <vt:lpstr>1. 简单句</vt:lpstr>
      <vt:lpstr>PowerPoint 演示文稿</vt:lpstr>
      <vt:lpstr>PowerPoint 演示文稿</vt:lpstr>
      <vt:lpstr>PowerPoint 演示文稿</vt:lpstr>
      <vt:lpstr>PowerPoint 演示文稿</vt:lpstr>
      <vt:lpstr>PowerPoint 演示文稿</vt:lpstr>
      <vt:lpstr>2. 复合句</vt:lpstr>
      <vt:lpstr>PowerPoint 演示文稿</vt:lpstr>
      <vt:lpstr>PowerPoint 演示文稿</vt:lpstr>
      <vt:lpstr>PowerPoint 演示文稿</vt:lpstr>
      <vt:lpstr>PowerPoint 演示文稿</vt:lpstr>
      <vt:lpstr>PowerPoint 演示文稿</vt:lpstr>
      <vt:lpstr>3. 复杂句</vt:lpstr>
      <vt:lpstr>PowerPoint 演示文稿</vt:lpstr>
      <vt:lpstr>PowerPoint 演示文稿</vt:lpstr>
      <vt:lpstr>PowerPoint 演示文稿</vt:lpstr>
      <vt:lpstr>PowerPoint 演示文稿</vt:lpstr>
      <vt:lpstr>PowerPoint 演示文稿</vt:lpstr>
      <vt:lpstr>二、逻辑训练</vt:lpstr>
      <vt:lpstr>PowerPoint 演示文稿</vt:lpstr>
      <vt:lpstr>PowerPoint 演示文稿</vt:lpstr>
      <vt:lpstr>PowerPoint 演示文稿</vt:lpstr>
      <vt:lpstr>PowerPoint 演示文稿</vt:lpstr>
      <vt:lpstr>三、段落训练</vt:lpstr>
      <vt:lpstr>PowerPoint 演示文稿</vt:lpstr>
      <vt:lpstr>PowerPoint 演示文稿</vt:lpstr>
      <vt:lpstr>PowerPoint 演示文稿</vt:lpstr>
      <vt:lpstr>PowerPoint 演示文稿</vt:lpstr>
      <vt:lpstr>四、题型训练</vt:lpstr>
      <vt:lpstr>1.事实信息题，否定事实信息题，推断题，修辞目的题，配对题</vt:lpstr>
      <vt:lpstr>PowerPoint 演示文稿</vt:lpstr>
      <vt:lpstr>PowerPoint 演示文稿</vt:lpstr>
      <vt:lpstr>PowerPoint 演示文稿</vt:lpstr>
      <vt:lpstr>PowerPoint 演示文稿</vt:lpstr>
      <vt:lpstr>2.指代题，词汇题</vt:lpstr>
      <vt:lpstr>PowerPoint 演示文稿</vt:lpstr>
      <vt:lpstr>PowerPoint 演示文稿</vt:lpstr>
      <vt:lpstr>PowerPoint 演示文稿</vt:lpstr>
      <vt:lpstr>3.句子插入题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手把手</dc:title>
  <dc:creator>吴甦佳</dc:creator>
  <cp:lastModifiedBy>吴甦佳</cp:lastModifiedBy>
  <cp:revision>365</cp:revision>
  <dcterms:created xsi:type="dcterms:W3CDTF">2017-05-09T12:04:49Z</dcterms:created>
  <dcterms:modified xsi:type="dcterms:W3CDTF">2017-05-13T11:01:31Z</dcterms:modified>
</cp:coreProperties>
</file>