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9" r:id="rId3"/>
    <p:sldId id="296" r:id="rId4"/>
    <p:sldId id="260" r:id="rId5"/>
    <p:sldId id="295" r:id="rId6"/>
    <p:sldId id="263" r:id="rId7"/>
    <p:sldId id="264" r:id="rId8"/>
    <p:sldId id="265" r:id="rId9"/>
    <p:sldId id="267" r:id="rId10"/>
    <p:sldId id="270" r:id="rId11"/>
    <p:sldId id="269" r:id="rId12"/>
    <p:sldId id="283" r:id="rId13"/>
    <p:sldId id="284" r:id="rId14"/>
    <p:sldId id="271" r:id="rId15"/>
    <p:sldId id="285" r:id="rId16"/>
    <p:sldId id="268" r:id="rId17"/>
    <p:sldId id="286" r:id="rId18"/>
    <p:sldId id="287" r:id="rId19"/>
    <p:sldId id="288" r:id="rId20"/>
    <p:sldId id="272" r:id="rId21"/>
    <p:sldId id="289" r:id="rId22"/>
    <p:sldId id="273" r:id="rId23"/>
    <p:sldId id="297" r:id="rId24"/>
    <p:sldId id="298" r:id="rId25"/>
    <p:sldId id="290" r:id="rId26"/>
    <p:sldId id="274" r:id="rId27"/>
    <p:sldId id="275" r:id="rId28"/>
    <p:sldId id="282" r:id="rId29"/>
    <p:sldId id="277" r:id="rId30"/>
    <p:sldId id="278" r:id="rId31"/>
    <p:sldId id="279" r:id="rId32"/>
    <p:sldId id="280" r:id="rId33"/>
    <p:sldId id="291" r:id="rId34"/>
    <p:sldId id="281" r:id="rId35"/>
    <p:sldId id="292" r:id="rId36"/>
    <p:sldId id="293" r:id="rId37"/>
    <p:sldId id="294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82997" autoAdjust="0"/>
  </p:normalViewPr>
  <p:slideViewPr>
    <p:cSldViewPr snapToGrid="0">
      <p:cViewPr varScale="1">
        <p:scale>
          <a:sx n="66" d="100"/>
          <a:sy n="66" d="100"/>
        </p:scale>
        <p:origin x="9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D5A3F-E8C8-4977-BF82-C8CCC6798FF7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E4F9E-E560-4AD0-95D6-338DCC37B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306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听力练习全流程展示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06A9D-C66F-4FED-B38A-1382095B51B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118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E4F9E-E560-4AD0-95D6-338DCC37B1C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5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E4F9E-E560-4AD0-95D6-338DCC37B1C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270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E4F9E-E560-4AD0-95D6-338DCC37B1C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646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题目要配以中文解释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E4F9E-E560-4AD0-95D6-338DCC37B1C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636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E4F9E-E560-4AD0-95D6-338DCC37B1C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08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播放语段，扣去部分词</a:t>
            </a:r>
            <a:r>
              <a:rPr lang="en-US" altLang="zh-CN" dirty="0" smtClean="0"/>
              <a:t>/</a:t>
            </a:r>
            <a:r>
              <a:rPr lang="zh-CN" altLang="en-US" dirty="0" smtClean="0"/>
              <a:t>词组，让学生填空，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E4F9E-E560-4AD0-95D6-338DCC37B1C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882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播放语段，让学生选择这段的正确意思，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E4F9E-E560-4AD0-95D6-338DCC37B1C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052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真题实考，一篇</a:t>
            </a:r>
            <a:r>
              <a:rPr lang="en-US" altLang="zh-CN" dirty="0" smtClean="0"/>
              <a:t>conversation</a:t>
            </a:r>
            <a:r>
              <a:rPr lang="zh-CN" altLang="en-US" dirty="0" smtClean="0"/>
              <a:t>，一篇</a:t>
            </a:r>
            <a:r>
              <a:rPr lang="en-US" altLang="zh-CN" dirty="0" smtClean="0"/>
              <a:t>lecture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E4F9E-E560-4AD0-95D6-338DCC37B1C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425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E4F9E-E560-4AD0-95D6-338DCC37B1C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075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一篇独立口语，一篇综合口语（</a:t>
            </a:r>
            <a:r>
              <a:rPr lang="en-US" altLang="zh-CN" dirty="0" smtClean="0"/>
              <a:t>part 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E4F9E-E560-4AD0-95D6-338DCC37B1C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569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同学界面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E4F9E-E560-4AD0-95D6-338DCC37B1C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915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E4F9E-E560-4AD0-95D6-338DCC37B1C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5019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学生可选择任意一个来完成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E4F9E-E560-4AD0-95D6-338DCC37B1C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4877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E4F9E-E560-4AD0-95D6-338DCC37B1C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4115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真题模考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E4F9E-E560-4AD0-95D6-338DCC37B1C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3341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E4F9E-E560-4AD0-95D6-338DCC37B1C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2772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E4F9E-E560-4AD0-95D6-338DCC37B1C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2295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E4F9E-E560-4AD0-95D6-338DCC37B1C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7562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还有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假期中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模式，各种模式均使用下拉式菜单，让学生选择合适的时间，选完在右边的日历自动生成相应的时间段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E4F9E-E560-4AD0-95D6-338DCC37B1C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9770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各个时间段标成蓝色，并推荐课程</a:t>
            </a:r>
            <a:endParaRPr lang="en-US" altLang="zh-CN" dirty="0" smtClean="0"/>
          </a:p>
          <a:p>
            <a:r>
              <a:rPr lang="zh-CN" altLang="en-US" dirty="0" smtClean="0"/>
              <a:t>需要确定推荐课程和练习时间的基本原则；？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E4F9E-E560-4AD0-95D6-338DCC37B1C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5075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学生确定，制定结束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0FCC2-595B-4AE4-B61B-AE699A993FA5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492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同学界面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E4F9E-E560-4AD0-95D6-338DCC37B1C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789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加入监督人手机号码，注册时发短信提醒监督人来注册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E4F9E-E560-4AD0-95D6-338DCC37B1C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752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E4F9E-E560-4AD0-95D6-338DCC37B1C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218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点击完</a:t>
            </a:r>
            <a:r>
              <a:rPr lang="en-US" altLang="zh-CN" dirty="0" smtClean="0"/>
              <a:t>XX</a:t>
            </a:r>
            <a:r>
              <a:rPr lang="zh-CN" altLang="en-US" dirty="0" smtClean="0"/>
              <a:t>日后自动出现“选择你的目标成绩”，此处动画暂时无法制作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点击方框后应该出现√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E4F9E-E560-4AD0-95D6-338DCC37B1C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079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E4F9E-E560-4AD0-95D6-338DCC37B1C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667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迷你测试中加入评分标准以及测试部分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E4F9E-E560-4AD0-95D6-338DCC37B1C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570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E4F9E-E560-4AD0-95D6-338DCC37B1C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070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D94E-84FF-4BFE-875B-4E339324C6AC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73DD-8EA7-4B04-937C-E3D36ECC9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73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D94E-84FF-4BFE-875B-4E339324C6AC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73DD-8EA7-4B04-937C-E3D36ECC9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87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D94E-84FF-4BFE-875B-4E339324C6AC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73DD-8EA7-4B04-937C-E3D36ECC9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30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D94E-84FF-4BFE-875B-4E339324C6AC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73DD-8EA7-4B04-937C-E3D36ECC9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02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D94E-84FF-4BFE-875B-4E339324C6AC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73DD-8EA7-4B04-937C-E3D36ECC9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73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D94E-84FF-4BFE-875B-4E339324C6AC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73DD-8EA7-4B04-937C-E3D36ECC9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11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D94E-84FF-4BFE-875B-4E339324C6AC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73DD-8EA7-4B04-937C-E3D36ECC9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06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D94E-84FF-4BFE-875B-4E339324C6AC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73DD-8EA7-4B04-937C-E3D36ECC9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37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D94E-84FF-4BFE-875B-4E339324C6AC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73DD-8EA7-4B04-937C-E3D36ECC9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253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D94E-84FF-4BFE-875B-4E339324C6AC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73DD-8EA7-4B04-937C-E3D36ECC9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28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D94E-84FF-4BFE-875B-4E339324C6AC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73DD-8EA7-4B04-937C-E3D36ECC9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98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ED94E-84FF-4BFE-875B-4E339324C6AC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B73DD-8EA7-4B04-937C-E3D36ECC9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85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4.xml"/><Relationship Id="rId4" Type="http://schemas.openxmlformats.org/officeDocument/2006/relationships/slide" Target="slide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4.xml"/><Relationship Id="rId4" Type="http://schemas.openxmlformats.org/officeDocument/2006/relationships/slide" Target="slide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5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4.xml"/><Relationship Id="rId4" Type="http://schemas.openxmlformats.org/officeDocument/2006/relationships/slide" Target="slide3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slide" Target="slide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image" Target="../media/image3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8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手把手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学习计划制定</a:t>
            </a:r>
            <a:endParaRPr lang="en-US" altLang="zh-CN" dirty="0" smtClean="0"/>
          </a:p>
          <a:p>
            <a:r>
              <a:rPr lang="en-US" altLang="zh-CN" dirty="0" smtClean="0"/>
              <a:t>TOEFL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768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28" y="382790"/>
            <a:ext cx="10102058" cy="60435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83315" y="2090058"/>
            <a:ext cx="3759200" cy="1190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开始迷你测试</a:t>
            </a:r>
          </a:p>
        </p:txBody>
      </p:sp>
      <p:sp>
        <p:nvSpPr>
          <p:cNvPr id="6" name="右箭头 5">
            <a:hlinkClick r:id="rId4" action="ppaction://hlinksldjump"/>
          </p:cNvPr>
          <p:cNvSpPr/>
          <p:nvPr/>
        </p:nvSpPr>
        <p:spPr>
          <a:xfrm>
            <a:off x="8752114" y="5036457"/>
            <a:ext cx="943429" cy="696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>
            <a:hlinkClick r:id="rId5" action="ppaction://hlinksldjump"/>
          </p:cNvPr>
          <p:cNvSpPr/>
          <p:nvPr/>
        </p:nvSpPr>
        <p:spPr>
          <a:xfrm rot="10800000">
            <a:off x="2692399" y="5036457"/>
            <a:ext cx="943429" cy="696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3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9614"/>
          <a:stretch/>
        </p:blipFill>
        <p:spPr>
          <a:xfrm>
            <a:off x="165226" y="551543"/>
            <a:ext cx="11824472" cy="60089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09485" y="653143"/>
            <a:ext cx="2902858" cy="50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词汇部分</a:t>
            </a:r>
            <a:endParaRPr lang="zh-CN" altLang="en-US" dirty="0"/>
          </a:p>
        </p:txBody>
      </p:sp>
      <p:sp>
        <p:nvSpPr>
          <p:cNvPr id="6" name="右箭头 5">
            <a:hlinkClick r:id="rId4" action="ppaction://hlinksldjump"/>
          </p:cNvPr>
          <p:cNvSpPr/>
          <p:nvPr/>
        </p:nvSpPr>
        <p:spPr>
          <a:xfrm>
            <a:off x="11046269" y="5863771"/>
            <a:ext cx="943429" cy="6966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206171" y="1538514"/>
            <a:ext cx="7474858" cy="3846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词汇部分考试说明：</a:t>
            </a:r>
            <a:endParaRPr lang="en-US" altLang="zh-CN" dirty="0" smtClean="0"/>
          </a:p>
          <a:p>
            <a:pPr marL="342900" indent="-342900" algn="ctr">
              <a:buAutoNum type="arabicPeriod"/>
            </a:pPr>
            <a:r>
              <a:rPr lang="zh-CN" altLang="en-US" dirty="0" smtClean="0"/>
              <a:t>请在每题出现的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个选项中选择一个符合句子原意的回答</a:t>
            </a:r>
            <a:endParaRPr lang="en-US" altLang="zh-CN" dirty="0" smtClean="0"/>
          </a:p>
          <a:p>
            <a:pPr marL="342900" indent="-342900" algn="ctr">
              <a:buAutoNum type="arabicPeriod"/>
            </a:pPr>
            <a:r>
              <a:rPr lang="zh-CN" altLang="en-US" dirty="0" smtClean="0"/>
              <a:t>每次选择的时间不能超过</a:t>
            </a:r>
            <a:r>
              <a:rPr lang="en-US" altLang="zh-CN" dirty="0" smtClean="0"/>
              <a:t>XXX</a:t>
            </a:r>
            <a:r>
              <a:rPr lang="zh-CN" altLang="en-US" dirty="0" smtClean="0"/>
              <a:t>秒</a:t>
            </a:r>
            <a:endParaRPr lang="en-US" altLang="zh-CN" dirty="0" smtClean="0"/>
          </a:p>
          <a:p>
            <a:pPr marL="342900" indent="-342900" algn="ctr">
              <a:buAutoNum type="arabicPeriod"/>
            </a:pPr>
            <a:r>
              <a:rPr lang="zh-CN" altLang="en-US" dirty="0" smtClean="0"/>
              <a:t>如果时间到，系统将会自动跳到下面一题，该题将会被判为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分；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139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9614"/>
          <a:stretch/>
        </p:blipFill>
        <p:spPr>
          <a:xfrm>
            <a:off x="165226" y="551543"/>
            <a:ext cx="11824472" cy="60089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09485" y="653143"/>
            <a:ext cx="2902858" cy="50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词汇部分</a:t>
            </a:r>
            <a:endParaRPr lang="zh-CN" altLang="en-US" dirty="0"/>
          </a:p>
        </p:txBody>
      </p:sp>
      <p:sp>
        <p:nvSpPr>
          <p:cNvPr id="6" name="右箭头 5">
            <a:hlinkClick r:id="rId4" action="ppaction://hlinksldjump"/>
          </p:cNvPr>
          <p:cNvSpPr/>
          <p:nvPr/>
        </p:nvSpPr>
        <p:spPr>
          <a:xfrm>
            <a:off x="11046269" y="5863771"/>
            <a:ext cx="943429" cy="6966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84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9614"/>
          <a:stretch/>
        </p:blipFill>
        <p:spPr>
          <a:xfrm>
            <a:off x="165226" y="551543"/>
            <a:ext cx="11824472" cy="60089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09485" y="653143"/>
            <a:ext cx="2902858" cy="50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语法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6" name="右箭头 5">
            <a:hlinkClick r:id="rId4" action="ppaction://hlinksldjump"/>
          </p:cNvPr>
          <p:cNvSpPr/>
          <p:nvPr/>
        </p:nvSpPr>
        <p:spPr>
          <a:xfrm>
            <a:off x="11046269" y="5863771"/>
            <a:ext cx="943429" cy="6966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206171" y="1538514"/>
            <a:ext cx="7474858" cy="3846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语法</a:t>
            </a:r>
            <a:r>
              <a:rPr lang="zh-CN" altLang="en-US" dirty="0" smtClean="0"/>
              <a:t>部分考试说明：</a:t>
            </a:r>
            <a:endParaRPr lang="en-US" altLang="zh-CN" dirty="0" smtClean="0"/>
          </a:p>
          <a:p>
            <a:pPr marL="342900" indent="-342900" algn="ctr">
              <a:buAutoNum type="arabicPeriod"/>
            </a:pPr>
            <a:r>
              <a:rPr lang="zh-CN" altLang="en-US" dirty="0" smtClean="0"/>
              <a:t>请在每题出现的句子中选择正确的划分以及句子主干</a:t>
            </a:r>
            <a:endParaRPr lang="en-US" altLang="zh-CN" dirty="0" smtClean="0"/>
          </a:p>
          <a:p>
            <a:pPr marL="342900" indent="-342900" algn="ctr">
              <a:buAutoNum type="arabicPeriod"/>
            </a:pPr>
            <a:r>
              <a:rPr lang="zh-CN" altLang="en-US" dirty="0" smtClean="0"/>
              <a:t>每次选择的时间不能超过</a:t>
            </a:r>
            <a:r>
              <a:rPr lang="en-US" altLang="zh-CN" dirty="0" smtClean="0"/>
              <a:t>XXX</a:t>
            </a:r>
            <a:r>
              <a:rPr lang="zh-CN" altLang="en-US" dirty="0" smtClean="0"/>
              <a:t>秒</a:t>
            </a:r>
            <a:endParaRPr lang="en-US" altLang="zh-CN" dirty="0" smtClean="0"/>
          </a:p>
          <a:p>
            <a:pPr marL="342900" indent="-342900" algn="ctr">
              <a:buAutoNum type="arabicPeriod"/>
            </a:pPr>
            <a:r>
              <a:rPr lang="zh-CN" altLang="en-US" dirty="0" smtClean="0"/>
              <a:t>如果时间到，系统将会自动跳到下面一题，该题将会被判为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分；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68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959"/>
          <a:stretch/>
        </p:blipFill>
        <p:spPr>
          <a:xfrm>
            <a:off x="114688" y="319314"/>
            <a:ext cx="12013164" cy="608148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38514" y="319314"/>
            <a:ext cx="2902858" cy="5805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语法部分</a:t>
            </a:r>
            <a:endParaRPr lang="zh-CN" altLang="en-US" dirty="0"/>
          </a:p>
        </p:txBody>
      </p:sp>
      <p:sp>
        <p:nvSpPr>
          <p:cNvPr id="6" name="右箭头 5">
            <a:hlinkClick r:id="rId3" action="ppaction://hlinksldjump"/>
          </p:cNvPr>
          <p:cNvSpPr/>
          <p:nvPr/>
        </p:nvSpPr>
        <p:spPr>
          <a:xfrm>
            <a:off x="11002727" y="5602513"/>
            <a:ext cx="943429" cy="6966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3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9614"/>
          <a:stretch/>
        </p:blipFill>
        <p:spPr>
          <a:xfrm>
            <a:off x="165226" y="551543"/>
            <a:ext cx="11824472" cy="60089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09485" y="653143"/>
            <a:ext cx="2902858" cy="50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阅读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6" name="右箭头 5">
            <a:hlinkClick r:id="rId4" action="ppaction://hlinksldjump"/>
          </p:cNvPr>
          <p:cNvSpPr/>
          <p:nvPr/>
        </p:nvSpPr>
        <p:spPr>
          <a:xfrm>
            <a:off x="11046269" y="5863771"/>
            <a:ext cx="943429" cy="6966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206171" y="1538514"/>
            <a:ext cx="7474858" cy="3846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阅读</a:t>
            </a:r>
            <a:r>
              <a:rPr lang="zh-CN" altLang="en-US" dirty="0" smtClean="0"/>
              <a:t>部分考试说明：</a:t>
            </a:r>
            <a:endParaRPr lang="en-US" altLang="zh-CN" dirty="0" smtClean="0"/>
          </a:p>
          <a:p>
            <a:pPr marL="342900" indent="-342900" algn="ctr">
              <a:buAutoNum type="arabicPeriod"/>
            </a:pPr>
            <a:r>
              <a:rPr lang="zh-CN" altLang="en-US" dirty="0" smtClean="0"/>
              <a:t>请根据题目的要求在每题出现的句子中选择正确的答案；</a:t>
            </a:r>
            <a:endParaRPr lang="en-US" altLang="zh-CN" dirty="0" smtClean="0"/>
          </a:p>
          <a:p>
            <a:pPr marL="342900" indent="-342900" algn="ctr">
              <a:buAutoNum type="arabicPeriod"/>
            </a:pPr>
            <a:r>
              <a:rPr lang="zh-CN" altLang="en-US" dirty="0" smtClean="0"/>
              <a:t>总时间不能超过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分钟；</a:t>
            </a:r>
            <a:endParaRPr lang="en-US" altLang="zh-CN" dirty="0" smtClean="0"/>
          </a:p>
          <a:p>
            <a:pPr marL="342900" indent="-342900" algn="ctr">
              <a:buAutoNum type="arabicPeriod"/>
            </a:pPr>
            <a:r>
              <a:rPr lang="zh-CN" altLang="en-US" dirty="0" smtClean="0"/>
              <a:t>如果时间到，系统将会自动跳到下一阶段听力部分，未完成的题将会被判为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分，请务必注意；</a:t>
            </a:r>
            <a:endParaRPr lang="en-US" altLang="zh-CN" dirty="0" smtClean="0"/>
          </a:p>
          <a:p>
            <a:pPr marL="342900" indent="-342900" algn="ctr">
              <a:buAutoNum type="arabicPeriod"/>
            </a:pPr>
            <a:r>
              <a:rPr lang="zh-CN" altLang="en-US" dirty="0" smtClean="0"/>
              <a:t>可以返回修改你的答案；</a:t>
            </a:r>
            <a:endParaRPr lang="en-US" altLang="zh-CN" dirty="0" smtClean="0"/>
          </a:p>
          <a:p>
            <a:pPr marL="342900" indent="-342900" algn="ctr">
              <a:buAutoNum type="arabicPeriod"/>
            </a:pPr>
            <a:r>
              <a:rPr lang="zh-CN" altLang="en-US" dirty="0"/>
              <a:t>每</a:t>
            </a:r>
            <a:r>
              <a:rPr lang="zh-CN" altLang="en-US" dirty="0" smtClean="0"/>
              <a:t>题上面的部分都设置了中文的题目解释供参考；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41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0220"/>
          <a:stretch/>
        </p:blipFill>
        <p:spPr>
          <a:xfrm>
            <a:off x="159657" y="516018"/>
            <a:ext cx="11831022" cy="5971868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10058400" y="182189"/>
            <a:ext cx="1932279" cy="147243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38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9614"/>
          <a:stretch/>
        </p:blipFill>
        <p:spPr>
          <a:xfrm>
            <a:off x="165226" y="551543"/>
            <a:ext cx="11824472" cy="60089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09485" y="653143"/>
            <a:ext cx="2902858" cy="50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听力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6" name="右箭头 5">
            <a:hlinkClick r:id="rId4" action="ppaction://hlinksldjump"/>
          </p:cNvPr>
          <p:cNvSpPr/>
          <p:nvPr/>
        </p:nvSpPr>
        <p:spPr>
          <a:xfrm>
            <a:off x="11046269" y="5863771"/>
            <a:ext cx="943429" cy="6966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206171" y="1538514"/>
            <a:ext cx="7474858" cy="3846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听力</a:t>
            </a:r>
            <a:r>
              <a:rPr lang="zh-CN" altLang="en-US" dirty="0" smtClean="0"/>
              <a:t>部分考试说明：</a:t>
            </a:r>
            <a:endParaRPr lang="en-US" altLang="zh-CN" dirty="0" smtClean="0"/>
          </a:p>
          <a:p>
            <a:pPr marL="342900" indent="-342900" algn="ctr">
              <a:buAutoNum type="arabicPeriod"/>
            </a:pPr>
            <a:r>
              <a:rPr lang="zh-CN" altLang="en-US" dirty="0" smtClean="0"/>
              <a:t>你会先听到听力语段，再出现题目答题，所以如果必要，请做好笔记；</a:t>
            </a:r>
            <a:endParaRPr lang="en-US" altLang="zh-CN" dirty="0" smtClean="0"/>
          </a:p>
          <a:p>
            <a:pPr marL="342900" indent="-342900" algn="ctr">
              <a:buAutoNum type="arabicPeriod"/>
            </a:pPr>
            <a:r>
              <a:rPr lang="zh-CN" altLang="en-US" dirty="0" smtClean="0"/>
              <a:t>请根据题目的要求在每题出现的句子中选择正确的答案；</a:t>
            </a:r>
            <a:endParaRPr lang="en-US" altLang="zh-CN" dirty="0" smtClean="0"/>
          </a:p>
          <a:p>
            <a:pPr marL="342900" indent="-342900" algn="ctr">
              <a:buAutoNum type="arabicPeriod"/>
            </a:pPr>
            <a:r>
              <a:rPr lang="zh-CN" altLang="en-US" dirty="0" smtClean="0"/>
              <a:t>总时间不能超过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分钟；</a:t>
            </a:r>
            <a:endParaRPr lang="en-US" altLang="zh-CN" dirty="0" smtClean="0"/>
          </a:p>
          <a:p>
            <a:pPr marL="342900" indent="-342900" algn="ctr">
              <a:buAutoNum type="arabicPeriod"/>
            </a:pPr>
            <a:r>
              <a:rPr lang="zh-CN" altLang="en-US" dirty="0" smtClean="0"/>
              <a:t>如果时间到，系统将会自动跳到下一阶段口语部分，未完成的题将会被判为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分，请务必注意；</a:t>
            </a:r>
            <a:endParaRPr lang="en-US" altLang="zh-CN" dirty="0" smtClean="0"/>
          </a:p>
          <a:p>
            <a:pPr marL="342900" indent="-342900" algn="ctr">
              <a:buAutoNum type="arabicPeriod"/>
            </a:pPr>
            <a:r>
              <a:rPr lang="zh-CN" altLang="en-US" dirty="0" smtClean="0"/>
              <a:t>不能返回修改你的答案</a:t>
            </a:r>
            <a:endParaRPr lang="en-US" altLang="zh-CN" dirty="0" smtClean="0"/>
          </a:p>
          <a:p>
            <a:pPr marL="342900" indent="-342900" algn="ctr">
              <a:buAutoNum type="arabicPeriod"/>
            </a:pPr>
            <a:r>
              <a:rPr lang="zh-CN" altLang="en-US" dirty="0"/>
              <a:t>每</a:t>
            </a:r>
            <a:r>
              <a:rPr lang="zh-CN" altLang="en-US" dirty="0" smtClean="0"/>
              <a:t>题上面的部分都设置了中文的题目解释供参考；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基础部分说明：</a:t>
            </a:r>
            <a:endParaRPr lang="en-US" altLang="zh-CN" dirty="0" smtClean="0"/>
          </a:p>
          <a:p>
            <a:pPr algn="ctr"/>
            <a:r>
              <a:rPr lang="zh-CN" altLang="en-US" dirty="0"/>
              <a:t>实</a:t>
            </a:r>
            <a:r>
              <a:rPr lang="zh-CN" altLang="en-US" dirty="0" smtClean="0"/>
              <a:t>考部分说明：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74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073"/>
          <a:stretch/>
        </p:blipFill>
        <p:spPr>
          <a:xfrm>
            <a:off x="165680" y="232227"/>
            <a:ext cx="11823119" cy="6376529"/>
          </a:xfrm>
          <a:prstGeom prst="rect">
            <a:avLst/>
          </a:prstGeom>
        </p:spPr>
      </p:pic>
      <p:sp>
        <p:nvSpPr>
          <p:cNvPr id="5" name="右箭头 4">
            <a:hlinkClick r:id="rId4" action="ppaction://hlinksldjump"/>
          </p:cNvPr>
          <p:cNvSpPr/>
          <p:nvPr/>
        </p:nvSpPr>
        <p:spPr>
          <a:xfrm>
            <a:off x="10915641" y="5646056"/>
            <a:ext cx="943429" cy="6966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59542" y="856343"/>
            <a:ext cx="2902858" cy="50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基础听力部分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857828" y="1947291"/>
            <a:ext cx="8723085" cy="2946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语段听写填空部分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189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073"/>
          <a:stretch/>
        </p:blipFill>
        <p:spPr>
          <a:xfrm>
            <a:off x="165680" y="232227"/>
            <a:ext cx="11823119" cy="6376529"/>
          </a:xfrm>
          <a:prstGeom prst="rect">
            <a:avLst/>
          </a:prstGeom>
        </p:spPr>
      </p:pic>
      <p:sp>
        <p:nvSpPr>
          <p:cNvPr id="5" name="右箭头 4">
            <a:hlinkClick r:id="rId4" action="ppaction://hlinksldjump"/>
          </p:cNvPr>
          <p:cNvSpPr/>
          <p:nvPr/>
        </p:nvSpPr>
        <p:spPr>
          <a:xfrm>
            <a:off x="10915641" y="5646056"/>
            <a:ext cx="943429" cy="6966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59542" y="856343"/>
            <a:ext cx="2902858" cy="50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基础听力部分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857828" y="1947291"/>
            <a:ext cx="8723085" cy="2946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语段意思选择部分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4516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572" t="10106" r="1390"/>
          <a:stretch/>
        </p:blipFill>
        <p:spPr>
          <a:xfrm>
            <a:off x="139964" y="292608"/>
            <a:ext cx="11891589" cy="619353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72529" y="292608"/>
            <a:ext cx="2648478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手把手过考试</a:t>
            </a:r>
            <a:endParaRPr lang="zh-CN" alt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矩形 1">
            <a:hlinkClick r:id="rId4" action="ppaction://hlinksldjump"/>
          </p:cNvPr>
          <p:cNvSpPr/>
          <p:nvPr/>
        </p:nvSpPr>
        <p:spPr>
          <a:xfrm>
            <a:off x="3060192" y="2755392"/>
            <a:ext cx="3035808" cy="353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我要注册</a:t>
            </a:r>
            <a:endParaRPr lang="zh-CN" altLang="en-US" dirty="0"/>
          </a:p>
        </p:txBody>
      </p:sp>
      <p:sp>
        <p:nvSpPr>
          <p:cNvPr id="3" name="椭圆 2">
            <a:hlinkClick r:id="rId5" action="ppaction://hlinksldjump"/>
          </p:cNvPr>
          <p:cNvSpPr/>
          <p:nvPr/>
        </p:nvSpPr>
        <p:spPr>
          <a:xfrm>
            <a:off x="3337560" y="3627120"/>
            <a:ext cx="1554480" cy="777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托福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7312396" y="3627120"/>
            <a:ext cx="1554480" cy="777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雅思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96000" y="2755392"/>
            <a:ext cx="2913888" cy="353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我要登陆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25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073"/>
          <a:stretch/>
        </p:blipFill>
        <p:spPr>
          <a:xfrm>
            <a:off x="165680" y="232227"/>
            <a:ext cx="11823119" cy="6376529"/>
          </a:xfrm>
          <a:prstGeom prst="rect">
            <a:avLst/>
          </a:prstGeom>
        </p:spPr>
      </p:pic>
      <p:sp>
        <p:nvSpPr>
          <p:cNvPr id="5" name="右箭头 4">
            <a:hlinkClick r:id="rId4" action="ppaction://hlinksldjump"/>
          </p:cNvPr>
          <p:cNvSpPr/>
          <p:nvPr/>
        </p:nvSpPr>
        <p:spPr>
          <a:xfrm>
            <a:off x="10915641" y="5646056"/>
            <a:ext cx="943429" cy="6966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74056" y="740229"/>
            <a:ext cx="2902858" cy="50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真题听力部分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0058400" y="182189"/>
            <a:ext cx="1932279" cy="147243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08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9614"/>
          <a:stretch/>
        </p:blipFill>
        <p:spPr>
          <a:xfrm>
            <a:off x="165226" y="551543"/>
            <a:ext cx="11824472" cy="60089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09485" y="653143"/>
            <a:ext cx="2902858" cy="50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口语部分</a:t>
            </a:r>
            <a:endParaRPr lang="zh-CN" altLang="en-US" dirty="0"/>
          </a:p>
        </p:txBody>
      </p:sp>
      <p:sp>
        <p:nvSpPr>
          <p:cNvPr id="6" name="右箭头 5">
            <a:hlinkClick r:id="rId4" action="ppaction://hlinksldjump"/>
          </p:cNvPr>
          <p:cNvSpPr/>
          <p:nvPr/>
        </p:nvSpPr>
        <p:spPr>
          <a:xfrm>
            <a:off x="11046269" y="5863771"/>
            <a:ext cx="943429" cy="6966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206171" y="1538514"/>
            <a:ext cx="7474858" cy="3846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口语</a:t>
            </a:r>
            <a:r>
              <a:rPr lang="zh-CN" altLang="en-US" dirty="0" smtClean="0"/>
              <a:t>部分考试说明：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认真阅读口语评分标准</a:t>
            </a:r>
            <a:endParaRPr lang="en-US" altLang="zh-CN" dirty="0"/>
          </a:p>
          <a:p>
            <a:pPr algn="ctr"/>
            <a:r>
              <a:rPr lang="zh-CN" altLang="en-US" dirty="0" smtClean="0"/>
              <a:t>独立部分</a:t>
            </a:r>
            <a:endParaRPr lang="en-US" altLang="zh-CN" dirty="0" smtClean="0"/>
          </a:p>
          <a:p>
            <a:pPr marL="342900" indent="-342900" algn="ctr">
              <a:buFont typeface="+mj-lt"/>
              <a:buAutoNum type="arabicPeriod"/>
            </a:pPr>
            <a:r>
              <a:rPr lang="zh-CN" altLang="en-US" dirty="0" smtClean="0"/>
              <a:t>你会听到一段要求，请根据要求在</a:t>
            </a:r>
            <a:r>
              <a:rPr lang="en-US" altLang="zh-CN" dirty="0" smtClean="0"/>
              <a:t>15</a:t>
            </a:r>
            <a:r>
              <a:rPr lang="zh-CN" altLang="en-US" dirty="0" smtClean="0"/>
              <a:t>秒内准备并在</a:t>
            </a:r>
            <a:r>
              <a:rPr lang="en-US" altLang="zh-CN" dirty="0" smtClean="0"/>
              <a:t>45</a:t>
            </a:r>
            <a:r>
              <a:rPr lang="zh-CN" altLang="en-US" dirty="0" smtClean="0"/>
              <a:t>秒内陈述完成要求；</a:t>
            </a:r>
            <a:endParaRPr lang="en-US" altLang="zh-CN" dirty="0" smtClean="0"/>
          </a:p>
          <a:p>
            <a:pPr marL="342900" indent="-342900" algn="ctr">
              <a:buFont typeface="+mj-lt"/>
              <a:buAutoNum type="arabicPeriod"/>
            </a:pPr>
            <a:r>
              <a:rPr lang="zh-CN" altLang="en-US" dirty="0" smtClean="0"/>
              <a:t>请务必多少说一些内容，否则会被判为</a:t>
            </a:r>
            <a:r>
              <a:rPr lang="en-US" altLang="zh-CN" dirty="0" smtClean="0"/>
              <a:t>0</a:t>
            </a:r>
            <a:r>
              <a:rPr lang="zh-CN" altLang="en-US" dirty="0"/>
              <a:t>分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综合部分</a:t>
            </a:r>
            <a:endParaRPr lang="en-US" altLang="zh-CN" dirty="0" smtClean="0"/>
          </a:p>
          <a:p>
            <a:pPr marL="342900" indent="-342900" algn="ctr">
              <a:buFont typeface="+mj-lt"/>
              <a:buAutoNum type="arabicPeriod"/>
            </a:pPr>
            <a:r>
              <a:rPr lang="zh-CN" altLang="en-US" dirty="0" smtClean="0"/>
              <a:t>你会听到一段对话，请根据对话要求在</a:t>
            </a:r>
            <a:r>
              <a:rPr lang="en-US" altLang="zh-CN" dirty="0" smtClean="0"/>
              <a:t>20</a:t>
            </a:r>
            <a:r>
              <a:rPr lang="zh-CN" altLang="en-US" dirty="0" smtClean="0"/>
              <a:t>秒内</a:t>
            </a:r>
            <a:r>
              <a:rPr lang="zh-CN" altLang="en-US" dirty="0"/>
              <a:t>准备并</a:t>
            </a:r>
            <a:r>
              <a:rPr lang="zh-CN" altLang="en-US" dirty="0" smtClean="0"/>
              <a:t>在</a:t>
            </a:r>
            <a:r>
              <a:rPr lang="en-US" altLang="zh-CN" dirty="0" smtClean="0"/>
              <a:t>60</a:t>
            </a:r>
            <a:r>
              <a:rPr lang="zh-CN" altLang="en-US" dirty="0" smtClean="0"/>
              <a:t>秒</a:t>
            </a:r>
            <a:r>
              <a:rPr lang="zh-CN" altLang="en-US" dirty="0"/>
              <a:t>内陈述完成要求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42900" indent="-342900" algn="ctr">
              <a:buFont typeface="+mj-lt"/>
              <a:buAutoNum type="arabicPeriod"/>
            </a:pPr>
            <a:r>
              <a:rPr lang="zh-CN" altLang="en-US" dirty="0"/>
              <a:t>请务必多少说一些内容，否则会被判为</a:t>
            </a:r>
            <a:r>
              <a:rPr lang="en-US" altLang="zh-CN" dirty="0"/>
              <a:t>0</a:t>
            </a:r>
            <a:r>
              <a:rPr lang="zh-CN" altLang="en-US" dirty="0"/>
              <a:t>分</a:t>
            </a:r>
            <a:r>
              <a:rPr lang="zh-CN" altLang="en-US" dirty="0" smtClean="0"/>
              <a:t>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883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9747"/>
          <a:stretch/>
        </p:blipFill>
        <p:spPr>
          <a:xfrm>
            <a:off x="165679" y="145141"/>
            <a:ext cx="11899209" cy="612503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975429" y="1117600"/>
            <a:ext cx="6255657" cy="5152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/>
              <a:t>Talk about a book you have read that was important to you for some reason. Explain why the book was important to you. Give specific details and examples to explain your answer. 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3570514" y="4252686"/>
            <a:ext cx="5094514" cy="3628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70514" y="4913085"/>
            <a:ext cx="5094514" cy="3628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>
            <a:hlinkClick r:id="rId4" action="ppaction://hlinksldjump"/>
          </p:cNvPr>
          <p:cNvSpPr/>
          <p:nvPr/>
        </p:nvSpPr>
        <p:spPr>
          <a:xfrm>
            <a:off x="10930155" y="5413827"/>
            <a:ext cx="943429" cy="6966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75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64123"/>
            <a:ext cx="10019048" cy="5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63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09" y="581381"/>
            <a:ext cx="10352381" cy="5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2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9614"/>
          <a:stretch/>
        </p:blipFill>
        <p:spPr>
          <a:xfrm>
            <a:off x="165226" y="551543"/>
            <a:ext cx="11824472" cy="60089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09485" y="653143"/>
            <a:ext cx="2902858" cy="50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写作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6" name="右箭头 5">
            <a:hlinkClick r:id="rId4" action="ppaction://hlinksldjump"/>
          </p:cNvPr>
          <p:cNvSpPr/>
          <p:nvPr/>
        </p:nvSpPr>
        <p:spPr>
          <a:xfrm>
            <a:off x="11046269" y="5863771"/>
            <a:ext cx="943429" cy="6966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206171" y="1538514"/>
            <a:ext cx="7474858" cy="3846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写作</a:t>
            </a:r>
            <a:r>
              <a:rPr lang="zh-CN" altLang="en-US" dirty="0" smtClean="0"/>
              <a:t>部分考试说明：</a:t>
            </a:r>
            <a:endParaRPr lang="en-US" altLang="zh-CN" dirty="0"/>
          </a:p>
          <a:p>
            <a:pPr algn="ctr"/>
            <a:r>
              <a:rPr lang="zh-CN" altLang="en-US" dirty="0" smtClean="0"/>
              <a:t>独立部分</a:t>
            </a:r>
            <a:endParaRPr lang="en-US" altLang="zh-CN" dirty="0" smtClean="0"/>
          </a:p>
          <a:p>
            <a:pPr marL="342900" indent="-342900" algn="ctr">
              <a:buFont typeface="+mj-lt"/>
              <a:buAutoNum type="arabicPeriod"/>
            </a:pPr>
            <a:r>
              <a:rPr lang="zh-CN" altLang="en-US" dirty="0" smtClean="0"/>
              <a:t>请认真阅读评分标准：</a:t>
            </a:r>
            <a:endParaRPr lang="en-US" altLang="zh-CN" dirty="0" smtClean="0"/>
          </a:p>
          <a:p>
            <a:pPr marL="342900" indent="-342900" algn="ctr">
              <a:buFont typeface="+mj-lt"/>
              <a:buAutoNum type="arabicPeriod"/>
            </a:pPr>
            <a:r>
              <a:rPr lang="zh-CN" altLang="en-US" dirty="0" smtClean="0"/>
              <a:t>字数在</a:t>
            </a:r>
            <a:r>
              <a:rPr lang="en-US" altLang="zh-CN" dirty="0" smtClean="0"/>
              <a:t>150-200</a:t>
            </a:r>
            <a:r>
              <a:rPr lang="zh-CN" altLang="en-US" dirty="0" smtClean="0"/>
              <a:t>字；</a:t>
            </a:r>
            <a:endParaRPr lang="en-US" altLang="zh-CN" dirty="0" smtClean="0"/>
          </a:p>
          <a:p>
            <a:pPr marL="342900" indent="-342900" algn="ctr">
              <a:buFont typeface="+mj-lt"/>
              <a:buAutoNum type="arabicPeriod"/>
            </a:pPr>
            <a:r>
              <a:rPr lang="zh-CN" altLang="en-US" dirty="0" smtClean="0"/>
              <a:t>只需完成主体段的陈述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57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0364"/>
          <a:stretch/>
        </p:blipFill>
        <p:spPr>
          <a:xfrm>
            <a:off x="122138" y="290284"/>
            <a:ext cx="11923424" cy="6008915"/>
          </a:xfrm>
          <a:prstGeom prst="rect">
            <a:avLst/>
          </a:prstGeom>
        </p:spPr>
      </p:pic>
      <p:sp>
        <p:nvSpPr>
          <p:cNvPr id="4" name="右箭头 3">
            <a:hlinkClick r:id="rId4" action="ppaction://hlinksldjump"/>
          </p:cNvPr>
          <p:cNvSpPr/>
          <p:nvPr/>
        </p:nvSpPr>
        <p:spPr>
          <a:xfrm>
            <a:off x="10930155" y="5413827"/>
            <a:ext cx="943429" cy="6966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98171" y="595086"/>
            <a:ext cx="2902858" cy="3483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写作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56343" y="1248233"/>
            <a:ext cx="3819451" cy="445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同意：</a:t>
            </a:r>
            <a:endParaRPr lang="en-US" altLang="zh-CN" dirty="0" smtClean="0"/>
          </a:p>
          <a:p>
            <a:r>
              <a:rPr lang="zh-CN" altLang="en-US" dirty="0" smtClean="0"/>
              <a:t>开头：</a:t>
            </a:r>
            <a:r>
              <a:rPr lang="en-US" altLang="zh-CN" dirty="0" smtClean="0"/>
              <a:t>XXXXXX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主体段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主体</a:t>
            </a:r>
            <a:r>
              <a:rPr lang="zh-CN" altLang="en-US" dirty="0" smtClean="0"/>
              <a:t>段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结尾：</a:t>
            </a:r>
            <a:r>
              <a:rPr lang="en-US" altLang="zh-CN" dirty="0" smtClean="0"/>
              <a:t>XXXXXXX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675794" y="1248233"/>
            <a:ext cx="3916665" cy="445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不同意：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开头：</a:t>
            </a:r>
            <a:r>
              <a:rPr lang="en-US" altLang="zh-CN" dirty="0" smtClean="0"/>
              <a:t>XXXXXX</a:t>
            </a:r>
          </a:p>
          <a:p>
            <a:pPr algn="ctr"/>
            <a:r>
              <a:rPr lang="zh-CN" altLang="en-US" dirty="0" smtClean="0"/>
              <a:t>主体段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algn="ctr"/>
            <a:r>
              <a:rPr lang="zh-CN" altLang="en-US" dirty="0"/>
              <a:t>主体</a:t>
            </a:r>
            <a:r>
              <a:rPr lang="zh-CN" altLang="en-US" dirty="0" smtClean="0"/>
              <a:t>段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algn="ctr"/>
            <a:r>
              <a:rPr lang="zh-CN" altLang="en-US" dirty="0" smtClean="0"/>
              <a:t>结尾：</a:t>
            </a:r>
            <a:r>
              <a:rPr lang="en-US" altLang="zh-CN" dirty="0" smtClean="0"/>
              <a:t>XXXXXXX</a:t>
            </a:r>
          </a:p>
          <a:p>
            <a:pPr algn="ctr"/>
            <a:r>
              <a:rPr lang="zh-CN" altLang="en-US" dirty="0" smtClean="0"/>
              <a:t>（与左边相同）</a:t>
            </a:r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7" name="圆角矩形 6"/>
          <p:cNvSpPr/>
          <p:nvPr/>
        </p:nvSpPr>
        <p:spPr>
          <a:xfrm>
            <a:off x="1855635" y="2467429"/>
            <a:ext cx="2820159" cy="8418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855636" y="3490691"/>
            <a:ext cx="2820158" cy="8418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75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3028" y="156797"/>
            <a:ext cx="10885829" cy="65124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01029" y="595087"/>
            <a:ext cx="3222171" cy="2322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</a:t>
            </a:r>
            <a:r>
              <a:rPr lang="zh-CN" altLang="en-US" dirty="0" smtClean="0"/>
              <a:t>考报告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32514" y="1265605"/>
            <a:ext cx="3759200" cy="1190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自我估分</a:t>
            </a:r>
            <a:r>
              <a:rPr lang="en-US" altLang="zh-CN" sz="2400" dirty="0" smtClean="0"/>
              <a:t>-</a:t>
            </a:r>
          </a:p>
          <a:p>
            <a:pPr algn="ctr"/>
            <a:r>
              <a:rPr lang="en-US" altLang="zh-CN" sz="2400" dirty="0" smtClean="0"/>
              <a:t>21-30/31-40/41-50/51-60/61-70/71-80/81-90/…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332514" y="2455777"/>
            <a:ext cx="3759200" cy="577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模</a:t>
            </a:r>
            <a:r>
              <a:rPr lang="zh-CN" altLang="en-US" sz="2400" dirty="0" smtClean="0"/>
              <a:t>考报告</a:t>
            </a:r>
            <a:endParaRPr lang="en-US" altLang="zh-CN" sz="2400" dirty="0" smtClean="0"/>
          </a:p>
        </p:txBody>
      </p:sp>
      <p:sp>
        <p:nvSpPr>
          <p:cNvPr id="8" name="矩形 7"/>
          <p:cNvSpPr/>
          <p:nvPr/>
        </p:nvSpPr>
        <p:spPr>
          <a:xfrm>
            <a:off x="4034971" y="3984777"/>
            <a:ext cx="4601029" cy="577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总分评估</a:t>
            </a:r>
            <a:endParaRPr lang="en-US" altLang="zh-CN" sz="2400" dirty="0" smtClean="0"/>
          </a:p>
        </p:txBody>
      </p:sp>
      <p:sp>
        <p:nvSpPr>
          <p:cNvPr id="9" name="矩形 8"/>
          <p:cNvSpPr/>
          <p:nvPr/>
        </p:nvSpPr>
        <p:spPr>
          <a:xfrm>
            <a:off x="4034971" y="4562486"/>
            <a:ext cx="4601029" cy="577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学习时间建议</a:t>
            </a:r>
            <a:endParaRPr lang="en-US" altLang="zh-CN" sz="2400" dirty="0" smtClean="0"/>
          </a:p>
        </p:txBody>
      </p:sp>
      <p:sp>
        <p:nvSpPr>
          <p:cNvPr id="14" name="右箭头 13">
            <a:hlinkClick r:id="rId4" action="ppaction://hlinksldjump"/>
          </p:cNvPr>
          <p:cNvSpPr/>
          <p:nvPr/>
        </p:nvSpPr>
        <p:spPr>
          <a:xfrm rot="10800000">
            <a:off x="2373085" y="5352084"/>
            <a:ext cx="943429" cy="696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>
            <a:hlinkClick r:id="rId5" action="ppaction://hlinksldjump"/>
          </p:cNvPr>
          <p:cNvSpPr/>
          <p:nvPr/>
        </p:nvSpPr>
        <p:spPr>
          <a:xfrm>
            <a:off x="8998856" y="5208010"/>
            <a:ext cx="943429" cy="696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3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28" y="382790"/>
            <a:ext cx="10102058" cy="60435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83315" y="2090058"/>
            <a:ext cx="3759200" cy="1190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开始全真模考</a:t>
            </a:r>
            <a:endParaRPr lang="zh-CN" altLang="en-US" sz="3200" dirty="0"/>
          </a:p>
        </p:txBody>
      </p:sp>
      <p:sp>
        <p:nvSpPr>
          <p:cNvPr id="6" name="右箭头 5">
            <a:hlinkClick r:id="rId4" action="ppaction://hlinksldjump"/>
          </p:cNvPr>
          <p:cNvSpPr/>
          <p:nvPr/>
        </p:nvSpPr>
        <p:spPr>
          <a:xfrm>
            <a:off x="8752114" y="5036457"/>
            <a:ext cx="943429" cy="696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>
            <a:hlinkClick r:id="rId5" action="ppaction://hlinksldjump"/>
          </p:cNvPr>
          <p:cNvSpPr/>
          <p:nvPr/>
        </p:nvSpPr>
        <p:spPr>
          <a:xfrm rot="10800000">
            <a:off x="2721428" y="5007429"/>
            <a:ext cx="943429" cy="696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2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0220"/>
          <a:stretch/>
        </p:blipFill>
        <p:spPr>
          <a:xfrm>
            <a:off x="159657" y="516018"/>
            <a:ext cx="11831022" cy="5971868"/>
          </a:xfrm>
          <a:prstGeom prst="rect">
            <a:avLst/>
          </a:prstGeom>
        </p:spPr>
      </p:pic>
      <p:sp>
        <p:nvSpPr>
          <p:cNvPr id="5" name="右箭头 4">
            <a:hlinkClick r:id="rId4" action="ppaction://hlinksldjump"/>
          </p:cNvPr>
          <p:cNvSpPr/>
          <p:nvPr/>
        </p:nvSpPr>
        <p:spPr>
          <a:xfrm>
            <a:off x="10915641" y="5646056"/>
            <a:ext cx="943429" cy="6966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09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572" t="10106" r="1390"/>
          <a:stretch/>
        </p:blipFill>
        <p:spPr>
          <a:xfrm>
            <a:off x="139964" y="292608"/>
            <a:ext cx="11891589" cy="619353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72529" y="292608"/>
            <a:ext cx="2648478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手把手过考试</a:t>
            </a:r>
            <a:endParaRPr lang="zh-CN" alt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60192" y="2755392"/>
            <a:ext cx="5949696" cy="353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你是？</a:t>
            </a:r>
            <a:endParaRPr lang="zh-CN" altLang="en-US" dirty="0"/>
          </a:p>
        </p:txBody>
      </p:sp>
      <p:sp>
        <p:nvSpPr>
          <p:cNvPr id="6" name="矩形 5">
            <a:hlinkClick r:id="rId4" action="ppaction://hlinksldjump"/>
          </p:cNvPr>
          <p:cNvSpPr/>
          <p:nvPr/>
        </p:nvSpPr>
        <p:spPr>
          <a:xfrm>
            <a:off x="3060192" y="3108960"/>
            <a:ext cx="3035808" cy="353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同学</a:t>
            </a:r>
          </a:p>
        </p:txBody>
      </p:sp>
      <p:sp>
        <p:nvSpPr>
          <p:cNvPr id="7" name="矩形 6">
            <a:hlinkClick r:id="rId5" action="ppaction://hlinksldjump"/>
          </p:cNvPr>
          <p:cNvSpPr/>
          <p:nvPr/>
        </p:nvSpPr>
        <p:spPr>
          <a:xfrm>
            <a:off x="6096000" y="3108960"/>
            <a:ext cx="2913888" cy="353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监督人</a:t>
            </a:r>
          </a:p>
        </p:txBody>
      </p:sp>
      <p:sp>
        <p:nvSpPr>
          <p:cNvPr id="8" name="矩形 7"/>
          <p:cNvSpPr/>
          <p:nvPr/>
        </p:nvSpPr>
        <p:spPr>
          <a:xfrm>
            <a:off x="9329203" y="377434"/>
            <a:ext cx="1365504" cy="353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我是老师</a:t>
            </a:r>
            <a:endParaRPr lang="zh-CN" altLang="en-US" dirty="0"/>
          </a:p>
        </p:txBody>
      </p:sp>
      <p:sp>
        <p:nvSpPr>
          <p:cNvPr id="3" name="椭圆 2">
            <a:hlinkClick r:id="rId6" action="ppaction://hlinksldjump"/>
          </p:cNvPr>
          <p:cNvSpPr/>
          <p:nvPr/>
        </p:nvSpPr>
        <p:spPr>
          <a:xfrm>
            <a:off x="3337560" y="3627120"/>
            <a:ext cx="1554480" cy="777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托福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7312396" y="3627120"/>
            <a:ext cx="1554480" cy="777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雅思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485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073"/>
          <a:stretch/>
        </p:blipFill>
        <p:spPr>
          <a:xfrm>
            <a:off x="165680" y="232227"/>
            <a:ext cx="11823119" cy="6376529"/>
          </a:xfrm>
          <a:prstGeom prst="rect">
            <a:avLst/>
          </a:prstGeom>
        </p:spPr>
      </p:pic>
      <p:sp>
        <p:nvSpPr>
          <p:cNvPr id="5" name="右箭头 4">
            <a:hlinkClick r:id="rId3" action="ppaction://hlinksldjump"/>
          </p:cNvPr>
          <p:cNvSpPr/>
          <p:nvPr/>
        </p:nvSpPr>
        <p:spPr>
          <a:xfrm>
            <a:off x="10915641" y="5646056"/>
            <a:ext cx="943429" cy="6966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26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9747"/>
          <a:stretch/>
        </p:blipFill>
        <p:spPr>
          <a:xfrm>
            <a:off x="165679" y="174170"/>
            <a:ext cx="11899209" cy="606697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975429" y="1117600"/>
            <a:ext cx="6255657" cy="5152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/>
              <a:t>Talk about a book you have read that was important to you for some reason. Explain why the book was important to you. Give specific details and examples to explain your answer. 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3570514" y="4252686"/>
            <a:ext cx="5094514" cy="3628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70514" y="4913085"/>
            <a:ext cx="5094514" cy="3628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>
            <a:hlinkClick r:id="rId4" action="ppaction://hlinksldjump"/>
          </p:cNvPr>
          <p:cNvSpPr/>
          <p:nvPr/>
        </p:nvSpPr>
        <p:spPr>
          <a:xfrm>
            <a:off x="10930155" y="5413827"/>
            <a:ext cx="943429" cy="6966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0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364"/>
          <a:stretch/>
        </p:blipFill>
        <p:spPr>
          <a:xfrm>
            <a:off x="122138" y="290284"/>
            <a:ext cx="11923424" cy="6008915"/>
          </a:xfrm>
          <a:prstGeom prst="rect">
            <a:avLst/>
          </a:prstGeom>
        </p:spPr>
      </p:pic>
      <p:sp>
        <p:nvSpPr>
          <p:cNvPr id="4" name="右箭头 3">
            <a:hlinkClick r:id="rId3" action="ppaction://hlinksldjump"/>
          </p:cNvPr>
          <p:cNvSpPr/>
          <p:nvPr/>
        </p:nvSpPr>
        <p:spPr>
          <a:xfrm>
            <a:off x="10930155" y="5413827"/>
            <a:ext cx="943429" cy="6966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2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3028" y="156797"/>
            <a:ext cx="10885829" cy="65124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01029" y="595087"/>
            <a:ext cx="3222171" cy="2322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</a:t>
            </a:r>
            <a:r>
              <a:rPr lang="zh-CN" altLang="en-US" dirty="0" smtClean="0"/>
              <a:t>考报告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32514" y="1265605"/>
            <a:ext cx="3759200" cy="1190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自我估分</a:t>
            </a:r>
            <a:r>
              <a:rPr lang="en-US" altLang="zh-CN" sz="2400" dirty="0" smtClean="0"/>
              <a:t>-</a:t>
            </a:r>
          </a:p>
          <a:p>
            <a:pPr algn="ctr"/>
            <a:r>
              <a:rPr lang="en-US" altLang="zh-CN" sz="2400" dirty="0" smtClean="0"/>
              <a:t>21-30/31-40/41-50/51-60/61-70/71-80/81-90/…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332514" y="2455777"/>
            <a:ext cx="3759200" cy="577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模</a:t>
            </a:r>
            <a:r>
              <a:rPr lang="zh-CN" altLang="en-US" sz="2400" dirty="0" smtClean="0"/>
              <a:t>考报告</a:t>
            </a:r>
            <a:endParaRPr lang="en-US" altLang="zh-CN" sz="2400" dirty="0" smtClean="0"/>
          </a:p>
        </p:txBody>
      </p:sp>
      <p:sp>
        <p:nvSpPr>
          <p:cNvPr id="2" name="椭圆 1"/>
          <p:cNvSpPr/>
          <p:nvPr/>
        </p:nvSpPr>
        <p:spPr>
          <a:xfrm>
            <a:off x="2844800" y="3396343"/>
            <a:ext cx="2090057" cy="203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六边形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能力评估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09028" y="3984777"/>
            <a:ext cx="4601029" cy="577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总分评估</a:t>
            </a:r>
            <a:endParaRPr lang="en-US" altLang="zh-CN" sz="2400" dirty="0" smtClean="0"/>
          </a:p>
        </p:txBody>
      </p:sp>
      <p:sp>
        <p:nvSpPr>
          <p:cNvPr id="9" name="矩形 8"/>
          <p:cNvSpPr/>
          <p:nvPr/>
        </p:nvSpPr>
        <p:spPr>
          <a:xfrm>
            <a:off x="5109028" y="4562486"/>
            <a:ext cx="4601029" cy="577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学习时间建议</a:t>
            </a:r>
            <a:endParaRPr lang="en-US" altLang="zh-CN" sz="2400" dirty="0" smtClean="0"/>
          </a:p>
        </p:txBody>
      </p:sp>
      <p:sp>
        <p:nvSpPr>
          <p:cNvPr id="10" name="右箭头 9">
            <a:hlinkClick r:id="rId4" action="ppaction://hlinksldjump"/>
          </p:cNvPr>
          <p:cNvSpPr/>
          <p:nvPr/>
        </p:nvSpPr>
        <p:spPr>
          <a:xfrm rot="10800000">
            <a:off x="2373085" y="5352084"/>
            <a:ext cx="943429" cy="696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>
            <a:hlinkClick r:id="rId5" action="ppaction://hlinksldjump"/>
          </p:cNvPr>
          <p:cNvSpPr/>
          <p:nvPr/>
        </p:nvSpPr>
        <p:spPr>
          <a:xfrm>
            <a:off x="8998856" y="5208010"/>
            <a:ext cx="943429" cy="696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9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82361" y="0"/>
            <a:ext cx="7578922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218057" y="3570514"/>
            <a:ext cx="986971" cy="1030515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考试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783771" y="0"/>
            <a:ext cx="3098590" cy="6858000"/>
            <a:chOff x="783771" y="0"/>
            <a:chExt cx="3098590" cy="6858000"/>
          </a:xfrm>
        </p:grpSpPr>
        <p:sp>
          <p:nvSpPr>
            <p:cNvPr id="5" name="矩形 4"/>
            <p:cNvSpPr/>
            <p:nvPr/>
          </p:nvSpPr>
          <p:spPr>
            <a:xfrm>
              <a:off x="783771" y="0"/>
              <a:ext cx="3098590" cy="6858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 smtClean="0"/>
            </a:p>
            <a:p>
              <a:pPr algn="ctr"/>
              <a:endParaRPr lang="zh-CN" altLang="en-US" dirty="0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6875" y="134275"/>
              <a:ext cx="1152381" cy="304762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1756877" y="101599"/>
            <a:ext cx="797638" cy="337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学期中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1934246" y="827313"/>
            <a:ext cx="797638" cy="337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平时</a:t>
            </a:r>
          </a:p>
        </p:txBody>
      </p:sp>
      <p:sp>
        <p:nvSpPr>
          <p:cNvPr id="12" name="矩形 11"/>
          <p:cNvSpPr/>
          <p:nvPr/>
        </p:nvSpPr>
        <p:spPr>
          <a:xfrm>
            <a:off x="1934246" y="3505218"/>
            <a:ext cx="797638" cy="337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周末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992417" y="1277541"/>
            <a:ext cx="278247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7</a:t>
            </a:r>
            <a:r>
              <a:rPr lang="zh-CN" altLang="en-US" sz="1400" dirty="0"/>
              <a:t>：</a:t>
            </a:r>
            <a:r>
              <a:rPr lang="en-US" altLang="zh-CN" sz="1400" dirty="0"/>
              <a:t>00-8</a:t>
            </a:r>
            <a:r>
              <a:rPr lang="zh-CN" altLang="en-US" sz="1400" dirty="0"/>
              <a:t>：</a:t>
            </a:r>
            <a:r>
              <a:rPr lang="en-US" altLang="zh-CN" sz="1400" dirty="0"/>
              <a:t>00</a:t>
            </a:r>
          </a:p>
          <a:p>
            <a:pPr algn="ctr"/>
            <a:r>
              <a:rPr lang="en-US" altLang="zh-CN" sz="1400" dirty="0"/>
              <a:t>8</a:t>
            </a:r>
            <a:r>
              <a:rPr lang="zh-CN" altLang="en-US" sz="1400" dirty="0"/>
              <a:t>：</a:t>
            </a:r>
            <a:r>
              <a:rPr lang="en-US" altLang="zh-CN" sz="1400" dirty="0"/>
              <a:t>00-9</a:t>
            </a:r>
            <a:r>
              <a:rPr lang="zh-CN" altLang="en-US" sz="1400" dirty="0"/>
              <a:t>：</a:t>
            </a:r>
            <a:r>
              <a:rPr lang="en-US" altLang="zh-CN" sz="1400" dirty="0"/>
              <a:t>00</a:t>
            </a:r>
          </a:p>
          <a:p>
            <a:pPr algn="ctr"/>
            <a:r>
              <a:rPr lang="en-US" altLang="zh-CN" sz="1400" dirty="0"/>
              <a:t>9</a:t>
            </a:r>
            <a:r>
              <a:rPr lang="zh-CN" altLang="en-US" sz="1400" dirty="0"/>
              <a:t>：</a:t>
            </a:r>
            <a:r>
              <a:rPr lang="en-US" altLang="zh-CN" sz="1400" dirty="0"/>
              <a:t>00-10</a:t>
            </a:r>
            <a:r>
              <a:rPr lang="zh-CN" altLang="en-US" sz="1400" dirty="0"/>
              <a:t>：</a:t>
            </a:r>
            <a:r>
              <a:rPr lang="en-US" altLang="zh-CN" sz="1400" dirty="0"/>
              <a:t>00</a:t>
            </a:r>
          </a:p>
          <a:p>
            <a:pPr algn="ctr"/>
            <a:r>
              <a:rPr lang="en-US" altLang="zh-CN" sz="1400" dirty="0"/>
              <a:t>10</a:t>
            </a:r>
            <a:r>
              <a:rPr lang="zh-CN" altLang="en-US" sz="1400" dirty="0"/>
              <a:t>：</a:t>
            </a:r>
            <a:r>
              <a:rPr lang="en-US" altLang="zh-CN" sz="1400" dirty="0"/>
              <a:t>00-11</a:t>
            </a:r>
            <a:r>
              <a:rPr lang="zh-CN" altLang="en-US" sz="1400" dirty="0"/>
              <a:t>：</a:t>
            </a:r>
            <a:r>
              <a:rPr lang="en-US" altLang="zh-CN" sz="1400" dirty="0"/>
              <a:t>00</a:t>
            </a:r>
          </a:p>
          <a:p>
            <a:pPr algn="ctr"/>
            <a:r>
              <a:rPr lang="en-US" altLang="zh-CN" sz="1400" dirty="0"/>
              <a:t>11</a:t>
            </a:r>
            <a:r>
              <a:rPr lang="zh-CN" altLang="en-US" sz="1400" dirty="0"/>
              <a:t>：</a:t>
            </a:r>
            <a:r>
              <a:rPr lang="en-US" altLang="zh-CN" sz="1400" dirty="0"/>
              <a:t>00-12</a:t>
            </a:r>
            <a:r>
              <a:rPr lang="zh-CN" altLang="en-US" sz="1400" dirty="0"/>
              <a:t>：</a:t>
            </a:r>
            <a:r>
              <a:rPr lang="en-US" altLang="zh-CN" sz="1400" dirty="0"/>
              <a:t>00</a:t>
            </a:r>
          </a:p>
          <a:p>
            <a:pPr algn="ctr"/>
            <a:r>
              <a:rPr lang="en-US" altLang="zh-CN" sz="1400" dirty="0"/>
              <a:t>13</a:t>
            </a:r>
            <a:r>
              <a:rPr lang="zh-CN" altLang="en-US" sz="1400" dirty="0"/>
              <a:t>：</a:t>
            </a:r>
            <a:r>
              <a:rPr lang="en-US" altLang="zh-CN" sz="1400" dirty="0"/>
              <a:t>00-14</a:t>
            </a:r>
            <a:r>
              <a:rPr lang="zh-CN" altLang="en-US" sz="1400" dirty="0"/>
              <a:t>：</a:t>
            </a:r>
            <a:r>
              <a:rPr lang="en-US" altLang="zh-CN" sz="1400" dirty="0"/>
              <a:t>00</a:t>
            </a:r>
          </a:p>
          <a:p>
            <a:pPr algn="ctr"/>
            <a:r>
              <a:rPr lang="en-US" altLang="zh-CN" sz="1400" dirty="0"/>
              <a:t>14</a:t>
            </a:r>
            <a:r>
              <a:rPr lang="zh-CN" altLang="en-US" sz="1400" dirty="0"/>
              <a:t>：</a:t>
            </a:r>
            <a:r>
              <a:rPr lang="en-US" altLang="zh-CN" sz="1400" dirty="0"/>
              <a:t>00-15</a:t>
            </a:r>
            <a:r>
              <a:rPr lang="zh-CN" altLang="en-US" sz="1400" dirty="0"/>
              <a:t>：</a:t>
            </a:r>
            <a:r>
              <a:rPr lang="en-US" altLang="zh-CN" sz="1400" dirty="0"/>
              <a:t>00</a:t>
            </a:r>
          </a:p>
          <a:p>
            <a:pPr algn="ctr"/>
            <a:r>
              <a:rPr lang="en-US" altLang="zh-CN" sz="1400" dirty="0"/>
              <a:t>15</a:t>
            </a:r>
            <a:r>
              <a:rPr lang="zh-CN" altLang="en-US" sz="1400" dirty="0"/>
              <a:t>：</a:t>
            </a:r>
            <a:r>
              <a:rPr lang="en-US" altLang="zh-CN" sz="1400" dirty="0"/>
              <a:t>00-16</a:t>
            </a:r>
            <a:r>
              <a:rPr lang="zh-CN" altLang="en-US" sz="1400" dirty="0"/>
              <a:t>：</a:t>
            </a:r>
            <a:r>
              <a:rPr lang="en-US" altLang="zh-CN" sz="1400" dirty="0"/>
              <a:t>00</a:t>
            </a:r>
          </a:p>
          <a:p>
            <a:pPr algn="ctr"/>
            <a:r>
              <a:rPr lang="en-US" altLang="zh-CN" sz="1400" dirty="0"/>
              <a:t>16</a:t>
            </a:r>
            <a:r>
              <a:rPr lang="zh-CN" altLang="en-US" sz="1400" dirty="0"/>
              <a:t>：</a:t>
            </a:r>
            <a:r>
              <a:rPr lang="en-US" altLang="zh-CN" sz="1400" dirty="0"/>
              <a:t>00-17</a:t>
            </a:r>
            <a:r>
              <a:rPr lang="zh-CN" altLang="en-US" sz="1400" dirty="0"/>
              <a:t>：</a:t>
            </a:r>
            <a:r>
              <a:rPr lang="en-US" altLang="zh-CN" sz="1400" dirty="0"/>
              <a:t>00</a:t>
            </a:r>
          </a:p>
          <a:p>
            <a:pPr algn="ctr"/>
            <a:r>
              <a:rPr lang="en-US" altLang="zh-CN" sz="1400" dirty="0"/>
              <a:t>18</a:t>
            </a:r>
            <a:r>
              <a:rPr lang="zh-CN" altLang="en-US" sz="1400" dirty="0"/>
              <a:t>：</a:t>
            </a:r>
            <a:r>
              <a:rPr lang="en-US" altLang="zh-CN" sz="1400" dirty="0"/>
              <a:t>00-19</a:t>
            </a:r>
            <a:r>
              <a:rPr lang="zh-CN" altLang="en-US" sz="1400" dirty="0"/>
              <a:t>：</a:t>
            </a:r>
            <a:r>
              <a:rPr lang="en-US" altLang="zh-CN" sz="1400" dirty="0" smtClean="0"/>
              <a:t>00</a:t>
            </a:r>
            <a:endParaRPr lang="en-US" altLang="zh-CN" sz="1400" dirty="0"/>
          </a:p>
        </p:txBody>
      </p:sp>
      <p:sp>
        <p:nvSpPr>
          <p:cNvPr id="14" name="矩形 13"/>
          <p:cNvSpPr/>
          <p:nvPr/>
        </p:nvSpPr>
        <p:spPr>
          <a:xfrm>
            <a:off x="941829" y="3899860"/>
            <a:ext cx="278247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7</a:t>
            </a:r>
            <a:r>
              <a:rPr lang="zh-CN" altLang="en-US" sz="1400" dirty="0"/>
              <a:t>：</a:t>
            </a:r>
            <a:r>
              <a:rPr lang="en-US" altLang="zh-CN" sz="1400" dirty="0"/>
              <a:t>00-8</a:t>
            </a:r>
            <a:r>
              <a:rPr lang="zh-CN" altLang="en-US" sz="1400" dirty="0"/>
              <a:t>：</a:t>
            </a:r>
            <a:r>
              <a:rPr lang="en-US" altLang="zh-CN" sz="1400" dirty="0"/>
              <a:t>00</a:t>
            </a:r>
          </a:p>
          <a:p>
            <a:pPr algn="ctr"/>
            <a:r>
              <a:rPr lang="en-US" altLang="zh-CN" sz="1400" dirty="0"/>
              <a:t>8</a:t>
            </a:r>
            <a:r>
              <a:rPr lang="zh-CN" altLang="en-US" sz="1400" dirty="0"/>
              <a:t>：</a:t>
            </a:r>
            <a:r>
              <a:rPr lang="en-US" altLang="zh-CN" sz="1400" dirty="0"/>
              <a:t>00-9</a:t>
            </a:r>
            <a:r>
              <a:rPr lang="zh-CN" altLang="en-US" sz="1400" dirty="0"/>
              <a:t>：</a:t>
            </a:r>
            <a:r>
              <a:rPr lang="en-US" altLang="zh-CN" sz="1400" dirty="0"/>
              <a:t>00</a:t>
            </a:r>
          </a:p>
          <a:p>
            <a:pPr algn="ctr"/>
            <a:r>
              <a:rPr lang="en-US" altLang="zh-CN" sz="1400" dirty="0"/>
              <a:t>9</a:t>
            </a:r>
            <a:r>
              <a:rPr lang="zh-CN" altLang="en-US" sz="1400" dirty="0"/>
              <a:t>：</a:t>
            </a:r>
            <a:r>
              <a:rPr lang="en-US" altLang="zh-CN" sz="1400" dirty="0"/>
              <a:t>00-10</a:t>
            </a:r>
            <a:r>
              <a:rPr lang="zh-CN" altLang="en-US" sz="1400" dirty="0"/>
              <a:t>：</a:t>
            </a:r>
            <a:r>
              <a:rPr lang="en-US" altLang="zh-CN" sz="1400" dirty="0"/>
              <a:t>00</a:t>
            </a:r>
          </a:p>
          <a:p>
            <a:pPr algn="ctr"/>
            <a:r>
              <a:rPr lang="en-US" altLang="zh-CN" sz="1400" dirty="0"/>
              <a:t>10</a:t>
            </a:r>
            <a:r>
              <a:rPr lang="zh-CN" altLang="en-US" sz="1400" dirty="0"/>
              <a:t>：</a:t>
            </a:r>
            <a:r>
              <a:rPr lang="en-US" altLang="zh-CN" sz="1400" dirty="0"/>
              <a:t>00-11</a:t>
            </a:r>
            <a:r>
              <a:rPr lang="zh-CN" altLang="en-US" sz="1400" dirty="0"/>
              <a:t>：</a:t>
            </a:r>
            <a:r>
              <a:rPr lang="en-US" altLang="zh-CN" sz="1400" dirty="0"/>
              <a:t>00</a:t>
            </a:r>
          </a:p>
          <a:p>
            <a:pPr algn="ctr"/>
            <a:r>
              <a:rPr lang="en-US" altLang="zh-CN" sz="1400" dirty="0"/>
              <a:t>11</a:t>
            </a:r>
            <a:r>
              <a:rPr lang="zh-CN" altLang="en-US" sz="1400" dirty="0"/>
              <a:t>：</a:t>
            </a:r>
            <a:r>
              <a:rPr lang="en-US" altLang="zh-CN" sz="1400" dirty="0"/>
              <a:t>00-12</a:t>
            </a:r>
            <a:r>
              <a:rPr lang="zh-CN" altLang="en-US" sz="1400" dirty="0"/>
              <a:t>：</a:t>
            </a:r>
            <a:r>
              <a:rPr lang="en-US" altLang="zh-CN" sz="1400" dirty="0"/>
              <a:t>00</a:t>
            </a:r>
          </a:p>
          <a:p>
            <a:pPr algn="ctr"/>
            <a:r>
              <a:rPr lang="en-US" altLang="zh-CN" sz="1400" dirty="0"/>
              <a:t>13</a:t>
            </a:r>
            <a:r>
              <a:rPr lang="zh-CN" altLang="en-US" sz="1400" dirty="0"/>
              <a:t>：</a:t>
            </a:r>
            <a:r>
              <a:rPr lang="en-US" altLang="zh-CN" sz="1400" dirty="0"/>
              <a:t>00-14</a:t>
            </a:r>
            <a:r>
              <a:rPr lang="zh-CN" altLang="en-US" sz="1400" dirty="0"/>
              <a:t>：</a:t>
            </a:r>
            <a:r>
              <a:rPr lang="en-US" altLang="zh-CN" sz="1400" dirty="0"/>
              <a:t>00</a:t>
            </a:r>
          </a:p>
          <a:p>
            <a:pPr algn="ctr"/>
            <a:r>
              <a:rPr lang="en-US" altLang="zh-CN" sz="1400" dirty="0"/>
              <a:t>14</a:t>
            </a:r>
            <a:r>
              <a:rPr lang="zh-CN" altLang="en-US" sz="1400" dirty="0"/>
              <a:t>：</a:t>
            </a:r>
            <a:r>
              <a:rPr lang="en-US" altLang="zh-CN" sz="1400" dirty="0"/>
              <a:t>00-15</a:t>
            </a:r>
            <a:r>
              <a:rPr lang="zh-CN" altLang="en-US" sz="1400" dirty="0"/>
              <a:t>：</a:t>
            </a:r>
            <a:r>
              <a:rPr lang="en-US" altLang="zh-CN" sz="1400" dirty="0"/>
              <a:t>00</a:t>
            </a:r>
          </a:p>
          <a:p>
            <a:pPr algn="ctr"/>
            <a:r>
              <a:rPr lang="en-US" altLang="zh-CN" sz="1400" dirty="0"/>
              <a:t>15</a:t>
            </a:r>
            <a:r>
              <a:rPr lang="zh-CN" altLang="en-US" sz="1400" dirty="0"/>
              <a:t>：</a:t>
            </a:r>
            <a:r>
              <a:rPr lang="en-US" altLang="zh-CN" sz="1400" dirty="0"/>
              <a:t>00-16</a:t>
            </a:r>
            <a:r>
              <a:rPr lang="zh-CN" altLang="en-US" sz="1400" dirty="0"/>
              <a:t>：</a:t>
            </a:r>
            <a:r>
              <a:rPr lang="en-US" altLang="zh-CN" sz="1400" dirty="0"/>
              <a:t>00</a:t>
            </a:r>
          </a:p>
          <a:p>
            <a:pPr algn="ctr"/>
            <a:r>
              <a:rPr lang="en-US" altLang="zh-CN" sz="1400" dirty="0"/>
              <a:t>16</a:t>
            </a:r>
            <a:r>
              <a:rPr lang="zh-CN" altLang="en-US" sz="1400" dirty="0"/>
              <a:t>：</a:t>
            </a:r>
            <a:r>
              <a:rPr lang="en-US" altLang="zh-CN" sz="1400" dirty="0"/>
              <a:t>00-17</a:t>
            </a:r>
            <a:r>
              <a:rPr lang="zh-CN" altLang="en-US" sz="1400" dirty="0"/>
              <a:t>：</a:t>
            </a:r>
            <a:r>
              <a:rPr lang="en-US" altLang="zh-CN" sz="1400" dirty="0"/>
              <a:t>00</a:t>
            </a:r>
          </a:p>
          <a:p>
            <a:pPr algn="ctr"/>
            <a:r>
              <a:rPr lang="en-US" altLang="zh-CN" sz="1400" dirty="0"/>
              <a:t>18</a:t>
            </a:r>
            <a:r>
              <a:rPr lang="zh-CN" altLang="en-US" sz="1400" dirty="0"/>
              <a:t>：</a:t>
            </a:r>
            <a:r>
              <a:rPr lang="en-US" altLang="zh-CN" sz="1400" dirty="0"/>
              <a:t>00-19</a:t>
            </a:r>
            <a:r>
              <a:rPr lang="zh-CN" altLang="en-US" sz="1400" dirty="0"/>
              <a:t>：</a:t>
            </a:r>
            <a:r>
              <a:rPr lang="en-US" altLang="zh-CN" sz="1400" dirty="0" smtClean="0"/>
              <a:t>00</a:t>
            </a:r>
          </a:p>
          <a:p>
            <a:pPr algn="ctr"/>
            <a:r>
              <a:rPr lang="en-US" altLang="zh-CN" sz="1400" dirty="0" smtClean="0"/>
              <a:t>19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00-20</a:t>
            </a:r>
            <a:r>
              <a:rPr lang="zh-CN" altLang="en-US" sz="1400" dirty="0" smtClean="0"/>
              <a:t>：</a:t>
            </a:r>
            <a:r>
              <a:rPr lang="en-US" altLang="zh-CN" sz="1400" dirty="0"/>
              <a:t>00</a:t>
            </a:r>
          </a:p>
          <a:p>
            <a:pPr algn="ctr"/>
            <a:r>
              <a:rPr lang="en-US" altLang="zh-CN" sz="1400" dirty="0" smtClean="0"/>
              <a:t>20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00-21</a:t>
            </a:r>
            <a:r>
              <a:rPr lang="zh-CN" altLang="en-US" sz="1400" dirty="0" smtClean="0"/>
              <a:t>：</a:t>
            </a:r>
            <a:r>
              <a:rPr lang="en-US" altLang="zh-CN" sz="1400" dirty="0"/>
              <a:t>00</a:t>
            </a:r>
          </a:p>
          <a:p>
            <a:pPr algn="ctr"/>
            <a:r>
              <a:rPr lang="en-US" altLang="zh-CN" sz="1400" dirty="0" smtClean="0"/>
              <a:t>21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00-22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00</a:t>
            </a:r>
            <a:endParaRPr lang="en-US" altLang="zh-CN" sz="1400" dirty="0"/>
          </a:p>
        </p:txBody>
      </p:sp>
      <p:sp>
        <p:nvSpPr>
          <p:cNvPr id="15" name="椭圆 14">
            <a:hlinkClick r:id="rId5" action="ppaction://hlinksldjump"/>
          </p:cNvPr>
          <p:cNvSpPr/>
          <p:nvPr/>
        </p:nvSpPr>
        <p:spPr>
          <a:xfrm>
            <a:off x="2967637" y="6299475"/>
            <a:ext cx="856343" cy="493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选好了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9815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9943" y="0"/>
            <a:ext cx="11408228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971315" y="3570514"/>
            <a:ext cx="1480456" cy="1030515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考试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83772" y="2293256"/>
            <a:ext cx="1523999" cy="261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练习</a:t>
            </a:r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307771" y="2293256"/>
            <a:ext cx="1523999" cy="261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阅读课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831770" y="2293254"/>
            <a:ext cx="1523999" cy="261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练习</a:t>
            </a:r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392057" y="2293254"/>
            <a:ext cx="1523999" cy="261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练习</a:t>
            </a:r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447316" y="1524001"/>
            <a:ext cx="1523999" cy="261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练习</a:t>
            </a:r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447316" y="2031998"/>
            <a:ext cx="1523999" cy="261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447316" y="1785254"/>
            <a:ext cx="1523999" cy="261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听力课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9971315" y="1523998"/>
            <a:ext cx="1523999" cy="261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9971315" y="2031995"/>
            <a:ext cx="1523999" cy="261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9971315" y="1785251"/>
            <a:ext cx="1523999" cy="261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写作课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83772" y="3309257"/>
            <a:ext cx="1523999" cy="261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307771" y="3309257"/>
            <a:ext cx="1523999" cy="261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831770" y="3309255"/>
            <a:ext cx="1523999" cy="261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392057" y="3309255"/>
            <a:ext cx="1523999" cy="261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447316" y="2540002"/>
            <a:ext cx="1523999" cy="261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447316" y="3047999"/>
            <a:ext cx="1523999" cy="261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447316" y="2801255"/>
            <a:ext cx="1523999" cy="261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口语课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9971315" y="3047996"/>
            <a:ext cx="1523999" cy="261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971315" y="2801252"/>
            <a:ext cx="1523999" cy="261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783772" y="4339772"/>
            <a:ext cx="1523999" cy="261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307771" y="4339772"/>
            <a:ext cx="1523999" cy="261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3831770" y="4339770"/>
            <a:ext cx="1523999" cy="261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392057" y="4339770"/>
            <a:ext cx="1523999" cy="261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447316" y="3570517"/>
            <a:ext cx="1523999" cy="261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8447316" y="4078514"/>
            <a:ext cx="1523999" cy="261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447316" y="3831770"/>
            <a:ext cx="1523999" cy="261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447316" y="4354279"/>
            <a:ext cx="1523999" cy="261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9971315" y="2532739"/>
            <a:ext cx="1516744" cy="2539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模考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728687" y="14503"/>
            <a:ext cx="7242628" cy="8926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请手动调整时间，调整完毕请点击箭头并确认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返回重新制定</a:t>
            </a:r>
            <a:endParaRPr lang="zh-CN" altLang="en-US" sz="2400" dirty="0"/>
          </a:p>
        </p:txBody>
      </p:sp>
      <p:sp>
        <p:nvSpPr>
          <p:cNvPr id="50" name="右箭头 49">
            <a:hlinkClick r:id="rId4" action="ppaction://hlinksldjump"/>
          </p:cNvPr>
          <p:cNvSpPr/>
          <p:nvPr/>
        </p:nvSpPr>
        <p:spPr>
          <a:xfrm>
            <a:off x="10729687" y="94339"/>
            <a:ext cx="943429" cy="696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箭头 50">
            <a:hlinkClick r:id="rId5" action="ppaction://hlinksldjump"/>
          </p:cNvPr>
          <p:cNvSpPr/>
          <p:nvPr/>
        </p:nvSpPr>
        <p:spPr>
          <a:xfrm rot="10800000">
            <a:off x="740232" y="123368"/>
            <a:ext cx="943429" cy="696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27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137" y="2062763"/>
            <a:ext cx="11352629" cy="379375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459137" y="116104"/>
            <a:ext cx="7242628" cy="8926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请确认此计划是否可以？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系统将在考前根据这份计划实时监督和提醒你学习</a:t>
            </a:r>
            <a:endParaRPr lang="zh-CN" altLang="en-US" sz="2400" dirty="0"/>
          </a:p>
        </p:txBody>
      </p:sp>
      <p:sp>
        <p:nvSpPr>
          <p:cNvPr id="6" name="椭圆 5">
            <a:hlinkClick r:id="rId3" action="ppaction://hlinksldjump"/>
          </p:cNvPr>
          <p:cNvSpPr/>
          <p:nvPr/>
        </p:nvSpPr>
        <p:spPr>
          <a:xfrm>
            <a:off x="3859971" y="1147130"/>
            <a:ext cx="1554480" cy="777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</a:t>
            </a:r>
            <a:endParaRPr lang="zh-CN" altLang="en-US" dirty="0"/>
          </a:p>
        </p:txBody>
      </p:sp>
      <p:sp>
        <p:nvSpPr>
          <p:cNvPr id="7" name="椭圆 6">
            <a:hlinkClick r:id="rId4" action="ppaction://hlinksldjump"/>
          </p:cNvPr>
          <p:cNvSpPr/>
          <p:nvPr/>
        </p:nvSpPr>
        <p:spPr>
          <a:xfrm>
            <a:off x="6484055" y="1147130"/>
            <a:ext cx="1554480" cy="777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返回调整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3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9611"/>
          <a:stretch/>
        </p:blipFill>
        <p:spPr>
          <a:xfrm>
            <a:off x="101600" y="414489"/>
            <a:ext cx="11922517" cy="605888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165600" y="1233714"/>
            <a:ext cx="3773714" cy="35269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恭喜你完成了自己的托福学习计划！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现在开始自己的考托生涯吧！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57772" y="4760687"/>
            <a:ext cx="1810171" cy="493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开始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9678"/>
          <a:stretch/>
        </p:blipFill>
        <p:spPr>
          <a:xfrm>
            <a:off x="138375" y="459406"/>
            <a:ext cx="11970024" cy="60785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11345" y="2208958"/>
            <a:ext cx="2624084" cy="305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注册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811345" y="1782238"/>
            <a:ext cx="2624084" cy="305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开始你的学习旅程！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081227" y="2743200"/>
            <a:ext cx="18897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微信</a:t>
            </a:r>
            <a:r>
              <a:rPr lang="zh-CN" altLang="en-US" dirty="0"/>
              <a:t>登陆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123387" y="2743200"/>
            <a:ext cx="18897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QQ</a:t>
            </a:r>
            <a:r>
              <a:rPr lang="zh-CN" altLang="en-US" dirty="0" smtClean="0"/>
              <a:t>登陆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974547" y="3977640"/>
            <a:ext cx="1146092" cy="2133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手机号码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74547" y="3317748"/>
            <a:ext cx="832303" cy="2468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姓名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974547" y="4604004"/>
            <a:ext cx="1146092" cy="2133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验证码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974547" y="5230368"/>
            <a:ext cx="1146092" cy="2133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用户名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078134" y="5670804"/>
            <a:ext cx="1146092" cy="2133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密码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078134" y="3564636"/>
            <a:ext cx="1892853" cy="385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454" y="2514600"/>
            <a:ext cx="2949711" cy="2715768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8794286" y="2254678"/>
            <a:ext cx="2624084" cy="305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监督人</a:t>
            </a:r>
            <a:r>
              <a:rPr lang="zh-CN" altLang="en-US" dirty="0" smtClean="0"/>
              <a:t>注册</a:t>
            </a:r>
            <a:endParaRPr lang="zh-CN" altLang="en-US" dirty="0"/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4078133" y="5879592"/>
            <a:ext cx="3935013" cy="417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976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678"/>
          <a:stretch/>
        </p:blipFill>
        <p:spPr>
          <a:xfrm>
            <a:off x="138375" y="459406"/>
            <a:ext cx="11970024" cy="60785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11345" y="2208958"/>
            <a:ext cx="2624084" cy="305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监督人</a:t>
            </a:r>
            <a:r>
              <a:rPr lang="zh-CN" altLang="en-US" dirty="0" smtClean="0"/>
              <a:t>注册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811345" y="1782238"/>
            <a:ext cx="2624084" cy="305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开始孩子的学习旅程！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081227" y="2743200"/>
            <a:ext cx="18897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微信</a:t>
            </a:r>
            <a:r>
              <a:rPr lang="zh-CN" altLang="en-US" dirty="0"/>
              <a:t>登陆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123387" y="2743200"/>
            <a:ext cx="18897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QQ</a:t>
            </a:r>
            <a:r>
              <a:rPr lang="zh-CN" altLang="en-US" dirty="0" smtClean="0"/>
              <a:t>登陆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974547" y="3977640"/>
            <a:ext cx="1146092" cy="2133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手机号码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74547" y="3317748"/>
            <a:ext cx="832303" cy="2468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姓名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974547" y="4604004"/>
            <a:ext cx="1146092" cy="2133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验证码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974547" y="5230368"/>
            <a:ext cx="1146092" cy="2133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用户名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078134" y="5670804"/>
            <a:ext cx="1146092" cy="2133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密码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078134" y="3564636"/>
            <a:ext cx="1892853" cy="385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454" y="2514600"/>
            <a:ext cx="2949711" cy="2715768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8794286" y="2254678"/>
            <a:ext cx="2624084" cy="305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同学</a:t>
            </a:r>
            <a:r>
              <a:rPr lang="zh-CN" altLang="en-US" dirty="0" smtClean="0"/>
              <a:t>注册</a:t>
            </a:r>
            <a:endParaRPr lang="zh-CN" altLang="en-US" dirty="0"/>
          </a:p>
        </p:txBody>
      </p:sp>
      <p:sp>
        <p:nvSpPr>
          <p:cNvPr id="20" name="矩形 19">
            <a:hlinkClick r:id="rId4" action="ppaction://hlinksldjump"/>
          </p:cNvPr>
          <p:cNvSpPr/>
          <p:nvPr/>
        </p:nvSpPr>
        <p:spPr>
          <a:xfrm>
            <a:off x="4078133" y="5879592"/>
            <a:ext cx="3935013" cy="417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171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9754"/>
          <a:stretch/>
        </p:blipFill>
        <p:spPr>
          <a:xfrm>
            <a:off x="120144" y="457200"/>
            <a:ext cx="11864323" cy="6019800"/>
          </a:xfrm>
          <a:prstGeom prst="rect">
            <a:avLst/>
          </a:prstGeom>
        </p:spPr>
      </p:pic>
      <p:sp>
        <p:nvSpPr>
          <p:cNvPr id="5" name="椭圆 4">
            <a:hlinkClick r:id="rId4" action="ppaction://hlinksldjump"/>
          </p:cNvPr>
          <p:cNvSpPr/>
          <p:nvPr/>
        </p:nvSpPr>
        <p:spPr>
          <a:xfrm>
            <a:off x="3932543" y="2194560"/>
            <a:ext cx="1554480" cy="777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托福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6556627" y="2194560"/>
            <a:ext cx="1554480" cy="777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雅思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09783" y="1736518"/>
            <a:ext cx="2624084" cy="305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选择要参加的考试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709783" y="4486656"/>
            <a:ext cx="2624084" cy="1266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下面请认真回答老师的问题，这对你考试取得好成绩至关重要！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639160" y="3425952"/>
            <a:ext cx="4733980" cy="353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还</a:t>
            </a:r>
            <a:r>
              <a:rPr lang="zh-CN" altLang="en-US" dirty="0" smtClean="0"/>
              <a:t>没注册？你是同学还是</a:t>
            </a:r>
            <a:r>
              <a:rPr lang="zh-CN" altLang="en-US" dirty="0"/>
              <a:t>监督人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3639160" y="3779520"/>
            <a:ext cx="2415494" cy="353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同学</a:t>
            </a:r>
          </a:p>
        </p:txBody>
      </p:sp>
      <p:sp>
        <p:nvSpPr>
          <p:cNvPr id="11" name="矩形 10">
            <a:hlinkClick r:id="rId6" action="ppaction://hlinksldjump"/>
          </p:cNvPr>
          <p:cNvSpPr/>
          <p:nvPr/>
        </p:nvSpPr>
        <p:spPr>
          <a:xfrm>
            <a:off x="6054654" y="3779520"/>
            <a:ext cx="2318486" cy="353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监督人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864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789"/>
          <a:stretch/>
        </p:blipFill>
        <p:spPr>
          <a:xfrm>
            <a:off x="198120" y="365760"/>
            <a:ext cx="11868936" cy="60198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20546" y="4373038"/>
            <a:ext cx="2624084" cy="305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上次考试</a:t>
            </a:r>
            <a:r>
              <a:rPr lang="zh-CN" altLang="en-US" dirty="0" smtClean="0"/>
              <a:t>时间</a:t>
            </a:r>
            <a:endParaRPr lang="zh-CN" altLang="en-US" dirty="0"/>
          </a:p>
        </p:txBody>
      </p:sp>
      <p:sp>
        <p:nvSpPr>
          <p:cNvPr id="9" name="椭圆 8">
            <a:hlinkClick r:id="rId3" action="ppaction://hlinksldjump"/>
          </p:cNvPr>
          <p:cNvSpPr/>
          <p:nvPr/>
        </p:nvSpPr>
        <p:spPr>
          <a:xfrm>
            <a:off x="4179321" y="1840032"/>
            <a:ext cx="1307701" cy="5602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之前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考过</a:t>
            </a:r>
            <a:endParaRPr lang="zh-CN" altLang="en-US" dirty="0"/>
          </a:p>
        </p:txBody>
      </p:sp>
      <p:sp>
        <p:nvSpPr>
          <p:cNvPr id="10" name="椭圆 9">
            <a:hlinkClick r:id="rId4" action="ppaction://hlinksldjump"/>
          </p:cNvPr>
          <p:cNvSpPr/>
          <p:nvPr/>
        </p:nvSpPr>
        <p:spPr>
          <a:xfrm>
            <a:off x="6779033" y="1840032"/>
            <a:ext cx="1307701" cy="5602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还</a:t>
            </a:r>
            <a:r>
              <a:rPr lang="zh-CN" altLang="en-US" dirty="0" smtClean="0"/>
              <a:t>没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考</a:t>
            </a:r>
            <a:r>
              <a:rPr lang="zh-CN" altLang="en-US" dirty="0"/>
              <a:t>过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3755148" y="3373770"/>
            <a:ext cx="4754880" cy="789091"/>
            <a:chOff x="3733800" y="3122516"/>
            <a:chExt cx="4754880" cy="789091"/>
          </a:xfrm>
        </p:grpSpPr>
        <p:sp>
          <p:nvSpPr>
            <p:cNvPr id="8" name="矩形 7"/>
            <p:cNvSpPr/>
            <p:nvPr/>
          </p:nvSpPr>
          <p:spPr>
            <a:xfrm>
              <a:off x="3733800" y="3122516"/>
              <a:ext cx="4754880" cy="7789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733800" y="3122516"/>
              <a:ext cx="487680" cy="7789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总分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4709783" y="3132683"/>
              <a:ext cx="437254" cy="7789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阅读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5638239" y="3132683"/>
              <a:ext cx="437254" cy="7789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听力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6633186" y="3132683"/>
              <a:ext cx="437254" cy="7789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口语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7628133" y="3132683"/>
              <a:ext cx="437254" cy="7789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写作</a:t>
              </a:r>
            </a:p>
          </p:txBody>
        </p:sp>
      </p:grpSp>
      <p:sp>
        <p:nvSpPr>
          <p:cNvPr id="24" name="动作按钮: 自定义 23">
            <a:hlinkClick r:id="" action="ppaction://noaction" highlightClick="1"/>
          </p:cNvPr>
          <p:cNvSpPr/>
          <p:nvPr/>
        </p:nvSpPr>
        <p:spPr>
          <a:xfrm>
            <a:off x="8457060" y="3992880"/>
            <a:ext cx="84990" cy="159814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动作按钮: 自定义 26">
            <a:hlinkClick r:id="" action="ppaction://noaction" highlightClick="1"/>
          </p:cNvPr>
          <p:cNvSpPr/>
          <p:nvPr/>
        </p:nvSpPr>
        <p:spPr>
          <a:xfrm>
            <a:off x="7573281" y="4003047"/>
            <a:ext cx="84990" cy="159814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动作按钮: 自定义 27">
            <a:hlinkClick r:id="" action="ppaction://noaction" highlightClick="1"/>
          </p:cNvPr>
          <p:cNvSpPr/>
          <p:nvPr/>
        </p:nvSpPr>
        <p:spPr>
          <a:xfrm>
            <a:off x="6569544" y="4012680"/>
            <a:ext cx="84990" cy="159814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动作按钮: 自定义 28">
            <a:hlinkClick r:id="" action="ppaction://noaction" highlightClick="1"/>
          </p:cNvPr>
          <p:cNvSpPr/>
          <p:nvPr/>
        </p:nvSpPr>
        <p:spPr>
          <a:xfrm>
            <a:off x="5560261" y="3992880"/>
            <a:ext cx="84990" cy="159814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4454786" y="2608156"/>
            <a:ext cx="3355604" cy="601157"/>
            <a:chOff x="4454786" y="2608156"/>
            <a:chExt cx="3355604" cy="601157"/>
          </a:xfrm>
        </p:grpSpPr>
        <p:sp>
          <p:nvSpPr>
            <p:cNvPr id="17" name="矩形 16"/>
            <p:cNvSpPr/>
            <p:nvPr/>
          </p:nvSpPr>
          <p:spPr>
            <a:xfrm>
              <a:off x="4454786" y="2608156"/>
              <a:ext cx="3355604" cy="6011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请填写你最近一次的考试成绩即日期， 表示大约数值</a:t>
              </a:r>
              <a:endParaRPr lang="zh-CN" altLang="en-US" dirty="0"/>
            </a:p>
          </p:txBody>
        </p:sp>
        <p:sp>
          <p:nvSpPr>
            <p:cNvPr id="30" name="动作按钮: 自定义 29">
              <a:hlinkClick r:id="" action="ppaction://noaction" highlightClick="1"/>
            </p:cNvPr>
            <p:cNvSpPr/>
            <p:nvPr/>
          </p:nvSpPr>
          <p:spPr>
            <a:xfrm>
              <a:off x="5793224" y="2945366"/>
              <a:ext cx="84990" cy="159814"/>
            </a:xfrm>
            <a:prstGeom prst="actionButtonBlan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755148" y="4931825"/>
            <a:ext cx="1370977" cy="390119"/>
            <a:chOff x="3755148" y="4931825"/>
            <a:chExt cx="1370977" cy="390119"/>
          </a:xfrm>
        </p:grpSpPr>
        <p:sp>
          <p:nvSpPr>
            <p:cNvPr id="18" name="矩形 17"/>
            <p:cNvSpPr/>
            <p:nvPr/>
          </p:nvSpPr>
          <p:spPr>
            <a:xfrm>
              <a:off x="3755148" y="4931825"/>
              <a:ext cx="1370977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XXXX</a:t>
              </a:r>
              <a:r>
                <a:rPr lang="zh-CN" altLang="en-US" dirty="0" smtClean="0"/>
                <a:t>年</a:t>
              </a:r>
              <a:endParaRPr lang="zh-CN" altLang="en-US" dirty="0"/>
            </a:p>
          </p:txBody>
        </p:sp>
        <p:sp>
          <p:nvSpPr>
            <p:cNvPr id="32" name="动作按钮: 自定义 31">
              <a:hlinkClick r:id="" action="ppaction://noaction" highlightClick="1"/>
            </p:cNvPr>
            <p:cNvSpPr/>
            <p:nvPr/>
          </p:nvSpPr>
          <p:spPr>
            <a:xfrm>
              <a:off x="5016018" y="5162130"/>
              <a:ext cx="84990" cy="159814"/>
            </a:xfrm>
            <a:prstGeom prst="actionButtonBlan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408057" y="4931825"/>
            <a:ext cx="1370977" cy="390119"/>
            <a:chOff x="5408057" y="4931825"/>
            <a:chExt cx="1370977" cy="390119"/>
          </a:xfrm>
        </p:grpSpPr>
        <p:sp>
          <p:nvSpPr>
            <p:cNvPr id="21" name="矩形 20"/>
            <p:cNvSpPr/>
            <p:nvPr/>
          </p:nvSpPr>
          <p:spPr>
            <a:xfrm>
              <a:off x="5408057" y="4931825"/>
              <a:ext cx="1370977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XX</a:t>
              </a:r>
              <a:r>
                <a:rPr lang="zh-CN" altLang="en-US" dirty="0"/>
                <a:t>月</a:t>
              </a:r>
            </a:p>
          </p:txBody>
        </p:sp>
        <p:sp>
          <p:nvSpPr>
            <p:cNvPr id="33" name="动作按钮: 自定义 32">
              <a:hlinkClick r:id="" action="ppaction://noaction" highlightClick="1"/>
            </p:cNvPr>
            <p:cNvSpPr/>
            <p:nvPr/>
          </p:nvSpPr>
          <p:spPr>
            <a:xfrm>
              <a:off x="6680622" y="5162130"/>
              <a:ext cx="84990" cy="159814"/>
            </a:xfrm>
            <a:prstGeom prst="actionButtonBlan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086083" y="4920817"/>
            <a:ext cx="1370977" cy="401127"/>
            <a:chOff x="7086083" y="4920817"/>
            <a:chExt cx="1370977" cy="401127"/>
          </a:xfrm>
        </p:grpSpPr>
        <p:sp>
          <p:nvSpPr>
            <p:cNvPr id="22" name="矩形 21"/>
            <p:cNvSpPr/>
            <p:nvPr/>
          </p:nvSpPr>
          <p:spPr>
            <a:xfrm>
              <a:off x="7086083" y="4920817"/>
              <a:ext cx="1370977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XX</a:t>
              </a:r>
              <a:r>
                <a:rPr lang="zh-CN" altLang="en-US" dirty="0" smtClean="0"/>
                <a:t>日</a:t>
              </a:r>
              <a:endParaRPr lang="zh-CN" altLang="en-US" dirty="0"/>
            </a:p>
          </p:txBody>
        </p:sp>
        <p:sp>
          <p:nvSpPr>
            <p:cNvPr id="34" name="动作按钮: 自定义 33">
              <a:hlinkClick r:id="" action="ppaction://noaction" highlightClick="1"/>
            </p:cNvPr>
            <p:cNvSpPr/>
            <p:nvPr/>
          </p:nvSpPr>
          <p:spPr>
            <a:xfrm>
              <a:off x="8372070" y="5162130"/>
              <a:ext cx="84990" cy="159814"/>
            </a:xfrm>
            <a:prstGeom prst="actionButtonBlan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4781503" y="1317418"/>
            <a:ext cx="2624084" cy="305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是否之前参加过考试</a:t>
            </a:r>
            <a:endParaRPr lang="zh-CN" altLang="en-US" dirty="0"/>
          </a:p>
        </p:txBody>
      </p:sp>
      <p:sp>
        <p:nvSpPr>
          <p:cNvPr id="39" name="右箭头 38">
            <a:hlinkClick r:id="rId4" action="ppaction://hlinksldjump"/>
          </p:cNvPr>
          <p:cNvSpPr/>
          <p:nvPr/>
        </p:nvSpPr>
        <p:spPr>
          <a:xfrm>
            <a:off x="8752114" y="5036457"/>
            <a:ext cx="943429" cy="696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98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9789"/>
          <a:stretch/>
        </p:blipFill>
        <p:spPr>
          <a:xfrm>
            <a:off x="198120" y="365760"/>
            <a:ext cx="11868936" cy="60198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52599" y="3158502"/>
            <a:ext cx="2624084" cy="305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选择你的目标成绩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819822" y="2256696"/>
            <a:ext cx="2656861" cy="373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请选择你的考试时间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820546" y="1241218"/>
            <a:ext cx="2624084" cy="305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是否已经报名下次考试？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4173581" y="1613910"/>
            <a:ext cx="1307701" cy="5602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已经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报名</a:t>
            </a:r>
            <a:endParaRPr lang="zh-CN" altLang="en-US" dirty="0"/>
          </a:p>
        </p:txBody>
      </p:sp>
      <p:sp>
        <p:nvSpPr>
          <p:cNvPr id="20" name="椭圆 19">
            <a:hlinkClick r:id="rId4" action="ppaction://hlinksldjump"/>
          </p:cNvPr>
          <p:cNvSpPr/>
          <p:nvPr/>
        </p:nvSpPr>
        <p:spPr>
          <a:xfrm>
            <a:off x="6773293" y="1613910"/>
            <a:ext cx="1307701" cy="5602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还未</a:t>
            </a:r>
            <a:endParaRPr lang="en-US" altLang="zh-CN" dirty="0" smtClean="0"/>
          </a:p>
          <a:p>
            <a:pPr algn="ctr"/>
            <a:r>
              <a:rPr lang="zh-CN" altLang="en-US" dirty="0"/>
              <a:t>报名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804009" y="2719764"/>
            <a:ext cx="1370977" cy="388581"/>
            <a:chOff x="3730031" y="3258010"/>
            <a:chExt cx="1370977" cy="388581"/>
          </a:xfrm>
        </p:grpSpPr>
        <p:sp>
          <p:nvSpPr>
            <p:cNvPr id="23" name="矩形 22"/>
            <p:cNvSpPr/>
            <p:nvPr/>
          </p:nvSpPr>
          <p:spPr>
            <a:xfrm>
              <a:off x="3730031" y="3258010"/>
              <a:ext cx="1370977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XXXX</a:t>
              </a:r>
              <a:r>
                <a:rPr lang="zh-CN" altLang="en-US" dirty="0" smtClean="0"/>
                <a:t>年</a:t>
              </a:r>
              <a:endParaRPr lang="zh-CN" altLang="en-US" dirty="0"/>
            </a:p>
          </p:txBody>
        </p:sp>
        <p:sp>
          <p:nvSpPr>
            <p:cNvPr id="24" name="动作按钮: 自定义 23">
              <a:hlinkClick r:id="" action="ppaction://noaction" highlightClick="1"/>
            </p:cNvPr>
            <p:cNvSpPr/>
            <p:nvPr/>
          </p:nvSpPr>
          <p:spPr>
            <a:xfrm>
              <a:off x="5006271" y="3486777"/>
              <a:ext cx="84990" cy="159814"/>
            </a:xfrm>
            <a:prstGeom prst="actionButtonBlan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482034" y="2718226"/>
            <a:ext cx="1370977" cy="390119"/>
            <a:chOff x="5408057" y="4931825"/>
            <a:chExt cx="1370977" cy="390119"/>
          </a:xfrm>
        </p:grpSpPr>
        <p:sp>
          <p:nvSpPr>
            <p:cNvPr id="26" name="矩形 25"/>
            <p:cNvSpPr/>
            <p:nvPr/>
          </p:nvSpPr>
          <p:spPr>
            <a:xfrm>
              <a:off x="5408057" y="4931825"/>
              <a:ext cx="1370977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XX</a:t>
              </a:r>
              <a:r>
                <a:rPr lang="zh-CN" altLang="en-US" dirty="0"/>
                <a:t>月</a:t>
              </a:r>
            </a:p>
          </p:txBody>
        </p:sp>
        <p:sp>
          <p:nvSpPr>
            <p:cNvPr id="27" name="动作按钮: 自定义 26">
              <a:hlinkClick r:id="" action="ppaction://noaction" highlightClick="1"/>
            </p:cNvPr>
            <p:cNvSpPr/>
            <p:nvPr/>
          </p:nvSpPr>
          <p:spPr>
            <a:xfrm>
              <a:off x="6680622" y="5162130"/>
              <a:ext cx="84990" cy="159814"/>
            </a:xfrm>
            <a:prstGeom prst="actionButtonBlan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198879" y="2722786"/>
            <a:ext cx="1370977" cy="401127"/>
            <a:chOff x="7086083" y="4920817"/>
            <a:chExt cx="1370977" cy="401127"/>
          </a:xfrm>
        </p:grpSpPr>
        <p:sp>
          <p:nvSpPr>
            <p:cNvPr id="29" name="矩形 28"/>
            <p:cNvSpPr/>
            <p:nvPr/>
          </p:nvSpPr>
          <p:spPr>
            <a:xfrm>
              <a:off x="7086083" y="4920817"/>
              <a:ext cx="1370977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XX</a:t>
              </a:r>
              <a:r>
                <a:rPr lang="zh-CN" altLang="en-US" dirty="0" smtClean="0"/>
                <a:t>日</a:t>
              </a:r>
              <a:endParaRPr lang="zh-CN" altLang="en-US" dirty="0"/>
            </a:p>
          </p:txBody>
        </p:sp>
        <p:sp>
          <p:nvSpPr>
            <p:cNvPr id="30" name="动作按钮: 自定义 29">
              <a:hlinkClick r:id="" action="ppaction://noaction" highlightClick="1"/>
            </p:cNvPr>
            <p:cNvSpPr/>
            <p:nvPr/>
          </p:nvSpPr>
          <p:spPr>
            <a:xfrm>
              <a:off x="8372070" y="5162130"/>
              <a:ext cx="84990" cy="159814"/>
            </a:xfrm>
            <a:prstGeom prst="actionButtonBlan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矩形 30"/>
          <p:cNvSpPr/>
          <p:nvPr/>
        </p:nvSpPr>
        <p:spPr>
          <a:xfrm>
            <a:off x="3796327" y="3549672"/>
            <a:ext cx="1217305" cy="354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0-59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013632" y="3549672"/>
            <a:ext cx="1217305" cy="354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60-74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230937" y="3549672"/>
            <a:ext cx="1217305" cy="354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75-89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7440244" y="3549672"/>
            <a:ext cx="1217305" cy="354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90-99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622284" y="3946282"/>
            <a:ext cx="1217305" cy="354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100-120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819822" y="4345569"/>
            <a:ext cx="2950281" cy="385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你选择这个目标成绩的原因</a:t>
            </a:r>
            <a:endParaRPr lang="zh-CN" altLang="en-US" dirty="0"/>
          </a:p>
        </p:txBody>
      </p:sp>
      <p:grpSp>
        <p:nvGrpSpPr>
          <p:cNvPr id="42" name="组合 41"/>
          <p:cNvGrpSpPr/>
          <p:nvPr/>
        </p:nvGrpSpPr>
        <p:grpSpPr>
          <a:xfrm>
            <a:off x="4827431" y="4779083"/>
            <a:ext cx="2950281" cy="1240717"/>
            <a:chOff x="4827431" y="4779083"/>
            <a:chExt cx="2950281" cy="1240717"/>
          </a:xfrm>
        </p:grpSpPr>
        <p:sp>
          <p:nvSpPr>
            <p:cNvPr id="37" name="矩形 36"/>
            <p:cNvSpPr/>
            <p:nvPr/>
          </p:nvSpPr>
          <p:spPr>
            <a:xfrm>
              <a:off x="4827431" y="4779083"/>
              <a:ext cx="2950281" cy="12407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申请学校要求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父母意见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老师意见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自己感觉</a:t>
              </a:r>
              <a:endParaRPr lang="en-US" altLang="zh-CN" dirty="0" smtClean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7093983" y="4837242"/>
              <a:ext cx="209792" cy="2520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√</a:t>
              </a:r>
              <a:endParaRPr lang="zh-CN" altLang="en-US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7093983" y="5089270"/>
              <a:ext cx="209792" cy="2520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√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7093983" y="5366427"/>
              <a:ext cx="209792" cy="2520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√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7093983" y="5623239"/>
              <a:ext cx="209792" cy="2520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√</a:t>
              </a:r>
            </a:p>
          </p:txBody>
        </p:sp>
      </p:grpSp>
      <p:sp>
        <p:nvSpPr>
          <p:cNvPr id="43" name="右箭头 42">
            <a:hlinkClick r:id="rId5" action="ppaction://hlinksldjump"/>
          </p:cNvPr>
          <p:cNvSpPr/>
          <p:nvPr/>
        </p:nvSpPr>
        <p:spPr>
          <a:xfrm>
            <a:off x="8752114" y="5036457"/>
            <a:ext cx="943429" cy="696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99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0310"/>
          <a:stretch/>
        </p:blipFill>
        <p:spPr>
          <a:xfrm>
            <a:off x="163446" y="335279"/>
            <a:ext cx="12028554" cy="606552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78894" y="666203"/>
            <a:ext cx="2757716" cy="333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学前测试</a:t>
            </a:r>
            <a:endParaRPr lang="zh-CN" altLang="en-US" dirty="0"/>
          </a:p>
        </p:txBody>
      </p:sp>
      <p:sp>
        <p:nvSpPr>
          <p:cNvPr id="6" name="矩形 5">
            <a:hlinkClick r:id="rId4" action="ppaction://hlinksldjump"/>
          </p:cNvPr>
          <p:cNvSpPr/>
          <p:nvPr/>
        </p:nvSpPr>
        <p:spPr>
          <a:xfrm>
            <a:off x="2213782" y="2366537"/>
            <a:ext cx="3172832" cy="1003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迷你测试</a:t>
            </a:r>
            <a:endParaRPr lang="zh-CN" altLang="en-US" dirty="0"/>
          </a:p>
        </p:txBody>
      </p:sp>
      <p:sp>
        <p:nvSpPr>
          <p:cNvPr id="7" name="矩形 6">
            <a:hlinkClick r:id="rId5" action="ppaction://hlinksldjump"/>
          </p:cNvPr>
          <p:cNvSpPr/>
          <p:nvPr/>
        </p:nvSpPr>
        <p:spPr>
          <a:xfrm>
            <a:off x="6587662" y="2364368"/>
            <a:ext cx="3172832" cy="1003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全真模考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1739890" y="3645585"/>
            <a:ext cx="3646724" cy="21822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优点：用时短；全程</a:t>
            </a:r>
            <a:r>
              <a:rPr lang="en-US" altLang="zh-CN" dirty="0" smtClean="0"/>
              <a:t>52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缺点：不如全真模考</a:t>
            </a:r>
            <a:r>
              <a:rPr lang="zh-CN" altLang="en-US" dirty="0"/>
              <a:t>考察</a:t>
            </a:r>
            <a:r>
              <a:rPr lang="zh-CN" altLang="en-US" dirty="0" smtClean="0"/>
              <a:t>细致</a:t>
            </a:r>
            <a:endParaRPr lang="en-US" altLang="zh-CN" dirty="0" smtClean="0"/>
          </a:p>
          <a:p>
            <a:pPr algn="ctr"/>
            <a:r>
              <a:rPr lang="zh-CN" altLang="en-US" dirty="0"/>
              <a:t>适用</a:t>
            </a:r>
            <a:r>
              <a:rPr lang="zh-CN" altLang="en-US" dirty="0" smtClean="0"/>
              <a:t>人群：已经考过或者时间紧张的考生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587662" y="3748251"/>
            <a:ext cx="3646724" cy="21822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优点：考察细致，接近实考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缺点：耗时长；全程</a:t>
            </a:r>
            <a:r>
              <a:rPr lang="en-US" altLang="zh-CN" dirty="0" smtClean="0"/>
              <a:t>3</a:t>
            </a:r>
            <a:r>
              <a:rPr lang="zh-CN" altLang="en-US" dirty="0" smtClean="0"/>
              <a:t>小时</a:t>
            </a:r>
            <a:r>
              <a:rPr lang="en-US" altLang="zh-CN" dirty="0" smtClean="0"/>
              <a:t>45</a:t>
            </a:r>
            <a:r>
              <a:rPr lang="zh-CN" altLang="en-US" dirty="0" smtClean="0"/>
              <a:t>分钟左右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适用人群：未考过或希望细致评估的考生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93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1303</Words>
  <Application>Microsoft Office PowerPoint</Application>
  <PresentationFormat>宽屏</PresentationFormat>
  <Paragraphs>287</Paragraphs>
  <Slides>37</Slides>
  <Notes>29</Notes>
  <HiddenSlides>2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宋体</vt:lpstr>
      <vt:lpstr>Arial</vt:lpstr>
      <vt:lpstr>Calibri</vt:lpstr>
      <vt:lpstr>Calibri Light</vt:lpstr>
      <vt:lpstr>Office 主题</vt:lpstr>
      <vt:lpstr>手把手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手把手</dc:title>
  <dc:creator>吴甦佳</dc:creator>
  <cp:lastModifiedBy>吴甦佳</cp:lastModifiedBy>
  <cp:revision>236</cp:revision>
  <dcterms:created xsi:type="dcterms:W3CDTF">2017-04-12T08:21:09Z</dcterms:created>
  <dcterms:modified xsi:type="dcterms:W3CDTF">2017-05-06T07:17:14Z</dcterms:modified>
</cp:coreProperties>
</file>