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6" r:id="rId9"/>
    <p:sldId id="268" r:id="rId10"/>
    <p:sldId id="260" r:id="rId11"/>
    <p:sldId id="273" r:id="rId12"/>
    <p:sldId id="269" r:id="rId13"/>
    <p:sldId id="282" r:id="rId14"/>
    <p:sldId id="274" r:id="rId15"/>
    <p:sldId id="283" r:id="rId16"/>
    <p:sldId id="275" r:id="rId17"/>
    <p:sldId id="286" r:id="rId18"/>
    <p:sldId id="261" r:id="rId19"/>
    <p:sldId id="287" r:id="rId20"/>
    <p:sldId id="288" r:id="rId21"/>
    <p:sldId id="262" r:id="rId22"/>
    <p:sldId id="279" r:id="rId23"/>
    <p:sldId id="277" r:id="rId24"/>
    <p:sldId id="289" r:id="rId25"/>
    <p:sldId id="278" r:id="rId26"/>
    <p:sldId id="293" r:id="rId27"/>
    <p:sldId id="294" r:id="rId28"/>
    <p:sldId id="295" r:id="rId29"/>
    <p:sldId id="290" r:id="rId30"/>
    <p:sldId id="296" r:id="rId31"/>
    <p:sldId id="291" r:id="rId32"/>
    <p:sldId id="297" r:id="rId33"/>
    <p:sldId id="298" r:id="rId34"/>
    <p:sldId id="302" r:id="rId35"/>
    <p:sldId id="280" r:id="rId36"/>
    <p:sldId id="299" r:id="rId37"/>
    <p:sldId id="300" r:id="rId38"/>
    <p:sldId id="30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007" autoAdjust="0"/>
  </p:normalViewPr>
  <p:slideViewPr>
    <p:cSldViewPr snapToGrid="0">
      <p:cViewPr varScale="1">
        <p:scale>
          <a:sx n="67" d="100"/>
          <a:sy n="67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D6AF-6EE0-419E-8023-C40EECC375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47FA8-B679-4E00-8561-128774750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1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点击某个句子，突显；点击可进入下一个界面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11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除了慢速，其它都一样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5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除了部分切分，其它都一样，可以切分成一段一段。切分的部分要通过</a:t>
            </a:r>
            <a:r>
              <a:rPr lang="en-US" altLang="zh-CN" dirty="0" smtClean="0"/>
              <a:t>90%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58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除了部分切分，其它都一样，可以切分成一段一段。切分的部分要通过</a:t>
            </a:r>
            <a:r>
              <a:rPr lang="en-US" altLang="zh-CN" dirty="0" smtClean="0"/>
              <a:t>90%</a:t>
            </a:r>
            <a:r>
              <a:rPr lang="zh-CN" altLang="en-US" dirty="0" smtClean="0"/>
              <a:t>。通过的字体显示为绿色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8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80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15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听取全篇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45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整篇听力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71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4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根据笔记回答问题，左右可滚动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52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根据笔记回答问题，左右可滚动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7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88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判断正确与否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10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47FA8-B679-4E00-8561-1287747500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03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47FA8-B679-4E00-8561-1287747500B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54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不点击“原”，光标随着句子移动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点击“原”，呈现原文，点击选择，播放听取全篇，点击喇叭，播放；点击暂停，暂停播放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78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原句对应选择答案，点击相应的选项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72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核对后答案是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53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回答问题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3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回答问题（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80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回答问题（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第二步，可以补充听两遍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53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回答问题（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9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显示原句的同时标出错误的地方，并再次听一遍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0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显示原句的同时标出错误的地方，并再次听一遍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9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如果句子正确率在</a:t>
            </a:r>
            <a:r>
              <a:rPr lang="en-US" altLang="zh-CN" dirty="0" smtClean="0"/>
              <a:t>70%</a:t>
            </a:r>
            <a:r>
              <a:rPr lang="zh-CN" altLang="en-US" dirty="0" smtClean="0"/>
              <a:t>以下，都强行进入跟读训练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47FA8-B679-4E00-8561-1287747500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4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正确率不到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的，一直跟读，但最多</a:t>
            </a:r>
            <a:r>
              <a:rPr lang="en-US" altLang="zh-CN" dirty="0" smtClean="0"/>
              <a:t>20</a:t>
            </a:r>
            <a:r>
              <a:rPr lang="zh-CN" altLang="en-US" dirty="0" smtClean="0"/>
              <a:t>遍，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遍以后自动保存下次继续；如果没有到</a:t>
            </a:r>
            <a:r>
              <a:rPr lang="en-US" altLang="zh-CN" dirty="0" smtClean="0"/>
              <a:t>20</a:t>
            </a:r>
            <a:r>
              <a:rPr lang="zh-CN" altLang="en-US" dirty="0" smtClean="0"/>
              <a:t>遍就退出的，就保存。学生也可以直接选择慢速或切分模式标出连读音让学生注意。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5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正确率不到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的，一直跟读，但最多</a:t>
            </a:r>
            <a:r>
              <a:rPr lang="en-US" altLang="zh-CN" dirty="0" smtClean="0"/>
              <a:t>20</a:t>
            </a:r>
            <a:r>
              <a:rPr lang="zh-CN" altLang="en-US" dirty="0" smtClean="0"/>
              <a:t>遍，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遍以后自动保存下次继续；如果没有到</a:t>
            </a:r>
            <a:r>
              <a:rPr lang="en-US" altLang="zh-CN" dirty="0" smtClean="0"/>
              <a:t>20</a:t>
            </a:r>
            <a:r>
              <a:rPr lang="zh-CN" altLang="en-US" dirty="0" smtClean="0"/>
              <a:t>遍就退出的，就保存。学生也可以直接选择慢速或切分模式标出连读音让学生注意。</a:t>
            </a:r>
            <a:endParaRPr lang="en-US" altLang="zh-CN" dirty="0" smtClean="0"/>
          </a:p>
          <a:p>
            <a:r>
              <a:rPr lang="zh-CN" altLang="en-US" dirty="0" smtClean="0"/>
              <a:t>此处为原文标注连读和重音处。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除了慢速，其它都一样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ADFC5-D443-4611-9E3C-A066EDEB27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0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1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7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00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2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4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297F-40E9-4D61-AB13-75DF1BE13D2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09FE-5666-478E-895D-4F57721E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38238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手把手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托福</a:t>
            </a:r>
            <a:r>
              <a:rPr lang="zh-CN" altLang="en-US" dirty="0"/>
              <a:t>听力</a:t>
            </a:r>
            <a:r>
              <a:rPr lang="zh-CN" altLang="en-US" dirty="0" smtClean="0"/>
              <a:t>练习流程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全部</a:t>
            </a:r>
            <a:endParaRPr lang="en-US" altLang="zh-CN" dirty="0" smtClean="0"/>
          </a:p>
          <a:p>
            <a:r>
              <a:rPr lang="en-US" altLang="zh-CN" dirty="0" smtClean="0"/>
              <a:t>TPO </a:t>
            </a:r>
            <a:r>
              <a:rPr lang="en-US" altLang="zh-CN" smtClean="0"/>
              <a:t>34 Conversation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7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、句子跟读训练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2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28" y="123366"/>
            <a:ext cx="5443315" cy="71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TPO34 Conversation1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732837" y="123366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8" name="矩形 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8809" y="3524539"/>
            <a:ext cx="2071170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普通</a:t>
            </a:r>
            <a:r>
              <a:rPr lang="zh-CN" altLang="en-US" sz="2800" b="1" dirty="0"/>
              <a:t>模式</a:t>
            </a:r>
          </a:p>
        </p:txBody>
      </p:sp>
      <p:sp>
        <p:nvSpPr>
          <p:cNvPr id="13" name="矩形 12"/>
          <p:cNvSpPr/>
          <p:nvPr/>
        </p:nvSpPr>
        <p:spPr>
          <a:xfrm>
            <a:off x="7839269" y="3542041"/>
            <a:ext cx="2071170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切分</a:t>
            </a:r>
            <a:r>
              <a:rPr lang="zh-CN" altLang="en-US" sz="2800" b="1" dirty="0"/>
              <a:t>模式</a:t>
            </a:r>
          </a:p>
        </p:txBody>
      </p:sp>
      <p:sp>
        <p:nvSpPr>
          <p:cNvPr id="15" name="矩形 14"/>
          <p:cNvSpPr/>
          <p:nvPr/>
        </p:nvSpPr>
        <p:spPr>
          <a:xfrm>
            <a:off x="4839039" y="3532227"/>
            <a:ext cx="2071170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慢速</a:t>
            </a:r>
            <a:r>
              <a:rPr lang="zh-CN" altLang="en-US" sz="2800" b="1" dirty="0"/>
              <a:t>模式</a:t>
            </a:r>
          </a:p>
        </p:txBody>
      </p:sp>
      <p:sp>
        <p:nvSpPr>
          <p:cNvPr id="16" name="矩形 15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2671" y="2410864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跟读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33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45309" y="134395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3917" y="1343953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5466966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4’23”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5466966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86979" y="1873284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99711" y="750372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普通跟读</a:t>
            </a:r>
          </a:p>
        </p:txBody>
      </p:sp>
      <p:sp>
        <p:nvSpPr>
          <p:cNvPr id="16" name="矩形 15"/>
          <p:cNvSpPr/>
          <p:nvPr/>
        </p:nvSpPr>
        <p:spPr>
          <a:xfrm>
            <a:off x="1400855" y="3095903"/>
            <a:ext cx="9146687" cy="70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conversation </a:t>
            </a:r>
            <a:r>
              <a:rPr lang="en-US" altLang="zh-CN" sz="2400" dirty="0">
                <a:solidFill>
                  <a:srgbClr val="FF0000"/>
                </a:solidFill>
              </a:rPr>
              <a:t>between </a:t>
            </a:r>
            <a:r>
              <a:rPr lang="en-US" altLang="zh-CN" sz="2400" dirty="0" smtClean="0">
                <a:solidFill>
                  <a:srgbClr val="FF0000"/>
                </a:solidFill>
              </a:rPr>
              <a:t>and a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enploye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in the university library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1400855" y="264952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跟读</a:t>
            </a:r>
            <a:r>
              <a:rPr lang="zh-CN" altLang="en-US" sz="2000" b="1" dirty="0" smtClean="0"/>
              <a:t>稿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393917" y="4428239"/>
            <a:ext cx="9146687" cy="6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conversation </a:t>
            </a:r>
            <a:r>
              <a:rPr lang="en-US" altLang="zh-CN" sz="2400" dirty="0">
                <a:solidFill>
                  <a:srgbClr val="FF0000"/>
                </a:solidFill>
              </a:rPr>
              <a:t>between a student and an employee </a:t>
            </a:r>
            <a:r>
              <a:rPr lang="en-US" altLang="zh-CN" sz="2400" dirty="0"/>
              <a:t>in the university library.</a:t>
            </a:r>
          </a:p>
        </p:txBody>
      </p:sp>
      <p:sp>
        <p:nvSpPr>
          <p:cNvPr id="19" name="矩形 18"/>
          <p:cNvSpPr/>
          <p:nvPr/>
        </p:nvSpPr>
        <p:spPr>
          <a:xfrm>
            <a:off x="1386979" y="3981859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原句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2896344" y="2653373"/>
            <a:ext cx="9162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67%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4157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慢速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0814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切分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45309" y="134395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3917" y="1343953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5466966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4’23”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5466966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86979" y="1873284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99711" y="750372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普通跟读</a:t>
            </a:r>
          </a:p>
        </p:txBody>
      </p:sp>
      <p:sp>
        <p:nvSpPr>
          <p:cNvPr id="16" name="矩形 15"/>
          <p:cNvSpPr/>
          <p:nvPr/>
        </p:nvSpPr>
        <p:spPr>
          <a:xfrm>
            <a:off x="1400855" y="3095903"/>
            <a:ext cx="9146687" cy="70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conversation </a:t>
            </a:r>
            <a:r>
              <a:rPr lang="en-US" altLang="zh-CN" sz="2400" dirty="0">
                <a:solidFill>
                  <a:srgbClr val="FF0000"/>
                </a:solidFill>
              </a:rPr>
              <a:t>between </a:t>
            </a:r>
            <a:r>
              <a:rPr lang="en-US" altLang="zh-CN" sz="2400" dirty="0" smtClean="0">
                <a:solidFill>
                  <a:srgbClr val="FF0000"/>
                </a:solidFill>
              </a:rPr>
              <a:t>and a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enploye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in the university library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1400855" y="264952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跟读</a:t>
            </a:r>
            <a:r>
              <a:rPr lang="zh-CN" altLang="en-US" sz="2000" b="1" dirty="0" smtClean="0"/>
              <a:t>稿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393917" y="4428239"/>
            <a:ext cx="9146687" cy="6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</a:t>
            </a:r>
            <a:r>
              <a:rPr lang="en-US" altLang="zh-CN" sz="2400" b="1" dirty="0"/>
              <a:t>conversation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between a </a:t>
            </a:r>
            <a:r>
              <a:rPr lang="en-US" altLang="zh-CN" sz="2400" b="1" dirty="0">
                <a:solidFill>
                  <a:srgbClr val="FF0000"/>
                </a:solidFill>
              </a:rPr>
              <a:t>student </a:t>
            </a:r>
            <a:r>
              <a:rPr lang="en-US" altLang="zh-CN" sz="2400" dirty="0">
                <a:solidFill>
                  <a:srgbClr val="FF0000"/>
                </a:solidFill>
              </a:rPr>
              <a:t>and an </a:t>
            </a:r>
            <a:r>
              <a:rPr lang="en-US" altLang="zh-CN" sz="2400" b="1" dirty="0">
                <a:solidFill>
                  <a:srgbClr val="FF0000"/>
                </a:solidFill>
              </a:rPr>
              <a:t>employee </a:t>
            </a:r>
            <a:r>
              <a:rPr lang="en-US" altLang="zh-CN" sz="2400" dirty="0"/>
              <a:t>in the </a:t>
            </a:r>
            <a:r>
              <a:rPr lang="en-US" altLang="zh-CN" sz="2400" b="1" dirty="0"/>
              <a:t>university library</a:t>
            </a:r>
            <a:r>
              <a:rPr lang="en-US" altLang="zh-CN" sz="2400" dirty="0"/>
              <a:t>.</a:t>
            </a:r>
          </a:p>
        </p:txBody>
      </p:sp>
      <p:sp>
        <p:nvSpPr>
          <p:cNvPr id="19" name="矩形 18"/>
          <p:cNvSpPr/>
          <p:nvPr/>
        </p:nvSpPr>
        <p:spPr>
          <a:xfrm>
            <a:off x="1386979" y="3981859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原句标注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2896344" y="2653373"/>
            <a:ext cx="9162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67%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左中括号 2"/>
          <p:cNvSpPr/>
          <p:nvPr/>
        </p:nvSpPr>
        <p:spPr>
          <a:xfrm rot="16200000">
            <a:off x="5936415" y="473586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/>
          <p:cNvSpPr/>
          <p:nvPr/>
        </p:nvSpPr>
        <p:spPr>
          <a:xfrm rot="16200000">
            <a:off x="7179429" y="473586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 rot="16200000">
            <a:off x="7753384" y="4735865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 rot="16200000">
            <a:off x="8083849" y="473586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64157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慢速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0814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切分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45309" y="134395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3917" y="1343953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5466966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6’36”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5466966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86979" y="1873284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99711" y="750372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慢速跟读</a:t>
            </a:r>
          </a:p>
        </p:txBody>
      </p:sp>
      <p:sp>
        <p:nvSpPr>
          <p:cNvPr id="16" name="矩形 15"/>
          <p:cNvSpPr/>
          <p:nvPr/>
        </p:nvSpPr>
        <p:spPr>
          <a:xfrm>
            <a:off x="1400855" y="3095903"/>
            <a:ext cx="9146687" cy="70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conversation </a:t>
            </a:r>
            <a:r>
              <a:rPr lang="en-US" altLang="zh-CN" sz="2400" dirty="0">
                <a:solidFill>
                  <a:srgbClr val="FF0000"/>
                </a:solidFill>
              </a:rPr>
              <a:t>between </a:t>
            </a:r>
            <a:r>
              <a:rPr lang="en-US" altLang="zh-CN" sz="2400" dirty="0" smtClean="0">
                <a:solidFill>
                  <a:srgbClr val="FF0000"/>
                </a:solidFill>
              </a:rPr>
              <a:t>and a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enploye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in the university library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1400855" y="264952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跟读</a:t>
            </a:r>
            <a:r>
              <a:rPr lang="zh-CN" altLang="en-US" sz="2000" b="1" dirty="0" smtClean="0"/>
              <a:t>稿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393917" y="4428239"/>
            <a:ext cx="9146687" cy="6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conversation </a:t>
            </a:r>
            <a:r>
              <a:rPr lang="en-US" altLang="zh-CN" sz="2400" dirty="0">
                <a:solidFill>
                  <a:srgbClr val="FF0000"/>
                </a:solidFill>
              </a:rPr>
              <a:t>between a student and an employee </a:t>
            </a:r>
            <a:r>
              <a:rPr lang="en-US" altLang="zh-CN" sz="2400" dirty="0"/>
              <a:t>in the university library.</a:t>
            </a:r>
          </a:p>
        </p:txBody>
      </p:sp>
      <p:sp>
        <p:nvSpPr>
          <p:cNvPr id="19" name="矩形 18"/>
          <p:cNvSpPr/>
          <p:nvPr/>
        </p:nvSpPr>
        <p:spPr>
          <a:xfrm>
            <a:off x="1386979" y="3981859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原句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2896344" y="2653373"/>
            <a:ext cx="9162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67%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4944" y="1339764"/>
            <a:ext cx="1189881" cy="28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i="1" dirty="0" smtClean="0">
                <a:solidFill>
                  <a:srgbClr val="FF0000"/>
                </a:solidFill>
              </a:rPr>
              <a:t>调速带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4157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0814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切分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45309" y="134395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3917" y="1343953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5466966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6’36”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5466966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86979" y="1873284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99711" y="750372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慢速跟读</a:t>
            </a:r>
          </a:p>
        </p:txBody>
      </p:sp>
      <p:sp>
        <p:nvSpPr>
          <p:cNvPr id="16" name="矩形 15"/>
          <p:cNvSpPr/>
          <p:nvPr/>
        </p:nvSpPr>
        <p:spPr>
          <a:xfrm>
            <a:off x="1400855" y="3095903"/>
            <a:ext cx="9146687" cy="70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conversation </a:t>
            </a:r>
            <a:r>
              <a:rPr lang="en-US" altLang="zh-CN" sz="2400" dirty="0">
                <a:solidFill>
                  <a:srgbClr val="FF0000"/>
                </a:solidFill>
              </a:rPr>
              <a:t>between </a:t>
            </a:r>
            <a:r>
              <a:rPr lang="en-US" altLang="zh-CN" sz="2400" dirty="0" smtClean="0">
                <a:solidFill>
                  <a:srgbClr val="FF0000"/>
                </a:solidFill>
              </a:rPr>
              <a:t>and a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enploye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in the university library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1400855" y="264952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跟读</a:t>
            </a:r>
            <a:r>
              <a:rPr lang="zh-CN" altLang="en-US" sz="2000" b="1" dirty="0" smtClean="0"/>
              <a:t>稿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393917" y="4428239"/>
            <a:ext cx="9146687" cy="6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</a:t>
            </a:r>
            <a:r>
              <a:rPr lang="en-US" altLang="zh-CN" sz="2400" b="1" dirty="0"/>
              <a:t>conversation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between a </a:t>
            </a:r>
            <a:r>
              <a:rPr lang="en-US" altLang="zh-CN" sz="2400" b="1" dirty="0">
                <a:solidFill>
                  <a:srgbClr val="FF0000"/>
                </a:solidFill>
              </a:rPr>
              <a:t>student </a:t>
            </a:r>
            <a:r>
              <a:rPr lang="en-US" altLang="zh-CN" sz="2400" dirty="0">
                <a:solidFill>
                  <a:srgbClr val="FF0000"/>
                </a:solidFill>
              </a:rPr>
              <a:t>and an </a:t>
            </a:r>
            <a:r>
              <a:rPr lang="en-US" altLang="zh-CN" sz="2400" b="1" dirty="0">
                <a:solidFill>
                  <a:srgbClr val="FF0000"/>
                </a:solidFill>
              </a:rPr>
              <a:t>employee </a:t>
            </a:r>
            <a:r>
              <a:rPr lang="en-US" altLang="zh-CN" sz="2400" dirty="0"/>
              <a:t>in the </a:t>
            </a:r>
            <a:r>
              <a:rPr lang="en-US" altLang="zh-CN" sz="2400" b="1" dirty="0"/>
              <a:t>university library</a:t>
            </a:r>
            <a:r>
              <a:rPr lang="en-US" altLang="zh-CN" sz="2400" dirty="0"/>
              <a:t>.</a:t>
            </a:r>
          </a:p>
        </p:txBody>
      </p:sp>
      <p:sp>
        <p:nvSpPr>
          <p:cNvPr id="19" name="矩形 18"/>
          <p:cNvSpPr/>
          <p:nvPr/>
        </p:nvSpPr>
        <p:spPr>
          <a:xfrm>
            <a:off x="1386979" y="3981859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原句标注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2896344" y="2653373"/>
            <a:ext cx="9162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67%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左中括号 20"/>
          <p:cNvSpPr/>
          <p:nvPr/>
        </p:nvSpPr>
        <p:spPr>
          <a:xfrm rot="16200000">
            <a:off x="5936415" y="473586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/>
          <p:cNvSpPr/>
          <p:nvPr/>
        </p:nvSpPr>
        <p:spPr>
          <a:xfrm rot="16200000">
            <a:off x="7179429" y="473586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 rot="16200000">
            <a:off x="7753384" y="4735865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 rot="16200000">
            <a:off x="8083849" y="473586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124944" y="1339764"/>
            <a:ext cx="1189881" cy="28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i="1" dirty="0" smtClean="0">
                <a:solidFill>
                  <a:srgbClr val="FF0000"/>
                </a:solidFill>
              </a:rPr>
              <a:t>调速带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4157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0814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切分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45309" y="134395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3917" y="1343953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5466966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4’23”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5466966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86979" y="1873284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99711" y="750372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切分</a:t>
            </a:r>
            <a:r>
              <a:rPr lang="zh-CN" altLang="en-US" sz="2800" b="1" dirty="0" smtClean="0"/>
              <a:t>跟读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400855" y="3095903"/>
            <a:ext cx="9146687" cy="70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between and a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enploye</a:t>
            </a:r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1400855" y="264952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跟读</a:t>
            </a:r>
            <a:r>
              <a:rPr lang="zh-CN" altLang="en-US" sz="2000" b="1" dirty="0" smtClean="0"/>
              <a:t>稿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393917" y="4428239"/>
            <a:ext cx="9146687" cy="6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between </a:t>
            </a:r>
            <a:r>
              <a:rPr lang="en-US" altLang="zh-CN" sz="2400" dirty="0">
                <a:solidFill>
                  <a:srgbClr val="FF0000"/>
                </a:solidFill>
              </a:rPr>
              <a:t>a </a:t>
            </a:r>
            <a:r>
              <a:rPr lang="en-US" altLang="zh-CN" sz="2400" b="1" dirty="0">
                <a:solidFill>
                  <a:srgbClr val="FF0000"/>
                </a:solidFill>
              </a:rPr>
              <a:t>student</a:t>
            </a:r>
            <a:r>
              <a:rPr lang="en-US" altLang="zh-CN" sz="2400" dirty="0">
                <a:solidFill>
                  <a:srgbClr val="FF0000"/>
                </a:solidFill>
              </a:rPr>
              <a:t> and an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employee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19" name="矩形 18"/>
          <p:cNvSpPr/>
          <p:nvPr/>
        </p:nvSpPr>
        <p:spPr>
          <a:xfrm>
            <a:off x="1386979" y="3981859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原句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2896344" y="2653373"/>
            <a:ext cx="9162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75%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左中括号 20"/>
          <p:cNvSpPr/>
          <p:nvPr/>
        </p:nvSpPr>
        <p:spPr>
          <a:xfrm rot="16200000">
            <a:off x="2537142" y="484888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/>
          <p:cNvSpPr/>
          <p:nvPr/>
        </p:nvSpPr>
        <p:spPr>
          <a:xfrm rot="16200000">
            <a:off x="3784929" y="484888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 rot="16200000">
            <a:off x="4358884" y="4875090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 rot="16200000">
            <a:off x="4689349" y="4872721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4157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慢速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0814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原速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45309" y="134395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3917" y="1343953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5466966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4’23”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5466966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86979" y="1873284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99711" y="750372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切分</a:t>
            </a:r>
            <a:r>
              <a:rPr lang="zh-CN" altLang="en-US" sz="2800" b="1" dirty="0" smtClean="0"/>
              <a:t>跟读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1400855" y="3095903"/>
            <a:ext cx="9146687" cy="70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between and a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enploye</a:t>
            </a:r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1400855" y="264952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跟读</a:t>
            </a:r>
            <a:r>
              <a:rPr lang="zh-CN" altLang="en-US" sz="2000" b="1" dirty="0" smtClean="0"/>
              <a:t>稿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393917" y="4428239"/>
            <a:ext cx="9146687" cy="6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between </a:t>
            </a:r>
            <a:r>
              <a:rPr lang="en-US" altLang="zh-CN" sz="2400" dirty="0">
                <a:solidFill>
                  <a:srgbClr val="FF0000"/>
                </a:solidFill>
              </a:rPr>
              <a:t>a </a:t>
            </a:r>
            <a:r>
              <a:rPr lang="en-US" altLang="zh-CN" sz="2400" b="1" dirty="0">
                <a:solidFill>
                  <a:srgbClr val="FF0000"/>
                </a:solidFill>
              </a:rPr>
              <a:t>student</a:t>
            </a:r>
            <a:r>
              <a:rPr lang="en-US" altLang="zh-CN" sz="2400" dirty="0">
                <a:solidFill>
                  <a:srgbClr val="FF0000"/>
                </a:solidFill>
              </a:rPr>
              <a:t> and an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employee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19" name="矩形 18"/>
          <p:cNvSpPr/>
          <p:nvPr/>
        </p:nvSpPr>
        <p:spPr>
          <a:xfrm>
            <a:off x="1386979" y="3981859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原句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2896344" y="2653373"/>
            <a:ext cx="9162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75%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左中括号 20"/>
          <p:cNvSpPr/>
          <p:nvPr/>
        </p:nvSpPr>
        <p:spPr>
          <a:xfrm rot="16200000">
            <a:off x="2537142" y="484888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/>
          <p:cNvSpPr/>
          <p:nvPr/>
        </p:nvSpPr>
        <p:spPr>
          <a:xfrm rot="16200000">
            <a:off x="3784929" y="4848884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 rot="16200000">
            <a:off x="4358884" y="4875090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 rot="16200000">
            <a:off x="4689349" y="4872721"/>
            <a:ext cx="75567" cy="1335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4157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慢速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08147" y="5529727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原速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、句群意思提炼训练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8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34588" y="830734"/>
            <a:ext cx="956600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Listening to a conversation between a student and an </a:t>
            </a:r>
            <a:r>
              <a:rPr lang="en-US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________________.</a:t>
            </a: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Ready to _________? 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(man) Just about, before I do though, this book on______________, I’ve been using this book quite a bit for a ___________ and I’d like to ___________, </a:t>
            </a:r>
            <a:endParaRPr lang="en-US" altLang="zh-CN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4588" y="3971924"/>
            <a:ext cx="9578340" cy="208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spcAft>
                <a:spcPts val="0"/>
              </a:spcAft>
            </a:pPr>
            <a:r>
              <a:rPr lang="en-US" sz="24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man wants to </a:t>
            </a:r>
            <a:r>
              <a:rPr lang="en-US" sz="24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_________________________.</a:t>
            </a:r>
          </a:p>
          <a:p>
            <a:pPr marL="342900" indent="-342900">
              <a:buFont typeface="宋体" panose="02010600030101010101" pitchFamily="2" charset="-122"/>
              <a:buChar char="●"/>
            </a:pPr>
            <a:r>
              <a:rPr lang="en-US" altLang="zh-CN" sz="24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Buy the book he read</a:t>
            </a:r>
            <a:endParaRPr lang="en-US" altLang="zh-CN" sz="24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宋体" panose="02010600030101010101" pitchFamily="2" charset="-122"/>
              <a:buChar char="●"/>
            </a:pPr>
            <a:r>
              <a:rPr lang="en-US" altLang="zh-CN" sz="24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Borrow the book he read</a:t>
            </a:r>
          </a:p>
          <a:p>
            <a:pPr marL="342900" indent="-342900">
              <a:buFont typeface="宋体" panose="02010600030101010101" pitchFamily="2" charset="-122"/>
              <a:buChar char="●"/>
            </a:pPr>
            <a:r>
              <a:rPr lang="en-US" altLang="zh-CN" sz="24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Return the book he read</a:t>
            </a:r>
            <a:endParaRPr lang="en-US" altLang="zh-CN" sz="2400" b="1" kern="100" dirty="0" smtClean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0081522" y="5401795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开始界面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8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34588" y="830734"/>
            <a:ext cx="956600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and, well, it’s __________ and there were _________on the shelf just now, so I was wondering _______________? I was _______________the other day and he said ____________________________. Is that right? 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He’s probably talking about ___________________. We have one ______________. </a:t>
            </a:r>
          </a:p>
        </p:txBody>
      </p:sp>
      <p:sp>
        <p:nvSpPr>
          <p:cNvPr id="7" name="矩形 6"/>
          <p:cNvSpPr/>
          <p:nvPr/>
        </p:nvSpPr>
        <p:spPr>
          <a:xfrm>
            <a:off x="1234588" y="3971924"/>
            <a:ext cx="9578340" cy="208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The man knows that _________________________.</a:t>
            </a:r>
          </a:p>
          <a:p>
            <a:pPr marL="342900" indent="-342900">
              <a:buFont typeface="宋体" panose="02010600030101010101" pitchFamily="2" charset="-122"/>
              <a:buChar char="●"/>
            </a:pPr>
            <a:r>
              <a:rPr 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The university rarely sells books</a:t>
            </a:r>
          </a:p>
          <a:p>
            <a:pPr marL="342900" indent="-342900">
              <a:buFont typeface="宋体" panose="02010600030101010101" pitchFamily="2" charset="-122"/>
              <a:buChar char="●"/>
            </a:pPr>
            <a:r>
              <a:rPr 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The library sometimes sells books</a:t>
            </a:r>
          </a:p>
          <a:p>
            <a:pPr marL="342900" indent="-342900">
              <a:buFont typeface="宋体" panose="02010600030101010101" pitchFamily="2" charset="-122"/>
              <a:buChar char="●"/>
            </a:pPr>
            <a:r>
              <a:rPr lang="en-US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The library sells books every two years</a:t>
            </a:r>
          </a:p>
        </p:txBody>
      </p:sp>
      <p:sp>
        <p:nvSpPr>
          <p:cNvPr id="8" name="右箭头 7"/>
          <p:cNvSpPr/>
          <p:nvPr/>
        </p:nvSpPr>
        <p:spPr>
          <a:xfrm>
            <a:off x="10081522" y="5401795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四、原文分步训练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28" y="123366"/>
            <a:ext cx="5443315" cy="71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TPO34 Conversation1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732837" y="123366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8" name="矩形 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4575" y="1601235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听取全篇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2314575" y="3880371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回答问题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2314575" y="4640083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核对答案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2314575" y="3120659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整理笔记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5964" y="2360947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划分考点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19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7204" y="236326"/>
            <a:ext cx="11482460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__________________________________________________________________.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woman)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______________________?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(man)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__________, ________________, __________________________, ___________________________, __________________,_______,______,__________________________________________, ______________________? _________________________________________________________________________. _________________?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____________________________________. ____________________________.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(man)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____, _________________________________? _________________________?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_____________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____________. ________________________________________________________________, _____________________, ________________________.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58696" y="6105759"/>
            <a:ext cx="65234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X1.5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25265" y="6105759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X2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7204" y="236326"/>
            <a:ext cx="11482460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__________________________________________________________________.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woman)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______________________?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(man)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__________, ________________, __________________________, ___________________________, __________________,_______,______,__________________________________________, ______________________? _________________________________________________________________________. _________________?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____________________________________. ____________________________.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(man)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____, _________________________________? _________________________?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_____________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____________. ________________________________________________________________, _____________________, ________________________.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7204" y="236326"/>
            <a:ext cx="7150871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__________________________________________________________________.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woman)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______________________?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(man)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__________, ________________, __________________________, ___________________________, __________________,_______,______,__________________________________________, ______________________? _________________________________________________________________________. _________________?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____________________________________. ____________________________.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(man)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____, _________________________________? _________________________?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_____________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____________. ________________________________________________________________, _____________________, ________________________.</a:t>
            </a: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8075" y="236326"/>
            <a:ext cx="4300538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笔记整理</a:t>
            </a:r>
            <a:endParaRPr lang="en-US" altLang="zh-CN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7204" y="236326"/>
            <a:ext cx="715087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What is the conversation mainly about? </a:t>
            </a:r>
            <a:endParaRPr lang="zh-CN" altLang="zh-CN" dirty="0" smtClean="0"/>
          </a:p>
          <a:p>
            <a:r>
              <a:rPr lang="en-US" altLang="zh-CN" dirty="0" smtClean="0"/>
              <a:t>A) The library’s policies for its annual book sale </a:t>
            </a:r>
            <a:endParaRPr lang="zh-CN" altLang="zh-CN" dirty="0" smtClean="0"/>
          </a:p>
          <a:p>
            <a:r>
              <a:rPr lang="en-US" altLang="zh-CN" dirty="0" smtClean="0"/>
              <a:t>B) The man’s search for material for his research project </a:t>
            </a:r>
            <a:endParaRPr lang="zh-CN" altLang="zh-CN" dirty="0" smtClean="0"/>
          </a:p>
          <a:p>
            <a:r>
              <a:rPr lang="en-US" altLang="zh-CN" dirty="0" smtClean="0"/>
              <a:t>C) How the library attempts to preserve old books </a:t>
            </a:r>
            <a:endParaRPr lang="zh-CN" altLang="zh-CN" dirty="0" smtClean="0"/>
          </a:p>
          <a:p>
            <a:r>
              <a:rPr lang="en-US" altLang="zh-CN" dirty="0" smtClean="0"/>
              <a:t>D) How students can access library books in storage 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7458075" y="236326"/>
            <a:ext cx="4300538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笔记整理</a:t>
            </a:r>
            <a:endParaRPr lang="en-US" altLang="zh-CN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203" y="1713654"/>
            <a:ext cx="715087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What does the woman say about books in storage? </a:t>
            </a:r>
            <a:endParaRPr lang="zh-CN" altLang="zh-CN" dirty="0"/>
          </a:p>
          <a:p>
            <a:r>
              <a:rPr lang="en-US" altLang="zh-CN" dirty="0"/>
              <a:t>A) They will be put back on the shelves at some point in the future. </a:t>
            </a:r>
            <a:endParaRPr lang="zh-CN" altLang="zh-CN" dirty="0"/>
          </a:p>
          <a:p>
            <a:r>
              <a:rPr lang="en-US" altLang="zh-CN" dirty="0"/>
              <a:t>B) They are mostly older books that were donated to the library. </a:t>
            </a:r>
            <a:endParaRPr lang="zh-CN" altLang="zh-CN" dirty="0"/>
          </a:p>
          <a:p>
            <a:r>
              <a:rPr lang="en-US" altLang="zh-CN" dirty="0"/>
              <a:t>C) They can be checked out by written request. </a:t>
            </a:r>
            <a:endParaRPr lang="zh-CN" altLang="zh-CN" dirty="0"/>
          </a:p>
          <a:p>
            <a:r>
              <a:rPr lang="en-US" altLang="zh-CN" dirty="0"/>
              <a:t>D) They are not available for student use. 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07203" y="3190982"/>
            <a:ext cx="715087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What are the criteria for deciding whether a book is put up for sale? [choose two answers] </a:t>
            </a:r>
            <a:endParaRPr lang="zh-CN" altLang="zh-CN" dirty="0"/>
          </a:p>
          <a:p>
            <a:r>
              <a:rPr lang="en-US" altLang="zh-CN" dirty="0"/>
              <a:t>A) It contains outdated information. </a:t>
            </a:r>
            <a:endParaRPr lang="zh-CN" altLang="zh-CN" dirty="0"/>
          </a:p>
          <a:p>
            <a:r>
              <a:rPr lang="en-US" altLang="zh-CN" dirty="0"/>
              <a:t>B) The information in the book is available in other formats. </a:t>
            </a:r>
            <a:endParaRPr lang="zh-CN" altLang="zh-CN" dirty="0"/>
          </a:p>
          <a:p>
            <a:r>
              <a:rPr lang="en-US" altLang="zh-CN" dirty="0"/>
              <a:t>C) It has not been checked out for a number of years. </a:t>
            </a:r>
            <a:endParaRPr lang="zh-CN" altLang="zh-CN" dirty="0"/>
          </a:p>
          <a:p>
            <a:r>
              <a:rPr lang="en-US" altLang="zh-CN" dirty="0"/>
              <a:t>D) It has been in the collection for more than ten years. 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07202" y="4945308"/>
            <a:ext cx="715087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Why does the woman mention that volunteer positions fill up quickly? </a:t>
            </a:r>
            <a:endParaRPr lang="zh-CN" altLang="zh-CN" dirty="0"/>
          </a:p>
          <a:p>
            <a:r>
              <a:rPr lang="en-US" altLang="zh-CN" dirty="0"/>
              <a:t>A) She is surprised that so many students are interested in volunteering. </a:t>
            </a:r>
            <a:endParaRPr lang="zh-CN" altLang="zh-CN" dirty="0"/>
          </a:p>
          <a:p>
            <a:r>
              <a:rPr lang="en-US" altLang="zh-CN" dirty="0"/>
              <a:t>B) She wants to emphasize that the sale will be held soon. </a:t>
            </a:r>
            <a:endParaRPr lang="zh-CN" altLang="zh-CN" dirty="0"/>
          </a:p>
          <a:p>
            <a:r>
              <a:rPr lang="en-US" altLang="zh-CN" dirty="0"/>
              <a:t>C) She wants to assure the man that there will be enough people working at the sale. </a:t>
            </a:r>
            <a:endParaRPr lang="zh-CN" altLang="zh-CN" dirty="0"/>
          </a:p>
          <a:p>
            <a:r>
              <a:rPr lang="en-US" altLang="zh-CN" dirty="0"/>
              <a:t>D) She thinks the man may want to apply for one of the positions.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12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7202" y="236326"/>
            <a:ext cx="715087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What does the woman say about books in storage? </a:t>
            </a:r>
            <a:endParaRPr lang="zh-CN" altLang="zh-CN" dirty="0"/>
          </a:p>
          <a:p>
            <a:r>
              <a:rPr lang="en-US" altLang="zh-CN" dirty="0"/>
              <a:t>A) They will be put back on the shelves at some point in the future. </a:t>
            </a:r>
            <a:endParaRPr lang="zh-CN" altLang="zh-CN" dirty="0"/>
          </a:p>
          <a:p>
            <a:r>
              <a:rPr lang="en-US" altLang="zh-CN" dirty="0"/>
              <a:t>B) They are mostly older books that were donated to the library. </a:t>
            </a:r>
            <a:endParaRPr lang="zh-CN" altLang="zh-CN" dirty="0"/>
          </a:p>
          <a:p>
            <a:r>
              <a:rPr lang="en-US" altLang="zh-CN" dirty="0"/>
              <a:t>C) They can be checked out by written request. </a:t>
            </a:r>
            <a:endParaRPr lang="zh-CN" altLang="zh-CN" dirty="0"/>
          </a:p>
          <a:p>
            <a:r>
              <a:rPr lang="en-US" altLang="zh-CN" dirty="0"/>
              <a:t>D) They are not available for student use. 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7458075" y="236326"/>
            <a:ext cx="4300538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笔记整理</a:t>
            </a:r>
            <a:endParaRPr lang="en-US" altLang="zh-CN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202" y="1436656"/>
            <a:ext cx="715087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What are the criteria for deciding whether a book is put up for sale? [choose two answers] </a:t>
            </a:r>
            <a:endParaRPr lang="zh-CN" altLang="zh-CN" dirty="0"/>
          </a:p>
          <a:p>
            <a:r>
              <a:rPr lang="en-US" altLang="zh-CN" dirty="0"/>
              <a:t>A) It contains outdated information. </a:t>
            </a:r>
            <a:endParaRPr lang="zh-CN" altLang="zh-CN" dirty="0"/>
          </a:p>
          <a:p>
            <a:r>
              <a:rPr lang="en-US" altLang="zh-CN" dirty="0"/>
              <a:t>B) The information in the book is available in other formats. </a:t>
            </a:r>
            <a:endParaRPr lang="zh-CN" altLang="zh-CN" dirty="0"/>
          </a:p>
          <a:p>
            <a:r>
              <a:rPr lang="en-US" altLang="zh-CN" dirty="0"/>
              <a:t>C) It has not been checked out for a number of years. </a:t>
            </a:r>
            <a:endParaRPr lang="zh-CN" altLang="zh-CN" dirty="0"/>
          </a:p>
          <a:p>
            <a:r>
              <a:rPr lang="en-US" altLang="zh-CN" dirty="0"/>
              <a:t>D) It has been in the collection for more than ten years. 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07203" y="3190982"/>
            <a:ext cx="715087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Why does the woman mention that volunteer positions fill up quickly? </a:t>
            </a:r>
            <a:endParaRPr lang="zh-CN" altLang="zh-CN" dirty="0"/>
          </a:p>
          <a:p>
            <a:r>
              <a:rPr lang="en-US" altLang="zh-CN" dirty="0"/>
              <a:t>A) She is surprised that so many students are interested in volunteering. </a:t>
            </a:r>
            <a:endParaRPr lang="zh-CN" altLang="zh-CN" dirty="0"/>
          </a:p>
          <a:p>
            <a:r>
              <a:rPr lang="en-US" altLang="zh-CN" dirty="0"/>
              <a:t>B) She wants to emphasize that the sale will be held soon. </a:t>
            </a:r>
            <a:endParaRPr lang="zh-CN" altLang="zh-CN" dirty="0"/>
          </a:p>
          <a:p>
            <a:r>
              <a:rPr lang="en-US" altLang="zh-CN" dirty="0"/>
              <a:t>C) She wants to assure the man that there will be enough people working at the sale. </a:t>
            </a:r>
            <a:endParaRPr lang="zh-CN" altLang="zh-CN" dirty="0"/>
          </a:p>
          <a:p>
            <a:r>
              <a:rPr lang="en-US" altLang="zh-CN" dirty="0"/>
              <a:t>D) She thinks the man may want to apply for one of the positions. 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07202" y="4945308"/>
            <a:ext cx="715087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What advice does the woman give to the man about the book he wants to buy? </a:t>
            </a:r>
            <a:endParaRPr lang="zh-CN" altLang="zh-CN" dirty="0"/>
          </a:p>
          <a:p>
            <a:r>
              <a:rPr lang="en-US" altLang="zh-CN" dirty="0"/>
              <a:t>A) He should try to buy it from an online bookseller. </a:t>
            </a:r>
            <a:endParaRPr lang="zh-CN" altLang="zh-CN" dirty="0"/>
          </a:p>
          <a:p>
            <a:r>
              <a:rPr lang="en-US" altLang="zh-CN" dirty="0"/>
              <a:t>B) He should find out if there is an electronic version of it. </a:t>
            </a:r>
            <a:endParaRPr lang="zh-CN" altLang="zh-CN" dirty="0"/>
          </a:p>
          <a:p>
            <a:r>
              <a:rPr lang="en-US" altLang="zh-CN" dirty="0"/>
              <a:t>C) He should inform the collection department of his interest in it. </a:t>
            </a:r>
            <a:endParaRPr lang="zh-CN" altLang="zh-CN" dirty="0"/>
          </a:p>
          <a:p>
            <a:r>
              <a:rPr lang="en-US" altLang="zh-CN" dirty="0"/>
              <a:t>D) He should look for it in a local bookstore.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836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7204" y="236326"/>
            <a:ext cx="715087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What is the conversation mainly about? </a:t>
            </a:r>
            <a:endParaRPr lang="zh-CN" altLang="zh-CN" dirty="0" smtClean="0"/>
          </a:p>
          <a:p>
            <a:r>
              <a:rPr lang="en-US" altLang="zh-CN" dirty="0" smtClean="0"/>
              <a:t>A) The library’s policies for its annual book sale </a:t>
            </a:r>
            <a:endParaRPr lang="zh-CN" altLang="zh-CN" dirty="0" smtClean="0"/>
          </a:p>
          <a:p>
            <a:r>
              <a:rPr lang="en-US" altLang="zh-CN" dirty="0" smtClean="0"/>
              <a:t>B) The man’s search for material for his research project </a:t>
            </a:r>
            <a:endParaRPr lang="zh-CN" altLang="zh-CN" dirty="0" smtClean="0"/>
          </a:p>
          <a:p>
            <a:r>
              <a:rPr lang="en-US" altLang="zh-CN" dirty="0" smtClean="0"/>
              <a:t>C) How the library attempts to preserve old books </a:t>
            </a:r>
            <a:endParaRPr lang="zh-CN" altLang="zh-CN" dirty="0" smtClean="0"/>
          </a:p>
          <a:p>
            <a:r>
              <a:rPr lang="en-US" altLang="zh-CN" dirty="0" smtClean="0"/>
              <a:t>D) How students can access library books in storage 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7458075" y="236326"/>
            <a:ext cx="4300538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笔记整理</a:t>
            </a:r>
            <a:endParaRPr lang="en-US" altLang="zh-CN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203" y="1713654"/>
            <a:ext cx="715087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What does the woman say about books in storage? </a:t>
            </a:r>
            <a:endParaRPr lang="zh-CN" altLang="zh-CN" dirty="0"/>
          </a:p>
          <a:p>
            <a:r>
              <a:rPr lang="en-US" altLang="zh-CN" dirty="0"/>
              <a:t>A) They will be put back on the shelves at some point in the future. </a:t>
            </a:r>
            <a:endParaRPr lang="zh-CN" altLang="zh-CN" dirty="0"/>
          </a:p>
          <a:p>
            <a:r>
              <a:rPr lang="en-US" altLang="zh-CN" dirty="0"/>
              <a:t>B) They are mostly older books that were donated to the library. </a:t>
            </a:r>
            <a:endParaRPr lang="zh-CN" altLang="zh-CN" dirty="0"/>
          </a:p>
          <a:p>
            <a:r>
              <a:rPr lang="en-US" altLang="zh-CN" dirty="0"/>
              <a:t>C) They can be checked out by written request. </a:t>
            </a:r>
            <a:endParaRPr lang="zh-CN" altLang="zh-CN" dirty="0"/>
          </a:p>
          <a:p>
            <a:r>
              <a:rPr lang="en-US" altLang="zh-CN" dirty="0"/>
              <a:t>D) They are not available for student use. 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07203" y="3190982"/>
            <a:ext cx="715087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What are the criteria for deciding whether a book is put up for sale? [choose two answers] </a:t>
            </a:r>
            <a:endParaRPr lang="zh-CN" altLang="zh-CN" dirty="0"/>
          </a:p>
          <a:p>
            <a:r>
              <a:rPr lang="en-US" altLang="zh-CN" dirty="0"/>
              <a:t>A) It contains outdated information. </a:t>
            </a:r>
            <a:endParaRPr lang="zh-CN" altLang="zh-CN" dirty="0"/>
          </a:p>
          <a:p>
            <a:r>
              <a:rPr lang="en-US" altLang="zh-CN" dirty="0"/>
              <a:t>B) The information in the book is available in other formats. </a:t>
            </a:r>
            <a:endParaRPr lang="zh-CN" altLang="zh-CN" dirty="0"/>
          </a:p>
          <a:p>
            <a:r>
              <a:rPr lang="en-US" altLang="zh-CN" dirty="0"/>
              <a:t>C) It has not been checked out for a number of years. </a:t>
            </a:r>
            <a:endParaRPr lang="zh-CN" altLang="zh-CN" dirty="0"/>
          </a:p>
          <a:p>
            <a:r>
              <a:rPr lang="en-US" altLang="zh-CN" dirty="0"/>
              <a:t>D) It has been in the collection for more than ten years. 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07202" y="4945308"/>
            <a:ext cx="715087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Why does the woman mention that volunteer positions fill up quickly? </a:t>
            </a:r>
            <a:endParaRPr lang="zh-CN" altLang="zh-CN" dirty="0"/>
          </a:p>
          <a:p>
            <a:r>
              <a:rPr lang="en-US" altLang="zh-CN" dirty="0"/>
              <a:t>A) She is surprised that so many students are interested in volunteering. </a:t>
            </a:r>
            <a:endParaRPr lang="zh-CN" altLang="zh-CN" dirty="0"/>
          </a:p>
          <a:p>
            <a:r>
              <a:rPr lang="en-US" altLang="zh-CN" dirty="0"/>
              <a:t>B) She wants to emphasize that the sale will be held soon. </a:t>
            </a:r>
            <a:endParaRPr lang="zh-CN" altLang="zh-CN" dirty="0"/>
          </a:p>
          <a:p>
            <a:r>
              <a:rPr lang="en-US" altLang="zh-CN" dirty="0"/>
              <a:t>C) She wants to assure the man that there will be enough people working at the sale. </a:t>
            </a:r>
            <a:endParaRPr lang="zh-CN" altLang="zh-CN" dirty="0"/>
          </a:p>
          <a:p>
            <a:r>
              <a:rPr lang="en-US" altLang="zh-CN" dirty="0"/>
              <a:t>D) She thinks the man may want to apply for one of the positions.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07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四、题型训练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6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、</a:t>
            </a:r>
            <a:r>
              <a:rPr lang="zh-CN" altLang="en-US" dirty="0" smtClean="0"/>
              <a:t>句子听写训练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2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28" y="123366"/>
            <a:ext cx="5443315" cy="71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TPO34 Conversation1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732837" y="123366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8" name="矩形 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4575" y="1601235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听取全篇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2314575" y="3880371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回答问题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2314575" y="4640083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核对答案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2314575" y="3120659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对应考点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5964" y="2360947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选择考点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72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5792"/>
          <a:stretch/>
        </p:blipFill>
        <p:spPr>
          <a:xfrm>
            <a:off x="0" y="-43012"/>
            <a:ext cx="12197952" cy="577500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668655"/>
            <a:ext cx="1219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1776502" y="6435768"/>
            <a:ext cx="41549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" name="动作按钮: 声音 1">
            <a:hlinkClick r:id="" action="ppaction://noaction" highlightClick="1">
              <a:snd r:embed="rId4" name="applause.wav"/>
            </a:hlinkClick>
          </p:cNvPr>
          <p:cNvSpPr/>
          <p:nvPr/>
        </p:nvSpPr>
        <p:spPr>
          <a:xfrm>
            <a:off x="157162" y="3200400"/>
            <a:ext cx="300037" cy="32538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动作按钮: 前进或下一项 2">
            <a:hlinkClick r:id="" action="ppaction://hlinkshowjump?jump=nextslide" highlightClick="1"/>
          </p:cNvPr>
          <p:cNvSpPr/>
          <p:nvPr/>
        </p:nvSpPr>
        <p:spPr>
          <a:xfrm>
            <a:off x="714376" y="3200400"/>
            <a:ext cx="285750" cy="32538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11907948" y="3668655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5792"/>
          <a:stretch/>
        </p:blipFill>
        <p:spPr>
          <a:xfrm>
            <a:off x="0" y="-43012"/>
            <a:ext cx="12197952" cy="577500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668655"/>
            <a:ext cx="1219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(woman) Ready to check out? </a:t>
            </a:r>
            <a:endParaRPr lang="zh-CN" altLang="zh-CN" dirty="0"/>
          </a:p>
          <a:p>
            <a:r>
              <a:rPr lang="en-US" altLang="zh-CN" dirty="0"/>
              <a:t>(man) Just about, before I do though, this book on early navigation, I’ve been using this book quite a bit for a research project and I’d like to own it actually, and, well, it’s an old book and there were two copies on the shelf just now, so I was wondering if I could buy one? I was talking to this guy the other day and he said the library sold books on occasion. Is that right? </a:t>
            </a:r>
            <a:endParaRPr lang="zh-CN" altLang="zh-CN" dirty="0"/>
          </a:p>
          <a:p>
            <a:r>
              <a:rPr lang="en-US" altLang="zh-CN" dirty="0"/>
              <a:t>(woman) He’s probably talking about our annual book sale. We have one every spring. </a:t>
            </a:r>
            <a:endParaRPr lang="zh-CN" altLang="zh-CN" dirty="0"/>
          </a:p>
          <a:p>
            <a:r>
              <a:rPr lang="en-US" altLang="zh-CN" dirty="0"/>
              <a:t>(man) OK, how do you decide which book to sell? Are they duplicates? </a:t>
            </a:r>
            <a:endParaRPr lang="zh-CN" altLang="zh-CN" dirty="0"/>
          </a:p>
          <a:p>
            <a:r>
              <a:rPr lang="en-US" altLang="zh-CN" dirty="0"/>
              <a:t>(woman) A lot are duplicates. If we have more than one copy of a title and it hasn’t been checked out in a few years, in that case, it might end up in the sale. </a:t>
            </a:r>
            <a:endParaRPr lang="zh-CN" altLang="zh-CN" dirty="0"/>
          </a:p>
          <a:p>
            <a:r>
              <a:rPr lang="en-US" altLang="zh-CN" dirty="0"/>
              <a:t>(man) I’ve actually tried to find this book on-line but no luck so far. I was really hoping to buy it. </a:t>
            </a:r>
            <a:endParaRPr lang="zh-CN" altLang="zh-CN" dirty="0"/>
          </a:p>
          <a:p>
            <a:r>
              <a:rPr lang="en-US" altLang="zh-CN" dirty="0"/>
              <a:t>(woman) Well, that particular book, well, it probably won’t be up for sale this year. Most of the books in the sale come from off-site storage. 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1776502" y="6435768"/>
            <a:ext cx="41549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" name="动作按钮: 声音 1">
            <a:hlinkClick r:id="" action="ppaction://noaction" highlightClick="1">
              <a:snd r:embed="rId4" name="applause.wav"/>
            </a:hlinkClick>
          </p:cNvPr>
          <p:cNvSpPr/>
          <p:nvPr/>
        </p:nvSpPr>
        <p:spPr>
          <a:xfrm>
            <a:off x="157162" y="3200400"/>
            <a:ext cx="300037" cy="32538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动作按钮: 前进或下一项 2">
            <a:hlinkClick r:id="" action="ppaction://hlinkshowjump?jump=nextslide" highlightClick="1"/>
          </p:cNvPr>
          <p:cNvSpPr/>
          <p:nvPr/>
        </p:nvSpPr>
        <p:spPr>
          <a:xfrm>
            <a:off x="714376" y="3200400"/>
            <a:ext cx="285750" cy="32538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5792"/>
          <a:stretch/>
        </p:blipFill>
        <p:spPr>
          <a:xfrm>
            <a:off x="0" y="-43012"/>
            <a:ext cx="12197952" cy="577500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668655"/>
            <a:ext cx="1219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(woman) Ready to check out? </a:t>
            </a:r>
          </a:p>
          <a:p>
            <a:r>
              <a:rPr lang="en-US" altLang="zh-CN" dirty="0"/>
              <a:t>(man) Just about, before I do though, this book on early navigation, I’ve been using this book quite a bit for a research project and I’d like to own it actually, and, well, it’s an old book and there were two copies on the shelf just now, </a:t>
            </a:r>
            <a:r>
              <a:rPr lang="en-US" altLang="zh-CN" b="1" dirty="0"/>
              <a:t>so I was wondering if I could buy one? I was talking to this guy the other day and he said the library sold books on occasion. </a:t>
            </a:r>
            <a:r>
              <a:rPr lang="en-US" altLang="zh-CN" dirty="0"/>
              <a:t>Is that right? </a:t>
            </a:r>
          </a:p>
          <a:p>
            <a:r>
              <a:rPr lang="en-US" altLang="zh-CN" dirty="0"/>
              <a:t>(woman) He’s probably talking about our annual book sale. We have one every spring. </a:t>
            </a:r>
          </a:p>
          <a:p>
            <a:r>
              <a:rPr lang="en-US" altLang="zh-CN" dirty="0"/>
              <a:t>(man) OK, how do you decide which book to sell? Are they duplicates? </a:t>
            </a:r>
          </a:p>
          <a:p>
            <a:r>
              <a:rPr lang="en-US" altLang="zh-CN" dirty="0"/>
              <a:t>(woman) A lot are duplicates. If we have more than one copy of a title and it hasn’t been checked out in a few years, in that case, it might end up in the sale. </a:t>
            </a:r>
          </a:p>
          <a:p>
            <a:r>
              <a:rPr lang="en-US" altLang="zh-CN" dirty="0"/>
              <a:t>(man) I’ve actually tried to find this book on-line but no luck so far. I was really hoping to buy it. </a:t>
            </a:r>
          </a:p>
          <a:p>
            <a:r>
              <a:rPr lang="en-US" altLang="zh-CN" dirty="0"/>
              <a:t>(woman) Well, that particular book, well, it probably won’t be up for sale this year. Most of the books in the sale come from off-site storage. </a:t>
            </a:r>
          </a:p>
        </p:txBody>
      </p:sp>
      <p:sp>
        <p:nvSpPr>
          <p:cNvPr id="9" name="矩形 8"/>
          <p:cNvSpPr/>
          <p:nvPr/>
        </p:nvSpPr>
        <p:spPr>
          <a:xfrm>
            <a:off x="11776502" y="6435768"/>
            <a:ext cx="41549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" name="动作按钮: 声音 1">
            <a:hlinkClick r:id="" action="ppaction://noaction" highlightClick="1">
              <a:snd r:embed="rId4" name="applause.wav"/>
            </a:hlinkClick>
          </p:cNvPr>
          <p:cNvSpPr/>
          <p:nvPr/>
        </p:nvSpPr>
        <p:spPr>
          <a:xfrm>
            <a:off x="157162" y="3200400"/>
            <a:ext cx="300037" cy="32538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动作按钮: 前进或下一项 2">
            <a:hlinkClick r:id="" action="ppaction://hlinkshowjump?jump=nextslide" highlightClick="1"/>
          </p:cNvPr>
          <p:cNvSpPr/>
          <p:nvPr/>
        </p:nvSpPr>
        <p:spPr>
          <a:xfrm>
            <a:off x="714376" y="3200400"/>
            <a:ext cx="285750" cy="32538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11907948" y="3668655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5792"/>
          <a:stretch/>
        </p:blipFill>
        <p:spPr>
          <a:xfrm>
            <a:off x="0" y="-43012"/>
            <a:ext cx="12197952" cy="577500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668655"/>
            <a:ext cx="1219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(woman) Ready to check out? </a:t>
            </a:r>
          </a:p>
          <a:p>
            <a:r>
              <a:rPr lang="en-US" altLang="zh-CN" dirty="0"/>
              <a:t>(man) Just about, before I do though, this book on early navigation, I’ve been using this book quite a bit for a research project and I’d like to own it actually, and, well, it’s an old book and there were two copies on the shelf just now, </a:t>
            </a:r>
            <a:r>
              <a:rPr lang="en-US" altLang="zh-CN" b="1" dirty="0"/>
              <a:t>so I was wondering if I could buy one? I was talking to this guy the other day and he said the library sold books on occasion. </a:t>
            </a:r>
            <a:r>
              <a:rPr lang="en-US" altLang="zh-CN" dirty="0"/>
              <a:t>Is that right? </a:t>
            </a:r>
          </a:p>
          <a:p>
            <a:r>
              <a:rPr lang="en-US" altLang="zh-CN" dirty="0"/>
              <a:t>(woman) He’s probably talking about our annual book sale. We have one every spring. </a:t>
            </a:r>
          </a:p>
          <a:p>
            <a:r>
              <a:rPr lang="en-US" altLang="zh-CN" dirty="0"/>
              <a:t>(man) OK, how do you decide which book to sell? Are they duplicates? </a:t>
            </a:r>
          </a:p>
          <a:p>
            <a:r>
              <a:rPr lang="en-US" altLang="zh-CN" dirty="0"/>
              <a:t>(woman) A lot are duplicates. If we have more than one copy of a title and it hasn’t been checked out in a few years, in that case, it might end up in the sale. </a:t>
            </a:r>
          </a:p>
          <a:p>
            <a:r>
              <a:rPr lang="en-US" altLang="zh-CN" dirty="0"/>
              <a:t>(man) I’ve actually tried to find this book on-line but no luck so far. I was really hoping to buy it. </a:t>
            </a:r>
          </a:p>
          <a:p>
            <a:r>
              <a:rPr lang="en-US" altLang="zh-CN" dirty="0"/>
              <a:t>(woman) Well, that particular book, well, it probably won’t be up for sale this year. Most of the books in the sale come from off-site storage. </a:t>
            </a:r>
          </a:p>
        </p:txBody>
      </p:sp>
      <p:sp>
        <p:nvSpPr>
          <p:cNvPr id="9" name="矩形 8"/>
          <p:cNvSpPr/>
          <p:nvPr/>
        </p:nvSpPr>
        <p:spPr>
          <a:xfrm>
            <a:off x="11776502" y="6435768"/>
            <a:ext cx="41549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" name="动作按钮: 声音 1">
            <a:hlinkClick r:id="" action="ppaction://noaction" highlightClick="1">
              <a:snd r:embed="rId4" name="applause.wav"/>
            </a:hlinkClick>
          </p:cNvPr>
          <p:cNvSpPr/>
          <p:nvPr/>
        </p:nvSpPr>
        <p:spPr>
          <a:xfrm>
            <a:off x="157162" y="3200400"/>
            <a:ext cx="300037" cy="32538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动作按钮: 前进或下一项 2">
            <a:hlinkClick r:id="" action="ppaction://hlinkshowjump?jump=nextslide" highlightClick="1"/>
          </p:cNvPr>
          <p:cNvSpPr/>
          <p:nvPr/>
        </p:nvSpPr>
        <p:spPr>
          <a:xfrm>
            <a:off x="714376" y="3200400"/>
            <a:ext cx="285750" cy="32538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11907948" y="3668655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376" y="1117508"/>
            <a:ext cx="40004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√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6198"/>
          <a:stretch/>
        </p:blipFill>
        <p:spPr>
          <a:xfrm>
            <a:off x="-1" y="-1"/>
            <a:ext cx="12192001" cy="5744335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668655"/>
            <a:ext cx="1219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1776502" y="6435768"/>
            <a:ext cx="41549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11907948" y="3668655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6287"/>
          <a:stretch/>
        </p:blipFill>
        <p:spPr>
          <a:xfrm>
            <a:off x="0" y="0"/>
            <a:ext cx="12192000" cy="5738203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668655"/>
            <a:ext cx="1219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1776502" y="6435768"/>
            <a:ext cx="41549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11907948" y="3668655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5907"/>
          <a:stretch/>
        </p:blipFill>
        <p:spPr>
          <a:xfrm>
            <a:off x="0" y="1"/>
            <a:ext cx="12192000" cy="5764328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668655"/>
            <a:ext cx="1219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1776502" y="6435768"/>
            <a:ext cx="41549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11907948" y="3668655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6258"/>
          <a:stretch/>
        </p:blipFill>
        <p:spPr>
          <a:xfrm>
            <a:off x="0" y="34408"/>
            <a:ext cx="12192000" cy="5740228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668655"/>
            <a:ext cx="1219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1776502" y="6435768"/>
            <a:ext cx="41549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原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11907948" y="3668655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28" y="123366"/>
            <a:ext cx="5443315" cy="71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TPO34 Conversation1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732837" y="123366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8" name="矩形 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1725" y="2229885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初步听写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2366995" y="4353951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核对</a:t>
            </a:r>
            <a:r>
              <a:rPr lang="zh-CN" altLang="en-US" sz="2800" b="1" dirty="0"/>
              <a:t>原句</a:t>
            </a:r>
          </a:p>
        </p:txBody>
      </p:sp>
      <p:sp>
        <p:nvSpPr>
          <p:cNvPr id="14" name="矩形 13"/>
          <p:cNvSpPr/>
          <p:nvPr/>
        </p:nvSpPr>
        <p:spPr>
          <a:xfrm>
            <a:off x="2366995" y="5415984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翻译句意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2366995" y="3291918"/>
            <a:ext cx="6476968" cy="44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补充听写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7204" y="236326"/>
            <a:ext cx="11482460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__________________________________________________________________.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woman)</a:t>
            </a: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______________________?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(man) 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__________, ________________, __________________________, ___________________________, __________________,_______,______,__________________________________________, ______________________? _________________________________________________________________________. _________________?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____________________________________. ____________________________.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(man) 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____, _________________________________? _________________________?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(woman) _____________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____________. ___________________________________________________________________, _____________________, ________________________.</a:t>
            </a: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86979" y="2852993"/>
            <a:ext cx="9146687" cy="199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                                                         ,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545309" y="134395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3917" y="1343953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5225879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4’23”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5225879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86979" y="1873284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99711" y="750372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初步听写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10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86979" y="2852993"/>
            <a:ext cx="9146687" cy="199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                                                         ,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545309" y="134395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3917" y="1343953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4985481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4’23”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4985481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86979" y="1873284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99711" y="750372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补充</a:t>
            </a:r>
            <a:r>
              <a:rPr lang="zh-CN" altLang="en-US" sz="2800" b="1" dirty="0" smtClean="0"/>
              <a:t>听写</a:t>
            </a:r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799711" y="5700284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4’23”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99711" y="5700284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95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80041" y="2514193"/>
            <a:ext cx="9146687" cy="52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                                                         ,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547479" y="837758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6087" y="837758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5542437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4’23”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5542437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73103" y="1295558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380041" y="209226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初稿</a:t>
            </a:r>
            <a:endParaRPr lang="zh-CN" altLang="en-US" sz="2000" b="1" dirty="0"/>
          </a:p>
        </p:txBody>
      </p:sp>
      <p:sp>
        <p:nvSpPr>
          <p:cNvPr id="32" name="矩形 31"/>
          <p:cNvSpPr/>
          <p:nvPr/>
        </p:nvSpPr>
        <p:spPr>
          <a:xfrm>
            <a:off x="1380041" y="3613278"/>
            <a:ext cx="9146687" cy="52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                                                        ,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1380041" y="3194239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最终稿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380041" y="4702266"/>
            <a:ext cx="9146687" cy="6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conversation </a:t>
            </a:r>
            <a:r>
              <a:rPr lang="en-US" altLang="zh-CN" sz="2400" dirty="0">
                <a:solidFill>
                  <a:srgbClr val="FF0000"/>
                </a:solidFill>
              </a:rPr>
              <a:t>between a student and an employee </a:t>
            </a:r>
            <a:r>
              <a:rPr lang="en-US" altLang="zh-CN" sz="2400" dirty="0"/>
              <a:t>in the university library.</a:t>
            </a:r>
          </a:p>
        </p:txBody>
      </p:sp>
      <p:sp>
        <p:nvSpPr>
          <p:cNvPr id="19" name="矩形 18"/>
          <p:cNvSpPr/>
          <p:nvPr/>
        </p:nvSpPr>
        <p:spPr>
          <a:xfrm>
            <a:off x="1380041" y="4280336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原句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4799711" y="652697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补充</a:t>
            </a:r>
            <a:r>
              <a:rPr lang="zh-CN" altLang="en-US" sz="2800" b="1" dirty="0" smtClean="0"/>
              <a:t>听写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2898514" y="4280336"/>
            <a:ext cx="9162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67%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909212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句单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58696" y="123366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baseline="0" dirty="0" smtClean="0">
                <a:solidFill>
                  <a:srgbClr val="00B0F0"/>
                </a:solidFill>
              </a:rPr>
              <a:t>报告</a:t>
            </a:r>
          </a:p>
        </p:txBody>
      </p:sp>
      <p:sp>
        <p:nvSpPr>
          <p:cNvPr id="38" name="矩形 37"/>
          <p:cNvSpPr/>
          <p:nvPr/>
        </p:nvSpPr>
        <p:spPr>
          <a:xfrm>
            <a:off x="10825266" y="127210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约师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2126" y="652697"/>
            <a:ext cx="112343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00: 00</a:t>
            </a:r>
            <a:endParaRPr lang="zh-CN" altLang="en-US" baseline="0" dirty="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963" y="492698"/>
            <a:ext cx="10124262" cy="5922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80041" y="2514193"/>
            <a:ext cx="9146687" cy="52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                                                         ,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547479" y="837758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Sentence 1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396087" y="837758"/>
            <a:ext cx="15139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☆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10648862" y="492698"/>
            <a:ext cx="28405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x</a:t>
            </a:r>
            <a:endParaRPr lang="zh-CN" alt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9711" y="5664463"/>
            <a:ext cx="19569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4’23”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799711" y="5664463"/>
            <a:ext cx="59401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>
            <a:off x="10267383" y="5773270"/>
            <a:ext cx="523505" cy="48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/>
          <a:srcRect r="15196" b="47305"/>
          <a:stretch/>
        </p:blipFill>
        <p:spPr>
          <a:xfrm>
            <a:off x="1373103" y="1295558"/>
            <a:ext cx="9153625" cy="6068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380041" y="2092263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听写稿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1373103" y="4843611"/>
            <a:ext cx="9146687" cy="6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听一段在学生和学校图书馆员工间的对话。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373103" y="4421681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翻译</a:t>
            </a:r>
          </a:p>
        </p:txBody>
      </p:sp>
      <p:sp>
        <p:nvSpPr>
          <p:cNvPr id="20" name="矩形 19"/>
          <p:cNvSpPr/>
          <p:nvPr/>
        </p:nvSpPr>
        <p:spPr>
          <a:xfrm>
            <a:off x="4799711" y="652697"/>
            <a:ext cx="1815402" cy="45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翻译句意</a:t>
            </a:r>
          </a:p>
        </p:txBody>
      </p:sp>
      <p:sp>
        <p:nvSpPr>
          <p:cNvPr id="21" name="矩形 20"/>
          <p:cNvSpPr/>
          <p:nvPr/>
        </p:nvSpPr>
        <p:spPr>
          <a:xfrm>
            <a:off x="1373103" y="3603181"/>
            <a:ext cx="9146687" cy="6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Listening to a conversation </a:t>
            </a:r>
            <a:r>
              <a:rPr lang="en-US" altLang="zh-CN" sz="2400" dirty="0">
                <a:solidFill>
                  <a:srgbClr val="FF0000"/>
                </a:solidFill>
              </a:rPr>
              <a:t>between a student and an employee </a:t>
            </a:r>
            <a:r>
              <a:rPr lang="en-US" altLang="zh-CN" sz="2400" dirty="0"/>
              <a:t>in the university library.</a:t>
            </a:r>
          </a:p>
        </p:txBody>
      </p:sp>
      <p:sp>
        <p:nvSpPr>
          <p:cNvPr id="23" name="矩形 22"/>
          <p:cNvSpPr/>
          <p:nvPr/>
        </p:nvSpPr>
        <p:spPr>
          <a:xfrm>
            <a:off x="1373103" y="3181251"/>
            <a:ext cx="13510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原句</a:t>
            </a:r>
            <a:endParaRPr lang="zh-CN" altLang="en-US" sz="2000" b="1" dirty="0"/>
          </a:p>
        </p:txBody>
      </p:sp>
      <p:sp>
        <p:nvSpPr>
          <p:cNvPr id="30" name="矩形 29"/>
          <p:cNvSpPr/>
          <p:nvPr/>
        </p:nvSpPr>
        <p:spPr>
          <a:xfrm>
            <a:off x="2898514" y="2092262"/>
            <a:ext cx="9162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67%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2812</Words>
  <Application>Microsoft Office PowerPoint</Application>
  <PresentationFormat>宽屏</PresentationFormat>
  <Paragraphs>623</Paragraphs>
  <Slides>38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Times New Roman</vt:lpstr>
      <vt:lpstr>Office 主题</vt:lpstr>
      <vt:lpstr>手把手</vt:lpstr>
      <vt:lpstr>开始界面</vt:lpstr>
      <vt:lpstr>一、句子听写训练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二、句子跟读训练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三、句群意思提炼训练</vt:lpstr>
      <vt:lpstr>PowerPoint 演示文稿</vt:lpstr>
      <vt:lpstr>PowerPoint 演示文稿</vt:lpstr>
      <vt:lpstr>四、原文分步训练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四、题型训练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手把手</dc:title>
  <dc:creator>吴甦佳</dc:creator>
  <cp:lastModifiedBy>吴甦佳</cp:lastModifiedBy>
  <cp:revision>160</cp:revision>
  <dcterms:created xsi:type="dcterms:W3CDTF">2017-05-13T11:02:26Z</dcterms:created>
  <dcterms:modified xsi:type="dcterms:W3CDTF">2017-08-01T13:57:29Z</dcterms:modified>
</cp:coreProperties>
</file>