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18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77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57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74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5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2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0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44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9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6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36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1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8AB0-2D6E-4911-B366-59BBB0F7A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Das Spritzbild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592A80-4EFE-401E-8344-DA6F4F3AE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ögliche Fehler im Spritzbild, ihre Ursachen und wie man sie beseitigen kann</a:t>
            </a:r>
            <a:endParaRPr lang="de-DE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B0F324D-F0FB-4A14-B651-9265D09B8CED}"/>
              </a:ext>
            </a:extLst>
          </p:cNvPr>
          <p:cNvSpPr txBox="1"/>
          <p:nvPr/>
        </p:nvSpPr>
        <p:spPr>
          <a:xfrm>
            <a:off x="618067" y="5288803"/>
            <a:ext cx="9321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Quelle: SATA (http://colornews.de/wp-content/uploads/2015/07/colornewsde_Checkliste_Fehler-im-Spritzbild.pdf)</a:t>
            </a:r>
          </a:p>
        </p:txBody>
      </p:sp>
    </p:spTree>
    <p:extLst>
      <p:ext uri="{BB962C8B-B14F-4D97-AF65-F5344CB8AC3E}">
        <p14:creationId xmlns:p14="http://schemas.microsoft.com/office/powerpoint/2010/main" val="24448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8AB0-2D6E-4911-B366-59BBB0F7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Normales Spritzbild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70A4EEE-A0D4-4E7F-9EAC-30EA9B07B10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5440" y="1520825"/>
            <a:ext cx="3600000" cy="3600000"/>
          </a:xfrm>
          <a:prstGeom prst="rect">
            <a:avLst/>
          </a:prstGeom>
        </p:spPr>
      </p:pic>
      <p:pic>
        <p:nvPicPr>
          <p:cNvPr id="2052" name="Picture 4" descr="Responsive web design Formular Service Organisation Marketing - Daumen hoch  png herunterladen - 600*600 - Kostenlos transparent Grün png Herunterladen.">
            <a:extLst>
              <a:ext uri="{FF2B5EF4-FFF2-40B4-BE49-F238E27FC236}">
                <a16:creationId xmlns:a16="http://schemas.microsoft.com/office/drawing/2014/main" id="{321E58AD-8ACF-46B2-A6D6-237C512E3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67" b="96500" l="10000" r="90000">
                        <a14:foregroundMark x1="30556" y1="44667" x2="42000" y2="41667"/>
                        <a14:foregroundMark x1="42000" y1="41667" x2="43222" y2="33000"/>
                        <a14:foregroundMark x1="43222" y1="33000" x2="42222" y2="23833"/>
                        <a14:foregroundMark x1="42222" y1="23833" x2="37111" y2="20500"/>
                        <a14:foregroundMark x1="37111" y1="20500" x2="33222" y2="20500"/>
                        <a14:foregroundMark x1="29889" y1="43500" x2="36333" y2="66000"/>
                        <a14:foregroundMark x1="36333" y1="66000" x2="36222" y2="66500"/>
                        <a14:foregroundMark x1="30667" y1="74667" x2="52667" y2="81833"/>
                        <a14:foregroundMark x1="52667" y1="81833" x2="52667" y2="82000"/>
                        <a14:foregroundMark x1="33333" y1="81833" x2="45778" y2="88833"/>
                        <a14:foregroundMark x1="45778" y1="88833" x2="51333" y2="89667"/>
                        <a14:foregroundMark x1="58333" y1="80167" x2="65222" y2="79500"/>
                        <a14:foregroundMark x1="65222" y1="79500" x2="65556" y2="79333"/>
                        <a14:foregroundMark x1="69778" y1="43333" x2="69222" y2="62667"/>
                        <a14:foregroundMark x1="69222" y1="62667" x2="68778" y2="63833"/>
                        <a14:foregroundMark x1="52000" y1="12667" x2="57333" y2="15667"/>
                        <a14:foregroundMark x1="48778" y1="3333" x2="56000" y2="4500"/>
                        <a14:foregroundMark x1="53333" y1="10833" x2="60333" y2="14167"/>
                        <a14:foregroundMark x1="48000" y1="20167" x2="49778" y2="22000"/>
                        <a14:foregroundMark x1="60222" y1="22167" x2="61444" y2="25000"/>
                        <a14:foregroundMark x1="58778" y1="34500" x2="70444" y2="33833"/>
                        <a14:foregroundMark x1="46889" y1="96500" x2="52222" y2="9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7" y="435483"/>
            <a:ext cx="1263317" cy="8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60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8AB0-2D6E-4911-B366-59BBB0F7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Fehlerquelle Nr. 1</a:t>
            </a:r>
          </a:p>
        </p:txBody>
      </p:sp>
      <p:pic>
        <p:nvPicPr>
          <p:cNvPr id="4" name="Picture 2" descr="Schild Achtung Gefahrenstelle | Forstschilder &amp; Warnschilder | Forstbedarf  | Forst | Grube DE">
            <a:extLst>
              <a:ext uri="{FF2B5EF4-FFF2-40B4-BE49-F238E27FC236}">
                <a16:creationId xmlns:a16="http://schemas.microsoft.com/office/drawing/2014/main" id="{5D581A8F-A1D2-418A-B6A4-BA4A8FEE8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9" y="304271"/>
            <a:ext cx="809440" cy="7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69EDC24-4AEC-4C50-B66A-E434B1116E3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4505" y="1608308"/>
            <a:ext cx="3600000" cy="3600000"/>
          </a:xfrm>
          <a:prstGeom prst="rect">
            <a:avLst/>
          </a:prstGeom>
        </p:spPr>
      </p:pic>
      <p:graphicFrame>
        <p:nvGraphicFramePr>
          <p:cNvPr id="17" name="Tabelle 13">
            <a:extLst>
              <a:ext uri="{FF2B5EF4-FFF2-40B4-BE49-F238E27FC236}">
                <a16:creationId xmlns:a16="http://schemas.microsoft.com/office/drawing/2014/main" id="{04BFE08B-4C52-4897-9C85-86247E48E77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2811216"/>
              </p:ext>
            </p:extLst>
          </p:nvPr>
        </p:nvGraphicFramePr>
        <p:xfrm>
          <a:off x="812979" y="1608308"/>
          <a:ext cx="3951526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734">
                  <a:extLst>
                    <a:ext uri="{9D8B030D-6E8A-4147-A177-3AD203B41FA5}">
                      <a16:colId xmlns:a16="http://schemas.microsoft.com/office/drawing/2014/main" val="1095382723"/>
                    </a:ext>
                  </a:extLst>
                </a:gridCol>
                <a:gridCol w="2799792">
                  <a:extLst>
                    <a:ext uri="{9D8B030D-6E8A-4147-A177-3AD203B41FA5}">
                      <a16:colId xmlns:a16="http://schemas.microsoft.com/office/drawing/2014/main" val="2086965840"/>
                    </a:ext>
                  </a:extLst>
                </a:gridCol>
              </a:tblGrid>
              <a:tr h="429290">
                <a:tc>
                  <a:txBody>
                    <a:bodyPr/>
                    <a:lstStyle/>
                    <a:p>
                      <a:r>
                        <a:rPr lang="de-DE" sz="1800" b="1" dirty="0"/>
                        <a:t>Störung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gespaltener Spritzstrahl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72089"/>
                  </a:ext>
                </a:extLst>
              </a:tr>
              <a:tr h="1585355">
                <a:tc>
                  <a:txBody>
                    <a:bodyPr/>
                    <a:lstStyle/>
                    <a:p>
                      <a:r>
                        <a:rPr lang="de-DE" sz="1800" b="1" dirty="0"/>
                        <a:t>Ursachen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Material zu stark verdünnt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Spritzdruck zu hoch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Stirnbohrungen verschmutzt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32859"/>
                  </a:ext>
                </a:extLst>
              </a:tr>
              <a:tr h="1585355">
                <a:tc>
                  <a:txBody>
                    <a:bodyPr/>
                    <a:lstStyle/>
                    <a:p>
                      <a:r>
                        <a:rPr lang="de-DE" sz="1800" b="1" dirty="0"/>
                        <a:t>Tipps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Viskosität prüfen,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andere Wahl der Düsengröße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sorgfältiges Reinigen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Düsensatz erneuern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13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56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8AB0-2D6E-4911-B366-59BBB0F7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Fehlerquelle Nr. 2</a:t>
            </a:r>
          </a:p>
        </p:txBody>
      </p:sp>
      <p:pic>
        <p:nvPicPr>
          <p:cNvPr id="4" name="Picture 2" descr="Schild Achtung Gefahrenstelle | Forstschilder &amp; Warnschilder | Forstbedarf  | Forst | Grube DE">
            <a:extLst>
              <a:ext uri="{FF2B5EF4-FFF2-40B4-BE49-F238E27FC236}">
                <a16:creationId xmlns:a16="http://schemas.microsoft.com/office/drawing/2014/main" id="{5D581A8F-A1D2-418A-B6A4-BA4A8FEE8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9" y="304271"/>
            <a:ext cx="809440" cy="7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34E7900-37B2-4B7A-B1F4-6F289775845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5350" y="1550713"/>
            <a:ext cx="3600000" cy="3600000"/>
          </a:xfrm>
        </p:spPr>
      </p:pic>
      <p:graphicFrame>
        <p:nvGraphicFramePr>
          <p:cNvPr id="15" name="Tabelle 13">
            <a:extLst>
              <a:ext uri="{FF2B5EF4-FFF2-40B4-BE49-F238E27FC236}">
                <a16:creationId xmlns:a16="http://schemas.microsoft.com/office/drawing/2014/main" id="{D7C4E279-D222-439C-9236-C9D0CDB0BA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04374276"/>
              </p:ext>
            </p:extLst>
          </p:nvPr>
        </p:nvGraphicFramePr>
        <p:xfrm>
          <a:off x="812979" y="1550713"/>
          <a:ext cx="3951526" cy="3810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734">
                  <a:extLst>
                    <a:ext uri="{9D8B030D-6E8A-4147-A177-3AD203B41FA5}">
                      <a16:colId xmlns:a16="http://schemas.microsoft.com/office/drawing/2014/main" val="1095382723"/>
                    </a:ext>
                  </a:extLst>
                </a:gridCol>
                <a:gridCol w="2799792">
                  <a:extLst>
                    <a:ext uri="{9D8B030D-6E8A-4147-A177-3AD203B41FA5}">
                      <a16:colId xmlns:a16="http://schemas.microsoft.com/office/drawing/2014/main" val="2086965840"/>
                    </a:ext>
                  </a:extLst>
                </a:gridCol>
              </a:tblGrid>
              <a:tr h="429290">
                <a:tc>
                  <a:txBody>
                    <a:bodyPr/>
                    <a:lstStyle/>
                    <a:p>
                      <a:r>
                        <a:rPr lang="de-DE" sz="1800" b="1" dirty="0"/>
                        <a:t>Störung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Materialauftrag in der Mitte zu stark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72089"/>
                  </a:ext>
                </a:extLst>
              </a:tr>
              <a:tr h="1585355">
                <a:tc>
                  <a:txBody>
                    <a:bodyPr/>
                    <a:lstStyle/>
                    <a:p>
                      <a:r>
                        <a:rPr lang="de-DE" sz="1800" b="1" dirty="0"/>
                        <a:t>Ursachen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err="1"/>
                        <a:t>Zerstäuberdruck</a:t>
                      </a:r>
                      <a:r>
                        <a:rPr lang="de-DE" sz="1800" dirty="0"/>
                        <a:t> zu niedrig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Viskosität zu hoch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32859"/>
                  </a:ext>
                </a:extLst>
              </a:tr>
              <a:tr h="1585355">
                <a:tc>
                  <a:txBody>
                    <a:bodyPr/>
                    <a:lstStyle/>
                    <a:p>
                      <a:r>
                        <a:rPr lang="de-DE" sz="1800" b="1" dirty="0"/>
                        <a:t>Tipps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richtige Druckeinstellung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Viskosität des Materials prüfen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13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80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8AB0-2D6E-4911-B366-59BBB0F7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Fehlerquelle Nr. 3</a:t>
            </a:r>
          </a:p>
        </p:txBody>
      </p:sp>
      <p:pic>
        <p:nvPicPr>
          <p:cNvPr id="4" name="Picture 2" descr="Schild Achtung Gefahrenstelle | Forstschilder &amp; Warnschilder | Forstbedarf  | Forst | Grube DE">
            <a:extLst>
              <a:ext uri="{FF2B5EF4-FFF2-40B4-BE49-F238E27FC236}">
                <a16:creationId xmlns:a16="http://schemas.microsoft.com/office/drawing/2014/main" id="{5D581A8F-A1D2-418A-B6A4-BA4A8FEE8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9" y="304271"/>
            <a:ext cx="809440" cy="7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4B16821-414A-49B9-A265-34AD0B10C74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5350" y="1550713"/>
            <a:ext cx="3600000" cy="3600000"/>
          </a:xfrm>
        </p:spPr>
      </p:pic>
      <p:graphicFrame>
        <p:nvGraphicFramePr>
          <p:cNvPr id="10" name="Tabelle 13">
            <a:extLst>
              <a:ext uri="{FF2B5EF4-FFF2-40B4-BE49-F238E27FC236}">
                <a16:creationId xmlns:a16="http://schemas.microsoft.com/office/drawing/2014/main" id="{4065206F-F71E-4D5D-A0AB-E15C64EB291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64645775"/>
              </p:ext>
            </p:extLst>
          </p:nvPr>
        </p:nvGraphicFramePr>
        <p:xfrm>
          <a:off x="812979" y="1550713"/>
          <a:ext cx="3951526" cy="3810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734">
                  <a:extLst>
                    <a:ext uri="{9D8B030D-6E8A-4147-A177-3AD203B41FA5}">
                      <a16:colId xmlns:a16="http://schemas.microsoft.com/office/drawing/2014/main" val="1095382723"/>
                    </a:ext>
                  </a:extLst>
                </a:gridCol>
                <a:gridCol w="2799792">
                  <a:extLst>
                    <a:ext uri="{9D8B030D-6E8A-4147-A177-3AD203B41FA5}">
                      <a16:colId xmlns:a16="http://schemas.microsoft.com/office/drawing/2014/main" val="2086965840"/>
                    </a:ext>
                  </a:extLst>
                </a:gridCol>
              </a:tblGrid>
              <a:tr h="429290">
                <a:tc>
                  <a:txBody>
                    <a:bodyPr/>
                    <a:lstStyle/>
                    <a:p>
                      <a:r>
                        <a:rPr lang="de-DE" sz="1800" b="1" dirty="0"/>
                        <a:t>Störung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Spritzstrahl einseitig gekrümmt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72089"/>
                  </a:ext>
                </a:extLst>
              </a:tr>
              <a:tr h="1585355">
                <a:tc>
                  <a:txBody>
                    <a:bodyPr/>
                    <a:lstStyle/>
                    <a:p>
                      <a:r>
                        <a:rPr lang="de-DE" sz="1800" b="1" dirty="0"/>
                        <a:t>Ursachen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Hornbohrungen einseitig verschmutzt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Stirnbohrungen verschmutzt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32859"/>
                  </a:ext>
                </a:extLst>
              </a:tr>
              <a:tr h="1585355">
                <a:tc>
                  <a:txBody>
                    <a:bodyPr/>
                    <a:lstStyle/>
                    <a:p>
                      <a:r>
                        <a:rPr lang="de-DE" sz="1800" b="1" dirty="0"/>
                        <a:t>Tipps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sorgfältiges Reinigen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Düsensatz erneuern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13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95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8AB0-2D6E-4911-B366-59BBB0F7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Fehlerquelle Nr. 4</a:t>
            </a:r>
          </a:p>
        </p:txBody>
      </p:sp>
      <p:pic>
        <p:nvPicPr>
          <p:cNvPr id="4" name="Picture 2" descr="Schild Achtung Gefahrenstelle | Forstschilder &amp; Warnschilder | Forstbedarf  | Forst | Grube DE">
            <a:extLst>
              <a:ext uri="{FF2B5EF4-FFF2-40B4-BE49-F238E27FC236}">
                <a16:creationId xmlns:a16="http://schemas.microsoft.com/office/drawing/2014/main" id="{5D581A8F-A1D2-418A-B6A4-BA4A8FEE8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9" y="304271"/>
            <a:ext cx="809440" cy="7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281927E-3AC5-46B3-9217-D7E851CE6FF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38223" y="1550713"/>
            <a:ext cx="3600000" cy="3600000"/>
          </a:xfrm>
        </p:spPr>
      </p:pic>
      <p:graphicFrame>
        <p:nvGraphicFramePr>
          <p:cNvPr id="10" name="Tabelle 13">
            <a:extLst>
              <a:ext uri="{FF2B5EF4-FFF2-40B4-BE49-F238E27FC236}">
                <a16:creationId xmlns:a16="http://schemas.microsoft.com/office/drawing/2014/main" id="{EB3323D6-0961-41D8-9DFF-8E8CB18E287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016721"/>
              </p:ext>
            </p:extLst>
          </p:nvPr>
        </p:nvGraphicFramePr>
        <p:xfrm>
          <a:off x="812979" y="1550713"/>
          <a:ext cx="3951526" cy="4085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734">
                  <a:extLst>
                    <a:ext uri="{9D8B030D-6E8A-4147-A177-3AD203B41FA5}">
                      <a16:colId xmlns:a16="http://schemas.microsoft.com/office/drawing/2014/main" val="1095382723"/>
                    </a:ext>
                  </a:extLst>
                </a:gridCol>
                <a:gridCol w="2799792">
                  <a:extLst>
                    <a:ext uri="{9D8B030D-6E8A-4147-A177-3AD203B41FA5}">
                      <a16:colId xmlns:a16="http://schemas.microsoft.com/office/drawing/2014/main" val="2086965840"/>
                    </a:ext>
                  </a:extLst>
                </a:gridCol>
              </a:tblGrid>
              <a:tr h="429290">
                <a:tc>
                  <a:txBody>
                    <a:bodyPr/>
                    <a:lstStyle/>
                    <a:p>
                      <a:r>
                        <a:rPr lang="de-DE" sz="1800" b="1" dirty="0"/>
                        <a:t>Störung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einseitig (nach oben oder nach unten) verschobenes Spritzbild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72089"/>
                  </a:ext>
                </a:extLst>
              </a:tr>
              <a:tr h="1585355">
                <a:tc>
                  <a:txBody>
                    <a:bodyPr/>
                    <a:lstStyle/>
                    <a:p>
                      <a:r>
                        <a:rPr lang="de-DE" sz="1800" b="1" dirty="0"/>
                        <a:t>Ursachen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Horn- und Stirnbohrungen verschmutzt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Luftkreisbohrung verschmutzt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32859"/>
                  </a:ext>
                </a:extLst>
              </a:tr>
              <a:tr h="1585355">
                <a:tc>
                  <a:txBody>
                    <a:bodyPr/>
                    <a:lstStyle/>
                    <a:p>
                      <a:r>
                        <a:rPr lang="de-DE" sz="1800" b="1" dirty="0"/>
                        <a:t>Tipps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sorgfältiges Reinigen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Düsensatz erneuern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13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60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8AB0-2D6E-4911-B366-59BBB0F7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Fehlerquelle Nr. 5</a:t>
            </a:r>
          </a:p>
        </p:txBody>
      </p:sp>
      <p:pic>
        <p:nvPicPr>
          <p:cNvPr id="4" name="Picture 2" descr="Schild Achtung Gefahrenstelle | Forstschilder &amp; Warnschilder | Forstbedarf  | Forst | Grube DE">
            <a:extLst>
              <a:ext uri="{FF2B5EF4-FFF2-40B4-BE49-F238E27FC236}">
                <a16:creationId xmlns:a16="http://schemas.microsoft.com/office/drawing/2014/main" id="{5D581A8F-A1D2-418A-B6A4-BA4A8FEE8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9" y="304271"/>
            <a:ext cx="809440" cy="7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8F15F82-0064-41E2-A669-4CF8F878377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5350" y="1550713"/>
            <a:ext cx="3600000" cy="3600000"/>
          </a:xfrm>
        </p:spPr>
      </p:pic>
      <p:graphicFrame>
        <p:nvGraphicFramePr>
          <p:cNvPr id="10" name="Tabelle 13">
            <a:extLst>
              <a:ext uri="{FF2B5EF4-FFF2-40B4-BE49-F238E27FC236}">
                <a16:creationId xmlns:a16="http://schemas.microsoft.com/office/drawing/2014/main" id="{935420D4-5B20-447C-9863-96A86FB02ED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1995599"/>
              </p:ext>
            </p:extLst>
          </p:nvPr>
        </p:nvGraphicFramePr>
        <p:xfrm>
          <a:off x="812979" y="1550713"/>
          <a:ext cx="3951526" cy="3810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734">
                  <a:extLst>
                    <a:ext uri="{9D8B030D-6E8A-4147-A177-3AD203B41FA5}">
                      <a16:colId xmlns:a16="http://schemas.microsoft.com/office/drawing/2014/main" val="1095382723"/>
                    </a:ext>
                  </a:extLst>
                </a:gridCol>
                <a:gridCol w="2799792">
                  <a:extLst>
                    <a:ext uri="{9D8B030D-6E8A-4147-A177-3AD203B41FA5}">
                      <a16:colId xmlns:a16="http://schemas.microsoft.com/office/drawing/2014/main" val="2086965840"/>
                    </a:ext>
                  </a:extLst>
                </a:gridCol>
              </a:tblGrid>
              <a:tr h="429290">
                <a:tc>
                  <a:txBody>
                    <a:bodyPr/>
                    <a:lstStyle/>
                    <a:p>
                      <a:r>
                        <a:rPr lang="de-DE" sz="1800" b="1" dirty="0"/>
                        <a:t>Störung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Spritzstrahl S-förmig bzw. schräg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72089"/>
                  </a:ext>
                </a:extLst>
              </a:tr>
              <a:tr h="1585355">
                <a:tc>
                  <a:txBody>
                    <a:bodyPr/>
                    <a:lstStyle/>
                    <a:p>
                      <a:r>
                        <a:rPr lang="de-DE" sz="1800" b="1" dirty="0"/>
                        <a:t>Ursachen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Hornbohrungen verschmutzt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32859"/>
                  </a:ext>
                </a:extLst>
              </a:tr>
              <a:tr h="1585355">
                <a:tc>
                  <a:txBody>
                    <a:bodyPr/>
                    <a:lstStyle/>
                    <a:p>
                      <a:r>
                        <a:rPr lang="de-DE" sz="1800" b="1" dirty="0"/>
                        <a:t>Tipps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sorgfältiges Reinigen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Düsensatz erneuern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13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69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8AB0-2D6E-4911-B366-59BBB0F7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Fehlerquelle Nr. 6</a:t>
            </a:r>
          </a:p>
        </p:txBody>
      </p:sp>
      <p:pic>
        <p:nvPicPr>
          <p:cNvPr id="4" name="Picture 2" descr="Schild Achtung Gefahrenstelle | Forstschilder &amp; Warnschilder | Forstbedarf  | Forst | Grube DE">
            <a:extLst>
              <a:ext uri="{FF2B5EF4-FFF2-40B4-BE49-F238E27FC236}">
                <a16:creationId xmlns:a16="http://schemas.microsoft.com/office/drawing/2014/main" id="{5D581A8F-A1D2-418A-B6A4-BA4A8FEE8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9" y="304271"/>
            <a:ext cx="809440" cy="7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7890519-93C0-4C56-BB6D-8AD4F33E93E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5350" y="1550713"/>
            <a:ext cx="3600000" cy="3600000"/>
          </a:xfrm>
        </p:spPr>
      </p:pic>
      <p:graphicFrame>
        <p:nvGraphicFramePr>
          <p:cNvPr id="8" name="Tabelle 13">
            <a:extLst>
              <a:ext uri="{FF2B5EF4-FFF2-40B4-BE49-F238E27FC236}">
                <a16:creationId xmlns:a16="http://schemas.microsoft.com/office/drawing/2014/main" id="{CB56D943-848D-4581-9A74-7A161D2FBA7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24716205"/>
              </p:ext>
            </p:extLst>
          </p:nvPr>
        </p:nvGraphicFramePr>
        <p:xfrm>
          <a:off x="812979" y="1550713"/>
          <a:ext cx="3951526" cy="3810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734">
                  <a:extLst>
                    <a:ext uri="{9D8B030D-6E8A-4147-A177-3AD203B41FA5}">
                      <a16:colId xmlns:a16="http://schemas.microsoft.com/office/drawing/2014/main" val="1095382723"/>
                    </a:ext>
                  </a:extLst>
                </a:gridCol>
                <a:gridCol w="2799792">
                  <a:extLst>
                    <a:ext uri="{9D8B030D-6E8A-4147-A177-3AD203B41FA5}">
                      <a16:colId xmlns:a16="http://schemas.microsoft.com/office/drawing/2014/main" val="2086965840"/>
                    </a:ext>
                  </a:extLst>
                </a:gridCol>
              </a:tblGrid>
              <a:tr h="429290">
                <a:tc>
                  <a:txBody>
                    <a:bodyPr/>
                    <a:lstStyle/>
                    <a:p>
                      <a:r>
                        <a:rPr lang="de-DE" sz="1800" b="1" dirty="0"/>
                        <a:t>Störung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stoßweiser oder flatternder Spritzstrahl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72089"/>
                  </a:ext>
                </a:extLst>
              </a:tr>
              <a:tr h="1585355">
                <a:tc>
                  <a:txBody>
                    <a:bodyPr/>
                    <a:lstStyle/>
                    <a:p>
                      <a:r>
                        <a:rPr lang="de-DE" sz="1800" b="1" dirty="0"/>
                        <a:t>Ursachen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err="1"/>
                        <a:t>Farbdüse</a:t>
                      </a:r>
                      <a:r>
                        <a:rPr lang="de-DE" sz="1800" dirty="0"/>
                        <a:t> lose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Luftverteilerring im Dichtbereich beschädigt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Entlüftungsbohrung des Fließbechers verstopft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32859"/>
                  </a:ext>
                </a:extLst>
              </a:tr>
              <a:tr h="1585355">
                <a:tc>
                  <a:txBody>
                    <a:bodyPr/>
                    <a:lstStyle/>
                    <a:p>
                      <a:r>
                        <a:rPr lang="de-DE" sz="1800" b="1" dirty="0"/>
                        <a:t>Tipps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err="1"/>
                        <a:t>Farbdüse</a:t>
                      </a:r>
                      <a:r>
                        <a:rPr lang="de-DE" sz="1800" dirty="0"/>
                        <a:t> nachziehen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Luftverteilerring erneuern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Entlüftungsbohrung frei machen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13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09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lühbirne-Zeichen | Public Domain Vektoren">
            <a:extLst>
              <a:ext uri="{FF2B5EF4-FFF2-40B4-BE49-F238E27FC236}">
                <a16:creationId xmlns:a16="http://schemas.microsoft.com/office/drawing/2014/main" id="{47E3E717-6BA6-4AF4-945F-7DC8001D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234811"/>
            <a:ext cx="19145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E1592A80-4EFE-401E-8344-DA6F4F3A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9869431">
            <a:off x="1464733" y="2256632"/>
            <a:ext cx="6858000" cy="1379802"/>
          </a:xfrm>
        </p:spPr>
        <p:txBody>
          <a:bodyPr>
            <a:normAutofit/>
          </a:bodyPr>
          <a:lstStyle/>
          <a:p>
            <a:r>
              <a:rPr lang="de-DE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Immer vorab eine Spritzprobe durchführen!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3465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207</Words>
  <Application>Microsoft Office PowerPoint</Application>
  <PresentationFormat>Bildschirmpräsentation (16:10)</PresentationFormat>
  <Paragraphs>63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Das Spritzbild</vt:lpstr>
      <vt:lpstr>  Normales Spritzbild </vt:lpstr>
      <vt:lpstr>  Fehlerquelle Nr. 1</vt:lpstr>
      <vt:lpstr>  Fehlerquelle Nr. 2</vt:lpstr>
      <vt:lpstr>  Fehlerquelle Nr. 3</vt:lpstr>
      <vt:lpstr>  Fehlerquelle Nr. 4</vt:lpstr>
      <vt:lpstr>  Fehlerquelle Nr. 5</vt:lpstr>
      <vt:lpstr>  Fehlerquelle Nr. 6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Spritzprobe</dc:title>
  <dc:creator>Miriam Mulders</dc:creator>
  <cp:lastModifiedBy>Miriam Mulders</cp:lastModifiedBy>
  <cp:revision>8</cp:revision>
  <dcterms:created xsi:type="dcterms:W3CDTF">2020-10-27T13:23:37Z</dcterms:created>
  <dcterms:modified xsi:type="dcterms:W3CDTF">2021-08-30T13:08:52Z</dcterms:modified>
</cp:coreProperties>
</file>