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81" r:id="rId6"/>
    <p:sldId id="258" r:id="rId7"/>
    <p:sldId id="283" r:id="rId8"/>
    <p:sldId id="275" r:id="rId9"/>
    <p:sldId id="284" r:id="rId10"/>
    <p:sldId id="277" r:id="rId11"/>
    <p:sldId id="28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8" autoAdjust="0"/>
  </p:normalViewPr>
  <p:slideViewPr>
    <p:cSldViewPr snapToGrid="0">
      <p:cViewPr varScale="1">
        <p:scale>
          <a:sx n="58" d="100"/>
          <a:sy n="58" d="100"/>
        </p:scale>
        <p:origin x="-78" y="-1428"/>
      </p:cViewPr>
      <p:guideLst>
        <p:guide orient="horz" pos="2097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8E95-DF02-4683-9C2E-F61210B25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42942-3EB6-43F4-8D1B-FACD510CAC35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  <a:endParaRPr lang="zh-CN" altLang="en-US" sz="1800" b="1" spc="3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3925" y="252730"/>
            <a:ext cx="10163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1553825" y="6362700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200650" y="6362700"/>
            <a:ext cx="5886450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5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20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110172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110172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5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5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20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4852439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852439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5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3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3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5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3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20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8822703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8822703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5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矩形 1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3754579">
            <a:off x="8646239" y="2710457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5351447" y="2294360"/>
            <a:ext cx="2127235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zh-CN" altLang="en-US" sz="5400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图书管理系统</a:t>
            </a:r>
            <a:endParaRPr lang="zh-CN" altLang="en-US" sz="5400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3937000" y="5826760"/>
            <a:ext cx="4608830" cy="1536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114550" lvl="4" indent="-285750" algn="just" defTabSz="866775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000" spc="300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严浩鹏</a:t>
            </a:r>
            <a:endParaRPr lang="zh-CN" altLang="en-US" sz="1000" spc="300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8813">
            <a:off x="766674" y="-152910"/>
            <a:ext cx="5400719" cy="5890133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 rot="2128813">
            <a:off x="924758" y="826505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2993291">
            <a:off x="8334622" y="637864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2677225" y="2792156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zh-CN" altLang="en-US" sz="66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目</a:t>
            </a:r>
            <a:r>
              <a:rPr lang="zh-CN" altLang="en-US" sz="6600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 录</a:t>
            </a:r>
            <a:endParaRPr lang="zh-CN" altLang="en-US" sz="6600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7246610" y="2411615"/>
            <a:ext cx="24853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775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800" spc="300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总体设计</a:t>
            </a:r>
            <a:endParaRPr lang="zh-CN" altLang="en-US" sz="1800" spc="300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6552095" y="2238158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775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7246610" y="3226170"/>
            <a:ext cx="24853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775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800" spc="300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详细设计</a:t>
            </a:r>
            <a:endParaRPr lang="zh-CN" altLang="en-US" sz="1800" spc="300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3" name="矩形 259"/>
          <p:cNvSpPr>
            <a:spLocks noChangeArrowheads="1"/>
          </p:cNvSpPr>
          <p:nvPr/>
        </p:nvSpPr>
        <p:spPr bwMode="auto">
          <a:xfrm>
            <a:off x="6552095" y="3052713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775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7246610" y="4040725"/>
            <a:ext cx="24853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775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800" spc="300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数据处理</a:t>
            </a:r>
            <a:endParaRPr lang="zh-CN" altLang="en-US" sz="1800" spc="300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" name="矩形 259"/>
          <p:cNvSpPr>
            <a:spLocks noChangeArrowheads="1"/>
          </p:cNvSpPr>
          <p:nvPr/>
        </p:nvSpPr>
        <p:spPr bwMode="auto">
          <a:xfrm>
            <a:off x="6552095" y="3867268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775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50"/>
                            </p:stCondLst>
                            <p:childTnLst>
                              <p:par>
                                <p:cTn id="6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50"/>
                            </p:stCondLst>
                            <p:childTnLst>
                              <p:par>
                                <p:cTn id="8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50"/>
                            </p:stCondLst>
                            <p:childTnLst>
                              <p:par>
                                <p:cTn id="9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6" grpId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3069003">
            <a:off x="1946166" y="36023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7579577" y="2782239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0 1</a:t>
            </a:r>
            <a:endParaRPr lang="zh-CN" altLang="en-US" sz="6600" b="1" cap="all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1756038" y="2759243"/>
            <a:ext cx="42014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775" fontAlgn="base">
              <a:spcAft>
                <a:spcPct val="0"/>
              </a:spcAft>
              <a:buNone/>
            </a:pPr>
            <a:r>
              <a:rPr lang="zh-CN" altLang="en-US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总体设计</a:t>
            </a:r>
            <a:endParaRPr lang="zh-CN" altLang="en-US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650276" y="3515245"/>
            <a:ext cx="4201432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菱形 35"/>
          <p:cNvSpPr/>
          <p:nvPr/>
        </p:nvSpPr>
        <p:spPr>
          <a:xfrm rot="5400000">
            <a:off x="7074611" y="1722389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283823" y="2640305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20733" y="1619987"/>
            <a:ext cx="1096010" cy="367030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实现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607774" y="1959085"/>
            <a:ext cx="3311506" cy="71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除了实现要求的基本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功能之外还完成了其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余的选做任务。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sp>
        <p:nvSpPr>
          <p:cNvPr id="40" name="菱形 39"/>
          <p:cNvSpPr/>
          <p:nvPr/>
        </p:nvSpPr>
        <p:spPr>
          <a:xfrm rot="5400000">
            <a:off x="7074611" y="3090185"/>
            <a:ext cx="436102" cy="472240"/>
          </a:xfrm>
          <a:prstGeom prst="diamond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83823" y="4008101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20733" y="2987783"/>
            <a:ext cx="1553210" cy="643890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两种登录模式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607774" y="3326881"/>
            <a:ext cx="3311506" cy="4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管理员登录模式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读者登录模式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sp>
        <p:nvSpPr>
          <p:cNvPr id="44" name="菱形 43"/>
          <p:cNvSpPr/>
          <p:nvPr/>
        </p:nvSpPr>
        <p:spPr>
          <a:xfrm rot="5400000">
            <a:off x="7074611" y="4529970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283823" y="5447886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620733" y="4427568"/>
            <a:ext cx="1781810" cy="367030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更好的交互界面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607774" y="4766666"/>
            <a:ext cx="3311506" cy="93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能够动态地显示系统中日期，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书本种类、读者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等信息。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拟物风格给小黑框更多乐趣。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  <a:p>
            <a:pPr algn="just">
              <a:buNone/>
            </a:pP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延时符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510" y="165100"/>
            <a:ext cx="218186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 sz="20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总体设计</a:t>
            </a:r>
            <a:endParaRPr lang="zh-CN" altLang="en-US" sz="2000" b="1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743585"/>
            <a:ext cx="3931920" cy="2583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3485515"/>
            <a:ext cx="3939540" cy="256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2" grpId="0"/>
      <p:bldP spid="43" grpId="0"/>
      <p:bldP spid="44" grpId="0" animBg="1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3069003">
            <a:off x="1946166" y="36023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7579577" y="2782239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0 2</a:t>
            </a:r>
            <a:endParaRPr lang="zh-CN" altLang="en-US" sz="6600" b="1" cap="all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1756038" y="2759243"/>
            <a:ext cx="42014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775" fontAlgn="base">
              <a:spcAft>
                <a:spcPct val="0"/>
              </a:spcAft>
              <a:buNone/>
            </a:pPr>
            <a:r>
              <a:rPr lang="zh-CN" altLang="en-US" b="1" cap="all" dirty="0">
                <a:solidFill>
                  <a:srgbClr val="3F3F3F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详细设计</a:t>
            </a:r>
            <a:endParaRPr lang="zh-CN" altLang="en-US" b="1" cap="all" dirty="0">
              <a:solidFill>
                <a:srgbClr val="3F3F3F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650276" y="3515245"/>
            <a:ext cx="4201432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3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Placeholder 33"/>
          <p:cNvSpPr txBox="1"/>
          <p:nvPr/>
        </p:nvSpPr>
        <p:spPr>
          <a:xfrm>
            <a:off x="6656278" y="5312436"/>
            <a:ext cx="68834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Chain</a:t>
            </a:r>
            <a:endParaRPr lang="en-US" altLang="en-AU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9" name="Text Placeholder 33"/>
          <p:cNvSpPr txBox="1"/>
          <p:nvPr/>
        </p:nvSpPr>
        <p:spPr>
          <a:xfrm>
            <a:off x="8565901" y="5317237"/>
            <a:ext cx="76517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Queue</a:t>
            </a:r>
            <a:endParaRPr lang="en-US" altLang="en-AU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0" name="Text Placeholder 33"/>
          <p:cNvSpPr txBox="1"/>
          <p:nvPr/>
        </p:nvSpPr>
        <p:spPr>
          <a:xfrm>
            <a:off x="10596518" y="5311165"/>
            <a:ext cx="49085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endParaRPr lang="en-US" altLang="en-AU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440668" y="2213405"/>
            <a:ext cx="5016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程序主要使用的是链表以及链式队列，打开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文件以存储相关的文件信息。一个主要链表存放书本的相关信息，在该链表的每个节点当中还有一个链表存放借阅该书的读者，一个链式队列存放预约该书的读者。文件的用途分别为存放书本信息、存放借阅者信息、存放预约者信、以及存放日志的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</a:t>
            </a:r>
            <a:endParaRPr lang="zh-CN" altLang="en-US" sz="16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6" name="TextBox 1"/>
          <p:cNvSpPr txBox="1"/>
          <p:nvPr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  <a:endParaRPr lang="zh-CN" altLang="en-US" sz="1800" b="1" spc="3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3435" y="172720"/>
            <a:ext cx="2117090" cy="3987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华文楷体" panose="02010600040101010101" charset="-122"/>
              </a:rPr>
              <a:t>详细设计</a:t>
            </a:r>
            <a:endParaRPr lang="zh-CN" altLang="en-US" sz="2000" b="1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华文楷体" panose="02010600040101010101" charset="-122"/>
            </a:endParaRPr>
          </a:p>
        </p:txBody>
      </p:sp>
      <p:pic>
        <p:nvPicPr>
          <p:cNvPr id="11" name="图片 10" descr="chain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1625" y="4739005"/>
            <a:ext cx="587375" cy="587375"/>
          </a:xfrm>
          <a:prstGeom prst="rect">
            <a:avLst/>
          </a:prstGeom>
        </p:spPr>
      </p:pic>
      <p:pic>
        <p:nvPicPr>
          <p:cNvPr id="12" name="图片 11" descr="tim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6150" y="4735830"/>
            <a:ext cx="657860" cy="648335"/>
          </a:xfrm>
          <a:prstGeom prst="rect">
            <a:avLst/>
          </a:prstGeom>
        </p:spPr>
      </p:pic>
      <p:pic>
        <p:nvPicPr>
          <p:cNvPr id="13" name="图片 12" descr="file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7035" y="4739005"/>
            <a:ext cx="520065" cy="520065"/>
          </a:xfrm>
          <a:prstGeom prst="rect">
            <a:avLst/>
          </a:prstGeom>
        </p:spPr>
      </p:pic>
      <p:pic>
        <p:nvPicPr>
          <p:cNvPr id="14" name="图片 13" descr="结构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6965"/>
            <a:ext cx="6285865" cy="45008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8150" y="3552825"/>
            <a:ext cx="2393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746750" y="3672205"/>
            <a:ext cx="539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uFillTx/>
              </a:rPr>
              <a:t>.....</a:t>
            </a:r>
            <a:endParaRPr lang="en-US" altLang="zh-CN" sz="1000">
              <a:solidFill>
                <a:schemeClr val="tx1"/>
              </a:solidFill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35980" y="5009515"/>
            <a:ext cx="153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uFillTx/>
              </a:rPr>
              <a:t>.</a:t>
            </a:r>
            <a:endParaRPr lang="en-US" altLang="zh-CN" sz="1000">
              <a:solidFill>
                <a:schemeClr val="tx1"/>
              </a:solidFill>
              <a:uFillTx/>
            </a:endParaRPr>
          </a:p>
          <a:p>
            <a:r>
              <a:rPr lang="en-US" altLang="zh-CN" sz="1000">
                <a:solidFill>
                  <a:schemeClr val="tx1"/>
                </a:solidFill>
                <a:uFillTx/>
              </a:rPr>
              <a:t>.</a:t>
            </a:r>
            <a:endParaRPr lang="en-US" altLang="zh-CN" sz="1000">
              <a:solidFill>
                <a:schemeClr val="tx1"/>
              </a:solidFill>
              <a:uFillTx/>
            </a:endParaRPr>
          </a:p>
          <a:p>
            <a:r>
              <a:rPr lang="en-US" altLang="zh-CN" sz="1000">
                <a:solidFill>
                  <a:schemeClr val="tx1"/>
                </a:solidFill>
                <a:uFillTx/>
              </a:rPr>
              <a:t>.</a:t>
            </a:r>
            <a:endParaRPr lang="en-US" altLang="zh-CN" sz="1000">
              <a:solidFill>
                <a:schemeClr val="tx1"/>
              </a:solidFill>
              <a:uFillTx/>
            </a:endParaRPr>
          </a:p>
          <a:p>
            <a:endParaRPr lang="en-US" altLang="zh-CN" sz="1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68" grpId="0"/>
      <p:bldP spid="169" grpId="0"/>
      <p:bldP spid="170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3069003">
            <a:off x="1946166" y="36023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7579577" y="2782239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0 3</a:t>
            </a:r>
            <a:endParaRPr lang="zh-CN" altLang="en-US" sz="6600" b="1" cap="all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1756038" y="2759243"/>
            <a:ext cx="42014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775" fontAlgn="base">
              <a:spcAft>
                <a:spcPct val="0"/>
              </a:spcAft>
              <a:buNone/>
            </a:pPr>
            <a:r>
              <a:rPr lang="zh-CN" altLang="en-US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数据处理</a:t>
            </a:r>
            <a:endParaRPr lang="zh-CN" altLang="en-US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650276" y="3515245"/>
            <a:ext cx="4201432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3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/>
          <p:nvPr/>
        </p:nvSpPr>
        <p:spPr>
          <a:xfrm>
            <a:off x="1" y="4048919"/>
            <a:ext cx="122047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00">
              <a:defRPr/>
            </a:pPr>
            <a:endParaRPr lang="en-US" sz="3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-12700" y="4048920"/>
            <a:ext cx="12226925" cy="682625"/>
          </a:xfrm>
          <a:prstGeom prst="rect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00">
              <a:defRPr/>
            </a:pPr>
            <a:endParaRPr lang="en-US" sz="32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5611" y="4159000"/>
            <a:ext cx="15532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文件更改步骤</a:t>
            </a:r>
            <a:endParaRPr lang="zh-CN" altLang="en-US" b="1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1477963" y="4796632"/>
            <a:ext cx="2328863" cy="101346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fontAlgn="auto"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通过新建一个文件，将旧的文件中不需要删除的内容写入新的文件，关闭新旧两个文件，移除旧文件，新文件重命名为旧文件的名字。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19396" y="4159000"/>
            <a:ext cx="15532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同步书本修改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4932364" y="4796632"/>
            <a:ext cx="2327275" cy="119761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fontAlgn="auto"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通过新建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long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型变量暂存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ftell(fp)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函数的返回值记录当前位置，通过计数器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记录节点次序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跳转到要修改的节点位置，修改节点信息，再通过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long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型变量，利用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fseek()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回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原位置。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53190" y="4159000"/>
            <a:ext cx="155321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错误输入处理</a:t>
            </a:r>
            <a:endParaRPr lang="zh-CN" altLang="en-US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8385177" y="4796632"/>
            <a:ext cx="2328863" cy="119761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fontAlgn="auto"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若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scanf()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函数没有哦接收到指定类型的数据返回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，并把读入的数据再次输出到缓冲区，进入循环，循环中的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scanf()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会把缓冲区中的数据读走，然后把错误输入输出到</a:t>
            </a:r>
            <a:r>
              <a:rPr lang="en-US" altLang="zh-CN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Log</a:t>
            </a: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文件。</a:t>
            </a:r>
            <a:endParaRPr lang="zh-CN" altLang="en-US" sz="1200" dirty="0">
              <a:solidFill>
                <a:srgbClr val="3F3F3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文件更改步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680845"/>
            <a:ext cx="4450080" cy="2306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7560" y="165735"/>
            <a:ext cx="2125345" cy="3987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2000">
                <a:latin typeface="幼圆" panose="02010509060101010101" charset="-122"/>
                <a:ea typeface="幼圆" panose="02010509060101010101" charset="-122"/>
              </a:rPr>
              <a:t>    </a:t>
            </a:r>
            <a:r>
              <a:rPr lang="zh-CN" altLang="en-US" sz="2000">
                <a:latin typeface="幼圆" panose="02010509060101010101" charset="-122"/>
                <a:ea typeface="幼圆" panose="02010509060101010101" charset="-122"/>
              </a:rPr>
              <a:t>数据处理</a:t>
            </a:r>
            <a:endParaRPr lang="zh-CN" altLang="en-US" sz="2000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同步修改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30" y="1388110"/>
            <a:ext cx="4004945" cy="2995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1E1E1E">
                  <a:alpha val="100000"/>
                </a:srgbClr>
              </a:clrFrom>
              <a:clrTo>
                <a:srgbClr val="1E1E1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9355" y="1838960"/>
            <a:ext cx="4436745" cy="199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/>
          <p:cNvSpPr/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3754579">
            <a:off x="8646239" y="2710457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5351447" y="2294360"/>
            <a:ext cx="21272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54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EN</a:t>
            </a:r>
            <a:r>
              <a:rPr lang="en-US" altLang="zh-CN" sz="5400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D</a:t>
            </a:r>
            <a:endParaRPr lang="zh-CN" altLang="en-US" sz="5400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5351447" y="2952759"/>
            <a:ext cx="3194276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28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THANK  YOU</a:t>
            </a:r>
            <a:endParaRPr lang="en-US" altLang="zh-CN" sz="2800" b="1" cap="all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defTabSz="866775" fontAlgn="base">
              <a:spcAft>
                <a:spcPct val="0"/>
              </a:spcAft>
              <a:buNone/>
            </a:pPr>
            <a:r>
              <a:rPr lang="zh-CN" altLang="en-US" sz="2800" b="1" cap="all" spc="600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感谢聆听</a:t>
            </a:r>
            <a:r>
              <a:rPr lang="en-US" altLang="zh-CN" sz="2800" b="1" cap="all" spc="600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!</a:t>
            </a:r>
            <a:endParaRPr lang="en-US" altLang="zh-CN" sz="2800" b="1" cap="all" spc="600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3937065" y="5827012"/>
            <a:ext cx="4608658" cy="24574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775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spc="300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菜得真实，请各位多多指教。</a:t>
            </a:r>
            <a:endParaRPr lang="zh-CN" altLang="en-US" sz="1600" spc="300" dirty="0">
              <a:solidFill>
                <a:schemeClr val="bg1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29" grpId="0" bldLvl="0" animBg="1"/>
    </p:bldLst>
  </p:timing>
</p:sld>
</file>

<file path=ppt/tags/tag1.xml><?xml version="1.0" encoding="utf-8"?>
<p:tagLst xmlns:p="http://schemas.openxmlformats.org/presentationml/2006/main">
  <p:tag name="ISPRING_ULTRA_SCORM_COURSE_ID" val="D57EEFA8-6B3F-4219-B1E5-48C2C98A03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简约线条"/>
</p:tagLst>
</file>

<file path=ppt/theme/theme1.xml><?xml version="1.0" encoding="utf-8"?>
<a:theme xmlns:a="http://schemas.openxmlformats.org/drawingml/2006/main" name="第一PPT，www.1ppt.com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D2D3"/>
      </a:accent1>
      <a:accent2>
        <a:srgbClr val="3F3F3F"/>
      </a:accent2>
      <a:accent3>
        <a:srgbClr val="FFD2D3"/>
      </a:accent3>
      <a:accent4>
        <a:srgbClr val="3F3F3F"/>
      </a:accent4>
      <a:accent5>
        <a:srgbClr val="FFD2D3"/>
      </a:accent5>
      <a:accent6>
        <a:srgbClr val="FFD2D3"/>
      </a:accent6>
      <a:hlink>
        <a:srgbClr val="3F3F3F"/>
      </a:hlink>
      <a:folHlink>
        <a:srgbClr val="FFD2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自定义</PresentationFormat>
  <Paragraphs>107</Paragraphs>
  <Slides>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Lato Regular</vt:lpstr>
      <vt:lpstr>Lato Light</vt:lpstr>
      <vt:lpstr>Calibri</vt:lpstr>
      <vt:lpstr>等线</vt:lpstr>
      <vt:lpstr>Calibri</vt:lpstr>
      <vt:lpstr>Arial Unicode MS</vt:lpstr>
      <vt:lpstr>Lantinghei SC Demibold</vt:lpstr>
      <vt:lpstr>华文黑体</vt:lpstr>
      <vt:lpstr>黑体</vt:lpstr>
      <vt:lpstr>Open Sans Light</vt:lpstr>
      <vt:lpstr>Segoe Print</vt:lpstr>
      <vt:lpstr>Open Sans</vt:lpstr>
      <vt:lpstr>Arial</vt:lpstr>
      <vt:lpstr>华文琥珀</vt:lpstr>
      <vt:lpstr>华文彩云</vt:lpstr>
      <vt:lpstr>华文新魏</vt:lpstr>
      <vt:lpstr>华文中宋</vt:lpstr>
      <vt:lpstr>华文楷体</vt:lpstr>
      <vt:lpstr>幼圆</vt:lpstr>
      <vt:lpstr>华文细黑</vt:lpstr>
      <vt:lpstr>华文宋体</vt:lpstr>
      <vt:lpstr>华文行楷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多边形三角形</dc:title>
  <dc:creator>第一PPT</dc:creator>
  <cp:keywords>www.1ppt.com</cp:keywords>
  <dc:description>www.1ppt.com</dc:description>
  <cp:lastModifiedBy>nyan</cp:lastModifiedBy>
  <cp:revision>64</cp:revision>
  <dcterms:created xsi:type="dcterms:W3CDTF">2017-08-21T23:27:00Z</dcterms:created>
  <dcterms:modified xsi:type="dcterms:W3CDTF">2019-04-16T09:57:02Z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