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56" r:id="rId3"/>
    <p:sldId id="317" r:id="rId4"/>
    <p:sldId id="283" r:id="rId5"/>
    <p:sldId id="318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1" r:id="rId17"/>
    <p:sldId id="332" r:id="rId18"/>
    <p:sldId id="333" r:id="rId19"/>
    <p:sldId id="348" r:id="rId20"/>
    <p:sldId id="349" r:id="rId21"/>
    <p:sldId id="335" r:id="rId22"/>
    <p:sldId id="336" r:id="rId23"/>
    <p:sldId id="338" r:id="rId24"/>
    <p:sldId id="337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5" autoAdjust="0"/>
    <p:restoredTop sz="94384" autoAdjust="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2019-03-28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We </a:t>
                </a:r>
                <a:r>
                  <a:rPr lang="en-US" altLang="zh-CN" dirty="0"/>
                  <a:t>see that </a:t>
                </a:r>
                <a:r>
                  <a:rPr lang="en-US" altLang="zh-CN" dirty="0" smtClean="0"/>
                  <a:t>if a </a:t>
                </a:r>
                <a:r>
                  <a:rPr lang="en-US" altLang="zh-CN" dirty="0"/>
                  <a:t>point is far from the separating hyperplane, then we may be </a:t>
                </a:r>
                <a:r>
                  <a:rPr lang="en-US" altLang="zh-CN" dirty="0" smtClean="0"/>
                  <a:t>significantly more </a:t>
                </a:r>
                <a:r>
                  <a:rPr lang="en-US" altLang="zh-CN" dirty="0"/>
                  <a:t>confident in our predictions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Again</a:t>
                </a:r>
                <a:r>
                  <a:rPr lang="en-US" altLang="zh-CN" dirty="0"/>
                  <a:t>, informally we think it’d be nice </a:t>
                </a:r>
                <a:r>
                  <a:rPr lang="en-US" altLang="zh-CN" dirty="0" smtClean="0"/>
                  <a:t>if,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given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 training set</a:t>
                </a:r>
                <a:r>
                  <a:rPr lang="en-US" altLang="zh-CN" dirty="0"/>
                  <a:t>, we manage 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find a decision boundary </a:t>
                </a:r>
                <a:r>
                  <a:rPr lang="en-US" altLang="zh-CN" dirty="0"/>
                  <a:t>that allows </a:t>
                </a:r>
                <a:r>
                  <a:rPr lang="en-US" altLang="zh-CN" dirty="0" smtClean="0"/>
                  <a:t>us 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make all correct and confident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predictions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on the training examples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From now, we’ll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altLang="zh-CN" dirty="0" smtClean="0"/>
                  <a:t> to denote the class labels.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Also, we will use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and write our classifier as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01" b="-6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the functional and geometric 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From now, we’ll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altLang="zh-CN" dirty="0" smtClean="0"/>
                  <a:t> to denote the class labels.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Also, we will use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and write our classifier as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>Given </a:t>
                </a:r>
                <a:r>
                  <a:rPr lang="en-US" altLang="zh-CN" dirty="0" smtClean="0"/>
                  <a:t>a training </a:t>
                </a:r>
                <a:r>
                  <a:rPr lang="en-US" altLang="zh-CN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define the </a:t>
                </a:r>
                <a:r>
                  <a:rPr lang="en-US" altLang="zh-CN" dirty="0" smtClean="0"/>
                  <a:t>functional margin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with respect </a:t>
                </a:r>
                <a:r>
                  <a:rPr lang="en-US" altLang="zh-CN" dirty="0"/>
                  <a:t>to the training example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 +1, for </a:t>
                </a:r>
                <a:r>
                  <a:rPr lang="en-US" altLang="zh-CN" dirty="0"/>
                  <a:t>our prediction to be confident and </a:t>
                </a:r>
                <a:r>
                  <a:rPr lang="en-US" altLang="zh-CN" dirty="0" smtClean="0"/>
                  <a:t>correct,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to be a large positive number.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if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 -</a:t>
                </a:r>
                <a:r>
                  <a:rPr lang="en-US" altLang="zh-CN" dirty="0" smtClean="0"/>
                  <a:t>1, then for the functional margin to be large,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to be a large negative number.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97" b="-19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the functional and geometric 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>Given </a:t>
                </a:r>
                <a:r>
                  <a:rPr lang="en-US" altLang="zh-CN" dirty="0" smtClean="0"/>
                  <a:t>a training </a:t>
                </a:r>
                <a:r>
                  <a:rPr lang="en-US" altLang="zh-CN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define the </a:t>
                </a:r>
                <a:r>
                  <a:rPr lang="en-US" altLang="zh-CN" dirty="0" smtClean="0"/>
                  <a:t>functional margin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</a:t>
                </a:r>
                <a:r>
                  <a:rPr lang="en-US" altLang="zh-CN" dirty="0"/>
                  <a:t>our prediction to be confident and </a:t>
                </a:r>
                <a:r>
                  <a:rPr lang="en-US" altLang="zh-CN" dirty="0" smtClean="0"/>
                  <a:t>correct, for </a:t>
                </a:r>
                <a:r>
                  <a:rPr lang="en-US" altLang="zh-CN" dirty="0"/>
                  <a:t>the functional margin to be large</a:t>
                </a:r>
                <a:r>
                  <a:rPr lang="en-US" altLang="zh-C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= +1, 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to be a large positive number.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if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 -</a:t>
                </a:r>
                <a:r>
                  <a:rPr lang="en-US" altLang="zh-CN" dirty="0" smtClean="0"/>
                  <a:t>1,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to be a large negative number.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Hence, a large functional margin represents a confident and a</a:t>
                </a:r>
                <a:br>
                  <a:rPr lang="en-US" altLang="zh-CN" dirty="0"/>
                </a:br>
                <a:r>
                  <a:rPr lang="en-US" altLang="zh-CN" dirty="0"/>
                  <a:t>correct prediction. </a:t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812" b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the functional and geometric 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>Given </a:t>
                </a:r>
                <a:r>
                  <a:rPr lang="en-US" altLang="zh-CN" dirty="0" smtClean="0"/>
                  <a:t>a training </a:t>
                </a:r>
                <a:r>
                  <a:rPr lang="en-US" altLang="zh-CN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define the </a:t>
                </a:r>
                <a:r>
                  <a:rPr lang="en-US" altLang="zh-CN" dirty="0" smtClean="0"/>
                  <a:t>functional margin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A </a:t>
                </a:r>
                <a:r>
                  <a:rPr lang="en-US" altLang="zh-CN" dirty="0"/>
                  <a:t>large functional margin represents a confident and </a:t>
                </a:r>
                <a:r>
                  <a:rPr lang="en-US" altLang="zh-CN" dirty="0" smtClean="0"/>
                  <a:t>a correct </a:t>
                </a:r>
                <a:r>
                  <a:rPr lang="en-US" altLang="zh-CN" dirty="0"/>
                  <a:t>prediction.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I</a:t>
                </a:r>
                <a:r>
                  <a:rPr lang="en-US" altLang="zh-CN" dirty="0" smtClean="0"/>
                  <a:t>f </a:t>
                </a:r>
                <a:r>
                  <a:rPr lang="en-US" altLang="zh-CN" dirty="0"/>
                  <a:t>we replace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with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then 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this would not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at </a:t>
                </a:r>
                <a:r>
                  <a:rPr lang="en-US" altLang="zh-CN" dirty="0" smtClean="0"/>
                  <a:t>all. </a:t>
                </a:r>
                <a:r>
                  <a:rPr lang="en-US" altLang="zh-CN" dirty="0"/>
                  <a:t>(depends only on the sign, but not on the magnitude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同一个输入样本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/>
                  <a:t>Intuitively, it might therefore make sense to impose</a:t>
                </a:r>
                <a:br>
                  <a:rPr lang="en-US" altLang="zh-CN" dirty="0"/>
                </a:br>
                <a:r>
                  <a:rPr lang="en-US" altLang="zh-CN" dirty="0"/>
                  <a:t>some sort of normalization condition such as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812" b="-17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the functional and geometric 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>Given </a:t>
                </a:r>
                <a:r>
                  <a:rPr lang="en-US" altLang="zh-CN" dirty="0" smtClean="0"/>
                  <a:t>a training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set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we define the </a:t>
                </a:r>
                <a:r>
                  <a:rPr lang="en-US" altLang="zh-CN" dirty="0" smtClean="0"/>
                  <a:t>functional margin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with respect to the training </a:t>
                </a:r>
                <a:r>
                  <a:rPr lang="en-US" altLang="zh-CN" dirty="0" smtClean="0"/>
                  <a:t>set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6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geometric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the picture below: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The </a:t>
                </a:r>
                <a:r>
                  <a:rPr lang="en-US" altLang="zh-CN" dirty="0"/>
                  <a:t>decision </a:t>
                </a:r>
                <a:r>
                  <a:rPr lang="en-US" altLang="zh-CN" dirty="0" smtClean="0"/>
                  <a:t>boundary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dirty="0" err="1" smtClean="0"/>
                  <a:t>correspoding</a:t>
                </a:r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is orthogonal to the hyperplane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the point at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given by the line segment AB.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For a positive training example at A.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15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5" y="2390785"/>
            <a:ext cx="4648849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0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geometric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margins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the point at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 For a positive training example at 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More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generally</a:t>
                </a:r>
                <a:r>
                  <a:rPr lang="en-US" altLang="zh-CN" dirty="0"/>
                  <a:t>, the geometric </a:t>
                </a:r>
                <a:r>
                  <a:rPr lang="en-US" altLang="zh-CN" dirty="0" smtClean="0"/>
                  <a:t>margin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with respect to a training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to be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then the functional margin equals the geometric margin.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geometric margin is invariant to rescaling of the </a:t>
                </a:r>
                <a:r>
                  <a:rPr lang="en-US" altLang="zh-CN" dirty="0" smtClean="0"/>
                  <a:t>parameters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913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Given </a:t>
            </a:r>
            <a:r>
              <a:rPr lang="en-US" altLang="zh-CN" dirty="0">
                <a:solidFill>
                  <a:srgbClr val="FF0000"/>
                </a:solidFill>
              </a:rPr>
              <a:t>a training </a:t>
            </a: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r>
              <a:rPr lang="en-US" altLang="zh-CN" dirty="0" smtClean="0"/>
              <a:t>, it seems from our previous discussion that a natural desideratum is to </a:t>
            </a:r>
            <a:r>
              <a:rPr lang="en-US" altLang="zh-CN" dirty="0" smtClean="0">
                <a:solidFill>
                  <a:srgbClr val="FF0000"/>
                </a:solidFill>
              </a:rPr>
              <a:t>try to find a decision boundary that maximizes the geometric margin</a:t>
            </a:r>
            <a:r>
              <a:rPr lang="en-US" altLang="zh-CN" dirty="0" smtClean="0"/>
              <a:t>, since this would reflect a very confident set of predictions on the training set and a good “fit” to the training data. Specifically, this will result in a classifier that separates the positive and the negative training examples with a “gap” (geometric margin).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4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 training set that is linearly separable</a:t>
                </a:r>
                <a:r>
                  <a:rPr lang="en-US" altLang="zh-CN" dirty="0" smtClean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  <a:r>
                  <a:rPr lang="en-US" altLang="zh-CN" dirty="0" smtClean="0"/>
                  <a:t> the </a:t>
                </a:r>
                <a:r>
                  <a:rPr lang="en-US" altLang="zh-CN" dirty="0"/>
                  <a:t>following optimization problem: </a:t>
                </a:r>
                <a:r>
                  <a:rPr lang="en-US" altLang="zh-CN" dirty="0" smtClean="0"/>
                  <a:t>I.e., we want to maximize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,subject to each training example having functional margin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 The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constraint moreover ensures that the functional margin equals to the geometric margin, so we are also guaranteed that all the geometric margins are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r>
                  <a:rPr lang="en-US" altLang="zh-CN" dirty="0" smtClean="0"/>
                  <a:t>    </a:t>
                </a:r>
                <a:r>
                  <a:rPr lang="en-US" altLang="zh-CN" dirty="0" smtClean="0"/>
                  <a:t>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</a:t>
                </a:r>
                <a:r>
                  <a:rPr lang="en-US" altLang="zh-CN" dirty="0" smtClean="0"/>
                  <a:t>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3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 training set that is linearly separable</a:t>
                </a:r>
                <a:r>
                  <a:rPr lang="en-US" altLang="zh-CN" dirty="0" smtClean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  <a:r>
                  <a:rPr lang="en-US" altLang="zh-CN" dirty="0" smtClean="0"/>
                  <a:t> the </a:t>
                </a:r>
                <a:r>
                  <a:rPr lang="en-US" altLang="zh-CN" dirty="0"/>
                  <a:t>following optimization problem: </a:t>
                </a:r>
                <a:r>
                  <a:rPr lang="en-US" altLang="zh-CN" dirty="0" smtClean="0"/>
                  <a:t>I.e., we want to maximize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,subject to each training example having functional margin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 The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constraint moreover ensures that the functional margin equals to the geometric margin, so we are also guaranteed that all the geometric margins are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r>
                  <a:rPr lang="en-US" altLang="zh-CN" dirty="0" smtClean="0"/>
                  <a:t>    </a:t>
                </a:r>
                <a:r>
                  <a:rPr lang="en-US" altLang="zh-CN" dirty="0" smtClean="0"/>
                  <a:t>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</a:t>
                </a:r>
                <a:r>
                  <a:rPr lang="en-US" altLang="zh-CN" dirty="0" smtClean="0"/>
                  <a:t>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Support Vector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参考资料：</a:t>
            </a:r>
            <a:r>
              <a:rPr lang="en-US" altLang="zh-CN" dirty="0" smtClean="0"/>
              <a:t>[Andrew Ng] CS229 Lecture notes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 training set that is linearly separable</a:t>
                </a:r>
                <a:r>
                  <a:rPr lang="en-US" altLang="zh-CN" dirty="0" smtClean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  <a:r>
                  <a:rPr lang="en-US" altLang="zh-CN" dirty="0" smtClean="0"/>
                  <a:t> the </a:t>
                </a:r>
                <a:r>
                  <a:rPr lang="en-US" altLang="zh-CN" dirty="0"/>
                  <a:t>following optimization problem: </a:t>
                </a:r>
                <a:r>
                  <a:rPr lang="en-US" altLang="zh-CN" dirty="0" smtClean="0"/>
                  <a:t>I.e., we want to maximize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,subject to each training example having functional margin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 The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constraint moreover ensures that the functional margin equals to the geometric margin, so we are also guaranteed that all the geometric margins are at least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r>
                  <a:rPr lang="en-US" altLang="zh-CN" dirty="0" smtClean="0"/>
                  <a:t>    </a:t>
                </a:r>
                <a:r>
                  <a:rPr lang="en-US" altLang="zh-CN" dirty="0" smtClean="0"/>
                  <a:t>s.t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</a:t>
                </a:r>
                <a:r>
                  <a:rPr lang="en-US" altLang="zh-CN" dirty="0" smtClean="0"/>
                  <a:t> 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a training set that is linearly separable.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The “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” constraint is a nasty (non-convex) one.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Recall: we can add an arbitrary scaling constraint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without changing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anything</a:t>
                </a:r>
                <a:r>
                  <a:rPr lang="en-US" altLang="zh-CN" dirty="0" smtClean="0"/>
                  <a:t>.   Consider: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4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a training set that is linearly separable.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Consider: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Lagrange duality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7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</a:t>
            </a:r>
            <a:r>
              <a:rPr lang="en-US" altLang="zh-CN" sz="2800" dirty="0">
                <a:latin typeface="+mn-lt"/>
                <a:ea typeface="+mn-ea"/>
                <a:cs typeface="+mn-cs"/>
              </a:rPr>
              <a:t>optimal margin </a:t>
            </a:r>
            <a:r>
              <a:rPr lang="en-US" altLang="zh-CN" sz="2800" dirty="0" smtClean="0">
                <a:latin typeface="+mn-lt"/>
                <a:ea typeface="+mn-ea"/>
                <a:cs typeface="+mn-cs"/>
              </a:rPr>
              <a:t>classifier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now, we will assume that we are given a training set that is linearly separable.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How </a:t>
                </a:r>
                <a:r>
                  <a:rPr lang="en-US" altLang="zh-CN" dirty="0"/>
                  <a:t>will we find the one </a:t>
                </a:r>
                <a:r>
                  <a:rPr lang="en-US" altLang="zh-CN" dirty="0" smtClean="0"/>
                  <a:t>that achieves </a:t>
                </a:r>
                <a:r>
                  <a:rPr lang="en-US" altLang="zh-CN" dirty="0"/>
                  <a:t>the maximum geometric margin?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Lagrange duality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attributes : the “original” input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features :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 : the feature mapping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Rather than applying SVMs using the original input attributes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we may instead want to learn using some features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To do so, we simply need to go over our previous algorithm, and replace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everywhere in it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38" b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attributes : the “original” input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features :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 : the feature mapping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Since the algorithm can be written entirely in terms of the inner products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 this means that we would replace all those inner products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Define the corresponding Kernel to be: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everywhere we previously had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in our algorithm, we could simply replace it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 and our algorithm would now be learning using the features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we could easily compute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by finding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and taking their inner product.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Whatis</a:t>
                </a:r>
                <a:r>
                  <a:rPr lang="en-US" altLang="zh-CN" dirty="0" smtClean="0"/>
                  <a:t> more interesting is that often,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may be very inexpensive to calculate, even though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itself may be very expensive to calculate(perhaps because it is an extremely high dimensional vector).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In such settings, an efficient way to calculate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we can get SVMs to learn in the high dimensional feature space given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, but without ever having to explicitly find or represent vectors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Intuitively, we can think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as some measurement of how similar are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, or of how similar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are close together, then we might expect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to be large. Conversely,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 smtClean="0"/>
                  <a:t> are far apart, …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be small.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Gaussian kernel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reasonable measure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’s similarity, and is close to 1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 are close, and near 0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 are far apart.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Corresponds to an infinite dimensional feature mapping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333" b="-8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some finite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Define the Kernel Matrix to be a square,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 is a valid kernel (i.e., if it corresponds to some feature mapping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), then the corresponding Kernel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 is symmetric positive semidefinite.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Theorem (Mercer). Necessary and Sufficient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Given a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, apart from trying to find a feature mapping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 that corresponds to it, this theorem therefore gives another way of testing if it is a valid kernel.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4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Kernels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the digit recognition problem, in which given an image (16x16 pixels) of a handwritten digit (0-9)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Using the Gaussian kernel, SVMs are able to obtain extremely good performance on this problem.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This was particularly surprising since the input attributes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were just 256-dimensional vectors of the image pixel intensity values, and the system had no prior knowledge about vision, or even about which pixels are adjacent to which other ones.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Keep in mind that the idea of kernels has significantly broader applicability than SVMs. : algorithm only inner products </a:t>
                </a:r>
                <a:r>
                  <a:rPr lang="en-US" altLang="zh-CN" dirty="0" err="1" smtClean="0"/>
                  <a:t>bwtween</a:t>
                </a:r>
                <a:r>
                  <a:rPr lang="en-US" altLang="zh-CN" dirty="0" smtClean="0"/>
                  <a:t> input attribute vectors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39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2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Support Vector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SVMs </a:t>
            </a:r>
            <a:r>
              <a:rPr lang="en-US" altLang="zh-CN" dirty="0"/>
              <a:t>are among the best (and many believe are indeed the best</a:t>
            </a:r>
            <a:r>
              <a:rPr lang="en-US" altLang="zh-CN" dirty="0" smtClean="0"/>
              <a:t>) “</a:t>
            </a:r>
            <a:r>
              <a:rPr lang="en-US" altLang="zh-CN" dirty="0"/>
              <a:t>off-the-shelf” supervised learning algorithms.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Regularization and the non-separable case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While mapping data to a high dimensional feature space via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 does generally increase the likelihood that the data in separable, we can’t guarantee that it always will be so.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Also, in some cases it is not clear that finding a separating hyperplane is exactly what we’d want to do, since that might be susceptible to outliers.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64" y="4228733"/>
            <a:ext cx="7373379" cy="2629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Regularization and the non-separable case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non-linearly separable datasets +  be less sensitive to outliers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Thus, examples are now permitted to have margin less than 1. if an example has functional margin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we would pay a cost of the objective function being increased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38" b="-1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SMO algorithm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Coordinate Ascent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Loop until convergence: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}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+mn-ea"/>
                <a:cs typeface="+mn-cs"/>
              </a:rPr>
              <a:t>The SMO algorithm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the SMO 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机器学习实战     </a:t>
            </a:r>
            <a:r>
              <a:rPr lang="en-US" altLang="zh-CN" smtClean="0"/>
              <a:t>libsvm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08" y="2779962"/>
            <a:ext cx="9215784" cy="3126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6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margins and the idea of separating data with a large “gap”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the optimal margin classifier, which will lead us into a digression on Lagrange duality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kernels, which give a way to apply SVMs efficiently in very high dimensional (such as </a:t>
            </a:r>
            <a:r>
              <a:rPr lang="en-US" altLang="zh-CN" dirty="0" err="1"/>
              <a:t>infinitedimensional</a:t>
            </a:r>
            <a:r>
              <a:rPr lang="en-US" altLang="zh-CN" dirty="0"/>
              <a:t>) feature spaces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SMO algorithm, which gives an efficient implementation of SVMs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margins and the idea of separating data with a large “gap” 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zh-CN" altLang="en-US" sz="2000" dirty="0" smtClean="0"/>
                  <a:t>边缘，余地，页边空白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Consider logistic </a:t>
                </a:r>
                <a:r>
                  <a:rPr lang="en-US" altLang="zh-CN" dirty="0" smtClean="0"/>
                  <a:t>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&lt;0.5,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</a:t>
                </a:r>
                <a:r>
                  <a:rPr lang="en-US" altLang="zh-CN" dirty="0"/>
                  <a:t>a  positive training </a:t>
                </a:r>
                <a:r>
                  <a:rPr lang="en-US" altLang="zh-CN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is</a:t>
                </a:r>
                <a:r>
                  <a:rPr lang="en-US" altLang="zh-CN" dirty="0"/>
                  <a:t>, the larger also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thus also the higher our degree of “</a:t>
                </a:r>
                <a:r>
                  <a:rPr lang="en-US" altLang="zh-CN" dirty="0" smtClean="0"/>
                  <a:t>confidence” that </a:t>
                </a:r>
                <a:r>
                  <a:rPr lang="en-US" altLang="zh-CN" dirty="0"/>
                  <a:t>the label is 1.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margins and the idea of separating data with a large “gap” 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zh-CN" altLang="en-US" sz="2000" dirty="0" smtClean="0"/>
                  <a:t>边缘，余地，页边空白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Consider logistic </a:t>
                </a:r>
                <a:r>
                  <a:rPr lang="en-US" altLang="zh-CN" dirty="0" smtClean="0"/>
                  <a:t>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&lt;0.5,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</a:t>
                </a:r>
                <a:r>
                  <a:rPr lang="en-US" altLang="zh-CN" dirty="0"/>
                  <a:t>a  positive training </a:t>
                </a:r>
                <a:r>
                  <a:rPr lang="en-US" altLang="zh-CN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Thus</a:t>
                </a:r>
                <a:r>
                  <a:rPr lang="en-US" altLang="zh-CN" dirty="0"/>
                  <a:t>, informally we can think of our prediction as being</a:t>
                </a:r>
                <a:br>
                  <a:rPr lang="en-US" altLang="zh-CN" dirty="0"/>
                </a:br>
                <a:r>
                  <a:rPr lang="en-US" altLang="zh-CN" dirty="0"/>
                  <a:t>a very confident one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margins and the idea of separating data with a large “gap” 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zh-CN" altLang="en-US" sz="2000" dirty="0" smtClean="0"/>
                  <a:t>边缘，余地，页边空白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Consider logistic </a:t>
                </a:r>
                <a:r>
                  <a:rPr lang="en-US" altLang="zh-CN" dirty="0" smtClean="0"/>
                  <a:t>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&lt;0.5,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Consider </a:t>
                </a:r>
                <a:r>
                  <a:rPr lang="en-US" altLang="zh-CN" dirty="0"/>
                  <a:t>a  positive training </a:t>
                </a:r>
                <a:r>
                  <a:rPr lang="en-US" altLang="zh-CN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1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Similarly</a:t>
                </a:r>
                <a:r>
                  <a:rPr lang="en-US" altLang="zh-CN" dirty="0"/>
                  <a:t>, we think of </a:t>
                </a:r>
                <a:r>
                  <a:rPr lang="en-US" altLang="zh-CN" dirty="0" smtClean="0"/>
                  <a:t>logistic regression </a:t>
                </a:r>
                <a:r>
                  <a:rPr lang="en-US" altLang="zh-CN" dirty="0"/>
                  <a:t>as making a very confident prediction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7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margins and the idea of separating data with a large “gap” 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zh-CN" altLang="en-US" sz="2000" dirty="0" smtClean="0"/>
                  <a:t>边缘，余地，页边空白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Thus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a </a:t>
                </a:r>
                <a:r>
                  <a:rPr lang="en-US" altLang="zh-CN" dirty="0"/>
                  <a:t>very confident one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≫0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Similarly, </a:t>
                </a:r>
                <a:r>
                  <a:rPr lang="en-US" altLang="zh-CN" dirty="0" smtClean="0"/>
                  <a:t>a </a:t>
                </a:r>
                <a:r>
                  <a:rPr lang="en-US" altLang="zh-CN" dirty="0"/>
                  <a:t>very confident prediction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Given a </a:t>
                </a:r>
                <a:r>
                  <a:rPr lang="en-US" altLang="zh-CN" dirty="0"/>
                  <a:t>training </a:t>
                </a:r>
                <a:r>
                  <a:rPr lang="en-US" altLang="zh-CN" dirty="0" smtClean="0"/>
                  <a:t>set: informally, a </a:t>
                </a:r>
                <a:r>
                  <a:rPr lang="en-US" altLang="zh-CN" dirty="0"/>
                  <a:t>good fit </a:t>
                </a:r>
                <a:r>
                  <a:rPr lang="en-US" altLang="zh-CN" dirty="0" smtClean="0"/>
                  <a:t>to the </a:t>
                </a:r>
                <a:r>
                  <a:rPr lang="en-US" altLang="zh-CN" dirty="0"/>
                  <a:t>training </a:t>
                </a:r>
                <a:r>
                  <a:rPr lang="en-US" altLang="zh-CN" dirty="0" smtClean="0"/>
                  <a:t>data if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find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Since this would reflect a very confident (and correct) set of classifications for all the training examples.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7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2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+mn-lt"/>
                <a:ea typeface="+mn-ea"/>
                <a:cs typeface="+mn-cs"/>
              </a:rPr>
              <a:t>Support Vector Machines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For a different type of intuition, consider the following figure: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‘x’ : positive training examples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‘o’ : negative training examples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a decision </a:t>
                </a:r>
                <a:r>
                  <a:rPr lang="en-US" altLang="zh-CN" dirty="0" smtClean="0"/>
                  <a:t>boundary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three points : A, B,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quite confident that A : positive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C positive  negative ?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- much confident about our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prediction at A than at C.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14" y="2312842"/>
            <a:ext cx="4858428" cy="4410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3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942</Words>
  <Application>Microsoft Office PowerPoint</Application>
  <PresentationFormat>宽屏</PresentationFormat>
  <Paragraphs>227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Wingdings</vt:lpstr>
      <vt:lpstr>Office 主题​​</vt:lpstr>
      <vt:lpstr>2019-03-28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the functional and geometric margins</vt:lpstr>
      <vt:lpstr>the functional and geometric margins</vt:lpstr>
      <vt:lpstr>the functional and geometric margins</vt:lpstr>
      <vt:lpstr>the functional and geometric margins</vt:lpstr>
      <vt:lpstr>geometric margins</vt:lpstr>
      <vt:lpstr>geometric margins</vt:lpstr>
      <vt:lpstr>The optimal margin classifier</vt:lpstr>
      <vt:lpstr>The optimal margin classifier</vt:lpstr>
      <vt:lpstr>The optimal margin classifier</vt:lpstr>
      <vt:lpstr>The optimal margin classifier</vt:lpstr>
      <vt:lpstr>The optimal margin classifier</vt:lpstr>
      <vt:lpstr>The optimal margin classifier</vt:lpstr>
      <vt:lpstr>The optimal margin classifier</vt:lpstr>
      <vt:lpstr>Kernels</vt:lpstr>
      <vt:lpstr>Kernels</vt:lpstr>
      <vt:lpstr>Kernels</vt:lpstr>
      <vt:lpstr>Kernels</vt:lpstr>
      <vt:lpstr>Kernels</vt:lpstr>
      <vt:lpstr>Kernels</vt:lpstr>
      <vt:lpstr>Regularization and the non-separable case</vt:lpstr>
      <vt:lpstr>Regularization and the non-separable case</vt:lpstr>
      <vt:lpstr>The SMO algorithm</vt:lpstr>
      <vt:lpstr>The SMO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411</cp:revision>
  <dcterms:created xsi:type="dcterms:W3CDTF">2018-07-01T05:46:43Z</dcterms:created>
  <dcterms:modified xsi:type="dcterms:W3CDTF">2019-04-03T11:00:06Z</dcterms:modified>
</cp:coreProperties>
</file>