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6"/>
  </p:notesMasterIdLst>
  <p:handoutMasterIdLst>
    <p:handoutMasterId r:id="rId247"/>
  </p:handoutMasterIdLst>
  <p:sldIdLst>
    <p:sldId id="257" r:id="rId2"/>
    <p:sldId id="43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7" r:id="rId50"/>
    <p:sldId id="308" r:id="rId51"/>
    <p:sldId id="309" r:id="rId52"/>
    <p:sldId id="310" r:id="rId53"/>
    <p:sldId id="311" r:id="rId54"/>
    <p:sldId id="313" r:id="rId55"/>
    <p:sldId id="312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23" r:id="rId65"/>
    <p:sldId id="322" r:id="rId66"/>
    <p:sldId id="324" r:id="rId67"/>
    <p:sldId id="325" r:id="rId68"/>
    <p:sldId id="326" r:id="rId69"/>
    <p:sldId id="327" r:id="rId70"/>
    <p:sldId id="329" r:id="rId71"/>
    <p:sldId id="328" r:id="rId72"/>
    <p:sldId id="330" r:id="rId73"/>
    <p:sldId id="331" r:id="rId74"/>
    <p:sldId id="332" r:id="rId75"/>
    <p:sldId id="333" r:id="rId76"/>
    <p:sldId id="335" r:id="rId77"/>
    <p:sldId id="334" r:id="rId78"/>
    <p:sldId id="337" r:id="rId79"/>
    <p:sldId id="336" r:id="rId80"/>
    <p:sldId id="338" r:id="rId81"/>
    <p:sldId id="340" r:id="rId82"/>
    <p:sldId id="339" r:id="rId83"/>
    <p:sldId id="341" r:id="rId84"/>
    <p:sldId id="342" r:id="rId85"/>
    <p:sldId id="343" r:id="rId86"/>
    <p:sldId id="344" r:id="rId87"/>
    <p:sldId id="345" r:id="rId88"/>
    <p:sldId id="346" r:id="rId89"/>
    <p:sldId id="348" r:id="rId90"/>
    <p:sldId id="347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9" r:id="rId111"/>
    <p:sldId id="368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4" r:id="rId124"/>
    <p:sldId id="381" r:id="rId125"/>
    <p:sldId id="382" r:id="rId126"/>
    <p:sldId id="383" r:id="rId127"/>
    <p:sldId id="386" r:id="rId128"/>
    <p:sldId id="385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5" r:id="rId137"/>
    <p:sldId id="394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9" r:id="rId158"/>
    <p:sldId id="415" r:id="rId159"/>
    <p:sldId id="416" r:id="rId160"/>
    <p:sldId id="417" r:id="rId161"/>
    <p:sldId id="418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7" r:id="rId189"/>
    <p:sldId id="448" r:id="rId190"/>
    <p:sldId id="449" r:id="rId191"/>
    <p:sldId id="450" r:id="rId192"/>
    <p:sldId id="451" r:id="rId193"/>
    <p:sldId id="452" r:id="rId194"/>
    <p:sldId id="453" r:id="rId195"/>
    <p:sldId id="454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6" r:id="rId207"/>
    <p:sldId id="467" r:id="rId208"/>
    <p:sldId id="468" r:id="rId209"/>
    <p:sldId id="469" r:id="rId210"/>
    <p:sldId id="470" r:id="rId211"/>
    <p:sldId id="471" r:id="rId212"/>
    <p:sldId id="472" r:id="rId213"/>
    <p:sldId id="474" r:id="rId214"/>
    <p:sldId id="473" r:id="rId215"/>
    <p:sldId id="475" r:id="rId216"/>
    <p:sldId id="476" r:id="rId217"/>
    <p:sldId id="478" r:id="rId218"/>
    <p:sldId id="479" r:id="rId219"/>
    <p:sldId id="477" r:id="rId220"/>
    <p:sldId id="480" r:id="rId221"/>
    <p:sldId id="481" r:id="rId222"/>
    <p:sldId id="482" r:id="rId223"/>
    <p:sldId id="483" r:id="rId224"/>
    <p:sldId id="484" r:id="rId225"/>
    <p:sldId id="485" r:id="rId226"/>
    <p:sldId id="486" r:id="rId227"/>
    <p:sldId id="487" r:id="rId228"/>
    <p:sldId id="488" r:id="rId229"/>
    <p:sldId id="489" r:id="rId230"/>
    <p:sldId id="490" r:id="rId231"/>
    <p:sldId id="491" r:id="rId232"/>
    <p:sldId id="492" r:id="rId233"/>
    <p:sldId id="493" r:id="rId234"/>
    <p:sldId id="494" r:id="rId235"/>
    <p:sldId id="495" r:id="rId236"/>
    <p:sldId id="496" r:id="rId237"/>
    <p:sldId id="497" r:id="rId238"/>
    <p:sldId id="498" r:id="rId239"/>
    <p:sldId id="499" r:id="rId240"/>
    <p:sldId id="500" r:id="rId241"/>
    <p:sldId id="501" r:id="rId242"/>
    <p:sldId id="502" r:id="rId243"/>
    <p:sldId id="503" r:id="rId244"/>
    <p:sldId id="504" r:id="rId2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9469AB-3085-40D6-8759-FC8551903469}">
          <p14:sldIdLst>
            <p14:sldId id="257"/>
            <p14:sldId id="43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3"/>
            <p14:sldId id="312"/>
            <p14:sldId id="315"/>
            <p14:sldId id="314"/>
            <p14:sldId id="316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35"/>
            <p14:sldId id="334"/>
            <p14:sldId id="337"/>
            <p14:sldId id="336"/>
            <p14:sldId id="338"/>
            <p14:sldId id="340"/>
            <p14:sldId id="339"/>
            <p14:sldId id="341"/>
            <p14:sldId id="342"/>
          </p14:sldIdLst>
        </p14:section>
        <p14:section name="无标题节" id="{85A78F50-12E4-4996-B34E-27F40C727307}">
          <p14:sldIdLst>
            <p14:sldId id="343"/>
            <p14:sldId id="344"/>
            <p14:sldId id="345"/>
            <p14:sldId id="346"/>
            <p14:sldId id="348"/>
            <p14:sldId id="34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9"/>
            <p14:sldId id="368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4"/>
            <p14:sldId id="381"/>
            <p14:sldId id="382"/>
            <p14:sldId id="383"/>
            <p14:sldId id="386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9"/>
            <p14:sldId id="415"/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3"/>
            <p14:sldId id="475"/>
            <p14:sldId id="476"/>
            <p14:sldId id="478"/>
            <p14:sldId id="479"/>
            <p14:sldId id="477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notesMaster" Target="notesMasters/notesMaster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BEAB1-8DC0-4F2E-AF14-FEBD558D05A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1A86A-BDC6-47C2-8B4C-E7F871391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61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09818-BA30-406B-87BA-BE794D4C9257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B2870-F9FE-472D-85DD-A20DBA6C0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1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0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51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1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54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5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56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1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60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62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5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64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53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66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7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70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44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74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2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82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78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28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81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5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85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98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89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10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92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92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24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96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96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11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101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101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81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106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106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84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75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0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77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119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32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78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5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132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43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32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67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141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26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144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00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148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786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154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30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162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85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165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80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170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170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4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174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01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179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89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183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183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187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187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07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191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191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27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199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199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99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202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202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0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89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207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361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473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215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0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220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36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118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8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237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237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7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4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42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5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914B7-2629-43B4-B629-CA08FEEA3355}" type="slidenum">
              <a:rPr lang="en-US" altLang="zh-CN">
                <a:solidFill>
                  <a:srgbClr val="000000"/>
                </a:solidFill>
              </a:rPr>
              <a:pPr eaLnBrk="1" hangingPunct="1"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8591A12-FA87-4748-BE66-B1F3FA81CC0C}" type="slidenum">
              <a:rPr lang="en-US" altLang="zh-CN" sz="1200">
                <a:solidFill>
                  <a:srgbClr val="000000"/>
                </a:solidFill>
              </a:rPr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47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5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8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6625" cy="5846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2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203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5425" cy="4521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6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470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159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40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5pPr>
      <a:lvl6pPr marL="1885950" indent="-171450"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6pPr>
      <a:lvl7pPr marL="2228850" indent="-171450"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7pPr>
      <a:lvl8pPr marL="2571750" indent="-171450"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8pPr>
      <a:lvl9pPr marL="2914650" indent="-171450" algn="ctr" defTabSz="3429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Calibri" pitchFamily="32" charset="0"/>
          <a:ea typeface="宋体" charset="-122"/>
        </a:defRPr>
      </a:lvl9pPr>
    </p:titleStyle>
    <p:bodyStyle>
      <a:lvl1pPr marL="257175" indent="-257175" algn="l" defTabSz="3429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defTabSz="3429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defTabSz="3429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defTabSz="3429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defTabSz="3429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defTabSz="3429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defTabSz="3429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defTabSz="3429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defTabSz="3429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" Target="slide32.xml"/><Relationship Id="rId18" Type="http://schemas.openxmlformats.org/officeDocument/2006/relationships/slide" Target="slide42.xml"/><Relationship Id="rId26" Type="http://schemas.openxmlformats.org/officeDocument/2006/relationships/slide" Target="slide64.xml"/><Relationship Id="rId39" Type="http://schemas.openxmlformats.org/officeDocument/2006/relationships/slide" Target="slide116.xml"/><Relationship Id="rId21" Type="http://schemas.openxmlformats.org/officeDocument/2006/relationships/slide" Target="slide51.xml"/><Relationship Id="rId34" Type="http://schemas.openxmlformats.org/officeDocument/2006/relationships/slide" Target="slide92.xml"/><Relationship Id="rId42" Type="http://schemas.openxmlformats.org/officeDocument/2006/relationships/slide" Target="slide127.xml"/><Relationship Id="rId47" Type="http://schemas.openxmlformats.org/officeDocument/2006/relationships/slide" Target="slide144.xml"/><Relationship Id="rId50" Type="http://schemas.openxmlformats.org/officeDocument/2006/relationships/slide" Target="slide162.xml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6" Type="http://schemas.openxmlformats.org/officeDocument/2006/relationships/slide" Target="slide40.xml"/><Relationship Id="rId29" Type="http://schemas.openxmlformats.org/officeDocument/2006/relationships/slide" Target="slide74.xml"/><Relationship Id="rId11" Type="http://schemas.openxmlformats.org/officeDocument/2006/relationships/slide" Target="slide26.xml"/><Relationship Id="rId24" Type="http://schemas.openxmlformats.org/officeDocument/2006/relationships/slide" Target="slide60.xml"/><Relationship Id="rId32" Type="http://schemas.openxmlformats.org/officeDocument/2006/relationships/slide" Target="slide85.xml"/><Relationship Id="rId37" Type="http://schemas.openxmlformats.org/officeDocument/2006/relationships/slide" Target="slide106.xml"/><Relationship Id="rId40" Type="http://schemas.openxmlformats.org/officeDocument/2006/relationships/slide" Target="slide119.xml"/><Relationship Id="rId45" Type="http://schemas.openxmlformats.org/officeDocument/2006/relationships/slide" Target="slide139.xml"/><Relationship Id="rId53" Type="http://schemas.openxmlformats.org/officeDocument/2006/relationships/slide" Target="slide174.xml"/><Relationship Id="rId5" Type="http://schemas.openxmlformats.org/officeDocument/2006/relationships/slide" Target="slide9.xml"/><Relationship Id="rId10" Type="http://schemas.openxmlformats.org/officeDocument/2006/relationships/slide" Target="slide23.xml"/><Relationship Id="rId19" Type="http://schemas.openxmlformats.org/officeDocument/2006/relationships/slide" Target="slide47.xml"/><Relationship Id="rId31" Type="http://schemas.openxmlformats.org/officeDocument/2006/relationships/slide" Target="slide81.xml"/><Relationship Id="rId44" Type="http://schemas.openxmlformats.org/officeDocument/2006/relationships/slide" Target="slide136.xml"/><Relationship Id="rId52" Type="http://schemas.openxmlformats.org/officeDocument/2006/relationships/slide" Target="slide170.xml"/><Relationship Id="rId4" Type="http://schemas.openxmlformats.org/officeDocument/2006/relationships/slide" Target="slide3.xml"/><Relationship Id="rId9" Type="http://schemas.openxmlformats.org/officeDocument/2006/relationships/slide" Target="slide21.xml"/><Relationship Id="rId14" Type="http://schemas.openxmlformats.org/officeDocument/2006/relationships/slide" Target="slide34.xml"/><Relationship Id="rId22" Type="http://schemas.openxmlformats.org/officeDocument/2006/relationships/slide" Target="slide54.xml"/><Relationship Id="rId27" Type="http://schemas.openxmlformats.org/officeDocument/2006/relationships/slide" Target="slide66.xml"/><Relationship Id="rId30" Type="http://schemas.openxmlformats.org/officeDocument/2006/relationships/slide" Target="slide78.xml"/><Relationship Id="rId35" Type="http://schemas.openxmlformats.org/officeDocument/2006/relationships/slide" Target="slide96.xml"/><Relationship Id="rId43" Type="http://schemas.openxmlformats.org/officeDocument/2006/relationships/slide" Target="slide132.xml"/><Relationship Id="rId48" Type="http://schemas.openxmlformats.org/officeDocument/2006/relationships/slide" Target="slide148.xml"/><Relationship Id="rId8" Type="http://schemas.openxmlformats.org/officeDocument/2006/relationships/slide" Target="slide19.xml"/><Relationship Id="rId51" Type="http://schemas.openxmlformats.org/officeDocument/2006/relationships/slide" Target="slide165.xml"/><Relationship Id="rId3" Type="http://schemas.openxmlformats.org/officeDocument/2006/relationships/image" Target="../media/image1.jpg"/><Relationship Id="rId12" Type="http://schemas.openxmlformats.org/officeDocument/2006/relationships/slide" Target="slide28.xml"/><Relationship Id="rId17" Type="http://schemas.openxmlformats.org/officeDocument/2006/relationships/slide" Target="slide41.xml"/><Relationship Id="rId25" Type="http://schemas.openxmlformats.org/officeDocument/2006/relationships/slide" Target="slide62.xml"/><Relationship Id="rId33" Type="http://schemas.openxmlformats.org/officeDocument/2006/relationships/slide" Target="slide89.xml"/><Relationship Id="rId38" Type="http://schemas.openxmlformats.org/officeDocument/2006/relationships/slide" Target="slide110.xml"/><Relationship Id="rId46" Type="http://schemas.openxmlformats.org/officeDocument/2006/relationships/slide" Target="slide141.xml"/><Relationship Id="rId20" Type="http://schemas.openxmlformats.org/officeDocument/2006/relationships/slide" Target="slide49.xml"/><Relationship Id="rId41" Type="http://schemas.openxmlformats.org/officeDocument/2006/relationships/slide" Target="slide1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5" Type="http://schemas.openxmlformats.org/officeDocument/2006/relationships/slide" Target="slide39.xml"/><Relationship Id="rId23" Type="http://schemas.openxmlformats.org/officeDocument/2006/relationships/slide" Target="slide56.xml"/><Relationship Id="rId28" Type="http://schemas.openxmlformats.org/officeDocument/2006/relationships/slide" Target="slide70.xml"/><Relationship Id="rId36" Type="http://schemas.openxmlformats.org/officeDocument/2006/relationships/slide" Target="slide101.xml"/><Relationship Id="rId49" Type="http://schemas.openxmlformats.org/officeDocument/2006/relationships/slide" Target="slide1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1.xml"/><Relationship Id="rId13" Type="http://schemas.openxmlformats.org/officeDocument/2006/relationships/slide" Target="slide207.xml"/><Relationship Id="rId3" Type="http://schemas.openxmlformats.org/officeDocument/2006/relationships/slide" Target="slide227.xml"/><Relationship Id="rId7" Type="http://schemas.openxmlformats.org/officeDocument/2006/relationships/slide" Target="slide234.xml"/><Relationship Id="rId12" Type="http://schemas.openxmlformats.org/officeDocument/2006/relationships/slide" Target="slide202.xml"/><Relationship Id="rId17" Type="http://schemas.openxmlformats.org/officeDocument/2006/relationships/slide" Target="slide223.xml"/><Relationship Id="rId2" Type="http://schemas.openxmlformats.org/officeDocument/2006/relationships/slide" Target="slide179.xml"/><Relationship Id="rId16" Type="http://schemas.openxmlformats.org/officeDocument/2006/relationships/slide" Target="slide2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7.xml"/><Relationship Id="rId11" Type="http://schemas.openxmlformats.org/officeDocument/2006/relationships/slide" Target="slide241.xml"/><Relationship Id="rId5" Type="http://schemas.openxmlformats.org/officeDocument/2006/relationships/slide" Target="slide231.xml"/><Relationship Id="rId15" Type="http://schemas.openxmlformats.org/officeDocument/2006/relationships/slide" Target="slide215.xml"/><Relationship Id="rId10" Type="http://schemas.openxmlformats.org/officeDocument/2006/relationships/slide" Target="slide199.xml"/><Relationship Id="rId4" Type="http://schemas.openxmlformats.org/officeDocument/2006/relationships/slide" Target="slide183.xml"/><Relationship Id="rId9" Type="http://schemas.openxmlformats.org/officeDocument/2006/relationships/slide" Target="slide238.xml"/><Relationship Id="rId14" Type="http://schemas.openxmlformats.org/officeDocument/2006/relationships/slide" Target="slide2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8999" y="1692454"/>
            <a:ext cx="1788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4" action="ppaction://hlinksldjump"/>
              </a:rPr>
              <a:t>5.17</a:t>
            </a:r>
            <a:r>
              <a:rPr lang="en-US" altLang="zh-CN" sz="2400" b="1" dirty="0" smtClean="0"/>
              <a:t>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5" action="ppaction://hlinksldjump"/>
              </a:rPr>
              <a:t>5.24</a:t>
            </a:r>
            <a:r>
              <a:rPr lang="en-US" altLang="zh-CN" sz="2400" b="1" dirty="0" smtClean="0"/>
              <a:t>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6" action="ppaction://hlinksldjump"/>
              </a:rPr>
              <a:t>5.31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7" action="ppaction://hlinksldjump"/>
              </a:rPr>
              <a:t>7.06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8" action="ppaction://hlinksldjump"/>
              </a:rPr>
              <a:t>9.20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9" action="ppaction://hlinksldjump"/>
              </a:rPr>
              <a:t>10.12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0" action="ppaction://hlinksldjump"/>
              </a:rPr>
              <a:t>10.18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1" action="ppaction://hlinksldjump"/>
              </a:rPr>
              <a:t>10.25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2" action="ppaction://hlinksldjump"/>
              </a:rPr>
              <a:t>11.1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3" action="ppaction://hlinksldjump"/>
              </a:rPr>
              <a:t>11.8</a:t>
            </a:r>
            <a:endParaRPr lang="en-US" altLang="zh-CN" sz="2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769221" y="1692454"/>
            <a:ext cx="1788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4" action="ppaction://hlinksldjump"/>
              </a:rPr>
              <a:t>11.15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5" action="ppaction://hlinksldjump"/>
              </a:rPr>
              <a:t>11.29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6" action="ppaction://hlinksldjump"/>
              </a:rPr>
              <a:t>12.6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7" action="ppaction://hlinksldjump"/>
              </a:rPr>
              <a:t>12.13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8" action="ppaction://hlinksldjump"/>
              </a:rPr>
              <a:t>2.21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19" action="ppaction://hlinksldjump"/>
              </a:rPr>
              <a:t>2.28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0" action="ppaction://hlinksldjump"/>
              </a:rPr>
              <a:t>3.07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1" action="ppaction://hlinksldjump"/>
              </a:rPr>
              <a:t>3.14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2" action="ppaction://hlinksldjump"/>
              </a:rPr>
              <a:t>3.21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3" action="ppaction://hlinksldjump"/>
              </a:rPr>
              <a:t>3.28</a:t>
            </a: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145855" y="1692454"/>
            <a:ext cx="1788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4" action="ppaction://hlinksldjump"/>
              </a:rPr>
              <a:t>4.11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5" action="ppaction://hlinksldjump"/>
              </a:rPr>
              <a:t>4.18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6" action="ppaction://hlinksldjump"/>
              </a:rPr>
              <a:t>4.28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7" action="ppaction://hlinksldjump"/>
              </a:rPr>
              <a:t>5.9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8" action="ppaction://hlinksldjump"/>
              </a:rPr>
              <a:t>5.16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29" action="ppaction://hlinksldjump"/>
              </a:rPr>
              <a:t>6.6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30" action="ppaction://hlinksldjump"/>
              </a:rPr>
              <a:t>8.22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31" action="ppaction://hlinksldjump"/>
              </a:rPr>
              <a:t>9.4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32" action="ppaction://hlinksldjump"/>
              </a:rPr>
              <a:t>9.11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hlinkClick r:id="rId33" action="ppaction://hlinksldjump"/>
              </a:rPr>
              <a:t>9.19</a:t>
            </a:r>
            <a:endParaRPr lang="en-US" altLang="zh-CN" sz="24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403602" y="1692454"/>
            <a:ext cx="1806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34" action="ppaction://hlinksldjump"/>
              </a:rPr>
              <a:t>9.26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35" action="ppaction://hlinksldjump"/>
              </a:rPr>
              <a:t>10.10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36" action="ppaction://hlinksldjump"/>
              </a:rPr>
              <a:t>10.17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37" action="ppaction://hlinksldjump"/>
              </a:rPr>
              <a:t>10.27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38" action="ppaction://hlinksldjump"/>
              </a:rPr>
              <a:t>11.3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39" action="ppaction://hlinksldjump"/>
              </a:rPr>
              <a:t>11.17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0" action="ppaction://hlinksldjump"/>
              </a:rPr>
              <a:t>11.24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1" action="ppaction://hlinksldjump"/>
              </a:rPr>
              <a:t>12.1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2" action="ppaction://hlinksldjump"/>
              </a:rPr>
              <a:t>12.8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3" action="ppaction://hlinksldjump"/>
              </a:rPr>
              <a:t>12.15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780236" y="1692454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4" action="ppaction://hlinksldjump"/>
              </a:rPr>
              <a:t>12.22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6780236" y="2154119"/>
            <a:ext cx="1229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5" action="ppaction://hlinksldjump"/>
              </a:rPr>
              <a:t>12.29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6857981" y="2615784"/>
            <a:ext cx="107433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6" action="ppaction://hlinksldjump"/>
              </a:rPr>
              <a:t>1.19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7" action="ppaction://hlinksldjump"/>
              </a:rPr>
              <a:t>1.26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8" action="ppaction://hlinksldjump"/>
              </a:rPr>
              <a:t>3.14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49" action="ppaction://hlinksldjump"/>
              </a:rPr>
              <a:t>3.22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50" action="ppaction://hlinksldjump"/>
              </a:rPr>
              <a:t>3.29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51" action="ppaction://hlinksldjump"/>
              </a:rPr>
              <a:t>4.18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52" action="ppaction://hlinksldjump"/>
              </a:rPr>
              <a:t>4.26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hlinkClick r:id="rId53" action="ppaction://hlinksldjump"/>
              </a:rPr>
              <a:t>5.03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47061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432" y="1133339"/>
            <a:ext cx="73409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进一步阅读旧版</a:t>
            </a:r>
            <a:r>
              <a:rPr lang="en-US" altLang="zh-CN" sz="2400" dirty="0" smtClean="0"/>
              <a:t>MrBayes3.1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Loglike</a:t>
            </a:r>
            <a:r>
              <a:rPr lang="zh-CN" altLang="en-US" sz="2400" dirty="0" smtClean="0"/>
              <a:t>部分源码，弄清楚了后序内部结点计算的顺序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内部结点的后序排列存放在</a:t>
            </a:r>
            <a:r>
              <a:rPr lang="en-US" altLang="zh-CN" sz="2400" dirty="0" smtClean="0"/>
              <a:t>Tree::</a:t>
            </a:r>
            <a:r>
              <a:rPr lang="en-US" altLang="zh-CN" sz="2400" dirty="0" err="1" smtClean="0"/>
              <a:t>intDownPass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里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计算</a:t>
            </a:r>
            <a:r>
              <a:rPr lang="en-US" altLang="zh-CN" sz="2400" dirty="0" err="1" smtClean="0"/>
              <a:t>LogLike</a:t>
            </a:r>
            <a:r>
              <a:rPr lang="zh-CN" altLang="en-US" sz="2400" dirty="0" smtClean="0"/>
              <a:t>时先计算转移概率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TiProbs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再计算条件概率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CondLike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阅读原版</a:t>
            </a:r>
            <a:r>
              <a:rPr lang="en-US" altLang="zh-CN" sz="2400" dirty="0" err="1" smtClean="0"/>
              <a:t>CondLikeDown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CondLikeRoot</a:t>
            </a:r>
            <a:r>
              <a:rPr lang="zh-CN" altLang="en-US" sz="2400" dirty="0" smtClean="0"/>
              <a:t>几个版本的源码。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简单阅读上述代码的</a:t>
            </a:r>
            <a:r>
              <a:rPr lang="en-US" altLang="zh-CN" sz="2400" dirty="0" smtClean="0"/>
              <a:t>CUDA</a:t>
            </a:r>
            <a:r>
              <a:rPr lang="zh-CN" altLang="en-US" sz="2400" dirty="0" smtClean="0"/>
              <a:t>版本。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218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7595" y="932058"/>
            <a:ext cx="4443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链</a:t>
            </a:r>
            <a:r>
              <a:rPr lang="zh-CN" altLang="en-US" sz="2400" b="1" dirty="0"/>
              <a:t>内节点间并行的尝试与实</a:t>
            </a:r>
            <a:r>
              <a:rPr lang="zh-CN" altLang="en-US" sz="2400" b="1" dirty="0" smtClean="0"/>
              <a:t>现</a:t>
            </a:r>
            <a:endParaRPr lang="en-US" altLang="zh-CN" sz="2400" b="1" dirty="0" smtClean="0"/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0731" y="2322786"/>
            <a:ext cx="60329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实验效果：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）直接使用</a:t>
            </a:r>
            <a:r>
              <a:rPr lang="en-US" altLang="zh-CN" sz="2000" dirty="0" smtClean="0"/>
              <a:t>pthread</a:t>
            </a:r>
            <a:r>
              <a:rPr lang="zh-CN" altLang="en-US" sz="2000" dirty="0"/>
              <a:t>并</a:t>
            </a:r>
            <a:r>
              <a:rPr lang="zh-CN" altLang="en-US" sz="2000" dirty="0" smtClean="0"/>
              <a:t>行计算：效果差，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倍减速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）实现线程池结构：无明显改善。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线程开销大于预期？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38146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2017.10.17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709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15373" y="1341963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DNA</a:t>
            </a:r>
            <a:r>
              <a:rPr lang="zh-CN" altLang="en-US" sz="2400" b="1" dirty="0" smtClean="0"/>
              <a:t>序列自相似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587062" y="2617076"/>
            <a:ext cx="5307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阅读两篇相关论文：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Characterizing </a:t>
            </a:r>
            <a:r>
              <a:rPr lang="en-US" altLang="zh-CN" sz="2000" dirty="0"/>
              <a:t>self-similarity in bacteria DNA </a:t>
            </a:r>
            <a:r>
              <a:rPr lang="en-US" altLang="zh-CN" sz="2000" dirty="0" smtClean="0"/>
              <a:t>sequences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Evolution </a:t>
            </a:r>
            <a:r>
              <a:rPr lang="en-US" altLang="zh-CN" sz="2000" dirty="0"/>
              <a:t>of the Periodicity and the </a:t>
            </a:r>
            <a:r>
              <a:rPr lang="en-US" altLang="zh-CN" sz="2000" dirty="0" smtClean="0"/>
              <a:t>Self-Similarity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DNA Sequence</a:t>
            </a:r>
            <a:r>
              <a:rPr lang="en-US" altLang="zh-CN" sz="2000" dirty="0"/>
              <a:t>: A Fourier Transform </a:t>
            </a:r>
            <a:r>
              <a:rPr lang="en-US" altLang="zh-CN" sz="2000" dirty="0" smtClean="0"/>
              <a:t> Analysis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81236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15373" y="1047673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DNA</a:t>
            </a:r>
            <a:r>
              <a:rPr lang="zh-CN" altLang="en-US" sz="2400" b="1" dirty="0" smtClean="0"/>
              <a:t>序列自相似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66648" y="2175641"/>
            <a:ext cx="76094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什么是自相似性？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物体整体和物体的一</a:t>
            </a:r>
            <a:r>
              <a:rPr lang="zh-CN" altLang="en-US" dirty="0"/>
              <a:t>部分完全或是几乎相</a:t>
            </a:r>
            <a:r>
              <a:rPr lang="zh-CN" altLang="en-US" dirty="0" smtClean="0"/>
              <a:t>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从整体中取出的局部</a:t>
            </a:r>
            <a:r>
              <a:rPr lang="en-US" altLang="zh-CN" dirty="0"/>
              <a:t>(</a:t>
            </a:r>
            <a:r>
              <a:rPr lang="zh-CN" altLang="en-US" dirty="0"/>
              <a:t>局域</a:t>
            </a:r>
            <a:r>
              <a:rPr lang="en-US" altLang="zh-CN" dirty="0"/>
              <a:t>)</a:t>
            </a:r>
            <a:r>
              <a:rPr lang="zh-CN" altLang="en-US" dirty="0"/>
              <a:t>能够体现整体的基本特</a:t>
            </a:r>
            <a:r>
              <a:rPr lang="zh-CN" altLang="en-US" dirty="0" smtClean="0"/>
              <a:t>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具有分形特征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2.DNA</a:t>
            </a:r>
            <a:r>
              <a:rPr lang="zh-CN" altLang="en-US" sz="2000" dirty="0" smtClean="0"/>
              <a:t>的自相似性？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DNA</a:t>
            </a:r>
            <a:r>
              <a:rPr lang="zh-CN" altLang="en-US" b="1" dirty="0"/>
              <a:t>碱</a:t>
            </a:r>
            <a:r>
              <a:rPr lang="zh-CN" altLang="en-US" b="1" dirty="0" smtClean="0"/>
              <a:t>基序列呈现自相似性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30379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15373" y="1047673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DNA</a:t>
            </a:r>
            <a:r>
              <a:rPr lang="zh-CN" altLang="en-US" sz="2400" b="1" dirty="0" smtClean="0"/>
              <a:t>序列自相似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66648" y="2154621"/>
            <a:ext cx="7977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自相似的数学描述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随机过程的自相关函数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/>
              <a:t>条件一：针对一个平稳随机过程</a:t>
            </a:r>
            <a:r>
              <a:rPr lang="en-US" altLang="zh-CN" dirty="0"/>
              <a:t>X=</a:t>
            </a:r>
            <a:r>
              <a:rPr lang="zh-CN" altLang="en-US" dirty="0"/>
              <a:t>（</a:t>
            </a:r>
            <a:r>
              <a:rPr lang="en-US" altLang="zh-CN" dirty="0"/>
              <a:t>Xt:t=0,1,2,3...)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条件二：其自相关函数满足</a:t>
            </a:r>
            <a:r>
              <a:rPr lang="en-US" altLang="zh-CN" dirty="0"/>
              <a:t>r(k)</a:t>
            </a:r>
            <a:r>
              <a:rPr lang="zh-CN" altLang="en-US" dirty="0"/>
              <a:t>～</a:t>
            </a:r>
            <a:r>
              <a:rPr lang="en-US" altLang="zh-CN" dirty="0"/>
              <a:t>K(-1)L1(K),</a:t>
            </a:r>
            <a:r>
              <a:rPr lang="zh-CN" altLang="en-US" dirty="0"/>
              <a:t>当</a:t>
            </a:r>
            <a:r>
              <a:rPr lang="en-US" altLang="zh-CN" dirty="0"/>
              <a:t>k→∞,</a:t>
            </a:r>
            <a:r>
              <a:rPr lang="zh-CN" altLang="en-US" dirty="0"/>
              <a:t>其中</a:t>
            </a:r>
            <a:r>
              <a:rPr lang="en-US" altLang="zh-CN" dirty="0"/>
              <a:t>0&lt;</a:t>
            </a:r>
            <a:r>
              <a:rPr lang="el-GR" altLang="zh-CN" dirty="0"/>
              <a:t>β&lt;1,</a:t>
            </a:r>
            <a:r>
              <a:rPr lang="en-US" altLang="zh-CN" dirty="0"/>
              <a:t>L1</a:t>
            </a:r>
            <a:r>
              <a:rPr lang="zh-CN" altLang="en-US" dirty="0"/>
              <a:t>是慢变函数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即</a:t>
            </a:r>
            <a:r>
              <a:rPr lang="zh-CN" altLang="en-US" dirty="0"/>
              <a:t>对所有</a:t>
            </a:r>
            <a:r>
              <a:rPr lang="en-US" altLang="zh-CN" dirty="0"/>
              <a:t>x&gt;0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条件三：对</a:t>
            </a:r>
            <a:r>
              <a:rPr lang="en-US" altLang="zh-CN" dirty="0"/>
              <a:t>X</a:t>
            </a:r>
            <a:r>
              <a:rPr lang="zh-CN" altLang="en-US" dirty="0"/>
              <a:t>进行堆叠，堆叠产生的时间序列为</a:t>
            </a:r>
            <a:r>
              <a:rPr lang="en-US" altLang="zh-CN" dirty="0"/>
              <a:t>X</a:t>
            </a:r>
            <a:r>
              <a:rPr lang="zh-CN" altLang="en-US" dirty="0"/>
              <a:t>（</a:t>
            </a:r>
            <a:r>
              <a:rPr lang="en-US" altLang="zh-CN" dirty="0"/>
              <a:t>m)=(Xk(m):k=1,2,3...)</a:t>
            </a:r>
            <a:r>
              <a:rPr lang="zh-CN" altLang="en-US" dirty="0"/>
              <a:t>。（</a:t>
            </a:r>
            <a:r>
              <a:rPr lang="zh-CN" altLang="en-US" dirty="0" smtClean="0"/>
              <a:t>时</a:t>
            </a:r>
            <a:r>
              <a:rPr lang="en-US" altLang="zh-CN" dirty="0" smtClean="0"/>
              <a:t>	</a:t>
            </a:r>
            <a:r>
              <a:rPr lang="zh-CN" altLang="en-US" dirty="0" smtClean="0"/>
              <a:t>间</a:t>
            </a:r>
            <a:r>
              <a:rPr lang="zh-CN" altLang="en-US" dirty="0"/>
              <a:t>序列：表示每单位时间到达的字节数或数据报数量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61461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745" y="2624224"/>
            <a:ext cx="77203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霍斯特指</a:t>
            </a:r>
            <a:r>
              <a:rPr lang="zh-CN" altLang="en-US" b="1" dirty="0" smtClean="0"/>
              <a:t>数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H=0.5</a:t>
            </a:r>
            <a:r>
              <a:rPr lang="zh-CN" altLang="en-US" dirty="0" smtClean="0"/>
              <a:t>，表明时间序</a:t>
            </a:r>
            <a:r>
              <a:rPr lang="zh-CN" altLang="en-US" dirty="0"/>
              <a:t>列可以用随机游走来描述，表现出马尔科夫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0.5&lt;H&lt;1</a:t>
            </a:r>
            <a:r>
              <a:rPr lang="zh-CN" altLang="en-US" dirty="0"/>
              <a:t>，表明时间序列存在长期记忆性</a:t>
            </a:r>
            <a:r>
              <a:rPr lang="zh-CN" altLang="en-US" dirty="0" smtClean="0"/>
              <a:t>，表</a:t>
            </a:r>
            <a:r>
              <a:rPr lang="zh-CN" altLang="en-US" dirty="0"/>
              <a:t>明一定时间范围内走势记</a:t>
            </a:r>
            <a:r>
              <a:rPr lang="zh-CN" altLang="en-US" dirty="0" smtClean="0"/>
              <a:t>录</a:t>
            </a:r>
            <a:endParaRPr lang="en-US" altLang="zh-CN" dirty="0" smtClean="0"/>
          </a:p>
          <a:p>
            <a:r>
              <a:rPr lang="zh-CN" altLang="en-US" dirty="0" smtClean="0"/>
              <a:t>会</a:t>
            </a:r>
            <a:r>
              <a:rPr lang="zh-CN" altLang="en-US" dirty="0"/>
              <a:t>持</a:t>
            </a:r>
            <a:r>
              <a:rPr lang="zh-CN" altLang="en-US" dirty="0" smtClean="0"/>
              <a:t>续相当长的时间。</a:t>
            </a:r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515373" y="1047673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DNA</a:t>
            </a:r>
            <a:r>
              <a:rPr lang="zh-CN" altLang="en-US" sz="2400" b="1" dirty="0" smtClean="0"/>
              <a:t>序列自相似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11525" y="202513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自相似的数学描述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233037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2017.10.27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7306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DNA</a:t>
            </a:r>
            <a:r>
              <a:rPr lang="zh-CN" altLang="en-US" dirty="0" smtClean="0"/>
              <a:t>自相似的检测方法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早期的研究方式：傅里叶变换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序列看作时间序列，碱基映射为数值。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映射方式有：</a:t>
            </a:r>
            <a:endParaRPr lang="en-US" altLang="zh-CN" dirty="0" smtClean="0"/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	A: 1   T: 0    C: 0     G: 0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	A: 1   T:  -1  C: 1     G: -1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	A</a:t>
            </a:r>
            <a:r>
              <a:rPr lang="en-US" altLang="zh-CN" dirty="0"/>
              <a:t>: </a:t>
            </a:r>
            <a:r>
              <a:rPr lang="en-US" altLang="zh-CN" dirty="0" smtClean="0"/>
              <a:t>0   </a:t>
            </a:r>
            <a:r>
              <a:rPr lang="en-US" altLang="zh-CN" dirty="0"/>
              <a:t>T: </a:t>
            </a:r>
            <a:r>
              <a:rPr lang="en-US" altLang="zh-CN" dirty="0" smtClean="0"/>
              <a:t>1   </a:t>
            </a:r>
            <a:r>
              <a:rPr lang="en-US" altLang="zh-CN" dirty="0"/>
              <a:t>C: </a:t>
            </a:r>
            <a:r>
              <a:rPr lang="en-US" altLang="zh-CN" dirty="0" smtClean="0"/>
              <a:t>2     </a:t>
            </a:r>
            <a:r>
              <a:rPr lang="en-US" altLang="zh-CN" dirty="0"/>
              <a:t>G: 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缺点：不能给出</a:t>
            </a:r>
            <a:r>
              <a:rPr lang="en-US" altLang="zh-CN" dirty="0" smtClean="0"/>
              <a:t>Hurst</a:t>
            </a:r>
            <a:r>
              <a:rPr lang="zh-CN" altLang="en-US" dirty="0" smtClean="0"/>
              <a:t>指数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2604102"/>
            <a:ext cx="48863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自相似的检测方法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2.R/S</a:t>
            </a:r>
            <a:r>
              <a:rPr lang="zh-CN" altLang="en-US" dirty="0" smtClean="0"/>
              <a:t>分析法（</a:t>
            </a:r>
            <a:r>
              <a:rPr lang="en-US" altLang="zh-CN" dirty="0" smtClean="0"/>
              <a:t>Rescaled Adjusted Range Statistic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看作具有</a:t>
            </a:r>
            <a:r>
              <a:rPr lang="zh-CN" altLang="en-US" b="1" dirty="0" smtClean="0"/>
              <a:t>分形特征的时间信号序列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R(n)</a:t>
            </a:r>
            <a:r>
              <a:rPr lang="zh-CN" altLang="en-US" b="1" dirty="0" smtClean="0"/>
              <a:t>：序列的极差                    </a:t>
            </a:r>
            <a:r>
              <a:rPr lang="en-US" altLang="zh-CN" b="1" dirty="0" smtClean="0"/>
              <a:t>S(n)</a:t>
            </a:r>
            <a:r>
              <a:rPr lang="zh-CN" altLang="en-US" b="1" dirty="0" smtClean="0"/>
              <a:t>：序列的标准差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R(n) / S(n) </a:t>
            </a:r>
            <a:r>
              <a:rPr lang="zh-CN" altLang="en-US" b="1" dirty="0" smtClean="0"/>
              <a:t>满足 </a:t>
            </a:r>
            <a:r>
              <a:rPr lang="en-US" altLang="zh-CN" b="1" dirty="0" smtClean="0"/>
              <a:t>(n/2)^H</a:t>
            </a:r>
            <a:r>
              <a:rPr lang="zh-CN" altLang="en-US" b="1" dirty="0" smtClean="0"/>
              <a:t>分布，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即为</a:t>
            </a:r>
            <a:r>
              <a:rPr lang="en-US" altLang="zh-CN" b="1" dirty="0" smtClean="0"/>
              <a:t>Hurst</a:t>
            </a:r>
            <a:r>
              <a:rPr lang="zh-CN" altLang="en-US" b="1" dirty="0" smtClean="0"/>
              <a:t>指数。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在对数坐标下用最小二乘法直线拟合即可求出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该方法的鲁棒性较好。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自相似的检测方法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小波分析法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使用一维的连续小波对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序列进行分解（小波变换）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WT(a, </a:t>
            </a:r>
            <a:r>
              <a:rPr lang="el-GR" altLang="zh-CN" dirty="0" smtClean="0"/>
              <a:t>τ</a:t>
            </a:r>
            <a:r>
              <a:rPr lang="en-US" altLang="zh-CN" dirty="0" smtClean="0"/>
              <a:t>)  , WT(h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a</a:t>
            </a:r>
            <a:r>
              <a:rPr lang="en-US" altLang="zh-CN" dirty="0"/>
              <a:t>,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l-GR" altLang="zh-CN" dirty="0" smtClean="0"/>
              <a:t>τ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是两个小波变换</a:t>
            </a:r>
            <a:r>
              <a:rPr lang="en-US" altLang="zh-CN" dirty="0" smtClean="0"/>
              <a:t>, h1</a:t>
            </a:r>
            <a:r>
              <a:rPr lang="zh-CN" altLang="en-US" dirty="0" smtClean="0"/>
              <a:t>为观察尺度。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34787"/>
            <a:ext cx="4419048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975" y="1210613"/>
            <a:ext cx="79591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CUDA</a:t>
            </a:r>
            <a:r>
              <a:rPr lang="zh-CN" altLang="en-US" dirty="0"/>
              <a:t>版</a:t>
            </a:r>
            <a:r>
              <a:rPr lang="zh-CN" altLang="en-US" dirty="0" smtClean="0"/>
              <a:t>本的</a:t>
            </a:r>
            <a:r>
              <a:rPr lang="en-US" altLang="zh-CN" dirty="0" err="1" smtClean="0"/>
              <a:t>LogLike</a:t>
            </a:r>
            <a:r>
              <a:rPr lang="zh-CN" altLang="en-US" dirty="0" smtClean="0"/>
              <a:t>分为三部分：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</a:t>
            </a:r>
            <a:r>
              <a:rPr lang="en-US" altLang="zh-CN" b="1" dirty="0" err="1" smtClean="0"/>
              <a:t>LogLikeStart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chain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代码与串行版本基本相同，负责处理计算</a:t>
            </a:r>
            <a:r>
              <a:rPr lang="en-US" altLang="zh-CN" dirty="0" err="1" smtClean="0"/>
              <a:t>TiProbs</a:t>
            </a:r>
            <a:r>
              <a:rPr lang="zh-CN" altLang="en-US" dirty="0" smtClean="0"/>
              <a:t>，最后调用</a:t>
            </a:r>
            <a:r>
              <a:rPr lang="en-US" altLang="zh-CN" dirty="0" err="1" smtClean="0"/>
              <a:t>cudaMemcpyAsynctiProbSpace</a:t>
            </a:r>
            <a:r>
              <a:rPr lang="en-US" altLang="zh-CN" dirty="0" smtClean="0"/>
              <a:t>(chain)</a:t>
            </a:r>
            <a:r>
              <a:rPr lang="zh-CN" altLang="en-US" dirty="0" smtClean="0"/>
              <a:t>把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tiProbSpace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err="1" smtClean="0"/>
              <a:t>devtiProbSpace</a:t>
            </a:r>
            <a:r>
              <a:rPr lang="zh-CN" altLang="en-US" dirty="0" smtClean="0"/>
              <a:t>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 </a:t>
            </a:r>
            <a:r>
              <a:rPr lang="en-US" altLang="zh-CN" b="1" dirty="0" err="1" smtClean="0"/>
              <a:t>LogLikeHalf</a:t>
            </a:r>
            <a:r>
              <a:rPr lang="en-US" altLang="zh-CN" b="1" dirty="0" smtClean="0"/>
              <a:t>(void)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该函数进行计算条件概率（</a:t>
            </a:r>
            <a:r>
              <a:rPr lang="en-US" altLang="zh-CN" dirty="0" err="1" smtClean="0"/>
              <a:t>CondLike</a:t>
            </a:r>
            <a:r>
              <a:rPr lang="zh-CN" altLang="en-US" dirty="0" smtClean="0"/>
              <a:t>）</a:t>
            </a:r>
            <a:r>
              <a:rPr lang="en-US" altLang="zh-CN" dirty="0"/>
              <a:t>, </a:t>
            </a:r>
            <a:r>
              <a:rPr lang="zh-CN" altLang="en-US" dirty="0" smtClean="0"/>
              <a:t>调用流程示例：</a:t>
            </a:r>
            <a:endParaRPr lang="en-US" altLang="zh-CN" dirty="0" smtClean="0"/>
          </a:p>
          <a:p>
            <a:r>
              <a:rPr lang="en-US" altLang="zh-CN" dirty="0" smtClean="0"/>
              <a:t>CondLikeRoot_NUC4_CUDA(CPU)-----&gt; CallKernelCLRoot_NUC4_03(CPU) -------</a:t>
            </a:r>
          </a:p>
          <a:p>
            <a:r>
              <a:rPr lang="en-US" altLang="zh-CN" dirty="0" smtClean="0"/>
              <a:t>------&gt;KernelCLRoot_NUC4_03(GPU)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到该函数和另外两个不一样，并没有接受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参数。内部的计算也针对于所有链。此处应该是做到了链间并行。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                                                 </a:t>
            </a:r>
            <a:r>
              <a:rPr lang="en-US" altLang="zh-CN" b="1" dirty="0" err="1" smtClean="0"/>
              <a:t>LogLikeEnd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chain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负责同步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流，并把</a:t>
            </a:r>
            <a:r>
              <a:rPr lang="en-US" altLang="zh-CN" dirty="0" err="1" smtClean="0"/>
              <a:t>LogLike</a:t>
            </a:r>
            <a:r>
              <a:rPr lang="zh-CN" altLang="en-US" dirty="0" smtClean="0"/>
              <a:t>计算的最终结果返回。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40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2017.11.3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8302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编写程序用来生成实验所需数据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功能包括：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读取并解析</a:t>
            </a:r>
            <a:r>
              <a:rPr lang="en-US" altLang="zh-CN" dirty="0" smtClean="0"/>
              <a:t>nex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计</a:t>
            </a:r>
            <a:r>
              <a:rPr lang="zh-CN" altLang="en-US" dirty="0" smtClean="0"/>
              <a:t>算两列的“相似度”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导</a:t>
            </a:r>
            <a:r>
              <a:rPr lang="zh-CN" altLang="en-US" dirty="0" smtClean="0"/>
              <a:t>出精简后的</a:t>
            </a:r>
            <a:r>
              <a:rPr lang="en-US" altLang="zh-CN" dirty="0" smtClean="0"/>
              <a:t>nex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基于原</a:t>
            </a:r>
            <a:r>
              <a:rPr lang="en-US" altLang="zh-CN" dirty="0" smtClean="0"/>
              <a:t>nex</a:t>
            </a:r>
            <a:r>
              <a:rPr lang="zh-CN" altLang="en-US" dirty="0" smtClean="0"/>
              <a:t>文件生成随机样本作为对比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5503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两列相似度的计算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例如：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列</a:t>
                </a:r>
                <a:r>
                  <a:rPr lang="en-US" altLang="zh-CN" dirty="0"/>
                  <a:t>X</a:t>
                </a:r>
                <a:r>
                  <a:rPr lang="en-US" altLang="zh-CN" dirty="0" smtClean="0"/>
                  <a:t>  AACGT        </a:t>
                </a:r>
              </a:p>
              <a:p>
                <a:r>
                  <a:rPr lang="zh-CN" altLang="en-US" dirty="0" smtClean="0"/>
                  <a:t>列</a:t>
                </a:r>
                <a:r>
                  <a:rPr lang="en-US" altLang="zh-CN" dirty="0"/>
                  <a:t>Y</a:t>
                </a:r>
                <a:r>
                  <a:rPr lang="en-US" altLang="zh-CN" dirty="0" smtClean="0"/>
                  <a:t>  GCCAC   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相似度公式：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S  =  (X.a-Y.a)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+</a:t>
                </a:r>
                <a:r>
                  <a:rPr lang="en-US" altLang="zh-CN" dirty="0"/>
                  <a:t> (</a:t>
                </a:r>
                <a:r>
                  <a:rPr lang="en-US" altLang="zh-CN" dirty="0" smtClean="0"/>
                  <a:t>X.t-Y.t)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/>
                  <a:t>+ (</a:t>
                </a:r>
                <a:r>
                  <a:rPr lang="en-US" altLang="zh-CN" dirty="0" smtClean="0"/>
                  <a:t>X.c-Y.c)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/>
                  <a:t>+ (</a:t>
                </a:r>
                <a:r>
                  <a:rPr lang="en-US" altLang="zh-CN" dirty="0" smtClean="0"/>
                  <a:t>X.g-Y.g)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F(X, Y)  = 1.0 -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rad>
                  </m:oMath>
                </a14:m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描述相似度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上例中相似度为：</a:t>
                </a:r>
                <a:r>
                  <a:rPr lang="en-US" altLang="zh-CN" dirty="0" smtClean="0"/>
                  <a:t>0.86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619" b="-3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54614"/>
              </p:ext>
            </p:extLst>
          </p:nvPr>
        </p:nvGraphicFramePr>
        <p:xfrm>
          <a:off x="4103648" y="2080941"/>
          <a:ext cx="3085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03"/>
                <a:gridCol w="1115122"/>
                <a:gridCol w="103334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</a:t>
                      </a:r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393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原始样本   </a:t>
            </a:r>
            <a:r>
              <a:rPr lang="en-US" altLang="zh-CN" dirty="0" smtClean="0"/>
              <a:t>primates.nex     12</a:t>
            </a:r>
            <a:r>
              <a:rPr lang="zh-CN" altLang="en-US" dirty="0" smtClean="0"/>
              <a:t>个物种     </a:t>
            </a:r>
            <a:r>
              <a:rPr lang="en-US" altLang="zh-CN" dirty="0" smtClean="0"/>
              <a:t>898</a:t>
            </a:r>
            <a:r>
              <a:rPr lang="zh-CN" altLang="en-US" dirty="0" smtClean="0"/>
              <a:t>个碱基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每列长度为  </a:t>
            </a:r>
            <a:r>
              <a:rPr lang="en-US" altLang="zh-CN" dirty="0" smtClean="0"/>
              <a:t>12</a:t>
            </a:r>
          </a:p>
          <a:p>
            <a:endParaRPr lang="en-US" altLang="zh-CN" dirty="0"/>
          </a:p>
          <a:p>
            <a:r>
              <a:rPr lang="zh-CN" altLang="en-US" dirty="0" smtClean="0"/>
              <a:t>处理：相</a:t>
            </a:r>
            <a:r>
              <a:rPr lang="zh-CN" altLang="en-US" dirty="0"/>
              <a:t>似度</a:t>
            </a:r>
            <a:r>
              <a:rPr lang="zh-CN" altLang="en-US" dirty="0" smtClean="0"/>
              <a:t>非常接近的列只保留一个 ，生成新的</a:t>
            </a:r>
            <a:r>
              <a:rPr lang="zh-CN" altLang="en-US" dirty="0"/>
              <a:t>样</a:t>
            </a:r>
            <a:r>
              <a:rPr lang="zh-CN" altLang="en-US" dirty="0" smtClean="0"/>
              <a:t>本。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的样本：每个物种只有</a:t>
            </a:r>
            <a:r>
              <a:rPr lang="en-US" altLang="zh-CN" dirty="0" smtClean="0"/>
              <a:t>154</a:t>
            </a:r>
            <a:r>
              <a:rPr lang="zh-CN" altLang="en-US" dirty="0" smtClean="0"/>
              <a:t>个碱基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3126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8682039" cy="5202044"/>
          </a:xfrm>
        </p:spPr>
        <p:txBody>
          <a:bodyPr/>
          <a:lstStyle/>
          <a:p>
            <a:r>
              <a:rPr lang="zh-CN" altLang="en-US" dirty="0" smtClean="0"/>
              <a:t>实验结果：</a:t>
            </a:r>
            <a:endParaRPr lang="en-US" altLang="zh-CN" dirty="0" smtClean="0"/>
          </a:p>
          <a:p>
            <a:r>
              <a:rPr lang="zh-CN" altLang="en-US" dirty="0" smtClean="0"/>
              <a:t>原始样本：                                                                 精简样本：             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7094"/>
            <a:ext cx="4137102" cy="37316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72" y="2577094"/>
            <a:ext cx="4336528" cy="37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10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随机样本：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71" y="2047364"/>
            <a:ext cx="5450948" cy="45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03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2017.11.17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3462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3731" y="2420551"/>
            <a:ext cx="314829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阅读</a:t>
            </a:r>
            <a:r>
              <a:rPr lang="en-US" altLang="zh-CN" sz="2000" dirty="0" smtClean="0"/>
              <a:t>LearningToRank</a:t>
            </a:r>
            <a:r>
              <a:rPr lang="zh-CN" altLang="en-US" sz="2000" dirty="0" smtClean="0"/>
              <a:t>资料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学习深度神经网络理论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388687" y="71943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本</a:t>
            </a:r>
            <a:r>
              <a:rPr lang="zh-CN" altLang="en-US" sz="3600" dirty="0" smtClean="0"/>
              <a:t>周工作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4397196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8933" y="98716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机器学习做系统发育推断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583430" y="1614616"/>
            <a:ext cx="628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个思路：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13872" y="2365176"/>
            <a:ext cx="618630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使用</a:t>
            </a:r>
            <a:r>
              <a:rPr lang="en-US" altLang="zh-CN" b="1" dirty="0" smtClean="0"/>
              <a:t>LearningToRank</a:t>
            </a:r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优</a:t>
            </a:r>
            <a:r>
              <a:rPr lang="zh-CN" altLang="en-US" dirty="0" smtClean="0">
                <a:solidFill>
                  <a:srgbClr val="00B050"/>
                </a:solidFill>
              </a:rPr>
              <a:t>点</a:t>
            </a:r>
            <a:r>
              <a:rPr lang="zh-CN" altLang="en-US" dirty="0" smtClean="0"/>
              <a:t>：整体框架吻合，都是做相似度（相关度）排名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zh-CN" altLang="en-US" dirty="0" smtClean="0"/>
              <a:t>：输入数据（</a:t>
            </a:r>
            <a:r>
              <a:rPr lang="en-US" altLang="zh-CN" dirty="0" smtClean="0"/>
              <a:t>DNA</a:t>
            </a:r>
            <a:r>
              <a:rPr lang="zh-CN" altLang="en-US" dirty="0" smtClean="0"/>
              <a:t>）的特征提取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使用</a:t>
            </a:r>
            <a:r>
              <a:rPr lang="zh-CN" altLang="en-US" b="1" dirty="0" smtClean="0"/>
              <a:t>深度神经网络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优</a:t>
            </a:r>
            <a:r>
              <a:rPr lang="zh-CN" altLang="en-US" dirty="0" smtClean="0">
                <a:solidFill>
                  <a:srgbClr val="00B050"/>
                </a:solidFill>
              </a:rPr>
              <a:t>点</a:t>
            </a:r>
            <a:r>
              <a:rPr lang="zh-CN" altLang="en-US" dirty="0" smtClean="0"/>
              <a:t>：无需提取特征，直接将</a:t>
            </a:r>
            <a:r>
              <a:rPr lang="en-US" altLang="zh-CN" dirty="0" smtClean="0"/>
              <a:t>DNA</a:t>
            </a:r>
            <a:r>
              <a:rPr lang="zh-CN" altLang="en-US" dirty="0" smtClean="0"/>
              <a:t>数据输入到神经网络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缺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：暂时没有发现使用深度神经网络做相似度比较的资料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263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2017.11.24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0800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975" y="1210613"/>
            <a:ext cx="795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每一</a:t>
            </a:r>
            <a:r>
              <a:rPr lang="zh-CN" altLang="en-US" sz="2400" dirty="0" smtClean="0"/>
              <a:t>代之间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GPU</a:t>
            </a:r>
            <a:r>
              <a:rPr lang="zh-CN" altLang="en-US" sz="2400" dirty="0"/>
              <a:t>数</a:t>
            </a:r>
            <a:r>
              <a:rPr lang="zh-CN" altLang="en-US" sz="2400" dirty="0" smtClean="0"/>
              <a:t>据交换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5154" y="2356834"/>
            <a:ext cx="8422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cudaMemcpyAsynctiProbSpace</a:t>
            </a:r>
            <a:r>
              <a:rPr lang="en-US" altLang="zh-CN" b="1" dirty="0"/>
              <a:t> (</a:t>
            </a:r>
            <a:r>
              <a:rPr lang="en-US" altLang="zh-CN" b="1" dirty="0" err="1"/>
              <a:t>int</a:t>
            </a:r>
            <a:r>
              <a:rPr lang="en-US" altLang="zh-CN" b="1" dirty="0"/>
              <a:t> chain</a:t>
            </a:r>
            <a:r>
              <a:rPr lang="en-US" altLang="zh-CN" b="1" dirty="0" smtClean="0"/>
              <a:t>):</a:t>
            </a:r>
          </a:p>
          <a:p>
            <a:r>
              <a:rPr lang="en-US" altLang="zh-CN" dirty="0" err="1" smtClean="0"/>
              <a:t>LogLikeStart</a:t>
            </a:r>
            <a:r>
              <a:rPr lang="zh-CN" altLang="en-US" dirty="0" smtClean="0"/>
              <a:t>调用，</a:t>
            </a:r>
            <a:r>
              <a:rPr lang="zh-CN" altLang="en-US" dirty="0"/>
              <a:t>把</a:t>
            </a:r>
            <a:r>
              <a:rPr lang="en-US" altLang="zh-CN" dirty="0"/>
              <a:t>Host</a:t>
            </a:r>
            <a:r>
              <a:rPr lang="zh-CN" altLang="en-US" dirty="0"/>
              <a:t>的</a:t>
            </a:r>
            <a:r>
              <a:rPr lang="en-US" altLang="zh-CN" dirty="0" err="1"/>
              <a:t>tiProbSpace</a:t>
            </a:r>
            <a:r>
              <a:rPr lang="zh-CN" altLang="en-US" dirty="0"/>
              <a:t>拷贝到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err="1" smtClean="0"/>
              <a:t>cudaMemcpyAsyncgloballnL</a:t>
            </a:r>
            <a:r>
              <a:rPr lang="en-US" altLang="zh-CN" b="1" dirty="0" smtClean="0"/>
              <a:t> 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chain</a:t>
            </a:r>
            <a:r>
              <a:rPr lang="en-US" altLang="zh-CN" b="1" dirty="0" smtClean="0"/>
              <a:t>):</a:t>
            </a:r>
          </a:p>
          <a:p>
            <a:r>
              <a:rPr lang="en-US" altLang="zh-CN" dirty="0" err="1" smtClean="0"/>
              <a:t>LogLikeHalf</a:t>
            </a:r>
            <a:r>
              <a:rPr lang="zh-CN" altLang="en-US" dirty="0" smtClean="0"/>
              <a:t>调用，把</a:t>
            </a:r>
            <a:r>
              <a:rPr lang="en-US" altLang="zh-CN" dirty="0" err="1" smtClean="0"/>
              <a:t>CodeLike</a:t>
            </a:r>
            <a:r>
              <a:rPr lang="zh-CN" altLang="en-US" dirty="0" smtClean="0"/>
              <a:t>的计算结果传递到</a:t>
            </a:r>
            <a:r>
              <a:rPr lang="en-US" altLang="zh-CN" dirty="0" smtClean="0"/>
              <a:t>Host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394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721757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RankNet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66800" y="2057399"/>
            <a:ext cx="8159578" cy="2679357"/>
          </a:xfrm>
        </p:spPr>
        <p:txBody>
          <a:bodyPr/>
          <a:lstStyle/>
          <a:p>
            <a:pPr algn="l"/>
            <a:r>
              <a:rPr lang="en-US" altLang="zh-CN" dirty="0" smtClean="0"/>
              <a:t>1.Ranknet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LearningToRank</a:t>
            </a:r>
            <a:r>
              <a:rPr lang="zh-CN" altLang="en-US" dirty="0" smtClean="0"/>
              <a:t>的一种机器学习算法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/>
              <a:t>使用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的方式解</a:t>
            </a:r>
            <a:r>
              <a:rPr lang="zh-CN" altLang="en-US" dirty="0"/>
              <a:t>决排序问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/>
              <a:t>基于神经网络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28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1.Ranklib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程序，实现了若干机器学习排序算法</a:t>
            </a:r>
            <a:endParaRPr lang="en-US" altLang="zh-CN" dirty="0" smtClean="0"/>
          </a:p>
          <a:p>
            <a:r>
              <a:rPr lang="zh-CN" altLang="en-US" dirty="0"/>
              <a:t>包</a:t>
            </a:r>
            <a:r>
              <a:rPr lang="zh-CN" altLang="en-US" dirty="0" smtClean="0"/>
              <a:t>括：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			MART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			RankNet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			RankBoost</a:t>
            </a:r>
            <a:endParaRPr lang="en-US" altLang="zh-CN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			AdaRank</a:t>
            </a:r>
            <a:endParaRPr lang="en-US" altLang="zh-CN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			Coordinate Ascent</a:t>
            </a:r>
            <a:endParaRPr lang="en-US" altLang="zh-CN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			LambdaMART</a:t>
            </a:r>
            <a:endParaRPr lang="en-US" altLang="zh-CN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			ListNet</a:t>
            </a:r>
            <a:endParaRPr lang="en-US" altLang="zh-CN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			Random Forests</a:t>
            </a:r>
            <a:endParaRPr lang="en-US" altLang="zh-CN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ranklib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同步数据收集和整理的进度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2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2017.12.1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0323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训练集文件格式：</a:t>
            </a:r>
            <a:endParaRPr lang="en-US" altLang="zh-CN" dirty="0" smtClean="0"/>
          </a:p>
          <a:p>
            <a:r>
              <a:rPr lang="en-US" altLang="zh-CN" dirty="0"/>
              <a:t>0 qid:10215 1:4.000000 2:0.000000 </a:t>
            </a:r>
            <a:r>
              <a:rPr lang="en-US" altLang="zh-CN" dirty="0" smtClean="0"/>
              <a:t>3:2.000000</a:t>
            </a:r>
          </a:p>
          <a:p>
            <a:r>
              <a:rPr lang="en-US" altLang="zh-CN" dirty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qid:10215 1:30.000000 2:2.000000 </a:t>
            </a:r>
            <a:r>
              <a:rPr lang="en-US" altLang="zh-CN" dirty="0" smtClean="0"/>
              <a:t>3:0.000000</a:t>
            </a:r>
          </a:p>
          <a:p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行表示一个（查询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文档）的</a:t>
            </a:r>
            <a:r>
              <a:rPr lang="en-US" altLang="zh-CN" dirty="0" smtClean="0"/>
              <a:t>pair</a:t>
            </a:r>
            <a:endParaRPr lang="en-US" altLang="zh-CN" dirty="0"/>
          </a:p>
          <a:p>
            <a:r>
              <a:rPr lang="zh-CN" altLang="en-US" dirty="0" smtClean="0"/>
              <a:t>第一列：目标值 ，即相关度排名（</a:t>
            </a:r>
            <a:r>
              <a:rPr lang="zh-CN" altLang="en-US" dirty="0"/>
              <a:t>越</a:t>
            </a:r>
            <a:r>
              <a:rPr lang="zh-CN" altLang="en-US" dirty="0" smtClean="0"/>
              <a:t>大相关度越高）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列：</a:t>
            </a:r>
            <a:r>
              <a:rPr lang="en-US" altLang="zh-CN" dirty="0" smtClean="0"/>
              <a:t>qid:xxxx    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标号</a:t>
            </a:r>
            <a:endParaRPr lang="en-US" altLang="zh-CN" dirty="0" smtClean="0"/>
          </a:p>
          <a:p>
            <a:r>
              <a:rPr lang="zh-CN" altLang="en-US" dirty="0" smtClean="0"/>
              <a:t>后面的列：</a:t>
            </a:r>
            <a:r>
              <a:rPr lang="en-US" altLang="zh-CN" dirty="0" smtClean="0"/>
              <a:t>xx:xxxx   </a:t>
            </a:r>
            <a:r>
              <a:rPr lang="zh-CN" altLang="en-US" dirty="0" smtClean="0"/>
              <a:t>特征标号：特征值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812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RankNet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RankNet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是指的是（查询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文档）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的特征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类比</a:t>
            </a:r>
            <a:r>
              <a:rPr lang="en-US" altLang="zh-CN" dirty="0" smtClean="0"/>
              <a:t>DNA</a:t>
            </a:r>
            <a:r>
              <a:rPr lang="zh-CN" altLang="en-US" dirty="0"/>
              <a:t>数</a:t>
            </a:r>
            <a:r>
              <a:rPr lang="zh-CN" altLang="en-US" dirty="0" smtClean="0"/>
              <a:t>据 </a:t>
            </a:r>
            <a:r>
              <a:rPr lang="en-US" altLang="zh-CN" dirty="0" smtClean="0">
                <a:sym typeface="Wingdings" panose="05000000000000000000" pitchFamily="2" charset="2"/>
              </a:rPr>
              <a:t> (query-DNA, doc-DNA)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可在</a:t>
            </a:r>
            <a:r>
              <a:rPr lang="en-US" altLang="zh-CN" dirty="0" smtClean="0">
                <a:sym typeface="Wingdings" panose="05000000000000000000" pitchFamily="2" charset="2"/>
              </a:rPr>
              <a:t>query-DNA, doc-DNA</a:t>
            </a:r>
            <a:r>
              <a:rPr lang="zh-CN" altLang="en-US" dirty="0" smtClean="0">
                <a:sym typeface="Wingdings" panose="05000000000000000000" pitchFamily="2" charset="2"/>
              </a:rPr>
              <a:t>的</a:t>
            </a:r>
            <a:r>
              <a:rPr lang="zh-CN" altLang="en-US" dirty="0">
                <a:sym typeface="Wingdings" panose="05000000000000000000" pitchFamily="2" charset="2"/>
              </a:rPr>
              <a:t>序</a:t>
            </a:r>
            <a:r>
              <a:rPr lang="zh-CN" altLang="en-US" dirty="0" smtClean="0">
                <a:sym typeface="Wingdings" panose="05000000000000000000" pitchFamily="2" charset="2"/>
              </a:rPr>
              <a:t>列比对中寻找</a:t>
            </a:r>
            <a:r>
              <a:rPr lang="en-US" altLang="zh-CN" dirty="0" smtClean="0">
                <a:sym typeface="Wingdings" panose="05000000000000000000" pitchFamily="2" charset="2"/>
              </a:rPr>
              <a:t>Feature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1291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RankNet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目前设想的</a:t>
            </a:r>
            <a:r>
              <a:rPr lang="en-US" altLang="zh-CN" dirty="0"/>
              <a:t>Feature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1</a:t>
            </a:r>
            <a:r>
              <a:rPr lang="en-US" altLang="zh-CN" dirty="0"/>
              <a:t>.</a:t>
            </a:r>
            <a:r>
              <a:rPr lang="zh-CN" altLang="en-US" dirty="0"/>
              <a:t>位点重合</a:t>
            </a:r>
            <a:r>
              <a:rPr lang="zh-CN" altLang="en-US" dirty="0" smtClean="0"/>
              <a:t>度（相同位点比例）</a:t>
            </a:r>
            <a:endParaRPr lang="en-US" altLang="zh-CN" dirty="0" smtClean="0"/>
          </a:p>
          <a:p>
            <a:r>
              <a:rPr lang="en-US" altLang="zh-CN" dirty="0" smtClean="0"/>
              <a:t>	2.</a:t>
            </a:r>
            <a:r>
              <a:rPr lang="zh-CN" altLang="en-US" dirty="0"/>
              <a:t>特定</a:t>
            </a:r>
            <a:r>
              <a:rPr lang="zh-CN" altLang="en-US" dirty="0" smtClean="0"/>
              <a:t>碱</a:t>
            </a:r>
            <a:r>
              <a:rPr lang="zh-CN" altLang="en-US" dirty="0"/>
              <a:t>基含量</a:t>
            </a:r>
            <a:r>
              <a:rPr lang="zh-CN" altLang="en-US" dirty="0" smtClean="0"/>
              <a:t>差</a:t>
            </a:r>
            <a:endParaRPr lang="en-US" altLang="zh-CN" dirty="0" smtClean="0"/>
          </a:p>
          <a:p>
            <a:r>
              <a:rPr lang="en-US" altLang="zh-CN" dirty="0" smtClean="0"/>
              <a:t>	3.</a:t>
            </a:r>
            <a:r>
              <a:rPr lang="zh-CN" altLang="en-US" dirty="0" smtClean="0"/>
              <a:t>特定碱基替</a:t>
            </a:r>
            <a:r>
              <a:rPr lang="zh-CN" altLang="en-US" dirty="0"/>
              <a:t>换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en-US" altLang="zh-CN" dirty="0" smtClean="0"/>
              <a:t>	4</a:t>
            </a:r>
            <a:r>
              <a:rPr lang="en-US" altLang="zh-CN" dirty="0"/>
              <a:t>.</a:t>
            </a:r>
            <a:r>
              <a:rPr lang="zh-CN" altLang="en-US" dirty="0"/>
              <a:t>序</a:t>
            </a:r>
            <a:r>
              <a:rPr lang="zh-CN" altLang="en-US" dirty="0" smtClean="0"/>
              <a:t>列方差（同位点碱基差值平方和）</a:t>
            </a:r>
            <a:endParaRPr lang="en-US" altLang="zh-CN" dirty="0"/>
          </a:p>
          <a:p>
            <a:r>
              <a:rPr lang="en-US" altLang="zh-CN" dirty="0" smtClean="0"/>
              <a:t>	.</a:t>
            </a:r>
          </a:p>
          <a:p>
            <a:r>
              <a:rPr lang="en-US" altLang="zh-CN" dirty="0" smtClean="0"/>
              <a:t>	.</a:t>
            </a:r>
          </a:p>
          <a:p>
            <a:r>
              <a:rPr lang="en-US" altLang="zh-CN" dirty="0" smtClean="0"/>
              <a:t>	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500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2017.12.8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297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RankNet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b="1" dirty="0" smtClean="0"/>
              <a:t>特征提取程序</a:t>
            </a:r>
            <a:endParaRPr lang="en-US" altLang="zh-CN" b="1" dirty="0" smtClean="0"/>
          </a:p>
          <a:p>
            <a:r>
              <a:rPr lang="zh-CN" altLang="en-US" dirty="0"/>
              <a:t>功</a:t>
            </a:r>
            <a:r>
              <a:rPr lang="zh-CN" altLang="en-US" dirty="0" smtClean="0"/>
              <a:t>能：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文件中解析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序列生成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目前有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整</a:t>
            </a:r>
            <a:r>
              <a:rPr lang="zh-CN" altLang="en-US" dirty="0" smtClean="0"/>
              <a:t>合目标值（从发育树中得到的序列距离），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终</a:t>
            </a:r>
            <a:r>
              <a:rPr lang="zh-CN" altLang="en-US" b="1" dirty="0" smtClean="0"/>
              <a:t>导出训练集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47647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RankNet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592766"/>
            <a:ext cx="8224838" cy="4521200"/>
          </a:xfrm>
        </p:spPr>
        <p:txBody>
          <a:bodyPr/>
          <a:lstStyle/>
          <a:p>
            <a:r>
              <a:rPr lang="zh-CN" altLang="en-US" dirty="0" smtClean="0"/>
              <a:t>实验：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primates.nex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示例文件）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MrBayes</a:t>
            </a:r>
            <a:r>
              <a:rPr lang="zh-CN" altLang="en-US" dirty="0"/>
              <a:t>计</a:t>
            </a:r>
            <a:r>
              <a:rPr lang="zh-CN" altLang="en-US" dirty="0" smtClean="0"/>
              <a:t>算出的发育树计算目标值</a:t>
            </a:r>
            <a:endParaRPr lang="en-US" altLang="zh-CN" dirty="0" smtClean="0"/>
          </a:p>
          <a:p>
            <a:r>
              <a:rPr lang="zh-CN" altLang="en-US" dirty="0"/>
              <a:t>生成</a:t>
            </a:r>
            <a:r>
              <a:rPr lang="zh-CN" altLang="en-US" dirty="0" smtClean="0"/>
              <a:t>训练集进行训练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很</a:t>
            </a:r>
            <a:r>
              <a:rPr lang="zh-CN" altLang="en-US" b="1" dirty="0" smtClean="0"/>
              <a:t>快收敛但没有效果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训练集太小？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655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2016.5.31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3010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727" y="0"/>
            <a:ext cx="8224838" cy="1138237"/>
          </a:xfrm>
        </p:spPr>
        <p:txBody>
          <a:bodyPr/>
          <a:lstStyle/>
          <a:p>
            <a:r>
              <a:rPr lang="en-US" altLang="zh-CN" dirty="0" smtClean="0"/>
              <a:t>RankNet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" y="1325137"/>
            <a:ext cx="5036603" cy="4521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7385" y="1538868"/>
            <a:ext cx="2879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相关度排序：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距离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0.20</a:t>
            </a:r>
            <a:r>
              <a:rPr lang="zh-CN" altLang="en-US" dirty="0" smtClean="0"/>
              <a:t>的认为相关度为 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zh-CN" altLang="en-US" dirty="0"/>
              <a:t>距</a:t>
            </a:r>
            <a:r>
              <a:rPr lang="zh-CN" altLang="en-US" dirty="0" smtClean="0"/>
              <a:t>离小于</a:t>
            </a:r>
            <a:r>
              <a:rPr lang="en-US" altLang="zh-CN" dirty="0" smtClean="0"/>
              <a:t>0.20</a:t>
            </a:r>
            <a:r>
              <a:rPr lang="zh-CN" altLang="en-US" dirty="0" smtClean="0"/>
              <a:t>的进行排序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2261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Ranknet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增大训练集：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准</a:t>
            </a:r>
            <a:r>
              <a:rPr lang="zh-CN" altLang="en-US" dirty="0" smtClean="0"/>
              <a:t>备使用</a:t>
            </a:r>
            <a:r>
              <a:rPr lang="en-US" altLang="zh-CN" dirty="0" smtClean="0"/>
              <a:t>Seq-Gen</a:t>
            </a:r>
            <a:r>
              <a:rPr lang="zh-CN" altLang="en-US" dirty="0" smtClean="0"/>
              <a:t>程序生成</a:t>
            </a:r>
            <a:r>
              <a:rPr lang="en-US" altLang="zh-CN" dirty="0" smtClean="0"/>
              <a:t>DNA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8506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2017.12.15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823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RankNet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系统发育树随机生成算法</a:t>
            </a:r>
            <a:endParaRPr lang="en-US" altLang="zh-CN" dirty="0" smtClean="0"/>
          </a:p>
          <a:p>
            <a:r>
              <a:rPr lang="zh-CN" altLang="en-US" dirty="0" smtClean="0"/>
              <a:t>拓扑：自底而上随机生成</a:t>
            </a:r>
            <a:endParaRPr lang="en-US" altLang="zh-CN" dirty="0" smtClean="0"/>
          </a:p>
          <a:p>
            <a:r>
              <a:rPr lang="zh-CN" altLang="en-US" dirty="0" smtClean="0"/>
              <a:t>枝长：高斯分布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数据集生成：</a:t>
            </a:r>
            <a:endParaRPr lang="en-US" altLang="zh-CN" dirty="0" smtClean="0"/>
          </a:p>
          <a:p>
            <a:r>
              <a:rPr lang="zh-CN" altLang="en-US" dirty="0" smtClean="0"/>
              <a:t>每棵树拥有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个物种，使用</a:t>
            </a:r>
            <a:r>
              <a:rPr lang="en-US" altLang="zh-CN" dirty="0" smtClean="0"/>
              <a:t>seq-gen</a:t>
            </a:r>
            <a:r>
              <a:rPr lang="zh-CN" altLang="en-US" dirty="0" smtClean="0"/>
              <a:t>为每棵树生成长度为</a:t>
            </a:r>
            <a:endParaRPr lang="en-US" altLang="zh-CN" dirty="0" smtClean="0"/>
          </a:p>
          <a:p>
            <a:r>
              <a:rPr lang="en-US" altLang="zh-CN" dirty="0" smtClean="0"/>
              <a:t>1000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序列矩阵</a:t>
            </a:r>
            <a:r>
              <a:rPr lang="en-US" altLang="zh-CN" dirty="0" smtClean="0"/>
              <a:t>(Nexus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训练集：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棵树，样本大小为 </a:t>
            </a:r>
            <a:r>
              <a:rPr lang="en-US" altLang="zh-CN" dirty="0" smtClean="0"/>
              <a:t>10000</a:t>
            </a:r>
          </a:p>
          <a:p>
            <a:r>
              <a:rPr lang="zh-CN" altLang="en-US" dirty="0" smtClean="0"/>
              <a:t>测试集：</a:t>
            </a:r>
            <a:r>
              <a:rPr lang="en-US" altLang="zh-CN" dirty="0" smtClean="0"/>
              <a:t>50</a:t>
            </a:r>
            <a:r>
              <a:rPr lang="zh-CN" altLang="en-US" dirty="0" smtClean="0"/>
              <a:t>棵树，样本大小为 </a:t>
            </a:r>
            <a:r>
              <a:rPr lang="en-US" altLang="zh-CN" dirty="0" smtClean="0"/>
              <a:t>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08491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RankNet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实验效果：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训练结</a:t>
            </a:r>
            <a:r>
              <a:rPr lang="zh-CN" altLang="en-US" dirty="0"/>
              <a:t>果</a:t>
            </a:r>
            <a:r>
              <a:rPr lang="zh-CN" altLang="en-US" dirty="0" smtClean="0"/>
              <a:t>稳定收敛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评价参数：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mis-ordered : 0.07%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metric2t MAP : 0.9993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模型实际测试：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定一个物种，能够预测出发育树中距离其最近的物种。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06235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RankNet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下一</a:t>
            </a:r>
            <a:r>
              <a:rPr lang="zh-CN" altLang="en-US" dirty="0" smtClean="0"/>
              <a:t>步实验？</a:t>
            </a:r>
            <a:endParaRPr lang="en-US" altLang="zh-CN" dirty="0" smtClean="0"/>
          </a:p>
          <a:p>
            <a:r>
              <a:rPr lang="zh-CN" altLang="en-US" dirty="0" smtClean="0"/>
              <a:t>调整数据集？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使得预测结果更加有意义，比如能够同时给出大于一个</a:t>
            </a:r>
            <a:endParaRPr lang="en-US" altLang="zh-CN" dirty="0" smtClean="0"/>
          </a:p>
          <a:p>
            <a:r>
              <a:rPr lang="zh-CN" altLang="en-US" dirty="0" smtClean="0"/>
              <a:t>最近的物种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91732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2017.12.22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8343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RankNet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尝试使用</a:t>
            </a:r>
            <a:r>
              <a:rPr lang="en-US" altLang="zh-CN" dirty="0" smtClean="0"/>
              <a:t>seq-gen</a:t>
            </a:r>
            <a:r>
              <a:rPr lang="zh-CN" altLang="en-US" dirty="0" smtClean="0"/>
              <a:t>生成难度大的序列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en-US" altLang="zh-CN" dirty="0" smtClean="0"/>
              <a:t>Seq-Gen </a:t>
            </a:r>
            <a:r>
              <a:rPr lang="zh-CN" altLang="en-US" dirty="0" smtClean="0"/>
              <a:t>没有提供难度的选项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zh-CN" altLang="en-US" dirty="0" smtClean="0"/>
              <a:t>更短的枝长？更多的物种？</a:t>
            </a:r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80141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距离法建树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简单映射模型的</a:t>
            </a:r>
            <a:r>
              <a:rPr lang="zh-CN" altLang="en-US" b="1" dirty="0" smtClean="0"/>
              <a:t>相关度打分</a:t>
            </a:r>
            <a:r>
              <a:rPr lang="zh-CN" altLang="en-US" dirty="0" smtClean="0"/>
              <a:t>到</a:t>
            </a:r>
            <a:r>
              <a:rPr lang="zh-CN" altLang="en-US" b="1" dirty="0" smtClean="0"/>
              <a:t>枝长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使用距离法建树：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能够还原拓扑结构</a:t>
            </a:r>
            <a:r>
              <a:rPr lang="en-US" altLang="zh-CN" dirty="0"/>
              <a:t> </a:t>
            </a:r>
            <a:r>
              <a:rPr lang="en-US" altLang="zh-CN" dirty="0" smtClean="0"/>
              <a:t> /  </a:t>
            </a:r>
            <a:r>
              <a:rPr lang="zh-CN" altLang="en-US" dirty="0" smtClean="0"/>
              <a:t>相对枝长基本正确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4156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2017.12.29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1430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432" y="1133339"/>
            <a:ext cx="7340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简单学习了</a:t>
            </a:r>
            <a:r>
              <a:rPr lang="en-US" altLang="zh-CN" sz="2400" dirty="0" smtClean="0"/>
              <a:t>CUDA</a:t>
            </a:r>
            <a:r>
              <a:rPr lang="zh-CN" altLang="en-US" sz="2400" dirty="0" smtClean="0"/>
              <a:t>编程，尝试用</a:t>
            </a:r>
            <a:r>
              <a:rPr lang="en-US" altLang="zh-CN" sz="2400" dirty="0" smtClean="0"/>
              <a:t>CUDA</a:t>
            </a:r>
            <a:r>
              <a:rPr lang="zh-CN" altLang="en-US" sz="2400" dirty="0" smtClean="0"/>
              <a:t>写了几个程序。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进一步理解原</a:t>
            </a:r>
            <a:r>
              <a:rPr lang="en-US" altLang="zh-CN" sz="2400" dirty="0"/>
              <a:t>CUDA</a:t>
            </a:r>
            <a:r>
              <a:rPr lang="zh-CN" altLang="en-US" sz="2400" dirty="0"/>
              <a:t>版</a:t>
            </a:r>
            <a:r>
              <a:rPr lang="en-US" altLang="zh-CN" sz="2400" dirty="0"/>
              <a:t>MrBayes3.1</a:t>
            </a:r>
            <a:r>
              <a:rPr lang="zh-CN" altLang="en-US" sz="2400" dirty="0"/>
              <a:t>中</a:t>
            </a:r>
            <a:r>
              <a:rPr lang="en-US" altLang="zh-CN" sz="2400" dirty="0" err="1" smtClean="0"/>
              <a:t>Loglike</a:t>
            </a:r>
            <a:r>
              <a:rPr lang="zh-CN" altLang="en-US" sz="2400" dirty="0" smtClean="0"/>
              <a:t>调用链</a:t>
            </a:r>
            <a:endParaRPr lang="en-US" altLang="zh-CN" sz="2400" dirty="0" smtClean="0"/>
          </a:p>
          <a:p>
            <a:r>
              <a:rPr lang="en-US" altLang="zh-CN" sz="2400" dirty="0" smtClean="0"/>
              <a:t>CondLikeDown_NUC4_CUDA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CallKernelCLDown_NUC4_xx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KernelCLDown_NUC4_0_f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分析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核函数如何并行化</a:t>
            </a:r>
            <a:r>
              <a:rPr lang="en-US" altLang="zh-CN" sz="2400" dirty="0" smtClean="0"/>
              <a:t>CallKernelCLDown_NUC4_xx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368627" y="2644048"/>
            <a:ext cx="0" cy="3821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箭头连接符 4"/>
          <p:cNvCxnSpPr/>
          <p:nvPr/>
        </p:nvCxnSpPr>
        <p:spPr bwMode="auto">
          <a:xfrm>
            <a:off x="2357611" y="3406945"/>
            <a:ext cx="11016" cy="37834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5764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2775" y="46517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RankNet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852" y="1670822"/>
            <a:ext cx="7605133" cy="3637157"/>
          </a:xfrm>
        </p:spPr>
        <p:txBody>
          <a:bodyPr/>
          <a:lstStyle/>
          <a:p>
            <a:pPr algn="l"/>
            <a:r>
              <a:rPr lang="zh-CN" altLang="en-US" dirty="0" smtClean="0"/>
              <a:t>制作新的数据集：</a:t>
            </a:r>
            <a:endParaRPr lang="en-US" altLang="zh-CN" dirty="0" smtClean="0"/>
          </a:p>
          <a:p>
            <a:pPr marL="457200" indent="-457200" algn="l">
              <a:buAutoNum type="arabicPeriod"/>
            </a:pPr>
            <a:r>
              <a:rPr lang="zh-CN" altLang="en-US" b="1" dirty="0" smtClean="0"/>
              <a:t>数据源</a:t>
            </a:r>
            <a:endParaRPr lang="en-US" altLang="zh-CN" b="1" dirty="0" smtClean="0"/>
          </a:p>
          <a:p>
            <a:pPr algn="l"/>
            <a:r>
              <a:rPr lang="zh-CN" altLang="en-US" dirty="0" smtClean="0"/>
              <a:t>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份数据，每份数据由一个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基因序列矩阵和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棵基因树组成。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b="1" dirty="0" smtClean="0"/>
              <a:t>2. </a:t>
            </a:r>
            <a:r>
              <a:rPr lang="zh-CN" altLang="en-US" b="1" dirty="0" smtClean="0"/>
              <a:t>数据分离</a:t>
            </a:r>
            <a:endParaRPr lang="en-US" altLang="zh-CN" b="1" dirty="0" smtClean="0"/>
          </a:p>
          <a:p>
            <a:pPr algn="l"/>
            <a:r>
              <a:rPr lang="zh-CN" altLang="en-US" dirty="0"/>
              <a:t>需</a:t>
            </a:r>
            <a:r>
              <a:rPr lang="zh-CN" altLang="en-US" dirty="0" smtClean="0"/>
              <a:t>要分离成</a:t>
            </a:r>
            <a:r>
              <a:rPr lang="zh-CN" altLang="en-US" b="1" dirty="0" smtClean="0"/>
              <a:t>单个基因序列矩阵</a:t>
            </a:r>
            <a:r>
              <a:rPr lang="zh-CN" altLang="en-US" dirty="0" smtClean="0"/>
              <a:t> 和 </a:t>
            </a:r>
            <a:r>
              <a:rPr lang="zh-CN" altLang="en-US" b="1" dirty="0" smtClean="0"/>
              <a:t>单棵树</a:t>
            </a:r>
            <a:r>
              <a:rPr lang="zh-CN" altLang="en-US" dirty="0" smtClean="0"/>
              <a:t>的形式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b="1" dirty="0" smtClean="0"/>
              <a:t>3. </a:t>
            </a:r>
            <a:r>
              <a:rPr lang="zh-CN" altLang="en-US" b="1" dirty="0" smtClean="0"/>
              <a:t>进展</a:t>
            </a:r>
            <a:endParaRPr lang="en-US" altLang="zh-CN" b="1" dirty="0" smtClean="0"/>
          </a:p>
          <a:p>
            <a:pPr algn="l"/>
            <a:r>
              <a:rPr lang="zh-CN" altLang="en-US" dirty="0" smtClean="0"/>
              <a:t>数据处理代码编写完毕，接下来生成数据测试效果。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0220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2017.1.19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629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41" y="1663609"/>
            <a:ext cx="854555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20X100</a:t>
            </a:r>
            <a:r>
              <a:rPr lang="zh-CN" altLang="en-US" sz="2000" b="1" dirty="0" smtClean="0"/>
              <a:t>基</a:t>
            </a:r>
            <a:r>
              <a:rPr lang="zh-CN" altLang="en-US" sz="2000" b="1" dirty="0"/>
              <a:t>因</a:t>
            </a:r>
            <a:r>
              <a:rPr lang="zh-CN" altLang="en-US" sz="2000" b="1" dirty="0" smtClean="0"/>
              <a:t>树</a:t>
            </a:r>
            <a:r>
              <a:rPr lang="zh-CN" altLang="en-US" sz="2000" b="1" dirty="0"/>
              <a:t>数</a:t>
            </a:r>
            <a:r>
              <a:rPr lang="zh-CN" altLang="en-US" sz="2000" b="1" dirty="0" smtClean="0"/>
              <a:t>据实验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初步实验：使用原来的特征，效果基本没有变化。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计划进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步实验：先使用</a:t>
            </a:r>
            <a:r>
              <a:rPr lang="en-US" altLang="zh-CN" sz="2400" dirty="0" smtClean="0"/>
              <a:t>MrBayes</a:t>
            </a:r>
            <a:r>
              <a:rPr lang="zh-CN" altLang="en-US" sz="2400" dirty="0" smtClean="0"/>
              <a:t>跑序列，检测训练样本发育树的准确度。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3297765" y="545738"/>
            <a:ext cx="276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RankNet</a:t>
            </a:r>
            <a:r>
              <a:rPr lang="zh-CN" altLang="en-US" sz="3600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39687300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7765" y="545738"/>
            <a:ext cx="276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RankNet</a:t>
            </a:r>
            <a:r>
              <a:rPr lang="zh-CN" altLang="en-US" sz="3600" dirty="0"/>
              <a:t>实验</a:t>
            </a:r>
          </a:p>
        </p:txBody>
      </p:sp>
      <p:sp>
        <p:nvSpPr>
          <p:cNvPr id="3" name="矩形 2"/>
          <p:cNvSpPr/>
          <p:nvPr/>
        </p:nvSpPr>
        <p:spPr>
          <a:xfrm>
            <a:off x="635959" y="1445270"/>
            <a:ext cx="639790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TreeBase</a:t>
            </a:r>
            <a:r>
              <a:rPr lang="zh-CN" altLang="en-US" b="1" dirty="0" smtClean="0"/>
              <a:t>数据整理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数据规模：约</a:t>
            </a:r>
            <a:r>
              <a:rPr lang="en-US" altLang="zh-CN" dirty="0" smtClean="0"/>
              <a:t>40</a:t>
            </a:r>
            <a:r>
              <a:rPr lang="zh-CN" altLang="en-US" dirty="0" smtClean="0"/>
              <a:t>份数据，每份包含序列矩阵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树形文件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 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：数据不是标准的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文件，需要整理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：部分数据的树形文件为多叉树（非二叉树）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：部分</a:t>
            </a:r>
            <a:r>
              <a:rPr lang="zh-CN" altLang="en-US" dirty="0"/>
              <a:t>数据的</a:t>
            </a:r>
            <a:r>
              <a:rPr lang="zh-CN" altLang="en-US" dirty="0" smtClean="0"/>
              <a:t>树形文件只有拓扑结构（缺少枝长信息）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计划整理该数据作为 训练集 或者 最终测试使用的数据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168265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2017.1.26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9289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MrBayes </a:t>
            </a:r>
            <a:r>
              <a:rPr lang="en-US" altLang="zh-CN" dirty="0"/>
              <a:t>3.2 GPU </a:t>
            </a:r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测量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版本</a:t>
            </a:r>
            <a:r>
              <a:rPr lang="zh-CN" altLang="en-US" dirty="0"/>
              <a:t>剪</a:t>
            </a:r>
            <a:r>
              <a:rPr lang="zh-CN" altLang="en-US" dirty="0" smtClean="0"/>
              <a:t>枝收益：</a:t>
            </a:r>
            <a:endParaRPr lang="en-US" altLang="zh-CN" dirty="0" smtClean="0"/>
          </a:p>
          <a:p>
            <a:pPr marL="0" indent="0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64552"/>
              </p:ext>
            </p:extLst>
          </p:nvPr>
        </p:nvGraphicFramePr>
        <p:xfrm>
          <a:off x="1300975" y="277975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剪枝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非剪枝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1partition.nex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33mins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5444" y="4415883"/>
            <a:ext cx="521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收益：</a:t>
            </a:r>
            <a:r>
              <a:rPr lang="en-US" altLang="zh-CN" sz="2400" b="1" dirty="0" smtClean="0"/>
              <a:t>(33-30) / 33 =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9.1%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1908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MrBayes 3.2 GPU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/>
              <a:t>尝</a:t>
            </a:r>
            <a:r>
              <a:rPr lang="zh-CN" altLang="en-US" dirty="0" smtClean="0"/>
              <a:t>试分离基因和蛋白质的内核代码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具体方法：</a:t>
            </a:r>
            <a:r>
              <a:rPr lang="zh-CN" altLang="en-US" dirty="0"/>
              <a:t>例如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DNA</a:t>
            </a:r>
            <a:r>
              <a:rPr lang="zh-CN" altLang="en-US" dirty="0" smtClean="0"/>
              <a:t>计算中，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固定变量 </a:t>
            </a:r>
            <a:r>
              <a:rPr lang="en-US" altLang="zh-CN" dirty="0" smtClean="0"/>
              <a:t>nstates</a:t>
            </a:r>
            <a:r>
              <a:rPr lang="zh-CN" altLang="en-US" dirty="0" smtClean="0"/>
              <a:t>为 字面常量 </a:t>
            </a:r>
            <a:r>
              <a:rPr lang="en-US" altLang="zh-CN" dirty="0" smtClean="0"/>
              <a:t>4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FF0000"/>
                </a:solidFill>
              </a:rPr>
              <a:t>展开最内层循环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固定</a:t>
            </a:r>
            <a:r>
              <a:rPr lang="en-US" altLang="zh-CN" dirty="0" smtClean="0"/>
              <a:t>gammacats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去除最外层的循环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                                          结论：</a:t>
            </a:r>
            <a:r>
              <a:rPr lang="zh-CN" altLang="en-US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基本没有效果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2824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MrBayes 3.2 GPU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使</a:t>
            </a:r>
            <a:r>
              <a:rPr lang="zh-CN" altLang="en-US" dirty="0" smtClean="0"/>
              <a:t>用多个线程计算一个位点？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如进行如下的线程配置： </a:t>
            </a:r>
            <a:endParaRPr lang="en-US" altLang="zh-CN" dirty="0" smtClean="0"/>
          </a:p>
          <a:p>
            <a:r>
              <a:rPr lang="en-US" altLang="zh-CN" dirty="0" smtClean="0"/>
              <a:t>Block.z = numReps, </a:t>
            </a:r>
          </a:p>
          <a:p>
            <a:r>
              <a:rPr lang="en-US" altLang="zh-CN" dirty="0" smtClean="0"/>
              <a:t>Block.y = nStates,</a:t>
            </a:r>
          </a:p>
          <a:p>
            <a:r>
              <a:rPr lang="en-US" altLang="zh-CN" dirty="0" smtClean="0"/>
              <a:t>Block.x = 256</a:t>
            </a:r>
          </a:p>
          <a:p>
            <a:r>
              <a:rPr lang="zh-CN" altLang="en-US" dirty="0"/>
              <a:t>原</a:t>
            </a:r>
            <a:r>
              <a:rPr lang="zh-CN" altLang="en-US" dirty="0" smtClean="0"/>
              <a:t>来需要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个线程计算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个位点</a:t>
            </a:r>
            <a:endParaRPr lang="en-US" altLang="zh-CN" dirty="0" smtClean="0"/>
          </a:p>
          <a:p>
            <a:r>
              <a:rPr lang="zh-CN" altLang="en-US" dirty="0"/>
              <a:t>现</a:t>
            </a:r>
            <a:r>
              <a:rPr lang="zh-CN" altLang="en-US" dirty="0" smtClean="0"/>
              <a:t>在需要</a:t>
            </a:r>
            <a:r>
              <a:rPr lang="en-US" altLang="zh-CN" dirty="0" smtClean="0"/>
              <a:t>numReps*nStates*256</a:t>
            </a:r>
            <a:r>
              <a:rPr lang="zh-CN" altLang="en-US" dirty="0" smtClean="0"/>
              <a:t>个线程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32201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2017.3.14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4679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8188" y="694421"/>
            <a:ext cx="6120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Seq-Gen DNA</a:t>
            </a:r>
            <a:r>
              <a:rPr lang="zh-CN" altLang="en-US" sz="2800" dirty="0" smtClean="0"/>
              <a:t>数据相似度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570" y="1895707"/>
            <a:ext cx="79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强相关特征检测 ：</a:t>
            </a:r>
            <a:r>
              <a:rPr lang="zh-CN" altLang="en-US" b="1" dirty="0" smtClean="0">
                <a:solidFill>
                  <a:srgbClr val="FF0000"/>
                </a:solidFill>
              </a:rPr>
              <a:t>碱基重合度            </a:t>
            </a:r>
            <a:r>
              <a:rPr lang="zh-CN" altLang="en-US" b="1" dirty="0" smtClean="0"/>
              <a:t>结论：</a:t>
            </a:r>
            <a:r>
              <a:rPr lang="zh-CN" altLang="en-US" b="1" dirty="0" smtClean="0">
                <a:solidFill>
                  <a:srgbClr val="FF0000"/>
                </a:solidFill>
              </a:rPr>
              <a:t>显著负相关    线性      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8" y="22650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8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49" y="1812390"/>
            <a:ext cx="6105525" cy="2990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84733" y="1288973"/>
            <a:ext cx="43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Cuda</a:t>
            </a:r>
            <a:r>
              <a:rPr lang="zh-CN" altLang="en-US" dirty="0" smtClean="0"/>
              <a:t>代码针对如下循环做并行化：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5849" y="5045725"/>
            <a:ext cx="5311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开启的线程数为</a:t>
            </a:r>
            <a:r>
              <a:rPr lang="en-US" altLang="zh-CN" dirty="0" err="1" smtClean="0"/>
              <a:t>dimGrid.x</a:t>
            </a:r>
            <a:r>
              <a:rPr lang="en-US" altLang="zh-CN" dirty="0"/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dimBlock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正好等于</a:t>
            </a:r>
            <a:r>
              <a:rPr lang="en-US" altLang="zh-CN" dirty="0" err="1" smtClean="0"/>
              <a:t>numChar</a:t>
            </a:r>
            <a:r>
              <a:rPr lang="zh-CN" altLang="en-US" dirty="0" smtClean="0"/>
              <a:t>。意味着每个线程只负责一次循环体的计算。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31009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8188" y="694421"/>
            <a:ext cx="6120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Seq-Gen DNA</a:t>
            </a:r>
            <a:r>
              <a:rPr lang="zh-CN" altLang="en-US" sz="2800" dirty="0" smtClean="0"/>
              <a:t>数据相似度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481685" y="1772373"/>
            <a:ext cx="6819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强相关特征检测 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序列方差                    </a:t>
            </a:r>
            <a:r>
              <a:rPr lang="zh-CN" altLang="en-US" b="1" dirty="0" smtClean="0"/>
              <a:t>结</a:t>
            </a:r>
            <a:r>
              <a:rPr lang="zh-CN" altLang="en-US" b="1" dirty="0"/>
              <a:t>论：</a:t>
            </a:r>
            <a:r>
              <a:rPr lang="zh-CN" altLang="en-US" b="1" dirty="0">
                <a:solidFill>
                  <a:srgbClr val="FF0000"/>
                </a:solidFill>
              </a:rPr>
              <a:t>显</a:t>
            </a:r>
            <a:r>
              <a:rPr lang="zh-CN" altLang="en-US" b="1" dirty="0" smtClean="0">
                <a:solidFill>
                  <a:srgbClr val="FF0000"/>
                </a:solidFill>
              </a:rPr>
              <a:t>著正相关   指数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3" y="2141705"/>
            <a:ext cx="5852172" cy="43891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52838" y="2735766"/>
            <a:ext cx="26911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r>
              <a:rPr lang="zh-CN" altLang="en-US" dirty="0" smtClean="0"/>
              <a:t>方便线性回归模型</a:t>
            </a:r>
            <a:endParaRPr lang="en-US" altLang="zh-CN" dirty="0" smtClean="0"/>
          </a:p>
          <a:p>
            <a:r>
              <a:rPr lang="zh-CN" altLang="en-US" dirty="0"/>
              <a:t>拟</a:t>
            </a:r>
            <a:r>
              <a:rPr lang="zh-CN" altLang="en-US" dirty="0" smtClean="0"/>
              <a:t>合：</a:t>
            </a:r>
            <a:endParaRPr lang="en-US" altLang="zh-CN" dirty="0" smtClean="0"/>
          </a:p>
          <a:p>
            <a:r>
              <a:rPr lang="en-US" altLang="zh-CN" sz="3200" dirty="0"/>
              <a:t>y</a:t>
            </a:r>
            <a:r>
              <a:rPr lang="en-US" altLang="zh-CN" sz="3200" dirty="0" smtClean="0"/>
              <a:t> = e</a:t>
            </a:r>
            <a:r>
              <a:rPr lang="en-US" altLang="zh-CN" sz="3200" baseline="30000" dirty="0" smtClean="0"/>
              <a:t>4.376*x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4302588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0811" y="709290"/>
            <a:ext cx="5272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Seq-Gen DNA</a:t>
            </a:r>
            <a:r>
              <a:rPr lang="zh-CN" altLang="en-US" sz="2400" dirty="0"/>
              <a:t>数据相似度</a:t>
            </a:r>
            <a:r>
              <a:rPr lang="zh-CN" altLang="en-US" sz="2400" b="1" dirty="0">
                <a:solidFill>
                  <a:srgbClr val="FF0000"/>
                </a:solidFill>
              </a:rPr>
              <a:t>线性回归</a:t>
            </a:r>
            <a:r>
              <a:rPr lang="zh-CN" altLang="en-US" sz="24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511422" y="1579085"/>
            <a:ext cx="658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强相关特征检测 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碱基替换率               </a:t>
            </a:r>
            <a:r>
              <a:rPr lang="zh-CN" altLang="en-US" b="1" dirty="0" smtClean="0"/>
              <a:t>结</a:t>
            </a:r>
            <a:r>
              <a:rPr lang="zh-CN" altLang="en-US" b="1" dirty="0"/>
              <a:t>论：</a:t>
            </a:r>
            <a:r>
              <a:rPr lang="zh-CN" altLang="en-US" b="1" dirty="0">
                <a:solidFill>
                  <a:srgbClr val="FF0000"/>
                </a:solidFill>
              </a:rPr>
              <a:t>显</a:t>
            </a:r>
            <a:r>
              <a:rPr lang="zh-CN" altLang="en-US" b="1" dirty="0" smtClean="0">
                <a:solidFill>
                  <a:srgbClr val="FF0000"/>
                </a:solidFill>
              </a:rPr>
              <a:t>著正相关   线性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2" y="19484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985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0811" y="709290"/>
            <a:ext cx="5272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Seq-Gen DNA</a:t>
            </a:r>
            <a:r>
              <a:rPr lang="zh-CN" altLang="en-US" sz="2400" dirty="0"/>
              <a:t>数据相似度</a:t>
            </a:r>
            <a:r>
              <a:rPr lang="zh-CN" altLang="en-US" sz="2400" b="1" dirty="0">
                <a:solidFill>
                  <a:srgbClr val="FF0000"/>
                </a:solidFill>
              </a:rPr>
              <a:t>线性回归</a:t>
            </a:r>
            <a:r>
              <a:rPr lang="zh-CN" altLang="en-US" sz="24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511422" y="1579085"/>
            <a:ext cx="610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强相关特征检测 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GC</a:t>
            </a:r>
            <a:r>
              <a:rPr lang="zh-CN" altLang="en-US" b="1" dirty="0" smtClean="0">
                <a:solidFill>
                  <a:srgbClr val="FF0000"/>
                </a:solidFill>
              </a:rPr>
              <a:t>含量差               </a:t>
            </a:r>
            <a:r>
              <a:rPr lang="zh-CN" altLang="en-US" b="1" dirty="0" smtClean="0"/>
              <a:t>结</a:t>
            </a:r>
            <a:r>
              <a:rPr lang="zh-CN" altLang="en-US" b="1" dirty="0"/>
              <a:t>论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无显著相关性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2" y="1958897"/>
            <a:ext cx="5852172" cy="43891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52838" y="2735766"/>
            <a:ext cx="2691161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30000" dirty="0" smtClean="0"/>
              <a:t>注：</a:t>
            </a:r>
            <a:endParaRPr lang="en-US" altLang="zh-CN" sz="3200" baseline="30000" dirty="0" smtClean="0"/>
          </a:p>
          <a:p>
            <a:r>
              <a:rPr lang="en-US" altLang="zh-CN" sz="3200" baseline="30000" dirty="0" smtClean="0"/>
              <a:t>GC</a:t>
            </a:r>
            <a:r>
              <a:rPr lang="zh-CN" altLang="en-US" sz="3200" baseline="30000" dirty="0" smtClean="0"/>
              <a:t>含量差是分子进化领域广泛认可的一个特征。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16336382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0811" y="709290"/>
            <a:ext cx="5272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Seq-Gen DNA</a:t>
            </a:r>
            <a:r>
              <a:rPr lang="zh-CN" altLang="en-US" sz="2400" dirty="0"/>
              <a:t>数据相似度</a:t>
            </a:r>
            <a:r>
              <a:rPr lang="zh-CN" altLang="en-US" sz="2400" b="1" dirty="0">
                <a:solidFill>
                  <a:srgbClr val="FF0000"/>
                </a:solidFill>
              </a:rPr>
              <a:t>线性回归</a:t>
            </a:r>
            <a:r>
              <a:rPr lang="zh-CN" altLang="en-US" sz="2400" dirty="0"/>
              <a:t>预测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1834" y="1879488"/>
            <a:ext cx="657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sklearn</a:t>
            </a:r>
          </a:p>
          <a:p>
            <a:r>
              <a:rPr lang="zh-CN" altLang="en-US" dirty="0"/>
              <a:t>对</a:t>
            </a:r>
            <a:r>
              <a:rPr lang="zh-CN" altLang="en-US" dirty="0" smtClean="0"/>
              <a:t>上述若干呈显著相关的特征进行线性回归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3" y="2468871"/>
            <a:ext cx="5852172" cy="43891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1834" y="1413308"/>
            <a:ext cx="13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效果：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265100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2017.3.22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5185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0280" y="701856"/>
            <a:ext cx="6008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DNA</a:t>
            </a:r>
            <a:r>
              <a:rPr lang="zh-CN" altLang="en-US" sz="2800" dirty="0"/>
              <a:t>数据相似度</a:t>
            </a:r>
            <a:r>
              <a:rPr lang="zh-CN" altLang="en-US" sz="2800" b="1" dirty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3677" y="1687551"/>
            <a:ext cx="7961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更换一些特征：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种碱基替换率变为 </a:t>
            </a:r>
            <a:r>
              <a:rPr lang="zh-CN" altLang="en-US" b="1" dirty="0" smtClean="0"/>
              <a:t>颠换</a:t>
            </a:r>
            <a:r>
              <a:rPr lang="en-US" altLang="zh-CN" dirty="0" smtClean="0"/>
              <a:t>(</a:t>
            </a:r>
            <a:r>
              <a:rPr lang="en-US" altLang="zh-CN" dirty="0"/>
              <a:t>Transversion</a:t>
            </a:r>
            <a:r>
              <a:rPr lang="en-US" altLang="zh-CN" dirty="0" smtClean="0"/>
              <a:t>)</a:t>
            </a:r>
            <a:r>
              <a:rPr lang="zh-CN" altLang="en-US" b="1" dirty="0" smtClean="0"/>
              <a:t>率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zh-CN" altLang="en-US" b="1" dirty="0" smtClean="0"/>
              <a:t>转换</a:t>
            </a:r>
            <a:r>
              <a:rPr lang="en-US" altLang="zh-CN" dirty="0" smtClean="0"/>
              <a:t>(</a:t>
            </a:r>
            <a:r>
              <a:rPr lang="en-US" altLang="zh-CN" dirty="0"/>
              <a:t>Transition</a:t>
            </a:r>
            <a:r>
              <a:rPr lang="en-US" altLang="zh-CN" dirty="0" smtClean="0"/>
              <a:t>)</a:t>
            </a:r>
            <a:r>
              <a:rPr lang="zh-CN" altLang="en-US" b="1" dirty="0" smtClean="0"/>
              <a:t>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颠</a:t>
            </a:r>
            <a:r>
              <a:rPr lang="zh-CN" altLang="en-US" b="1" dirty="0"/>
              <a:t>换：嘌呤到嘧啶之间的替换</a:t>
            </a:r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转</a:t>
            </a:r>
            <a:r>
              <a:rPr lang="zh-CN" altLang="en-US" b="1" dirty="0"/>
              <a:t>换：嘌呤或嘧啶之间的替换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使用某些真实数据做模型测试。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828732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0280" y="701856"/>
            <a:ext cx="6008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DNA</a:t>
            </a:r>
            <a:r>
              <a:rPr lang="zh-CN" altLang="en-US" sz="2800" dirty="0"/>
              <a:t>数据相似度</a:t>
            </a:r>
            <a:r>
              <a:rPr lang="zh-CN" altLang="en-US" sz="2800" b="1" dirty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1" y="1873177"/>
            <a:ext cx="5852172" cy="43891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5951" y="1600489"/>
            <a:ext cx="348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真</a:t>
            </a:r>
            <a:r>
              <a:rPr lang="zh-CN" altLang="en-US" dirty="0" smtClean="0"/>
              <a:t>实数据</a:t>
            </a:r>
            <a:r>
              <a:rPr lang="en-US" altLang="zh-CN" dirty="0" smtClean="0"/>
              <a:t>primates.nex</a:t>
            </a:r>
            <a:r>
              <a:rPr lang="zh-CN" altLang="en-US" dirty="0" smtClean="0"/>
              <a:t>的重合率：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2416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0280" y="701856"/>
            <a:ext cx="6008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DNA</a:t>
            </a:r>
            <a:r>
              <a:rPr lang="zh-CN" altLang="en-US" sz="2800" dirty="0"/>
              <a:t>数据相似度</a:t>
            </a:r>
            <a:r>
              <a:rPr lang="zh-CN" altLang="en-US" sz="2800" b="1" dirty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255951" y="1600489"/>
            <a:ext cx="919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人工数据的序列方差：                                                  真实数据</a:t>
            </a:r>
            <a:r>
              <a:rPr lang="en-US" altLang="zh-CN" dirty="0" smtClean="0"/>
              <a:t>primates.nex</a:t>
            </a:r>
            <a:r>
              <a:rPr lang="zh-CN" altLang="en-US" dirty="0" smtClean="0"/>
              <a:t>的</a:t>
            </a:r>
            <a:r>
              <a:rPr lang="zh-CN" altLang="en-US" dirty="0"/>
              <a:t>序</a:t>
            </a:r>
            <a:r>
              <a:rPr lang="zh-CN" altLang="en-US" dirty="0" smtClean="0"/>
              <a:t>列方差：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77" y="2626110"/>
            <a:ext cx="4175023" cy="3131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4" y="2626110"/>
            <a:ext cx="4317943" cy="32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780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0280" y="701856"/>
            <a:ext cx="6008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DNA</a:t>
            </a:r>
            <a:r>
              <a:rPr lang="zh-CN" altLang="en-US" sz="2800" dirty="0"/>
              <a:t>数据相似度</a:t>
            </a:r>
            <a:r>
              <a:rPr lang="zh-CN" altLang="en-US" sz="2800" b="1" dirty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255951" y="1600489"/>
            <a:ext cx="878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人工数据的颠换率：                                                         真实数据</a:t>
            </a:r>
            <a:r>
              <a:rPr lang="en-US" altLang="zh-CN" dirty="0" smtClean="0"/>
              <a:t>primates.nex</a:t>
            </a:r>
            <a:r>
              <a:rPr lang="zh-CN" altLang="en-US" dirty="0" smtClean="0"/>
              <a:t>的颠换率：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92" y="2152885"/>
            <a:ext cx="4930099" cy="36975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60" y="2152886"/>
            <a:ext cx="4930099" cy="36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0280" y="701856"/>
            <a:ext cx="6008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DNA</a:t>
            </a:r>
            <a:r>
              <a:rPr lang="zh-CN" altLang="en-US" sz="2800" dirty="0"/>
              <a:t>数据相似度</a:t>
            </a:r>
            <a:r>
              <a:rPr lang="zh-CN" altLang="en-US" sz="2800" b="1" dirty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255951" y="1600489"/>
            <a:ext cx="9121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人工数据的转换率：                                                         真实数据</a:t>
            </a:r>
            <a:r>
              <a:rPr lang="en-US" altLang="zh-CN" dirty="0" smtClean="0"/>
              <a:t>primates.nex</a:t>
            </a:r>
            <a:r>
              <a:rPr lang="zh-CN" altLang="en-US" dirty="0" smtClean="0"/>
              <a:t>的转换率：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746"/>
            <a:ext cx="4572000" cy="342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49337"/>
            <a:ext cx="4701091" cy="3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0159" y="1090670"/>
            <a:ext cx="6764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详细整理每层循环的数据依赖；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与学长交流项目进度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32000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0280" y="701856"/>
            <a:ext cx="6008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DNA</a:t>
            </a:r>
            <a:r>
              <a:rPr lang="zh-CN" altLang="en-US" sz="2800" dirty="0"/>
              <a:t>数据相似度</a:t>
            </a:r>
            <a:r>
              <a:rPr lang="zh-CN" altLang="en-US" sz="2800" b="1" dirty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255951" y="1600489"/>
            <a:ext cx="872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人工数据的</a:t>
            </a:r>
            <a:r>
              <a:rPr lang="en-US" altLang="zh-CN" dirty="0" smtClean="0"/>
              <a:t>GC</a:t>
            </a:r>
            <a:r>
              <a:rPr lang="zh-CN" altLang="en-US" dirty="0"/>
              <a:t>差值</a:t>
            </a:r>
            <a:r>
              <a:rPr lang="zh-CN" altLang="en-US" dirty="0" smtClean="0"/>
              <a:t>：                                                         真实数据</a:t>
            </a:r>
            <a:r>
              <a:rPr lang="en-US" altLang="zh-CN" dirty="0" smtClean="0"/>
              <a:t>primates.nex</a:t>
            </a:r>
            <a:r>
              <a:rPr lang="zh-CN" altLang="en-US" dirty="0" smtClean="0"/>
              <a:t>的差值：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84" y="2186152"/>
            <a:ext cx="4498131" cy="33735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5" y="2186152"/>
            <a:ext cx="4523658" cy="33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67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0280" y="701856"/>
            <a:ext cx="6008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DNA</a:t>
            </a:r>
            <a:r>
              <a:rPr lang="zh-CN" altLang="en-US" sz="2800" dirty="0"/>
              <a:t>数据相似度</a:t>
            </a:r>
            <a:r>
              <a:rPr lang="zh-CN" altLang="en-US" sz="2800" b="1" dirty="0">
                <a:solidFill>
                  <a:srgbClr val="FF0000"/>
                </a:solidFill>
              </a:rPr>
              <a:t>线性回归</a:t>
            </a:r>
            <a:r>
              <a:rPr lang="zh-CN" altLang="en-US" sz="2800" dirty="0"/>
              <a:t>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213910" y="1379772"/>
            <a:ext cx="77844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实验：线性回归模型使用人工数据训练，预测真实数据</a:t>
            </a:r>
            <a:r>
              <a:rPr lang="en-US" altLang="zh-CN" sz="2400" dirty="0" smtClean="0"/>
              <a:t>	primates.nex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效</a:t>
            </a:r>
            <a:r>
              <a:rPr lang="zh-CN" altLang="en-US" sz="2400" dirty="0" smtClean="0"/>
              <a:t>果：效果较差。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分</a:t>
            </a:r>
            <a:r>
              <a:rPr lang="zh-CN" altLang="en-US" sz="2400" dirty="0" smtClean="0"/>
              <a:t>析：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真实数据的规律性较差。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除重合度和序列方差外，</a:t>
            </a:r>
            <a:r>
              <a:rPr lang="zh-CN" altLang="en-US" sz="2400" dirty="0"/>
              <a:t>人工数据和真实数</a:t>
            </a:r>
            <a:r>
              <a:rPr lang="zh-CN" altLang="en-US" sz="2400" dirty="0" smtClean="0"/>
              <a:t>据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其他特征存在数值范围上差别。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1401544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2017.3.28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038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1045" y="1442224"/>
            <a:ext cx="8281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dirty="0" smtClean="0"/>
              <a:t>RevBayes:</a:t>
            </a:r>
          </a:p>
          <a:p>
            <a:pPr fontAlgn="base"/>
            <a:endParaRPr lang="en-US" altLang="zh-CN" dirty="0" smtClean="0"/>
          </a:p>
          <a:p>
            <a:pPr fontAlgn="base"/>
            <a:r>
              <a:rPr lang="zh-CN" altLang="en-US" sz="2400" dirty="0" smtClean="0"/>
              <a:t>系统发育推断软件，目的是取代</a:t>
            </a:r>
            <a:r>
              <a:rPr lang="en-US" altLang="zh-CN" sz="2400" dirty="0" smtClean="0"/>
              <a:t>MrBayes</a:t>
            </a:r>
            <a:r>
              <a:rPr lang="zh-CN" altLang="en-US" sz="2400" dirty="0" smtClean="0"/>
              <a:t>，同</a:t>
            </a:r>
            <a:r>
              <a:rPr lang="zh-CN" altLang="en-US" sz="2400" dirty="0"/>
              <a:t>样使用</a:t>
            </a:r>
            <a:r>
              <a:rPr lang="en-US" altLang="zh-CN" sz="2400" dirty="0"/>
              <a:t>MCMC</a:t>
            </a:r>
            <a:r>
              <a:rPr lang="zh-CN" altLang="en-US" sz="2400" dirty="0"/>
              <a:t>进行推</a:t>
            </a:r>
            <a:r>
              <a:rPr lang="zh-CN" altLang="en-US" sz="2400" dirty="0" smtClean="0"/>
              <a:t>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r>
              <a:rPr lang="zh-CN" altLang="en-US" b="1" dirty="0"/>
              <a:t>特</a:t>
            </a:r>
            <a:r>
              <a:rPr lang="zh-CN" altLang="en-US" b="1" dirty="0" smtClean="0"/>
              <a:t>点：</a:t>
            </a:r>
            <a:endParaRPr lang="en-US" altLang="zh-CN" b="1" dirty="0" smtClean="0"/>
          </a:p>
          <a:p>
            <a:pPr fontAlgn="base"/>
            <a:endParaRPr lang="en-US" altLang="zh-CN" dirty="0" smtClean="0"/>
          </a:p>
          <a:p>
            <a:pPr fontAlgn="base"/>
            <a:r>
              <a:rPr lang="zh-CN" altLang="en-US" sz="2400" dirty="0"/>
              <a:t>使用</a:t>
            </a:r>
            <a:r>
              <a:rPr lang="en-US" altLang="zh-CN" sz="2400" dirty="0" smtClean="0"/>
              <a:t>Rev</a:t>
            </a:r>
            <a:r>
              <a:rPr lang="zh-CN" altLang="en-US" sz="2400" dirty="0" smtClean="0"/>
              <a:t>语言（类似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语言）进行模型搭建，方便自定义模型。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183115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555" y="1323279"/>
            <a:ext cx="8274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</a:t>
            </a:r>
            <a:r>
              <a:rPr lang="zh-CN" altLang="en-US" b="1" dirty="0" smtClean="0"/>
              <a:t>据：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完成对</a:t>
            </a:r>
            <a:r>
              <a:rPr lang="en-US" altLang="zh-CN" sz="2400" dirty="0" smtClean="0"/>
              <a:t>MrBayes</a:t>
            </a:r>
            <a:r>
              <a:rPr lang="zh-CN" altLang="en-US" sz="2400" dirty="0" smtClean="0"/>
              <a:t>生成的 </a:t>
            </a:r>
            <a:r>
              <a:rPr lang="en-US" altLang="zh-CN" sz="2400" dirty="0" smtClean="0"/>
              <a:t>.tre</a:t>
            </a:r>
            <a:r>
              <a:rPr lang="zh-CN" altLang="en-US" sz="2400" dirty="0" smtClean="0"/>
              <a:t>树形文件的解</a:t>
            </a:r>
            <a:r>
              <a:rPr lang="zh-CN" altLang="en-US" sz="2400" dirty="0"/>
              <a:t>析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sumt</a:t>
            </a:r>
            <a:r>
              <a:rPr lang="zh-CN" altLang="en-US" sz="2400" dirty="0" smtClean="0"/>
              <a:t>命令）。</a:t>
            </a:r>
            <a:endParaRPr lang="en-US" altLang="zh-CN" sz="2400" dirty="0" smtClean="0"/>
          </a:p>
          <a:p>
            <a:r>
              <a:rPr lang="zh-CN" altLang="en-US" sz="2400" dirty="0" smtClean="0"/>
              <a:t>对 </a:t>
            </a:r>
            <a:r>
              <a:rPr lang="en-US" altLang="zh-CN" sz="2400" dirty="0" smtClean="0"/>
              <a:t>Sceloporus.nex</a:t>
            </a:r>
            <a:r>
              <a:rPr lang="zh-CN" altLang="en-US" sz="2400" dirty="0" smtClean="0"/>
              <a:t>的发育树生成距离矩阵。</a:t>
            </a:r>
            <a:endParaRPr lang="en-US" altLang="zh-CN" sz="2400" dirty="0" smtClean="0"/>
          </a:p>
          <a:p>
            <a:r>
              <a:rPr lang="en-US" altLang="zh-CN" sz="2400" dirty="0" smtClean="0"/>
              <a:t>Sceloporus.nex </a:t>
            </a:r>
            <a:r>
              <a:rPr lang="zh-CN" altLang="en-US" sz="2400" dirty="0" smtClean="0"/>
              <a:t>数据较大，共有</a:t>
            </a:r>
            <a:r>
              <a:rPr lang="en-US" altLang="zh-CN" sz="2400" dirty="0" smtClean="0"/>
              <a:t>123</a:t>
            </a:r>
            <a:r>
              <a:rPr lang="zh-CN" altLang="en-US" sz="2400" dirty="0" smtClean="0"/>
              <a:t>个物种的</a:t>
            </a:r>
            <a:r>
              <a:rPr lang="en-US" altLang="zh-CN" sz="2400" dirty="0" smtClean="0"/>
              <a:t>DNA</a:t>
            </a:r>
            <a:r>
              <a:rPr lang="zh-CN" altLang="en-US" sz="2400" dirty="0" smtClean="0"/>
              <a:t>数据，</a:t>
            </a:r>
            <a:endParaRPr lang="en-US" altLang="zh-CN" sz="2400" dirty="0"/>
          </a:p>
          <a:p>
            <a:r>
              <a:rPr lang="zh-CN" altLang="en-US" sz="2400" dirty="0" smtClean="0"/>
              <a:t>准备作为新的训练集。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整理出一些</a:t>
            </a:r>
            <a:r>
              <a:rPr lang="en-US" altLang="zh-CN" sz="2400" dirty="0" smtClean="0"/>
              <a:t>fasta</a:t>
            </a:r>
            <a:r>
              <a:rPr lang="zh-CN" altLang="en-US" sz="2400" dirty="0" smtClean="0"/>
              <a:t>格式的</a:t>
            </a:r>
            <a:r>
              <a:rPr lang="en-US" altLang="zh-CN" sz="2400" dirty="0" smtClean="0"/>
              <a:t>DNA</a:t>
            </a:r>
            <a:r>
              <a:rPr lang="zh-CN" altLang="en-US" sz="2400" dirty="0" smtClean="0"/>
              <a:t>数据，但是没有给出发育树。准备尝试使用</a:t>
            </a:r>
            <a:r>
              <a:rPr lang="en-US" altLang="zh-CN" sz="2400" dirty="0" smtClean="0"/>
              <a:t>RAxML</a:t>
            </a:r>
            <a:r>
              <a:rPr lang="zh-CN" altLang="en-US" sz="2400" dirty="0" smtClean="0"/>
              <a:t>软件对这些数据建树。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4649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2017.4.19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989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4681" y="761329"/>
            <a:ext cx="4547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Sceloporus.nex</a:t>
            </a:r>
            <a:r>
              <a:rPr lang="zh-CN" altLang="en-US" sz="2800" dirty="0" smtClean="0"/>
              <a:t>的数据集实验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85746" y="2005581"/>
            <a:ext cx="5787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Sceloporus.nex </a:t>
            </a:r>
            <a:r>
              <a:rPr lang="zh-CN" altLang="en-US" dirty="0"/>
              <a:t>数据较大，共有</a:t>
            </a:r>
            <a:r>
              <a:rPr lang="en-US" altLang="zh-CN" dirty="0"/>
              <a:t>123</a:t>
            </a:r>
            <a:r>
              <a:rPr lang="zh-CN" altLang="en-US" dirty="0"/>
              <a:t>个物种的</a:t>
            </a:r>
            <a:r>
              <a:rPr lang="en-US" altLang="zh-CN" dirty="0"/>
              <a:t>DNA</a:t>
            </a:r>
            <a:r>
              <a:rPr lang="zh-CN" altLang="en-US" dirty="0"/>
              <a:t>数</a:t>
            </a:r>
            <a:r>
              <a:rPr lang="zh-CN" altLang="en-US" dirty="0" smtClean="0"/>
              <a:t>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数据整理完毕并进行了测试。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014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1" y="1650237"/>
            <a:ext cx="4217149" cy="31628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30" y="1650238"/>
            <a:ext cx="4217149" cy="31628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4068" y="936702"/>
            <a:ext cx="675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82937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9122" y="1040781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2166" y="2044390"/>
            <a:ext cx="5568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数据格式为</a:t>
            </a:r>
            <a:r>
              <a:rPr lang="en-US" altLang="zh-CN" dirty="0" smtClean="0"/>
              <a:t>.fasta</a:t>
            </a:r>
            <a:r>
              <a:rPr lang="zh-CN" altLang="en-US" dirty="0" smtClean="0"/>
              <a:t>，分为内群，外群两类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内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DNA</a:t>
            </a:r>
            <a:r>
              <a:rPr lang="zh-CN" altLang="en-US" dirty="0" smtClean="0"/>
              <a:t>数据，外群：</a:t>
            </a:r>
            <a:r>
              <a:rPr lang="en-US" altLang="zh-CN" dirty="0" smtClean="0"/>
              <a:t>6 </a:t>
            </a:r>
            <a:r>
              <a:rPr lang="zh-CN" altLang="en-US" dirty="0" smtClean="0"/>
              <a:t>个</a:t>
            </a:r>
            <a:r>
              <a:rPr lang="en-US" altLang="zh-CN" dirty="0"/>
              <a:t>DNA</a:t>
            </a:r>
            <a:r>
              <a:rPr lang="zh-CN" altLang="en-US" dirty="0"/>
              <a:t>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DNA</a:t>
            </a:r>
            <a:r>
              <a:rPr lang="zh-CN" altLang="en-US" dirty="0" smtClean="0"/>
              <a:t>长</a:t>
            </a:r>
            <a:r>
              <a:rPr lang="zh-CN" altLang="en-US" dirty="0"/>
              <a:t>度在</a:t>
            </a:r>
            <a:r>
              <a:rPr lang="en-US" altLang="zh-CN" b="1" dirty="0"/>
              <a:t>14000-18000</a:t>
            </a:r>
            <a:r>
              <a:rPr lang="zh-CN" altLang="en-US" dirty="0"/>
              <a:t>之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数据未对齐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1708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415" y="765718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22556" y="2029522"/>
            <a:ext cx="63561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对部分数据使用</a:t>
            </a:r>
            <a:r>
              <a:rPr lang="en-US" altLang="zh-CN" sz="2000" dirty="0" smtClean="0"/>
              <a:t>mega</a:t>
            </a:r>
            <a:r>
              <a:rPr lang="zh-CN" altLang="en-US" sz="2000" dirty="0" smtClean="0"/>
              <a:t>进行对齐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使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MrBayes</a:t>
            </a:r>
            <a:r>
              <a:rPr lang="zh-CN" altLang="en-US" sz="2000" dirty="0"/>
              <a:t>推</a:t>
            </a:r>
            <a:r>
              <a:rPr lang="zh-CN" altLang="en-US" sz="2000" dirty="0" smtClean="0"/>
              <a:t>断出发育树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整</a:t>
            </a:r>
            <a:r>
              <a:rPr lang="zh-CN" altLang="en-US" sz="2000" dirty="0" smtClean="0"/>
              <a:t>理成实验数据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556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2016.7.6 </a:t>
            </a:r>
            <a:r>
              <a:rPr lang="en-US" altLang="zh-CN" sz="1200" dirty="0" smtClean="0"/>
              <a:t>     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34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2017.4.26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01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712" y="1512849"/>
            <a:ext cx="85752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实验规划：</a:t>
            </a:r>
            <a:endParaRPr lang="en-US" altLang="zh-CN" sz="2000" dirty="0" smtClean="0"/>
          </a:p>
          <a:p>
            <a:r>
              <a:rPr lang="zh-CN" altLang="en-US" sz="2000" dirty="0"/>
              <a:t>半翅目线粒体基因组数据：共</a:t>
            </a:r>
            <a:r>
              <a:rPr lang="en-US" altLang="zh-CN" sz="2000" dirty="0"/>
              <a:t>128 </a:t>
            </a:r>
            <a:r>
              <a:rPr lang="zh-CN" altLang="en-US" sz="2000" dirty="0"/>
              <a:t>个</a:t>
            </a:r>
            <a:r>
              <a:rPr lang="en-US" altLang="zh-CN" sz="2000" dirty="0"/>
              <a:t>.fasta</a:t>
            </a:r>
            <a:r>
              <a:rPr lang="zh-CN" altLang="en-US" sz="2000" dirty="0"/>
              <a:t>文件</a:t>
            </a:r>
          </a:p>
          <a:p>
            <a:r>
              <a:rPr lang="zh-CN" altLang="en-US" sz="2000" dirty="0"/>
              <a:t>取</a:t>
            </a:r>
            <a:r>
              <a:rPr lang="en-US" altLang="zh-CN" sz="2000" dirty="0"/>
              <a:t>1-100</a:t>
            </a:r>
            <a:r>
              <a:rPr lang="zh-CN" altLang="en-US" sz="2000" dirty="0"/>
              <a:t>个作为实验文件，其余</a:t>
            </a:r>
            <a:r>
              <a:rPr lang="en-US" altLang="zh-CN" sz="2000" dirty="0"/>
              <a:t>28</a:t>
            </a:r>
            <a:r>
              <a:rPr lang="zh-CN" altLang="en-US" sz="2000" dirty="0"/>
              <a:t>个作为测试数据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1. </a:t>
            </a:r>
            <a:r>
              <a:rPr lang="zh-CN" altLang="en-US" sz="2000" dirty="0" smtClean="0"/>
              <a:t>每</a:t>
            </a:r>
            <a:r>
              <a:rPr lang="en-US" altLang="zh-CN" sz="2000" dirty="0"/>
              <a:t>10</a:t>
            </a:r>
            <a:r>
              <a:rPr lang="zh-CN" altLang="en-US" sz="2000" dirty="0"/>
              <a:t>个为一组使用</a:t>
            </a:r>
            <a:r>
              <a:rPr lang="en-US" altLang="zh-CN" sz="2000" dirty="0"/>
              <a:t>mega</a:t>
            </a:r>
            <a:r>
              <a:rPr lang="zh-CN" altLang="en-US" sz="2000" dirty="0"/>
              <a:t>对齐</a:t>
            </a:r>
            <a:r>
              <a:rPr lang="en-US" altLang="zh-CN" sz="2000" dirty="0"/>
              <a:t>(ClustalW</a:t>
            </a:r>
            <a:r>
              <a:rPr lang="zh-CN" altLang="en-US" sz="2000" dirty="0"/>
              <a:t>方式</a:t>
            </a:r>
            <a:r>
              <a:rPr lang="en-US" altLang="zh-CN" sz="2000" dirty="0"/>
              <a:t>)</a:t>
            </a:r>
            <a:r>
              <a:rPr lang="zh-CN" altLang="en-US" sz="2000" dirty="0"/>
              <a:t>，导</a:t>
            </a:r>
            <a:r>
              <a:rPr lang="zh-CN" altLang="en-US" sz="2000" dirty="0" smtClean="0"/>
              <a:t>出 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>
                <a:solidFill>
                  <a:srgbClr val="FF0000"/>
                </a:solidFill>
              </a:rPr>
              <a:t>nexus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（注</a:t>
            </a:r>
            <a:r>
              <a:rPr lang="zh-CN" altLang="en-US" dirty="0">
                <a:solidFill>
                  <a:srgbClr val="FF0000"/>
                </a:solidFill>
              </a:rPr>
              <a:t>意</a:t>
            </a:r>
            <a:r>
              <a:rPr lang="en-US" altLang="zh-CN" dirty="0">
                <a:solidFill>
                  <a:srgbClr val="FF0000"/>
                </a:solidFill>
              </a:rPr>
              <a:t>.nexus</a:t>
            </a:r>
            <a:r>
              <a:rPr lang="zh-CN" altLang="en-US" dirty="0">
                <a:solidFill>
                  <a:srgbClr val="FF0000"/>
                </a:solidFill>
              </a:rPr>
              <a:t>文件不能被</a:t>
            </a:r>
            <a:r>
              <a:rPr lang="en-US" altLang="zh-CN" dirty="0">
                <a:solidFill>
                  <a:srgbClr val="FF0000"/>
                </a:solidFill>
              </a:rPr>
              <a:t>MrBayes</a:t>
            </a:r>
            <a:r>
              <a:rPr lang="zh-CN" altLang="en-US" dirty="0">
                <a:solidFill>
                  <a:srgbClr val="FF0000"/>
                </a:solidFill>
              </a:rPr>
              <a:t>软件直接使用</a:t>
            </a:r>
            <a:r>
              <a:rPr lang="zh-CN" altLang="en-US" dirty="0" smtClean="0">
                <a:solidFill>
                  <a:srgbClr val="FF0000"/>
                </a:solidFill>
              </a:rPr>
              <a:t>。）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2. </a:t>
            </a:r>
            <a:r>
              <a:rPr lang="zh-CN" altLang="en-US" sz="2000" dirty="0"/>
              <a:t>将</a:t>
            </a:r>
            <a:r>
              <a:rPr lang="en-US" altLang="zh-CN" sz="2000" dirty="0"/>
              <a:t>1</a:t>
            </a:r>
            <a:r>
              <a:rPr lang="zh-CN" altLang="en-US" sz="2000" dirty="0"/>
              <a:t>中的</a:t>
            </a:r>
            <a:r>
              <a:rPr lang="en-US" altLang="zh-CN" sz="2000" dirty="0"/>
              <a:t>.nexus</a:t>
            </a:r>
            <a:r>
              <a:rPr lang="zh-CN" altLang="en-US" sz="2000" dirty="0"/>
              <a:t>处理成</a:t>
            </a:r>
            <a:r>
              <a:rPr lang="en-US" altLang="zh-CN" sz="2000" dirty="0"/>
              <a:t>MrBayes</a:t>
            </a:r>
            <a:r>
              <a:rPr lang="zh-CN" altLang="en-US" sz="2000" dirty="0"/>
              <a:t>支持</a:t>
            </a:r>
            <a:r>
              <a:rPr lang="zh-CN" altLang="en-US" sz="2000" dirty="0" smtClean="0"/>
              <a:t>的 </a:t>
            </a:r>
            <a:r>
              <a:rPr lang="en-US" altLang="zh-CN" sz="2000" dirty="0" smtClean="0">
                <a:solidFill>
                  <a:srgbClr val="FF0000"/>
                </a:solidFill>
              </a:rPr>
              <a:t>.nex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3. </a:t>
            </a:r>
            <a:r>
              <a:rPr lang="zh-CN" altLang="en-US" sz="2000" dirty="0"/>
              <a:t>使用</a:t>
            </a:r>
            <a:r>
              <a:rPr lang="en-US" altLang="zh-CN" sz="2000" dirty="0"/>
              <a:t>MrBayes</a:t>
            </a:r>
            <a:r>
              <a:rPr lang="zh-CN" altLang="en-US" sz="2000" dirty="0"/>
              <a:t>对</a:t>
            </a:r>
            <a:r>
              <a:rPr lang="en-US" altLang="zh-CN" sz="2000" dirty="0"/>
              <a:t>.nex</a:t>
            </a:r>
            <a:r>
              <a:rPr lang="zh-CN" altLang="en-US" sz="2000" dirty="0"/>
              <a:t>推断出发育树（不能收敛则抛弃）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</a:rPr>
              <a:t>tre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4. </a:t>
            </a:r>
            <a:r>
              <a:rPr lang="zh-CN" altLang="en-US" sz="2000" dirty="0"/>
              <a:t>使用</a:t>
            </a:r>
            <a:r>
              <a:rPr lang="en-US" altLang="zh-CN" sz="2000" dirty="0"/>
              <a:t>.nex</a:t>
            </a:r>
            <a:r>
              <a:rPr lang="zh-CN" altLang="en-US" sz="2000" dirty="0"/>
              <a:t>和对应的</a:t>
            </a:r>
            <a:r>
              <a:rPr lang="en-US" altLang="zh-CN" sz="2000" dirty="0"/>
              <a:t>.tre</a:t>
            </a:r>
            <a:r>
              <a:rPr lang="zh-CN" altLang="en-US" sz="2000" dirty="0"/>
              <a:t>生成一</a:t>
            </a:r>
            <a:r>
              <a:rPr lang="zh-CN" altLang="en-US" sz="2000" dirty="0" smtClean="0"/>
              <a:t>批机器学习实</a:t>
            </a:r>
            <a:r>
              <a:rPr lang="zh-CN" altLang="en-US" sz="2000" dirty="0"/>
              <a:t>验数</a:t>
            </a:r>
            <a:r>
              <a:rPr lang="zh-CN" altLang="en-US" sz="2000" dirty="0" smtClean="0"/>
              <a:t>据（</a:t>
            </a:r>
            <a:r>
              <a:rPr lang="zh-CN" altLang="en-US" sz="2000" dirty="0">
                <a:solidFill>
                  <a:srgbClr val="FF0000"/>
                </a:solidFill>
              </a:rPr>
              <a:t>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特征：距离值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63942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43622" y="1309158"/>
            <a:ext cx="33762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1-10</a:t>
            </a:r>
            <a:r>
              <a:rPr lang="zh-CN" altLang="en-US" dirty="0" smtClean="0"/>
              <a:t>号物种组成的第一批数据：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2" y="2326886"/>
            <a:ext cx="4085193" cy="3063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2326886"/>
            <a:ext cx="4085193" cy="30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9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3622" y="1309158"/>
            <a:ext cx="33762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1-10</a:t>
            </a:r>
            <a:r>
              <a:rPr lang="zh-CN" altLang="en-US" dirty="0" smtClean="0"/>
              <a:t>号物种组成的第一批数据：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2601951"/>
            <a:ext cx="4257288" cy="3192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85" y="2630197"/>
            <a:ext cx="4219627" cy="31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280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2017.5.03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3164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40058" y="1739590"/>
            <a:ext cx="7917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实验数据整理完毕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zh-CN" altLang="en-US" dirty="0"/>
              <a:t>共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组数据：                                                                  第一组数据：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组数据按开始物种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结束物种号命名                                            分别为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           </a:t>
            </a:r>
            <a:r>
              <a:rPr lang="zh-CN" altLang="en-US" dirty="0" smtClean="0">
                <a:solidFill>
                  <a:srgbClr val="FF0000"/>
                </a:solidFill>
              </a:rPr>
              <a:t>距离矩阵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.fasta</a:t>
            </a:r>
            <a:r>
              <a:rPr lang="zh-CN" altLang="en-US" dirty="0" smtClean="0">
                <a:solidFill>
                  <a:srgbClr val="FF0000"/>
                </a:solidFill>
              </a:rPr>
              <a:t>格式序列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            </a:t>
            </a:r>
            <a:r>
              <a:rPr lang="en-US" altLang="zh-CN" dirty="0" smtClean="0">
                <a:solidFill>
                  <a:srgbClr val="FF0000"/>
                </a:solidFill>
              </a:rPr>
              <a:t>.nex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           </a:t>
            </a:r>
            <a:r>
              <a:rPr lang="zh-CN" altLang="en-US" dirty="0" smtClean="0">
                <a:solidFill>
                  <a:srgbClr val="FF0000"/>
                </a:solidFill>
              </a:rPr>
              <a:t>发育树文件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特征向量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57" y="2877655"/>
            <a:ext cx="89535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76" y="3011071"/>
            <a:ext cx="676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1971" y="1405054"/>
            <a:ext cx="29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完成线性回归的实验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41" y="1774386"/>
            <a:ext cx="5852172" cy="43891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5298" y="6225070"/>
            <a:ext cx="417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距离</a:t>
            </a:r>
            <a:r>
              <a:rPr lang="zh-CN" altLang="en-US" sz="1400" dirty="0" smtClean="0"/>
              <a:t>预测结果 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96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78" y="1605483"/>
            <a:ext cx="5852172" cy="43891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21152" y="6173032"/>
            <a:ext cx="417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距离</a:t>
            </a:r>
            <a:r>
              <a:rPr lang="zh-CN" altLang="en-US" sz="1400" dirty="0" smtClean="0"/>
              <a:t>预测结果 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13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966" y="1486829"/>
            <a:ext cx="7069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寻找</a:t>
            </a:r>
            <a:r>
              <a:rPr lang="zh-CN" altLang="en-US" dirty="0" smtClean="0"/>
              <a:t>更合适的机器学习模型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1259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2017.5.09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740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阅读王艺霖学长给出的</a:t>
            </a:r>
            <a:r>
              <a:rPr lang="en-US" altLang="zh-CN" sz="2000" dirty="0" smtClean="0"/>
              <a:t>outline.cu,</a:t>
            </a:r>
            <a:r>
              <a:rPr lang="zh-CN" altLang="en-US" sz="2000" dirty="0" smtClean="0"/>
              <a:t>了解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部分代码设计的结构；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复习回顾</a:t>
            </a:r>
            <a:r>
              <a:rPr lang="en-US" altLang="zh-CN" sz="2000" dirty="0" smtClean="0"/>
              <a:t>MrBayes</a:t>
            </a:r>
            <a:r>
              <a:rPr lang="zh-CN" altLang="en-US" sz="2000" dirty="0" smtClean="0"/>
              <a:t>程序的函数调用流程；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和学长讨论几处关键代码：如</a:t>
            </a:r>
            <a:r>
              <a:rPr lang="en-US" altLang="zh-CN" sz="2000" dirty="0" smtClean="0"/>
              <a:t>shortcut</a:t>
            </a:r>
            <a:r>
              <a:rPr lang="zh-CN" altLang="en-US" sz="2000" dirty="0" smtClean="0"/>
              <a:t>的作用，随机干扰树的生成等；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简</a:t>
            </a:r>
            <a:r>
              <a:rPr lang="zh-CN" altLang="en-US" sz="2000" dirty="0"/>
              <a:t>单尝试编写</a:t>
            </a:r>
            <a:r>
              <a:rPr lang="en-US" altLang="zh-CN" sz="2000" dirty="0"/>
              <a:t>CUDA</a:t>
            </a:r>
            <a:r>
              <a:rPr lang="zh-CN" altLang="en-US" sz="2000" dirty="0"/>
              <a:t>程序，学习</a:t>
            </a:r>
            <a:r>
              <a:rPr lang="en-US" altLang="zh-CN" sz="2000" dirty="0"/>
              <a:t>CUDA</a:t>
            </a:r>
            <a:r>
              <a:rPr lang="zh-CN" altLang="en-US" sz="2000" dirty="0"/>
              <a:t>编</a:t>
            </a:r>
            <a:r>
              <a:rPr lang="zh-CN" altLang="en-US" sz="2000" dirty="0" smtClean="0"/>
              <a:t>程；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接到学长暂时分配的任务，开始着手尝试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函数的编写工作。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193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1376" y="1813932"/>
            <a:ext cx="674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测试模型预测准确度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使用模型自带的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66109"/>
              </p:ext>
            </p:extLst>
          </p:nvPr>
        </p:nvGraphicFramePr>
        <p:xfrm>
          <a:off x="854927" y="34042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1376" y="1813932"/>
            <a:ext cx="67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测试集改变分组大小（由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个物种一组变为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个物种一组）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7" y="2183264"/>
            <a:ext cx="5852172" cy="43891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7444" y="2653990"/>
            <a:ext cx="18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准确度：</a:t>
            </a:r>
            <a:r>
              <a:rPr lang="en-US" altLang="zh-CN" dirty="0" smtClean="0"/>
              <a:t>93.9%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1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937" y="84749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AlFree</a:t>
            </a:r>
            <a:r>
              <a:rPr lang="zh-CN" altLang="en-US" sz="2400" dirty="0" smtClean="0"/>
              <a:t>进行特征提取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21473" y="1775122"/>
            <a:ext cx="7943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PYTHON PACKAGE FOR CALCULATION OF ALIGNMENT-FREE </a:t>
            </a:r>
            <a:r>
              <a:rPr lang="en-US" altLang="zh-CN" dirty="0" smtClean="0"/>
              <a:t>DISTANCES</a:t>
            </a:r>
          </a:p>
          <a:p>
            <a:endParaRPr lang="en-US" altLang="zh-CN" dirty="0"/>
          </a:p>
          <a:p>
            <a:r>
              <a:rPr lang="zh-CN" altLang="en-US" dirty="0" smtClean="0"/>
              <a:t>计算对齐序列的距离工具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35460"/>
              </p:ext>
            </p:extLst>
          </p:nvPr>
        </p:nvGraphicFramePr>
        <p:xfrm>
          <a:off x="1315844" y="2832409"/>
          <a:ext cx="4624039" cy="288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039"/>
              </a:tblGrid>
              <a:tr h="3181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距离方法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Euclidean distance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Minkowski distance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Absolute-based metrics</a:t>
                      </a:r>
                      <a:endParaRPr lang="zh-CN" altLang="en-US" dirty="0"/>
                    </a:p>
                  </a:txBody>
                  <a:tcPr/>
                </a:tc>
              </a:tr>
              <a:tr h="346061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Angle metrics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Composition distance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Frequency Profiles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Correlation Coefficient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2017.5.17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407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6499" y="1415534"/>
            <a:ext cx="618733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特征处理：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加</a:t>
            </a:r>
            <a:r>
              <a:rPr lang="zh-CN" altLang="en-US" dirty="0"/>
              <a:t>入</a:t>
            </a:r>
            <a:r>
              <a:rPr lang="en-US" altLang="zh-CN" dirty="0" smtClean="0"/>
              <a:t>AlFree</a:t>
            </a:r>
            <a:r>
              <a:rPr lang="zh-CN" altLang="en-US" dirty="0" smtClean="0"/>
              <a:t>特征 </a:t>
            </a:r>
            <a:r>
              <a:rPr lang="en-US" altLang="zh-CN" dirty="0" smtClean="0"/>
              <a:t>NCD</a:t>
            </a:r>
            <a:r>
              <a:rPr lang="zh-CN" altLang="en-US" dirty="0" smtClean="0"/>
              <a:t>（</a:t>
            </a:r>
            <a:r>
              <a:rPr lang="en-US" altLang="zh-CN" dirty="0"/>
              <a:t>Normalized Compression Distance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  </a:t>
            </a:r>
            <a:r>
              <a:rPr lang="zh-CN" altLang="en-US" dirty="0" smtClean="0"/>
              <a:t>除去对非线性特征的线性变换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1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组数据实验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96499" y="1415534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模型：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10544"/>
              </p:ext>
            </p:extLst>
          </p:nvPr>
        </p:nvGraphicFramePr>
        <p:xfrm>
          <a:off x="1137425" y="213298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LinerRegression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93.68%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94.17%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94.08%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AdaBoost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92.76%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93.28%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90.14%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组数据实验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267"/>
            <a:ext cx="4613637" cy="3460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63" y="2030267"/>
            <a:ext cx="4613637" cy="34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2017.5.24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281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组数据实验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96498" y="1415534"/>
            <a:ext cx="7731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效果对比：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ALFree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只</a:t>
            </a:r>
            <a:r>
              <a:rPr lang="zh-CN" altLang="en-US" dirty="0"/>
              <a:t>提</a:t>
            </a:r>
            <a:r>
              <a:rPr lang="zh-CN" altLang="en-US" dirty="0" smtClean="0"/>
              <a:t>供蛋白质的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给出的距离值不能反应枝长距离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48545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组数据实验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96498" y="1415534"/>
            <a:ext cx="7731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效果对比：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ALF</a:t>
            </a:r>
            <a:r>
              <a:rPr lang="zh-CN" altLang="en-US" dirty="0" smtClean="0"/>
              <a:t>软件：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/>
              <a:t>可以</a:t>
            </a:r>
            <a:r>
              <a:rPr lang="zh-CN" altLang="en-US" dirty="0" smtClean="0"/>
              <a:t>计算两条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序列的相似度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可以尝试将输出的相似度转换为距离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5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2016.9.20</a:t>
            </a:r>
            <a:r>
              <a:rPr lang="en-US" altLang="zh-CN" sz="1200" dirty="0" smtClean="0"/>
              <a:t>   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06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63" y="1457459"/>
            <a:ext cx="5852172" cy="43891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半翅目线粒体基因</a:t>
            </a:r>
            <a:r>
              <a:rPr lang="zh-CN" altLang="en-US" sz="2400" dirty="0" smtClean="0"/>
              <a:t>组数据实验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8853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2017.5.31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3331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模型预测距离矩阵距离法建树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68351" y="1635512"/>
            <a:ext cx="7738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Mega</a:t>
            </a:r>
            <a:r>
              <a:rPr lang="zh-CN" altLang="en-US" dirty="0" smtClean="0"/>
              <a:t>软件提供的距离法：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Neibor-Joinning </a:t>
            </a:r>
            <a:r>
              <a:rPr lang="zh-CN" altLang="en-US" dirty="0" smtClean="0"/>
              <a:t>（邻接法）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UPGMA  </a:t>
            </a:r>
            <a:r>
              <a:rPr lang="zh-CN" altLang="en-US" dirty="0" smtClean="0"/>
              <a:t>（非</a:t>
            </a:r>
            <a:r>
              <a:rPr lang="zh-CN" altLang="en-US" dirty="0"/>
              <a:t>加权组平均</a:t>
            </a:r>
            <a:r>
              <a:rPr lang="zh-CN" altLang="en-US" dirty="0" smtClean="0"/>
              <a:t>法）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Minimum-Evolution</a:t>
            </a:r>
            <a:r>
              <a:rPr lang="zh-CN" altLang="en-US" dirty="0" smtClean="0"/>
              <a:t>（最小进化法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446913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模型预测距离矩阵距离法建树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353015"/>
            <a:ext cx="269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测试集</a:t>
            </a:r>
            <a:r>
              <a:rPr lang="en-US" altLang="zh-CN" dirty="0" smtClean="0"/>
              <a:t>1</a:t>
            </a:r>
            <a:r>
              <a:rPr lang="zh-CN" altLang="en-US" dirty="0" smtClean="0"/>
              <a:t>真实发育树（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软件给出）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61" y="2116355"/>
            <a:ext cx="6118302" cy="45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657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53015"/>
            <a:ext cx="269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测试集</a:t>
            </a:r>
            <a:r>
              <a:rPr lang="en-US" altLang="zh-CN" dirty="0" smtClean="0"/>
              <a:t>1</a:t>
            </a:r>
            <a:r>
              <a:rPr lang="zh-CN" altLang="en-US" dirty="0" smtClean="0"/>
              <a:t>真实距离使用</a:t>
            </a:r>
            <a:r>
              <a:rPr lang="en-US" altLang="zh-CN" dirty="0" smtClean="0"/>
              <a:t>UPGMA</a:t>
            </a:r>
            <a:r>
              <a:rPr lang="zh-CN" altLang="en-US" dirty="0" smtClean="0"/>
              <a:t>建树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模型预测距离矩阵距离法建树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468"/>
            <a:ext cx="6250492" cy="42814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0492" y="3133492"/>
            <a:ext cx="269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拓扑结构和真实发育树完全一致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97024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模型预测距离矩阵距离法建树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353015"/>
            <a:ext cx="269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测试集</a:t>
            </a:r>
            <a:r>
              <a:rPr lang="en-US" altLang="zh-CN" dirty="0" smtClean="0"/>
              <a:t>1</a:t>
            </a:r>
            <a:r>
              <a:rPr lang="zh-CN" altLang="en-US" dirty="0"/>
              <a:t>预测</a:t>
            </a:r>
            <a:r>
              <a:rPr lang="zh-CN" altLang="en-US" dirty="0" smtClean="0"/>
              <a:t>距离使用</a:t>
            </a:r>
            <a:r>
              <a:rPr lang="en-US" altLang="zh-CN" dirty="0" smtClean="0"/>
              <a:t>UPGMA</a:t>
            </a:r>
            <a:r>
              <a:rPr lang="zh-CN" altLang="en-US" dirty="0" smtClean="0"/>
              <a:t>建树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902"/>
            <a:ext cx="5324475" cy="381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2141" y="2828692"/>
            <a:ext cx="2698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拓扑结构和真实发育树有细微差别（有一处结构错误）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3-8</a:t>
            </a:r>
            <a:r>
              <a:rPr lang="zh-CN" altLang="en-US" dirty="0" smtClean="0"/>
              <a:t>反转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0150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073" y="1405054"/>
            <a:ext cx="6623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测试集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的建树实验结果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真实发育</a:t>
            </a:r>
            <a:r>
              <a:rPr lang="zh-CN" altLang="en-US" dirty="0" smtClean="0"/>
              <a:t>树、真</a:t>
            </a:r>
            <a:r>
              <a:rPr lang="zh-CN" altLang="en-US" dirty="0"/>
              <a:t>实距离</a:t>
            </a:r>
            <a:r>
              <a:rPr lang="en-US" altLang="zh-CN" dirty="0"/>
              <a:t>UPGMA</a:t>
            </a:r>
            <a:r>
              <a:rPr lang="zh-CN" altLang="en-US" dirty="0"/>
              <a:t>建</a:t>
            </a:r>
            <a:r>
              <a:rPr lang="zh-CN" altLang="en-US" dirty="0" smtClean="0"/>
              <a:t>树、预</a:t>
            </a:r>
            <a:r>
              <a:rPr lang="zh-CN" altLang="en-US" dirty="0"/>
              <a:t>测距</a:t>
            </a:r>
            <a:r>
              <a:rPr lang="zh-CN" altLang="en-US" dirty="0" smtClean="0"/>
              <a:t>离</a:t>
            </a:r>
            <a:r>
              <a:rPr lang="en-US" altLang="zh-CN" dirty="0" smtClean="0"/>
              <a:t>UPGMA</a:t>
            </a:r>
            <a:r>
              <a:rPr lang="zh-CN" altLang="en-US" dirty="0"/>
              <a:t>建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三者拓扑结构均存在一定的差别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85639" y="542692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模型预测距离矩阵距离法建树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48445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7336" y="66907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鱼类数据实验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8810" y="1605776"/>
            <a:ext cx="775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整理数据遇到的问题：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该数据集提供的序列存在大量的缺失信息（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难以进行特征提取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91265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7336" y="669073"/>
            <a:ext cx="545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论文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54927" y="1628078"/>
            <a:ext cx="544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暂时依照当前结构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648885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2017.6.07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2115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866" y="1077951"/>
            <a:ext cx="8021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2" action="ppaction://hlinksldjump"/>
              </a:rPr>
              <a:t>5.10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3" action="ppaction://hlinksldjump"/>
              </a:rPr>
              <a:t>7.30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4" action="ppaction://hlinksldjump"/>
              </a:rPr>
              <a:t>5.17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5" action="ppaction://hlinksldjump"/>
              </a:rPr>
              <a:t>8.27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6" action="ppaction://hlinksldjump"/>
              </a:rPr>
              <a:t>5.24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7" action="ppaction://hlinksldjump"/>
              </a:rPr>
              <a:t>9.17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8" action="ppaction://hlinksldjump"/>
              </a:rPr>
              <a:t>5.31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9" action="ppaction://hlinksldjump"/>
              </a:rPr>
              <a:t>9.25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0" action="ppaction://hlinksldjump"/>
              </a:rPr>
              <a:t>6.07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11" action="ppaction://hlinksldjump"/>
              </a:rPr>
              <a:t>10.09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2" action="ppaction://hlinksldjump"/>
              </a:rPr>
              <a:t>6.14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3" action="ppaction://hlinksldjump"/>
              </a:rPr>
              <a:t>6.26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4" action="ppaction://hlinksldjump"/>
              </a:rPr>
              <a:t>7.02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5" action="ppaction://hlinksldjump"/>
              </a:rPr>
              <a:t>7.09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6" action="ppaction://hlinksldjump"/>
              </a:rPr>
              <a:t>7.16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7" action="ppaction://hlinksldjump"/>
              </a:rPr>
              <a:t>7.23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6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6667" y="1873955"/>
            <a:ext cx="8094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回顾以前的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相关工作；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基本掌握了旧版本的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代码；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与学长交流讨论新</a:t>
            </a:r>
            <a:r>
              <a:rPr lang="zh-CN" altLang="en-US" dirty="0"/>
              <a:t>版</a:t>
            </a:r>
            <a:r>
              <a:rPr lang="zh-CN" altLang="en-US" dirty="0" smtClean="0"/>
              <a:t>本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代码的大致架构；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准备全身心投入到实验室工作中去 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97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5825" y="854928"/>
            <a:ext cx="5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论文报告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53843" y="1569716"/>
            <a:ext cx="7891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Optimization techniques for sparse </a:t>
            </a:r>
            <a:r>
              <a:rPr lang="zh-CN" altLang="en-US" dirty="0" smtClean="0"/>
              <a:t>matrix–vector </a:t>
            </a:r>
            <a:r>
              <a:rPr lang="zh-CN" altLang="en-US" dirty="0"/>
              <a:t>multiplication</a:t>
            </a:r>
          </a:p>
          <a:p>
            <a:r>
              <a:rPr lang="zh-CN" altLang="en-US" dirty="0"/>
              <a:t>on </a:t>
            </a:r>
            <a:r>
              <a:rPr lang="zh-CN" altLang="en-US" dirty="0" smtClean="0"/>
              <a:t>GPUs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GPU</a:t>
            </a:r>
            <a:r>
              <a:rPr lang="zh-CN" altLang="en-US" dirty="0"/>
              <a:t>上</a:t>
            </a:r>
            <a:r>
              <a:rPr lang="zh-CN" altLang="en-US" dirty="0" smtClean="0"/>
              <a:t>稀疏矩阵乘法的优化技术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843" y="3080782"/>
            <a:ext cx="309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来自J</a:t>
            </a:r>
            <a:r>
              <a:rPr lang="zh-CN" altLang="en-US" dirty="0"/>
              <a:t>. Parallel Distrib. Comput.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3843" y="4088780"/>
            <a:ext cx="46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论文阅读完毕，正在准备报告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7726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190" y="542693"/>
            <a:ext cx="5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鱼类数据集数据处理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64995" y="1516566"/>
            <a:ext cx="8066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从全体数据集</a:t>
            </a:r>
            <a:r>
              <a:rPr lang="en-US" altLang="zh-CN" dirty="0" smtClean="0"/>
              <a:t>(305</a:t>
            </a:r>
            <a:r>
              <a:rPr lang="zh-CN" altLang="en-US" dirty="0" smtClean="0"/>
              <a:t>个物种，</a:t>
            </a:r>
            <a:r>
              <a:rPr lang="zh-CN" altLang="en-US" dirty="0"/>
              <a:t>序</a:t>
            </a:r>
            <a:r>
              <a:rPr lang="zh-CN" altLang="en-US" dirty="0" smtClean="0"/>
              <a:t>列长度</a:t>
            </a:r>
            <a:r>
              <a:rPr lang="en-US" altLang="zh-CN" dirty="0" smtClean="0"/>
              <a:t>55</a:t>
            </a:r>
            <a:r>
              <a:rPr lang="zh-CN" altLang="en-US" dirty="0" smtClean="0"/>
              <a:t>万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中取出</a:t>
            </a:r>
            <a:endParaRPr lang="en-US" altLang="zh-CN" dirty="0" smtClean="0"/>
          </a:p>
          <a:p>
            <a:r>
              <a:rPr lang="zh-CN" altLang="en-US" dirty="0" smtClean="0"/>
              <a:t>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个物种，</a:t>
            </a:r>
            <a:endParaRPr lang="en-US" altLang="zh-CN" dirty="0" smtClean="0"/>
          </a:p>
          <a:p>
            <a:r>
              <a:rPr lang="zh-CN" altLang="en-US" dirty="0" smtClean="0"/>
              <a:t>前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个碱基</a:t>
            </a:r>
            <a:endParaRPr lang="en-US" altLang="zh-CN" dirty="0" smtClean="0"/>
          </a:p>
          <a:p>
            <a:r>
              <a:rPr lang="zh-CN" altLang="en-US" dirty="0"/>
              <a:t>整</a:t>
            </a:r>
            <a:r>
              <a:rPr lang="zh-CN" altLang="en-US" dirty="0" smtClean="0"/>
              <a:t>理成</a:t>
            </a:r>
            <a:r>
              <a:rPr lang="en-US" altLang="zh-CN" dirty="0" smtClean="0"/>
              <a:t>NEX</a:t>
            </a:r>
            <a:r>
              <a:rPr lang="zh-CN" altLang="en-US" dirty="0" smtClean="0"/>
              <a:t>格式使用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895"/>
            <a:ext cx="4769391" cy="2145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9871"/>
            <a:ext cx="9144000" cy="18681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3170" y="1211249"/>
            <a:ext cx="1587190" cy="92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33170" y="3867287"/>
            <a:ext cx="158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方发育树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 bwMode="auto">
          <a:xfrm rot="10800000">
            <a:off x="4885128" y="3042941"/>
            <a:ext cx="717568" cy="14378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2696" y="2929369"/>
            <a:ext cx="26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MrBayes</a:t>
            </a:r>
            <a:r>
              <a:rPr lang="zh-CN" altLang="en-US" dirty="0"/>
              <a:t> </a:t>
            </a:r>
            <a:r>
              <a:rPr lang="zh-CN" altLang="en-US" dirty="0" smtClean="0"/>
              <a:t>发育树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 bwMode="auto">
          <a:xfrm rot="5400000">
            <a:off x="6488407" y="4487743"/>
            <a:ext cx="714721" cy="1619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4406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2017.6.14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2564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0898" y="639338"/>
            <a:ext cx="5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带有外群的建树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5189" y="1828800"/>
            <a:ext cx="7679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MrBayes</a:t>
            </a:r>
            <a:r>
              <a:rPr lang="zh-CN" altLang="en-US" dirty="0" smtClean="0"/>
              <a:t>给出的发育树都是无根树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有些</a:t>
            </a:r>
            <a:r>
              <a:rPr lang="zh-CN" altLang="en-US" dirty="0" smtClean="0"/>
              <a:t>距离建树法给出的都是有根树（</a:t>
            </a:r>
            <a:r>
              <a:rPr lang="en-US" altLang="zh-CN" dirty="0" smtClean="0"/>
              <a:t>UPGMA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为了便于比较，建树时引入外群物种，</a:t>
            </a:r>
            <a:endParaRPr lang="en-US" altLang="zh-CN" dirty="0" smtClean="0"/>
          </a:p>
          <a:p>
            <a:r>
              <a:rPr lang="zh-CN" altLang="en-US" dirty="0" smtClean="0"/>
              <a:t>将外群物种作为无根树的根：</a:t>
            </a:r>
            <a:r>
              <a:rPr lang="zh-CN" altLang="en-US" b="1" dirty="0" smtClean="0"/>
              <a:t>无根树 </a:t>
            </a:r>
            <a:r>
              <a:rPr lang="en-US" altLang="zh-CN" b="1" dirty="0" smtClean="0">
                <a:sym typeface="Wingdings" panose="05000000000000000000" pitchFamily="2" charset="2"/>
              </a:rPr>
              <a:t> </a:t>
            </a:r>
            <a:r>
              <a:rPr lang="zh-CN" altLang="en-US" b="1" dirty="0" smtClean="0">
                <a:sym typeface="Wingdings" panose="05000000000000000000" pitchFamily="2" charset="2"/>
              </a:rPr>
              <a:t>有根树</a:t>
            </a:r>
            <a:endParaRPr lang="en-US" altLang="zh-CN" b="1" dirty="0" smtClean="0">
              <a:sym typeface="Wingdings" panose="05000000000000000000" pitchFamily="2" charset="2"/>
            </a:endParaRP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endParaRPr lang="en-US" altLang="zh-CN" b="1" dirty="0" smtClean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发</a:t>
            </a:r>
            <a:r>
              <a:rPr lang="zh-CN" altLang="en-US" b="1" dirty="0" smtClean="0">
                <a:sym typeface="Wingdings" panose="05000000000000000000" pitchFamily="2" charset="2"/>
              </a:rPr>
              <a:t>现：</a:t>
            </a:r>
            <a:endParaRPr lang="en-US" altLang="zh-CN" b="1" dirty="0" smtClean="0">
              <a:sym typeface="Wingdings" panose="05000000000000000000" pitchFamily="2" charset="2"/>
            </a:endParaRPr>
          </a:p>
          <a:p>
            <a:r>
              <a:rPr lang="en-US" altLang="zh-CN" b="1" dirty="0" smtClean="0">
                <a:sym typeface="Wingdings" panose="05000000000000000000" pitchFamily="2" charset="2"/>
              </a:rPr>
              <a:t>NJ</a:t>
            </a:r>
            <a:r>
              <a:rPr lang="zh-CN" altLang="en-US" b="1" dirty="0" smtClean="0">
                <a:sym typeface="Wingdings" panose="05000000000000000000" pitchFamily="2" charset="2"/>
              </a:rPr>
              <a:t>法给出的也是无根树，使用</a:t>
            </a:r>
            <a:r>
              <a:rPr lang="en-US" altLang="zh-CN" b="1" dirty="0" smtClean="0">
                <a:sym typeface="Wingdings" panose="05000000000000000000" pitchFamily="2" charset="2"/>
              </a:rPr>
              <a:t>MrBayes</a:t>
            </a:r>
            <a:r>
              <a:rPr lang="zh-CN" altLang="en-US" b="1" dirty="0" smtClean="0">
                <a:sym typeface="Wingdings" panose="05000000000000000000" pitchFamily="2" charset="2"/>
              </a:rPr>
              <a:t>和</a:t>
            </a:r>
            <a:r>
              <a:rPr lang="en-US" altLang="zh-CN" b="1" dirty="0" smtClean="0">
                <a:sym typeface="Wingdings" panose="05000000000000000000" pitchFamily="2" charset="2"/>
              </a:rPr>
              <a:t>NJ</a:t>
            </a:r>
            <a:r>
              <a:rPr lang="zh-CN" altLang="en-US" b="1" dirty="0" smtClean="0">
                <a:sym typeface="Wingdings" panose="05000000000000000000" pitchFamily="2" charset="2"/>
              </a:rPr>
              <a:t>法给出的发育树比较即可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9074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0235" y="721114"/>
            <a:ext cx="5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带有外群的建树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84" y="1309565"/>
            <a:ext cx="4549698" cy="4819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77014" y="6281854"/>
            <a:ext cx="59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MrBayes</a:t>
            </a:r>
            <a:r>
              <a:rPr lang="zh-CN" altLang="en-US" dirty="0" smtClean="0"/>
              <a:t>给出的无根树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92203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0235" y="721114"/>
            <a:ext cx="5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带有外群的建树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877014" y="6281854"/>
            <a:ext cx="59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NJ</a:t>
            </a:r>
            <a:r>
              <a:rPr lang="zh-CN" altLang="en-US" dirty="0" smtClean="0"/>
              <a:t>法给出的发育树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37" y="2065764"/>
            <a:ext cx="4905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078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5435" y="698811"/>
            <a:ext cx="5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带有外群的建树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88020" y="1940312"/>
            <a:ext cx="781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UPGMA</a:t>
            </a:r>
            <a:r>
              <a:rPr lang="zh-CN" altLang="en-US" dirty="0" smtClean="0"/>
              <a:t>建树后和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及</a:t>
            </a:r>
            <a:r>
              <a:rPr lang="en-US" altLang="zh-CN" dirty="0" smtClean="0"/>
              <a:t>NJ</a:t>
            </a:r>
            <a:r>
              <a:rPr lang="zh-CN" altLang="en-US" dirty="0" smtClean="0"/>
              <a:t>差距较大，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使用外群物种指定根效果也不好。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3740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2017.6.26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061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论文进度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69796" y="1338146"/>
            <a:ext cx="7642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Methods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实验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941" y="2921620"/>
            <a:ext cx="7939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论文按照</a:t>
            </a:r>
            <a:r>
              <a:rPr lang="en-US" altLang="zh-CN" dirty="0" smtClean="0"/>
              <a:t>BMC</a:t>
            </a:r>
            <a:r>
              <a:rPr lang="zh-CN" altLang="en-US" dirty="0" smtClean="0"/>
              <a:t>模板撰写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实验部分的鱼类实验效果不理想，暂时没有完成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前正在写结论部分，争取下月初给出初稿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793729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文献调研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490653" y="1457094"/>
            <a:ext cx="794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阅读几篇综述</a:t>
            </a:r>
            <a:r>
              <a:rPr lang="en-US" altLang="zh-CN" dirty="0" smtClean="0"/>
              <a:t>PageList</a:t>
            </a:r>
            <a:r>
              <a:rPr lang="zh-CN" altLang="en-US" dirty="0" smtClean="0"/>
              <a:t>中的关于进化模型的文献，了解到以下知识。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9863" y="2185639"/>
            <a:ext cx="8177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行系统发育树推断之前一般要先进行模型选择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前常用的进化模型有：</a:t>
            </a:r>
            <a:r>
              <a:rPr lang="en-US" altLang="zh-CN" dirty="0" smtClean="0"/>
              <a:t>GTR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HKY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F81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K80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模型的选择有评判标准：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 bwMode="auto">
          <a:xfrm>
            <a:off x="3152079" y="3560077"/>
            <a:ext cx="193287" cy="1538868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6615" y="3550994"/>
            <a:ext cx="47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hLRT</a:t>
            </a:r>
            <a:r>
              <a:rPr lang="zh-CN" altLang="en-US" dirty="0" smtClean="0"/>
              <a:t>：</a:t>
            </a:r>
            <a:r>
              <a:rPr lang="en-US" altLang="zh-CN" dirty="0"/>
              <a:t>hierarchical likelihood-ratio test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86615" y="3971770"/>
            <a:ext cx="46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AIC</a:t>
            </a:r>
            <a:r>
              <a:rPr lang="zh-CN" altLang="en-US" dirty="0" smtClean="0"/>
              <a:t>：</a:t>
            </a:r>
            <a:r>
              <a:rPr lang="en-US" altLang="zh-CN" dirty="0"/>
              <a:t>Akaike information criterion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86615" y="4320428"/>
            <a:ext cx="42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BIC</a:t>
            </a:r>
            <a:r>
              <a:rPr lang="zh-CN" altLang="en-US" dirty="0" smtClean="0"/>
              <a:t>：</a:t>
            </a:r>
            <a:r>
              <a:rPr lang="en-US" altLang="zh-CN" dirty="0"/>
              <a:t>Bayesian information criterion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86615" y="4729613"/>
            <a:ext cx="28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</a:t>
            </a:r>
            <a:r>
              <a:rPr lang="zh-CN" altLang="en-US" dirty="0" smtClean="0"/>
              <a:t>：</a:t>
            </a:r>
            <a:r>
              <a:rPr lang="en-US" altLang="zh-CN" dirty="0"/>
              <a:t>decision theory</a:t>
            </a:r>
          </a:p>
        </p:txBody>
      </p:sp>
    </p:spTree>
    <p:extLst>
      <p:ext uri="{BB962C8B-B14F-4D97-AF65-F5344CB8AC3E}">
        <p14:creationId xmlns:p14="http://schemas.microsoft.com/office/powerpoint/2010/main" val="150082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2016.10.12</a:t>
            </a:r>
            <a:r>
              <a:rPr lang="en-US" altLang="zh-CN" sz="1200" dirty="0" smtClean="0"/>
              <a:t> 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9462" y="1576038"/>
            <a:ext cx="682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重做鱼类实验，补全实验部分。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工作计划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544844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2017.07.02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1951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文献调研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0206" y="1457094"/>
            <a:ext cx="8432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阅读几篇综述</a:t>
            </a:r>
            <a:r>
              <a:rPr lang="en-US" altLang="zh-CN" dirty="0" smtClean="0"/>
              <a:t>PageList</a:t>
            </a:r>
            <a:r>
              <a:rPr lang="zh-CN" altLang="en-US" dirty="0" smtClean="0"/>
              <a:t>中的关于</a:t>
            </a:r>
            <a:r>
              <a:rPr lang="zh-CN" altLang="en-US" dirty="0"/>
              <a:t>距</a:t>
            </a:r>
            <a:r>
              <a:rPr lang="zh-CN" altLang="en-US" dirty="0" smtClean="0"/>
              <a:t>离法建树的文献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The </a:t>
            </a:r>
            <a:r>
              <a:rPr lang="en-US" altLang="zh-CN" dirty="0"/>
              <a:t>neighbor-joining method: a new method for reconstructing phylogenetic </a:t>
            </a:r>
            <a:r>
              <a:rPr lang="en-US" altLang="zh-CN" dirty="0" smtClean="0"/>
              <a:t>trees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Reconstructing Genealogies of Serial Samples Under the Assumption of </a:t>
            </a:r>
            <a:r>
              <a:rPr lang="en-US" altLang="zh-CN" dirty="0" smtClean="0"/>
              <a:t>a Molecular </a:t>
            </a:r>
            <a:r>
              <a:rPr lang="en-US" altLang="zh-CN" dirty="0"/>
              <a:t>Clock Using Serial-Sample </a:t>
            </a:r>
            <a:r>
              <a:rPr lang="en-US" altLang="zh-CN" dirty="0" smtClean="0"/>
              <a:t>UPGMA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A </a:t>
            </a:r>
            <a:r>
              <a:rPr lang="en-US" altLang="zh-CN" dirty="0"/>
              <a:t>simple method for estimating and testing minimum-evolution trees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0206" y="4383917"/>
            <a:ext cx="8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 smtClean="0"/>
              <a:t>Neighbor-Joining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UPGMA</a:t>
            </a:r>
            <a:r>
              <a:rPr lang="zh-CN" altLang="en-US" dirty="0"/>
              <a:t>以</a:t>
            </a:r>
            <a:r>
              <a:rPr lang="zh-CN" altLang="en-US" dirty="0" smtClean="0"/>
              <a:t>及</a:t>
            </a:r>
            <a:r>
              <a:rPr lang="en-US" altLang="zh-CN" dirty="0" smtClean="0"/>
              <a:t>minimum-evolution</a:t>
            </a:r>
            <a:r>
              <a:rPr lang="zh-CN" altLang="en-US" dirty="0" smtClean="0"/>
              <a:t>的基</a:t>
            </a:r>
            <a:r>
              <a:rPr lang="zh-CN" altLang="en-US" dirty="0"/>
              <a:t>本原</a:t>
            </a:r>
            <a:r>
              <a:rPr lang="zh-CN" altLang="en-US" dirty="0" smtClean="0"/>
              <a:t>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62483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鱼</a:t>
            </a:r>
            <a:r>
              <a:rPr lang="zh-CN" altLang="en-US" sz="3200" dirty="0" smtClean="0"/>
              <a:t>类</a:t>
            </a:r>
            <a:r>
              <a:rPr lang="zh-CN" altLang="en-US" sz="3200" dirty="0"/>
              <a:t>实验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6265" y="1861853"/>
            <a:ext cx="528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效果依旧不理想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6265" y="1377111"/>
            <a:ext cx="651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数据处理方式：截取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碱基长度，取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个物种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46595"/>
            <a:ext cx="3525399" cy="2737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64" y="3409991"/>
            <a:ext cx="3441821" cy="2698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394" y="4280516"/>
            <a:ext cx="3423606" cy="26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089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论文进度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36455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2017.07.09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089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文献调研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20390" y="1405054"/>
            <a:ext cx="344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Aligment Free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732" y="2036956"/>
            <a:ext cx="83634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概念：无需对齐的序列比对方法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齐序列的缺点：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完全不相关的序列对齐后表现一定相关性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对齐使用方法依赖先验假设（难以解释）</a:t>
            </a:r>
            <a:endParaRPr lang="en-US" altLang="zh-CN" dirty="0" smtClean="0"/>
          </a:p>
          <a:p>
            <a:r>
              <a:rPr lang="en-US" altLang="zh-CN" sz="1600" dirty="0" smtClean="0"/>
              <a:t>	e.g. </a:t>
            </a:r>
            <a:r>
              <a:rPr lang="zh-CN" altLang="en-US" sz="1600" dirty="0" smtClean="0"/>
              <a:t>一个长期被使用的错误参数效果好于纠正后的参数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3. </a:t>
            </a:r>
            <a:r>
              <a:rPr lang="zh-CN" altLang="en-US" sz="1600" dirty="0"/>
              <a:t>对齐效果难以精确（</a:t>
            </a:r>
            <a:r>
              <a:rPr lang="en-US" altLang="zh-CN" sz="1600" dirty="0"/>
              <a:t>NP-Hard</a:t>
            </a:r>
            <a:r>
              <a:rPr lang="zh-CN" altLang="en-US" sz="1600" dirty="0"/>
              <a:t>问题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大</a:t>
            </a:r>
            <a:r>
              <a:rPr lang="zh-CN" altLang="en-US" dirty="0"/>
              <a:t>规</a:t>
            </a:r>
            <a:r>
              <a:rPr lang="zh-CN" altLang="en-US" dirty="0" smtClean="0"/>
              <a:t>模序列对齐速度缓慢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7197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文献调研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20390" y="1405054"/>
            <a:ext cx="344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Aligment Free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507" y="2155902"/>
            <a:ext cx="721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存在超过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中无对齐序列比较方法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</a:t>
            </a:r>
            <a:r>
              <a:rPr lang="zh-CN" altLang="en-US" dirty="0"/>
              <a:t>大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 bwMode="auto">
          <a:xfrm>
            <a:off x="1620644" y="2899465"/>
            <a:ext cx="193288" cy="161158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9259" y="2961917"/>
            <a:ext cx="40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基于词频（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三联、四联）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59259" y="3983473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于信息论（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熵值，压缩复杂度）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1707" y="5122127"/>
            <a:ext cx="759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其他方法：重合度，最长重合序列等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9251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8653" y="750849"/>
            <a:ext cx="73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鱼类实验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46771" y="2096429"/>
            <a:ext cx="751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使用全基因序列（</a:t>
            </a:r>
            <a:r>
              <a:rPr lang="en-US" altLang="zh-CN" dirty="0" smtClean="0"/>
              <a:t>55</a:t>
            </a:r>
            <a:r>
              <a:rPr lang="zh-CN" altLang="en-US" dirty="0" smtClean="0"/>
              <a:t>万）效果仍然不好。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25265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462" y="661639"/>
            <a:ext cx="689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论文进度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735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6667" y="1873955"/>
            <a:ext cx="809413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 “矩阵转置”，“</a:t>
            </a:r>
            <a:r>
              <a:rPr lang="en-US" altLang="zh-CN" dirty="0" smtClean="0"/>
              <a:t>CondLike</a:t>
            </a:r>
            <a:r>
              <a:rPr lang="zh-CN" altLang="en-US" dirty="0" smtClean="0"/>
              <a:t>”等函数的编写工作 ：</a:t>
            </a:r>
            <a:endParaRPr lang="en-US" altLang="zh-CN" dirty="0" smtClean="0"/>
          </a:p>
          <a:p>
            <a:r>
              <a:rPr lang="zh-CN" altLang="en-US" sz="1600" dirty="0">
                <a:solidFill>
                  <a:schemeClr val="bg2"/>
                </a:solidFill>
              </a:rPr>
              <a:t>具</a:t>
            </a:r>
            <a:r>
              <a:rPr lang="zh-CN" altLang="en-US" sz="1600" dirty="0" smtClean="0">
                <a:solidFill>
                  <a:schemeClr val="bg2"/>
                </a:solidFill>
              </a:rPr>
              <a:t>体包括：</a:t>
            </a:r>
            <a:endParaRPr lang="en-US" altLang="zh-CN" sz="1600" dirty="0" smtClean="0">
              <a:solidFill>
                <a:schemeClr val="bg2"/>
              </a:solidFill>
            </a:endParaRPr>
          </a:p>
          <a:p>
            <a:r>
              <a:rPr lang="en-US" altLang="zh-CN" sz="1600" dirty="0" smtClean="0">
                <a:solidFill>
                  <a:schemeClr val="accent6"/>
                </a:solidFill>
              </a:rPr>
              <a:t>  TransformCondLikes</a:t>
            </a:r>
          </a:p>
          <a:p>
            <a:r>
              <a:rPr lang="en-US" altLang="zh-CN" sz="1600" dirty="0" smtClean="0">
                <a:solidFill>
                  <a:schemeClr val="accent6"/>
                </a:solidFill>
              </a:rPr>
              <a:t>  Device_CondLike_Gen</a:t>
            </a:r>
          </a:p>
          <a:p>
            <a:r>
              <a:rPr lang="en-US" altLang="zh-CN" sz="1600" dirty="0" smtClean="0">
                <a:solidFill>
                  <a:schemeClr val="accent6"/>
                </a:solidFill>
              </a:rPr>
              <a:t>  Kernel_CondLike_Gen</a:t>
            </a:r>
            <a:endParaRPr lang="en-US" altLang="zh-CN" sz="1600" dirty="0">
              <a:solidFill>
                <a:schemeClr val="accent6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明确学长对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内核函数的格式和要求。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正在编写浮点尺度缩放函数：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  Device_Scaler_Gen</a:t>
            </a:r>
          </a:p>
          <a:p>
            <a:r>
              <a:rPr lang="en-US" altLang="zh-CN" dirty="0" smtClean="0">
                <a:solidFill>
                  <a:schemeClr val="accent6"/>
                </a:solidFill>
              </a:rPr>
              <a:t>  Kernel_Scaler_Gen</a:t>
            </a: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4.</a:t>
            </a:r>
            <a:r>
              <a:rPr lang="zh-CN" altLang="en-US" dirty="0"/>
              <a:t> 再次阅读两篇相关论文。</a:t>
            </a:r>
            <a:endParaRPr lang="en-US" altLang="zh-CN" dirty="0"/>
          </a:p>
          <a:p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9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2017.07.16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5335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8653" y="750849"/>
            <a:ext cx="73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鱼类实验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46771" y="2096429"/>
            <a:ext cx="7515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重新编写特征提取的函数，两个序列比较时采用</a:t>
            </a:r>
            <a:r>
              <a:rPr lang="zh-CN" altLang="en-US" b="1" dirty="0" smtClean="0"/>
              <a:t>有效长度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/>
              <a:t>两</a:t>
            </a:r>
            <a:r>
              <a:rPr lang="zh-CN" altLang="en-US" b="1" dirty="0" smtClean="0"/>
              <a:t>个序列对应位点都不为缺失位点的数量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2. </a:t>
            </a:r>
            <a:r>
              <a:rPr lang="zh-CN" altLang="en-US" dirty="0" smtClean="0"/>
              <a:t>更换数据集提供的目标树形文件</a:t>
            </a:r>
            <a:endParaRPr lang="en-US" altLang="zh-CN" dirty="0" smtClean="0"/>
          </a:p>
          <a:p>
            <a:r>
              <a:rPr lang="en-US" altLang="zh-CN" dirty="0" smtClean="0"/>
              <a:t>31Calibrations_Chronogram.tre </a:t>
            </a:r>
            <a:r>
              <a:rPr lang="en-US" altLang="zh-CN" dirty="0" smtClean="0">
                <a:sym typeface="Wingdings" panose="05000000000000000000" pitchFamily="2" charset="2"/>
              </a:rPr>
              <a:t> Astral.tre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实验效果显著提升（</a:t>
            </a:r>
            <a:r>
              <a:rPr lang="en-US" altLang="zh-CN" dirty="0" smtClean="0"/>
              <a:t>37%</a:t>
            </a:r>
            <a:r>
              <a:rPr lang="zh-CN" altLang="en-US" dirty="0" smtClean="0"/>
              <a:t>），但仍不如之前的实验。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88209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8653" y="750849"/>
            <a:ext cx="73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鱼类实验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46771" y="2096429"/>
            <a:ext cx="751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初步使用</a:t>
            </a:r>
            <a:r>
              <a:rPr lang="en-US" altLang="zh-CN" dirty="0" smtClean="0"/>
              <a:t>ALF</a:t>
            </a:r>
            <a:r>
              <a:rPr lang="zh-CN" altLang="en-US" dirty="0" smtClean="0"/>
              <a:t>特征（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个）进行实验效果有提升，但仍然不高。</a:t>
            </a:r>
            <a:endParaRPr lang="en-US" altLang="zh-CN" dirty="0" smtClean="0"/>
          </a:p>
          <a:p>
            <a:r>
              <a:rPr lang="zh-CN" altLang="en-US" dirty="0"/>
              <a:t>正</a:t>
            </a:r>
            <a:r>
              <a:rPr lang="zh-CN" altLang="en-US" dirty="0" smtClean="0"/>
              <a:t>在构造完整的实验数据。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6695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2017.07.23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8842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8653" y="750849"/>
            <a:ext cx="73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鱼类实验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83941" y="1851102"/>
            <a:ext cx="715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更换目标文件（发育树）后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准确率达到</a:t>
            </a:r>
            <a:r>
              <a:rPr lang="en-US" altLang="zh-CN" dirty="0" smtClean="0"/>
              <a:t>90.9%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59113"/>
              </p:ext>
            </p:extLst>
          </p:nvPr>
        </p:nvGraphicFramePr>
        <p:xfrm>
          <a:off x="735981" y="3307575"/>
          <a:ext cx="7225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98"/>
                <a:gridCol w="1112148"/>
                <a:gridCol w="1888273"/>
                <a:gridCol w="1335173"/>
                <a:gridCol w="1445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Coincidence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StandardDeviation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0.23360243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0.1179011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0.40923012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0.23926635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2715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7092" y="631903"/>
            <a:ext cx="583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Baseline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05521" y="1888273"/>
            <a:ext cx="484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Mega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/>
              <a:t>Transversion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 Transition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Alf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所有距离矩阵数值缩放到 </a:t>
            </a:r>
            <a:r>
              <a:rPr lang="en-US" altLang="zh-CN" dirty="0" smtClean="0"/>
              <a:t>0-1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204" y="3048000"/>
            <a:ext cx="1159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ML:  0.703</a:t>
            </a:r>
          </a:p>
          <a:p>
            <a:r>
              <a:rPr lang="en-US" altLang="zh-CN" dirty="0" smtClean="0"/>
              <a:t>Mega: 0.289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88423" y="3048000"/>
            <a:ext cx="2531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euclid_norm </a:t>
            </a:r>
            <a:r>
              <a:rPr lang="en-US" altLang="zh-CN" dirty="0" smtClean="0"/>
              <a:t>       -1.263</a:t>
            </a:r>
            <a:endParaRPr lang="en-US" altLang="zh-CN" dirty="0"/>
          </a:p>
          <a:p>
            <a:r>
              <a:rPr lang="en-US" altLang="zh-CN" dirty="0"/>
              <a:t>angle_cos_diss </a:t>
            </a:r>
            <a:r>
              <a:rPr lang="en-US" altLang="zh-CN" dirty="0" smtClean="0"/>
              <a:t>   -2.384</a:t>
            </a:r>
          </a:p>
          <a:p>
            <a:r>
              <a:rPr lang="en-US" altLang="zh-CN" dirty="0" smtClean="0"/>
              <a:t>angle_cos_evol   -2.359</a:t>
            </a:r>
          </a:p>
          <a:p>
            <a:r>
              <a:rPr lang="en-US" altLang="zh-CN" dirty="0" smtClean="0"/>
              <a:t>manhattan           -0.679</a:t>
            </a:r>
            <a:endParaRPr lang="en-US" altLang="zh-CN" dirty="0"/>
          </a:p>
          <a:p>
            <a:r>
              <a:rPr lang="en-US" altLang="zh-CN" dirty="0"/>
              <a:t>diff_abs_add </a:t>
            </a:r>
            <a:r>
              <a:rPr lang="en-US" altLang="zh-CN" dirty="0" smtClean="0"/>
              <a:t>      -0.679</a:t>
            </a:r>
            <a:endParaRPr lang="en-US" altLang="zh-CN" dirty="0"/>
          </a:p>
          <a:p>
            <a:r>
              <a:rPr lang="en-US" altLang="zh-CN" dirty="0" smtClean="0"/>
              <a:t>Chebyshev           </a:t>
            </a:r>
            <a:r>
              <a:rPr lang="en-US" altLang="zh-CN" dirty="0"/>
              <a:t>-</a:t>
            </a:r>
            <a:r>
              <a:rPr lang="en-US" altLang="zh-CN" dirty="0" smtClean="0"/>
              <a:t>1.285</a:t>
            </a:r>
            <a:endParaRPr lang="en-US" altLang="zh-CN" dirty="0"/>
          </a:p>
          <a:p>
            <a:r>
              <a:rPr lang="en-US" altLang="zh-CN" dirty="0"/>
              <a:t>braycurtis </a:t>
            </a:r>
            <a:r>
              <a:rPr lang="en-US" altLang="zh-CN" dirty="0" smtClean="0"/>
              <a:t>            -0.679</a:t>
            </a:r>
            <a:endParaRPr lang="en-US" altLang="zh-CN" dirty="0"/>
          </a:p>
          <a:p>
            <a:r>
              <a:rPr lang="en-US" altLang="zh-CN" dirty="0"/>
              <a:t>diff_abs_mult </a:t>
            </a:r>
            <a:r>
              <a:rPr lang="en-US" altLang="zh-CN" dirty="0" smtClean="0"/>
              <a:t>     -0.679</a:t>
            </a:r>
            <a:endParaRPr lang="en-US" altLang="zh-CN" dirty="0"/>
          </a:p>
          <a:p>
            <a:r>
              <a:rPr lang="en-US" altLang="zh-CN" dirty="0"/>
              <a:t>kld </a:t>
            </a:r>
            <a:r>
              <a:rPr lang="en-US" altLang="zh-CN" dirty="0" smtClean="0"/>
              <a:t>                        -2.047</a:t>
            </a:r>
            <a:endParaRPr lang="en-US" altLang="zh-CN" dirty="0"/>
          </a:p>
          <a:p>
            <a:r>
              <a:rPr lang="en-US" altLang="zh-CN" dirty="0" smtClean="0"/>
              <a:t>Jsd                         </a:t>
            </a:r>
            <a:r>
              <a:rPr lang="en-US" altLang="zh-CN" dirty="0"/>
              <a:t>-</a:t>
            </a:r>
            <a:r>
              <a:rPr lang="en-US" altLang="zh-CN" dirty="0" smtClean="0"/>
              <a:t>1.513</a:t>
            </a:r>
            <a:endParaRPr lang="en-US" altLang="zh-CN" dirty="0"/>
          </a:p>
          <a:p>
            <a:r>
              <a:rPr lang="en-US" altLang="zh-CN" dirty="0"/>
              <a:t>google </a:t>
            </a:r>
            <a:r>
              <a:rPr lang="en-US" altLang="zh-CN" dirty="0" smtClean="0"/>
              <a:t>                  -0.679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653562" y="3048000"/>
            <a:ext cx="18734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lcc </a:t>
            </a:r>
            <a:r>
              <a:rPr lang="en-US" altLang="zh-CN" dirty="0" smtClean="0"/>
              <a:t>               -</a:t>
            </a:r>
            <a:r>
              <a:rPr lang="en-US" altLang="zh-CN" dirty="0"/>
              <a:t>2.383</a:t>
            </a:r>
          </a:p>
          <a:p>
            <a:r>
              <a:rPr lang="en-US" altLang="zh-CN" dirty="0" smtClean="0"/>
              <a:t>Canberra    </a:t>
            </a:r>
            <a:r>
              <a:rPr lang="en-US" altLang="zh-CN" dirty="0"/>
              <a:t>-0.055</a:t>
            </a:r>
          </a:p>
          <a:p>
            <a:r>
              <a:rPr lang="en-US" altLang="zh-CN" dirty="0"/>
              <a:t>minkowski </a:t>
            </a:r>
            <a:r>
              <a:rPr lang="en-US" altLang="zh-CN" dirty="0" smtClean="0"/>
              <a:t> -</a:t>
            </a:r>
            <a:r>
              <a:rPr lang="en-US" altLang="zh-CN" dirty="0"/>
              <a:t>1.263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bbc </a:t>
            </a:r>
            <a:r>
              <a:rPr lang="en-US" altLang="zh-CN" dirty="0" smtClean="0">
                <a:solidFill>
                  <a:srgbClr val="FF0000"/>
                </a:solidFill>
              </a:rPr>
              <a:t>             0.190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2DMV </a:t>
            </a:r>
            <a:r>
              <a:rPr lang="en-US" altLang="zh-CN" dirty="0" smtClean="0"/>
              <a:t>        -</a:t>
            </a:r>
            <a:r>
              <a:rPr lang="en-US" altLang="zh-CN" dirty="0"/>
              <a:t>1.204</a:t>
            </a:r>
          </a:p>
          <a:p>
            <a:r>
              <a:rPr lang="en-US" altLang="zh-CN" dirty="0"/>
              <a:t>2DSV </a:t>
            </a:r>
            <a:r>
              <a:rPr lang="en-US" altLang="zh-CN" dirty="0" smtClean="0"/>
              <a:t>         -</a:t>
            </a:r>
            <a:r>
              <a:rPr lang="en-US" altLang="zh-CN" dirty="0"/>
              <a:t>1.233</a:t>
            </a:r>
          </a:p>
          <a:p>
            <a:r>
              <a:rPr lang="en-US" altLang="zh-CN" dirty="0"/>
              <a:t>2DNV </a:t>
            </a:r>
            <a:r>
              <a:rPr lang="en-US" altLang="zh-CN" dirty="0" smtClean="0"/>
              <a:t>        -</a:t>
            </a:r>
            <a:r>
              <a:rPr lang="en-US" altLang="zh-CN" dirty="0"/>
              <a:t>0.793</a:t>
            </a:r>
          </a:p>
          <a:p>
            <a:r>
              <a:rPr lang="en-US" altLang="zh-CN" dirty="0"/>
              <a:t>cv </a:t>
            </a:r>
            <a:r>
              <a:rPr lang="en-US" altLang="zh-CN" dirty="0" smtClean="0"/>
              <a:t>               -</a:t>
            </a:r>
            <a:r>
              <a:rPr lang="en-US" altLang="zh-CN" dirty="0"/>
              <a:t>7.616</a:t>
            </a:r>
          </a:p>
          <a:p>
            <a:r>
              <a:rPr lang="en-US" altLang="zh-CN" dirty="0"/>
              <a:t>d2 </a:t>
            </a:r>
            <a:r>
              <a:rPr lang="en-US" altLang="zh-CN" dirty="0" smtClean="0"/>
              <a:t>              -</a:t>
            </a:r>
            <a:r>
              <a:rPr lang="en-US" altLang="zh-CN" dirty="0"/>
              <a:t>2.051</a:t>
            </a:r>
          </a:p>
          <a:p>
            <a:r>
              <a:rPr lang="en-US" altLang="zh-CN" dirty="0"/>
              <a:t>ffp5 </a:t>
            </a:r>
            <a:r>
              <a:rPr lang="en-US" altLang="zh-CN" dirty="0" smtClean="0"/>
              <a:t>           -</a:t>
            </a:r>
            <a:r>
              <a:rPr lang="en-US" altLang="zh-CN" dirty="0"/>
              <a:t>1.604</a:t>
            </a:r>
          </a:p>
          <a:p>
            <a:r>
              <a:rPr lang="en-US" altLang="zh-CN" dirty="0"/>
              <a:t>rtd </a:t>
            </a:r>
            <a:r>
              <a:rPr lang="en-US" altLang="zh-CN" dirty="0" smtClean="0"/>
              <a:t>             -</a:t>
            </a:r>
            <a:r>
              <a:rPr lang="en-US" altLang="zh-CN" dirty="0"/>
              <a:t>1.103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9092" y="2560470"/>
            <a:ext cx="331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ALF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5521" y="1365354"/>
            <a:ext cx="397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Dataset:Fish                    Mtrics: R2_Score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214013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7092" y="631903"/>
            <a:ext cx="583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mtClean="0"/>
              <a:t>Baseline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05521" y="1888273"/>
            <a:ext cx="484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Mega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/>
              <a:t>Transversion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 Transition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Alf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所有距离矩阵数值缩放到 </a:t>
            </a:r>
            <a:r>
              <a:rPr lang="en-US" altLang="zh-CN" dirty="0" smtClean="0"/>
              <a:t>0-1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204" y="3048000"/>
            <a:ext cx="1159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ML:  0.881</a:t>
            </a:r>
          </a:p>
          <a:p>
            <a:r>
              <a:rPr lang="en-US" altLang="zh-CN" dirty="0" smtClean="0"/>
              <a:t>Mega:</a:t>
            </a:r>
          </a:p>
          <a:p>
            <a:r>
              <a:rPr lang="en-US" altLang="zh-CN" dirty="0" smtClean="0"/>
              <a:t>0.959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96468" y="2508431"/>
            <a:ext cx="331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ALF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5521" y="1365354"/>
            <a:ext cx="42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Dataset:</a:t>
            </a:r>
            <a:r>
              <a:rPr lang="zh-CN" altLang="en-US" dirty="0" smtClean="0"/>
              <a:t>半翅目</a:t>
            </a:r>
            <a:r>
              <a:rPr lang="en-US" altLang="zh-CN" dirty="0" smtClean="0"/>
              <a:t>                   </a:t>
            </a:r>
            <a:r>
              <a:rPr lang="en-US" altLang="zh-CN" dirty="0"/>
              <a:t>Mtrics: R2_Score</a:t>
            </a:r>
          </a:p>
        </p:txBody>
      </p:sp>
      <p:sp>
        <p:nvSpPr>
          <p:cNvPr id="4" name="矩形 3"/>
          <p:cNvSpPr/>
          <p:nvPr/>
        </p:nvSpPr>
        <p:spPr>
          <a:xfrm>
            <a:off x="3750526" y="3181815"/>
            <a:ext cx="24755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euclid_norm </a:t>
            </a:r>
            <a:r>
              <a:rPr lang="zh-CN" altLang="en-US" dirty="0" smtClean="0"/>
              <a:t>      0.215</a:t>
            </a:r>
            <a:endParaRPr lang="zh-CN" altLang="en-US" dirty="0"/>
          </a:p>
          <a:p>
            <a:r>
              <a:rPr lang="zh-CN" altLang="en-US" dirty="0"/>
              <a:t>angle_cos_diss </a:t>
            </a:r>
            <a:r>
              <a:rPr lang="zh-CN" altLang="en-US" dirty="0" smtClean="0"/>
              <a:t> -</a:t>
            </a:r>
            <a:r>
              <a:rPr lang="zh-CN" altLang="en-US" dirty="0"/>
              <a:t>0.647</a:t>
            </a:r>
          </a:p>
          <a:p>
            <a:r>
              <a:rPr lang="zh-CN" altLang="en-US" dirty="0"/>
              <a:t>angle_cos_evol -0.829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manhattan </a:t>
            </a:r>
            <a:r>
              <a:rPr lang="zh-CN" altLang="en-US" dirty="0" smtClean="0">
                <a:solidFill>
                  <a:srgbClr val="FF0000"/>
                </a:solidFill>
              </a:rPr>
              <a:t>        0.641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diff_abs_add </a:t>
            </a:r>
            <a:r>
              <a:rPr lang="zh-CN" altLang="en-US" dirty="0" smtClean="0">
                <a:solidFill>
                  <a:srgbClr val="FF0000"/>
                </a:solidFill>
              </a:rPr>
              <a:t>    0.642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hebyshev         </a:t>
            </a:r>
            <a:r>
              <a:rPr lang="zh-CN" altLang="en-US" dirty="0"/>
              <a:t>-1.797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braycurtis </a:t>
            </a:r>
            <a:r>
              <a:rPr lang="zh-CN" altLang="en-US" dirty="0" smtClean="0">
                <a:solidFill>
                  <a:srgbClr val="FF0000"/>
                </a:solidFill>
              </a:rPr>
              <a:t>         0.641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diff_abs_mult </a:t>
            </a:r>
            <a:r>
              <a:rPr lang="zh-CN" altLang="en-US" dirty="0" smtClean="0"/>
              <a:t>  0.494</a:t>
            </a:r>
            <a:endParaRPr lang="zh-CN" altLang="en-US" dirty="0"/>
          </a:p>
          <a:p>
            <a:r>
              <a:rPr lang="zh-CN" altLang="en-US" dirty="0"/>
              <a:t>kld </a:t>
            </a:r>
            <a:r>
              <a:rPr lang="zh-CN" altLang="en-US" dirty="0" smtClean="0"/>
              <a:t>                     -</a:t>
            </a:r>
            <a:r>
              <a:rPr lang="zh-CN" altLang="en-US" dirty="0"/>
              <a:t>1.399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jsd </a:t>
            </a:r>
            <a:r>
              <a:rPr lang="zh-CN" altLang="en-US" dirty="0" smtClean="0">
                <a:solidFill>
                  <a:srgbClr val="FF0000"/>
                </a:solidFill>
              </a:rPr>
              <a:t>                      0.748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google </a:t>
            </a:r>
            <a:r>
              <a:rPr lang="zh-CN" altLang="en-US" dirty="0" smtClean="0">
                <a:solidFill>
                  <a:srgbClr val="FF0000"/>
                </a:solidFill>
              </a:rPr>
              <a:t>               0.641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6098" y="318181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lcc </a:t>
            </a:r>
            <a:r>
              <a:rPr lang="zh-CN" altLang="en-US" dirty="0" smtClean="0"/>
              <a:t>              -</a:t>
            </a:r>
            <a:r>
              <a:rPr lang="zh-CN" altLang="en-US" dirty="0"/>
              <a:t>0.534</a:t>
            </a:r>
          </a:p>
          <a:p>
            <a:r>
              <a:rPr lang="zh-CN" altLang="en-US" dirty="0"/>
              <a:t>canberra </a:t>
            </a:r>
            <a:r>
              <a:rPr lang="zh-CN" altLang="en-US" dirty="0" smtClean="0"/>
              <a:t>   0.424</a:t>
            </a:r>
            <a:endParaRPr lang="zh-CN" altLang="en-US" dirty="0"/>
          </a:p>
          <a:p>
            <a:r>
              <a:rPr lang="zh-CN" altLang="en-US" dirty="0"/>
              <a:t>minkowski 0.215</a:t>
            </a:r>
          </a:p>
          <a:p>
            <a:r>
              <a:rPr lang="zh-CN" altLang="en-US" dirty="0"/>
              <a:t>bbc </a:t>
            </a:r>
            <a:r>
              <a:rPr lang="zh-CN" altLang="en-US" dirty="0" smtClean="0"/>
              <a:t>            -</a:t>
            </a:r>
            <a:r>
              <a:rPr lang="zh-CN" altLang="en-US" dirty="0"/>
              <a:t>0.726</a:t>
            </a:r>
          </a:p>
          <a:p>
            <a:r>
              <a:rPr lang="zh-CN" altLang="en-US" dirty="0"/>
              <a:t>2DMV </a:t>
            </a:r>
            <a:r>
              <a:rPr lang="zh-CN" altLang="en-US" dirty="0" smtClean="0"/>
              <a:t>       -</a:t>
            </a:r>
            <a:r>
              <a:rPr lang="zh-CN" altLang="en-US" dirty="0"/>
              <a:t>1.949</a:t>
            </a:r>
          </a:p>
          <a:p>
            <a:r>
              <a:rPr lang="zh-CN" altLang="en-US" dirty="0" smtClean="0"/>
              <a:t>2DSV          </a:t>
            </a:r>
            <a:r>
              <a:rPr lang="zh-CN" altLang="en-US" dirty="0"/>
              <a:t>-0.539</a:t>
            </a:r>
          </a:p>
          <a:p>
            <a:r>
              <a:rPr lang="zh-CN" altLang="en-US" dirty="0" smtClean="0"/>
              <a:t>2DNV         -</a:t>
            </a:r>
            <a:r>
              <a:rPr lang="zh-CN" altLang="en-US" dirty="0"/>
              <a:t>0.888</a:t>
            </a:r>
          </a:p>
          <a:p>
            <a:r>
              <a:rPr lang="zh-CN" altLang="en-US" dirty="0"/>
              <a:t>cv </a:t>
            </a:r>
            <a:r>
              <a:rPr lang="zh-CN" altLang="en-US" dirty="0" smtClean="0"/>
              <a:t>              0.385</a:t>
            </a:r>
            <a:endParaRPr lang="zh-CN" altLang="en-US" dirty="0"/>
          </a:p>
          <a:p>
            <a:r>
              <a:rPr lang="zh-CN" altLang="en-US" dirty="0"/>
              <a:t>d2 </a:t>
            </a:r>
            <a:r>
              <a:rPr lang="zh-CN" altLang="en-US" dirty="0" smtClean="0"/>
              <a:t>             -</a:t>
            </a:r>
            <a:r>
              <a:rPr lang="zh-CN" altLang="en-US" dirty="0"/>
              <a:t>1.854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ffp5 </a:t>
            </a:r>
            <a:r>
              <a:rPr lang="zh-CN" altLang="en-US" dirty="0" smtClean="0">
                <a:solidFill>
                  <a:srgbClr val="FF0000"/>
                </a:solidFill>
              </a:rPr>
              <a:t>          0.589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rtd </a:t>
            </a:r>
            <a:r>
              <a:rPr lang="zh-CN" altLang="en-US" dirty="0" smtClean="0"/>
              <a:t>            0.374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39036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2017.07.29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3556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7795" y="623665"/>
            <a:ext cx="583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Baseline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17838" y="1548714"/>
            <a:ext cx="5642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调整缩放策略：</a:t>
            </a:r>
            <a:endParaRPr lang="en-US" altLang="zh-CN" dirty="0" smtClean="0"/>
          </a:p>
          <a:p>
            <a:r>
              <a:rPr lang="zh-CN" altLang="en-US" b="1" dirty="0" smtClean="0"/>
              <a:t>真实值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预测值</a:t>
            </a:r>
            <a:r>
              <a:rPr lang="zh-CN" altLang="en-US" dirty="0" smtClean="0"/>
              <a:t>不变，</a:t>
            </a:r>
            <a:endParaRPr lang="en-US" altLang="zh-CN" dirty="0" smtClean="0"/>
          </a:p>
          <a:p>
            <a:r>
              <a:rPr lang="en-US" altLang="zh-CN" dirty="0" smtClean="0"/>
              <a:t>MEGA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ALF</a:t>
            </a:r>
            <a:r>
              <a:rPr lang="zh-CN" altLang="en-US" dirty="0" smtClean="0"/>
              <a:t>都缩放到真实目标值的范围，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我们的准确率不会降低， </a:t>
            </a:r>
            <a:r>
              <a:rPr lang="en-US" altLang="zh-CN" dirty="0" smtClean="0"/>
              <a:t>MEGA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ALF</a:t>
            </a:r>
            <a:r>
              <a:rPr lang="zh-CN" altLang="en-US" dirty="0" smtClean="0"/>
              <a:t>基本保持不变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1759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27795" y="623665"/>
            <a:ext cx="583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Primates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23784" y="1383957"/>
            <a:ext cx="846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加入我们自己的特</a:t>
            </a:r>
            <a:r>
              <a:rPr lang="zh-CN" altLang="en-US" dirty="0" smtClean="0"/>
              <a:t>征，重做</a:t>
            </a:r>
            <a:r>
              <a:rPr lang="en-US" altLang="zh-CN" dirty="0" smtClean="0"/>
              <a:t>Primates</a:t>
            </a:r>
            <a:r>
              <a:rPr lang="zh-CN" altLang="en-US" dirty="0" smtClean="0"/>
              <a:t>实验。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R2</a:t>
            </a:r>
            <a:r>
              <a:rPr lang="zh-CN" altLang="en-US" dirty="0" smtClean="0"/>
              <a:t>准确率：</a:t>
            </a:r>
            <a:r>
              <a:rPr lang="en-US" altLang="zh-CN" dirty="0" smtClean="0"/>
              <a:t>0.996</a:t>
            </a:r>
          </a:p>
        </p:txBody>
      </p:sp>
    </p:spTree>
    <p:extLst>
      <p:ext uri="{BB962C8B-B14F-4D97-AF65-F5344CB8AC3E}">
        <p14:creationId xmlns:p14="http://schemas.microsoft.com/office/powerpoint/2010/main" val="160880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2016.10.18</a:t>
            </a:r>
            <a:r>
              <a:rPr lang="en-US" altLang="zh-CN" sz="1200" dirty="0" smtClean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83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7795" y="623665"/>
            <a:ext cx="583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ALF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90832" y="1927654"/>
            <a:ext cx="693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ALF</a:t>
            </a:r>
            <a:r>
              <a:rPr lang="zh-CN" altLang="en-US" dirty="0" smtClean="0"/>
              <a:t>词大小的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元组和</a:t>
            </a:r>
            <a:r>
              <a:rPr lang="en-US" altLang="zh-CN" dirty="0" smtClean="0"/>
              <a:t>12</a:t>
            </a:r>
            <a:r>
              <a:rPr lang="zh-CN" altLang="en-US" dirty="0" smtClean="0"/>
              <a:t>元组的实验。</a:t>
            </a:r>
            <a:endParaRPr lang="en-US" altLang="zh-CN" dirty="0" smtClean="0"/>
          </a:p>
          <a:p>
            <a:r>
              <a:rPr lang="zh-CN" altLang="en-US" dirty="0"/>
              <a:t>效</a:t>
            </a:r>
            <a:r>
              <a:rPr lang="zh-CN" altLang="en-US" dirty="0" smtClean="0"/>
              <a:t>果无明显差异。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381141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6939" y="840259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假期工作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357" y="2034746"/>
            <a:ext cx="808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论</a:t>
            </a:r>
            <a:r>
              <a:rPr lang="zh-CN" altLang="en-US" sz="2400" dirty="0" smtClean="0"/>
              <a:t>文修改和实验补充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准备投稿 </a:t>
            </a:r>
            <a:r>
              <a:rPr lang="en-US" altLang="zh-CN" sz="2400" dirty="0" smtClean="0"/>
              <a:t>BIBM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09.02</a:t>
            </a:r>
            <a:r>
              <a:rPr lang="zh-CN" altLang="en-US" sz="2400" dirty="0" smtClean="0"/>
              <a:t>截稿）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167548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26939" y="840259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假期工作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74357" y="2034746"/>
            <a:ext cx="8089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重写了</a:t>
            </a:r>
            <a:r>
              <a:rPr lang="zh-CN" altLang="en-US" sz="2400" b="1" dirty="0"/>
              <a:t>摘</a:t>
            </a:r>
            <a:r>
              <a:rPr lang="zh-CN" altLang="en-US" sz="2400" b="1" dirty="0" smtClean="0"/>
              <a:t>要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/>
              <a:t>介绍</a:t>
            </a:r>
            <a:r>
              <a:rPr lang="zh-CN" altLang="en-US" sz="2400" dirty="0" smtClean="0"/>
              <a:t>部分；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扩</a:t>
            </a:r>
            <a:r>
              <a:rPr lang="zh-CN" altLang="en-US" sz="2400" dirty="0" smtClean="0"/>
              <a:t>充</a:t>
            </a:r>
            <a:r>
              <a:rPr lang="zh-CN" altLang="en-US" sz="2400" b="1" dirty="0" smtClean="0"/>
              <a:t>结论</a:t>
            </a:r>
            <a:r>
              <a:rPr lang="zh-CN" altLang="en-US" sz="2400" dirty="0" smtClean="0"/>
              <a:t>部分，重点放在距离预测准确度，强调准确度高于</a:t>
            </a:r>
            <a:r>
              <a:rPr lang="en-US" altLang="zh-CN" sz="2400" dirty="0" smtClean="0"/>
              <a:t>MEGA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加入了</a:t>
            </a:r>
            <a:r>
              <a:rPr lang="zh-CN" altLang="en-US" sz="2400" b="1" dirty="0" smtClean="0"/>
              <a:t>特征选择</a:t>
            </a:r>
            <a:r>
              <a:rPr lang="zh-CN" altLang="en-US" sz="2400" dirty="0" smtClean="0"/>
              <a:t>章节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786070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9114" y="1815645"/>
            <a:ext cx="603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实验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特</a:t>
            </a:r>
            <a:r>
              <a:rPr lang="zh-CN" altLang="en-US" sz="2400" dirty="0"/>
              <a:t>征选择使用了</a:t>
            </a:r>
            <a:r>
              <a:rPr lang="zh-CN" altLang="en-US" sz="2400" b="1" dirty="0"/>
              <a:t>距离相关系</a:t>
            </a:r>
            <a:r>
              <a:rPr lang="zh-CN" altLang="en-US" sz="2400" b="1" dirty="0" smtClean="0"/>
              <a:t>数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/>
              <a:t>Distance correlation</a:t>
            </a:r>
            <a:r>
              <a:rPr lang="zh-CN" altLang="en-US" sz="2400" dirty="0"/>
              <a:t>），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评价特征和目标值之间的相关度</a:t>
            </a:r>
            <a:endParaRPr lang="en-US" altLang="zh-CN" sz="2400" dirty="0"/>
          </a:p>
          <a:p>
            <a:r>
              <a:rPr lang="zh-CN" altLang="en-US" sz="2400" dirty="0"/>
              <a:t>（距离系数能够感知非线性关系）。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26939" y="840259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假期工作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0648223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683740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357" y="2034746"/>
            <a:ext cx="8089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利用深度学习预测序列距离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" y="2790181"/>
            <a:ext cx="4648200" cy="371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357" y="3735860"/>
            <a:ext cx="8089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Base(ATCG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Pixel </a:t>
            </a:r>
            <a:r>
              <a:rPr lang="en-US" altLang="zh-CN" sz="2400" dirty="0" smtClean="0"/>
              <a:t>Value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（假定</a:t>
            </a:r>
            <a:r>
              <a:rPr lang="en-US" altLang="zh-CN" sz="2400" dirty="0" smtClean="0"/>
              <a:t>DNA</a:t>
            </a:r>
            <a:r>
              <a:rPr lang="zh-CN" altLang="en-US" sz="2400" dirty="0" smtClean="0"/>
              <a:t>长度为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个碱基）</a:t>
            </a:r>
            <a:endParaRPr lang="en-US" altLang="zh-CN" sz="2400" dirty="0"/>
          </a:p>
          <a:p>
            <a:r>
              <a:rPr lang="en-US" altLang="zh-CN" sz="2400" dirty="0" smtClean="0"/>
              <a:t>Pairwise DNA </a:t>
            </a:r>
            <a:r>
              <a:rPr lang="zh-CN" altLang="en-US" sz="2400" dirty="0"/>
              <a:t>看</a:t>
            </a:r>
            <a:r>
              <a:rPr lang="zh-CN" altLang="en-US" sz="2400" dirty="0" smtClean="0"/>
              <a:t>作 </a:t>
            </a:r>
            <a:r>
              <a:rPr lang="en-US" altLang="zh-CN" sz="2400" dirty="0" smtClean="0">
                <a:solidFill>
                  <a:srgbClr val="FF0000"/>
                </a:solidFill>
              </a:rPr>
              <a:t>2 </a:t>
            </a:r>
            <a:r>
              <a:rPr lang="en-US" altLang="zh-CN" sz="2400" dirty="0" smtClean="0"/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 500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的图片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15709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683740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2022" y="1968843"/>
            <a:ext cx="790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卷积网络搭建完毕，暂时不能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58511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683740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77505" y="1677277"/>
            <a:ext cx="546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</a:t>
            </a:r>
            <a:r>
              <a:rPr lang="zh-CN" altLang="en-US" dirty="0" smtClean="0"/>
              <a:t>层：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暂定卷积核为  </a:t>
            </a:r>
            <a:r>
              <a:rPr lang="en-US" altLang="zh-CN" dirty="0" smtClean="0"/>
              <a:t>2 X 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5" y="2868453"/>
            <a:ext cx="4648200" cy="371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677301" y="2868453"/>
            <a:ext cx="181232" cy="37147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660825" y="3492840"/>
            <a:ext cx="1728000" cy="0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1128587" y="3303368"/>
            <a:ext cx="156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卷积窗口移动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611" y="4499275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map (500 X 2)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 bwMode="auto">
          <a:xfrm>
            <a:off x="975218" y="3704835"/>
            <a:ext cx="499360" cy="48603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78614" y="2870596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500 X 2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777505" y="5023781"/>
            <a:ext cx="930875" cy="48603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081" y="5580721"/>
            <a:ext cx="3474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</a:t>
            </a:r>
            <a:r>
              <a:rPr lang="zh-CN" altLang="en-US" dirty="0" smtClean="0"/>
              <a:t>化层</a:t>
            </a:r>
            <a:endParaRPr lang="en-US" altLang="zh-CN" dirty="0" smtClean="0"/>
          </a:p>
          <a:p>
            <a:r>
              <a:rPr lang="zh-CN" altLang="en-US" sz="1400" dirty="0" smtClean="0"/>
              <a:t>窗口：</a:t>
            </a:r>
            <a:r>
              <a:rPr lang="en-US" altLang="zh-CN" sz="1400" dirty="0" smtClean="0"/>
              <a:t>2 X 2</a:t>
            </a:r>
          </a:p>
          <a:p>
            <a:r>
              <a:rPr lang="en-US" altLang="zh-CN" dirty="0" smtClean="0"/>
              <a:t>(1 X 250)</a:t>
            </a:r>
            <a:endParaRPr lang="zh-CN" altLang="en-US" dirty="0"/>
          </a:p>
        </p:txBody>
      </p:sp>
      <p:sp>
        <p:nvSpPr>
          <p:cNvPr id="9" name="直角上箭头 8"/>
          <p:cNvSpPr/>
          <p:nvPr/>
        </p:nvSpPr>
        <p:spPr bwMode="auto">
          <a:xfrm>
            <a:off x="2190236" y="5064454"/>
            <a:ext cx="2126391" cy="1063500"/>
          </a:xfrm>
          <a:prstGeom prst="ben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45419" y="4412533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全连接层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4675091" y="4476405"/>
            <a:ext cx="1705233" cy="28259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56348" y="4422615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02541957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2017.09.25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972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683740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7505" y="1677277"/>
            <a:ext cx="546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</a:t>
            </a:r>
            <a:r>
              <a:rPr lang="zh-CN" altLang="en-US" dirty="0" smtClean="0"/>
              <a:t>层：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暂定卷积核为  </a:t>
            </a:r>
            <a:r>
              <a:rPr lang="en-US" altLang="zh-CN" dirty="0" smtClean="0"/>
              <a:t>2 X 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5" y="2868453"/>
            <a:ext cx="4648200" cy="37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677301" y="2868453"/>
            <a:ext cx="181232" cy="37147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660825" y="3492840"/>
            <a:ext cx="1728000" cy="0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1128587" y="3303368"/>
            <a:ext cx="156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卷积窗口移动</a:t>
            </a:r>
            <a:endParaRPr lang="zh-CN" altLang="en-US" sz="1400" dirty="0"/>
          </a:p>
        </p:txBody>
      </p:sp>
      <p:sp>
        <p:nvSpPr>
          <p:cNvPr id="8" name="下箭头 7"/>
          <p:cNvSpPr/>
          <p:nvPr/>
        </p:nvSpPr>
        <p:spPr bwMode="auto">
          <a:xfrm>
            <a:off x="975218" y="3704835"/>
            <a:ext cx="499360" cy="48603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777505" y="5023781"/>
            <a:ext cx="930875" cy="48603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3081" y="5580721"/>
            <a:ext cx="3474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</a:t>
            </a:r>
            <a:r>
              <a:rPr lang="zh-CN" altLang="en-US" dirty="0" smtClean="0"/>
              <a:t>化层</a:t>
            </a:r>
            <a:endParaRPr lang="en-US" altLang="zh-CN" dirty="0" smtClean="0"/>
          </a:p>
          <a:p>
            <a:r>
              <a:rPr lang="zh-CN" altLang="en-US" sz="1400" dirty="0" smtClean="0"/>
              <a:t>窗口：</a:t>
            </a:r>
            <a:r>
              <a:rPr lang="en-US" altLang="zh-CN" sz="1400" dirty="0" smtClean="0"/>
              <a:t>2 X 2</a:t>
            </a:r>
          </a:p>
          <a:p>
            <a:r>
              <a:rPr lang="en-US" altLang="zh-CN" dirty="0" smtClean="0"/>
              <a:t>(1 X 250)</a:t>
            </a:r>
            <a:endParaRPr lang="zh-CN" altLang="en-US" dirty="0"/>
          </a:p>
        </p:txBody>
      </p:sp>
      <p:sp>
        <p:nvSpPr>
          <p:cNvPr id="11" name="直角上箭头 10"/>
          <p:cNvSpPr/>
          <p:nvPr/>
        </p:nvSpPr>
        <p:spPr bwMode="auto">
          <a:xfrm>
            <a:off x="2190236" y="5064454"/>
            <a:ext cx="2126391" cy="1063500"/>
          </a:xfrm>
          <a:prstGeom prst="ben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7135" y="4453723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X </a:t>
            </a:r>
            <a:r>
              <a:rPr lang="zh-CN" altLang="en-US" dirty="0" smtClean="0"/>
              <a:t>全连接层 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5072566" y="4488856"/>
            <a:ext cx="1705233" cy="28259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611" y="4499275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map (500 X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26108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683740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76648" y="1680519"/>
            <a:ext cx="570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效果：</a:t>
            </a:r>
            <a:r>
              <a:rPr lang="en-US" altLang="zh-CN" dirty="0" smtClean="0"/>
              <a:t>R2_Score 95%</a:t>
            </a:r>
            <a:r>
              <a:rPr lang="zh-CN" altLang="en-US" dirty="0" smtClean="0"/>
              <a:t>，与之前的工作相当。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1" y="2107517"/>
            <a:ext cx="733527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63046"/>
            <a:ext cx="7772400" cy="3502729"/>
          </a:xfrm>
        </p:spPr>
        <p:txBody>
          <a:bodyPr/>
          <a:lstStyle/>
          <a:p>
            <a:pPr algn="l"/>
            <a:r>
              <a:rPr lang="en-US" altLang="zh-CN" sz="2000" dirty="0" smtClean="0"/>
              <a:t>1.</a:t>
            </a:r>
            <a:r>
              <a:rPr lang="zh-CN" altLang="en-US" sz="2000" dirty="0" smtClean="0"/>
              <a:t>完</a:t>
            </a:r>
            <a:r>
              <a:rPr lang="zh-CN" altLang="en-US" sz="2000" dirty="0"/>
              <a:t>成</a:t>
            </a:r>
            <a:r>
              <a:rPr lang="zh-CN" altLang="en-US" sz="2000" dirty="0" smtClean="0"/>
              <a:t>内核函数</a:t>
            </a:r>
            <a:r>
              <a:rPr lang="en-US" altLang="zh-CN" sz="2000" dirty="0" smtClean="0">
                <a:solidFill>
                  <a:srgbClr val="0070C0"/>
                </a:solidFill>
              </a:rPr>
              <a:t>Device_Scaler_Gen</a:t>
            </a:r>
            <a:r>
              <a:rPr lang="zh-CN" altLang="en-US" sz="2000" dirty="0" smtClean="0"/>
              <a:t>和</a:t>
            </a:r>
            <a:r>
              <a:rPr lang="en-US" altLang="zh-CN" sz="2000" dirty="0" smtClean="0">
                <a:solidFill>
                  <a:srgbClr val="0070C0"/>
                </a:solidFill>
              </a:rPr>
              <a:t>Kernel_Scaler_Gen</a:t>
            </a:r>
            <a:br>
              <a:rPr lang="en-US" altLang="zh-CN" sz="2000" dirty="0" smtClean="0">
                <a:solidFill>
                  <a:srgbClr val="0070C0"/>
                </a:solidFill>
              </a:rPr>
            </a:br>
            <a:r>
              <a:rPr lang="en-US" altLang="zh-CN" sz="2000" dirty="0" smtClean="0">
                <a:solidFill>
                  <a:srgbClr val="0070C0"/>
                </a:solidFill>
              </a:rPr>
              <a:t/>
            </a:r>
            <a:br>
              <a:rPr lang="en-US" altLang="zh-CN" sz="2000" dirty="0" smtClean="0">
                <a:solidFill>
                  <a:srgbClr val="0070C0"/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/>
            </a:r>
            <a:br>
              <a:rPr lang="en-US" altLang="zh-CN" sz="2000" dirty="0">
                <a:solidFill>
                  <a:srgbClr val="0070C0"/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/>
            </a:r>
            <a:br>
              <a:rPr lang="en-US" altLang="zh-CN" sz="2000" dirty="0">
                <a:solidFill>
                  <a:srgbClr val="0070C0"/>
                </a:solidFill>
              </a:rPr>
            </a:br>
            <a:r>
              <a:rPr lang="en-US" altLang="zh-CN" sz="2000" dirty="0" smtClean="0"/>
              <a:t>2.</a:t>
            </a:r>
            <a:r>
              <a:rPr lang="zh-CN" altLang="en-US" sz="2000" dirty="0" smtClean="0"/>
              <a:t>掌握了新版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代码中</a:t>
            </a:r>
            <a:r>
              <a:rPr lang="en-US" altLang="zh-CN" sz="2000" dirty="0" smtClean="0">
                <a:solidFill>
                  <a:srgbClr val="0070C0"/>
                </a:solidFill>
              </a:rPr>
              <a:t>FAST_LOG</a:t>
            </a:r>
            <a:r>
              <a:rPr lang="zh-CN" altLang="en-US" sz="2000" dirty="0" smtClean="0"/>
              <a:t>的原理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8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683740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</a:t>
            </a:r>
            <a:endParaRPr lang="zh-CN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04385"/>
              </p:ext>
            </p:extLst>
          </p:nvPr>
        </p:nvGraphicFramePr>
        <p:xfrm>
          <a:off x="977213" y="2965622"/>
          <a:ext cx="2290119" cy="219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62"/>
                <a:gridCol w="208280"/>
                <a:gridCol w="208280"/>
                <a:gridCol w="238210"/>
                <a:gridCol w="222422"/>
                <a:gridCol w="238897"/>
                <a:gridCol w="208280"/>
                <a:gridCol w="277753"/>
                <a:gridCol w="247135"/>
              </a:tblGrid>
              <a:tr h="3426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AC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AG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CG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CT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GT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34247" y="4109085"/>
            <a:ext cx="17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028799"/>
            <a:ext cx="1848108" cy="36200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787464" y="3846304"/>
            <a:ext cx="1705233" cy="28259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865" y="1608903"/>
            <a:ext cx="17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GTR model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441625" y="2966418"/>
            <a:ext cx="148277" cy="2198706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6822" y="5740742"/>
            <a:ext cx="156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卷积核</a:t>
            </a:r>
            <a:endParaRPr lang="zh-CN" altLang="en-US" sz="1400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1515763" y="5255741"/>
            <a:ext cx="0" cy="48500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324626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9416" y="551653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DeepLearningDistance</a:t>
            </a:r>
            <a:endParaRPr lang="zh-CN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77213" y="2965622"/>
          <a:ext cx="2290119" cy="219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62"/>
                <a:gridCol w="208280"/>
                <a:gridCol w="208280"/>
                <a:gridCol w="238210"/>
                <a:gridCol w="222422"/>
                <a:gridCol w="238897"/>
                <a:gridCol w="208280"/>
                <a:gridCol w="277753"/>
                <a:gridCol w="247135"/>
              </a:tblGrid>
              <a:tr h="3426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AC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AG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CG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CT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GT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84819" y="4109085"/>
            <a:ext cx="17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028799"/>
            <a:ext cx="1848108" cy="36200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738036" y="3846304"/>
            <a:ext cx="1705233" cy="28259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865" y="1608903"/>
            <a:ext cx="17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GTR model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441625" y="2966418"/>
            <a:ext cx="148277" cy="2198706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6822" y="5740742"/>
            <a:ext cx="156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卷积核</a:t>
            </a:r>
            <a:endParaRPr lang="zh-CN" altLang="en-US" sz="1400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1515763" y="5255741"/>
            <a:ext cx="0" cy="48500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4"/>
          <p:cNvSpPr txBox="1"/>
          <p:nvPr/>
        </p:nvSpPr>
        <p:spPr>
          <a:xfrm>
            <a:off x="5443269" y="2028799"/>
            <a:ext cx="35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超过</a:t>
            </a:r>
            <a:r>
              <a:rPr lang="en-US" altLang="zh-CN" sz="2400" dirty="0" smtClean="0"/>
              <a:t>97%</a:t>
            </a:r>
            <a:r>
              <a:rPr lang="zh-CN" altLang="en-US" sz="2400" dirty="0" smtClean="0"/>
              <a:t>的准确度，较为准确地学习了</a:t>
            </a:r>
            <a:r>
              <a:rPr lang="en-US" altLang="zh-CN" sz="2400" dirty="0" smtClean="0"/>
              <a:t>GTR</a:t>
            </a:r>
            <a:r>
              <a:rPr lang="zh-CN" altLang="en-US" sz="2400" dirty="0" smtClean="0"/>
              <a:t>模型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194368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9416" y="551653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DeepLearningTree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11" y="1606723"/>
            <a:ext cx="4914900" cy="53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0703" y="1688757"/>
            <a:ext cx="26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0703" y="2961503"/>
            <a:ext cx="26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35" y="2766437"/>
            <a:ext cx="6774744" cy="15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999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6" y="1944129"/>
            <a:ext cx="3880808" cy="2799681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 bwMode="auto">
          <a:xfrm>
            <a:off x="4283672" y="3212757"/>
            <a:ext cx="856735" cy="42012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15" y="2236765"/>
            <a:ext cx="3306255" cy="22541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9416" y="551653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DeepLearningTree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7596572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9416" y="551653"/>
            <a:ext cx="612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DeepLearningTree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939114" y="1952368"/>
            <a:ext cx="7875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棵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物种树，共</a:t>
            </a:r>
            <a:r>
              <a:rPr lang="en-US" altLang="zh-CN" sz="2400" dirty="0" smtClean="0"/>
              <a:t>1000X10X9X8=72</a:t>
            </a:r>
            <a:r>
              <a:rPr lang="zh-CN" altLang="en-US" sz="2400" dirty="0" smtClean="0"/>
              <a:t>万条数据</a:t>
            </a:r>
            <a:endParaRPr lang="en-US" altLang="zh-CN" sz="2400" dirty="0" smtClean="0"/>
          </a:p>
          <a:p>
            <a:r>
              <a:rPr lang="zh-CN" altLang="en-US" sz="2400" dirty="0" smtClean="0"/>
              <a:t>初步实验使用</a:t>
            </a:r>
            <a:r>
              <a:rPr lang="en-US" altLang="zh-CN" sz="2400" dirty="0" smtClean="0"/>
              <a:t>30%</a:t>
            </a:r>
            <a:r>
              <a:rPr lang="zh-CN" altLang="en-US" sz="2400" dirty="0" smtClean="0"/>
              <a:t>的数据，效果理想（</a:t>
            </a:r>
            <a:r>
              <a:rPr lang="en-US" altLang="zh-CN" sz="2400" dirty="0" smtClean="0"/>
              <a:t>95%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过拟合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使</a:t>
            </a:r>
            <a:r>
              <a:rPr lang="zh-CN" altLang="en-US" sz="2400" dirty="0" smtClean="0"/>
              <a:t>用全部数据效果变差，最差效果只有</a:t>
            </a:r>
            <a:r>
              <a:rPr lang="en-US" altLang="zh-CN" sz="2400" dirty="0" smtClean="0"/>
              <a:t>45%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85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FAST_LOG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作用</a:t>
            </a:r>
            <a:r>
              <a:rPr lang="zh-CN" altLang="en-US" dirty="0" smtClean="0"/>
              <a:t>：快速求出缩放因子</a:t>
            </a:r>
            <a:r>
              <a:rPr lang="en-US" altLang="zh-CN" dirty="0" smtClean="0"/>
              <a:t>scaler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原</a:t>
            </a:r>
            <a:r>
              <a:rPr lang="zh-CN" altLang="en-US" b="1" dirty="0" smtClean="0"/>
              <a:t>理简述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scaler</a:t>
            </a:r>
            <a:r>
              <a:rPr lang="zh-CN" altLang="en-US" dirty="0" smtClean="0"/>
              <a:t>近似到接近的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的某个幂，如把</a:t>
            </a:r>
            <a:r>
              <a:rPr lang="en-US" altLang="zh-CN" dirty="0" smtClean="0"/>
              <a:t>0.24</a:t>
            </a:r>
            <a:r>
              <a:rPr lang="zh-CN" altLang="en-US" dirty="0" smtClean="0"/>
              <a:t>近似到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-2</a:t>
            </a:r>
            <a:r>
              <a:rPr lang="zh-CN" altLang="en-US" dirty="0" smtClean="0"/>
              <a:t>），使用索引</a:t>
            </a:r>
            <a:r>
              <a:rPr lang="en-US" altLang="zh-CN" dirty="0" smtClean="0"/>
              <a:t>1-index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）快速在表中查出</a:t>
            </a:r>
            <a:endParaRPr lang="en-US" altLang="zh-CN" dirty="0" smtClean="0"/>
          </a:p>
          <a:p>
            <a:r>
              <a:rPr lang="en-US" altLang="zh-CN" dirty="0" smtClean="0"/>
              <a:t>0.25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关</a:t>
            </a:r>
            <a:r>
              <a:rPr lang="zh-CN" altLang="en-US" b="1" dirty="0" smtClean="0"/>
              <a:t>键点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0.24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的近似过程使用</a:t>
            </a:r>
            <a:r>
              <a:rPr lang="en-US" altLang="zh-CN" dirty="0" smtClean="0"/>
              <a:t>frexp</a:t>
            </a:r>
            <a:r>
              <a:rPr lang="zh-CN" altLang="en-US" dirty="0" smtClean="0"/>
              <a:t>取出浮点数</a:t>
            </a:r>
            <a:r>
              <a:rPr lang="en-US" altLang="zh-CN" dirty="0" smtClean="0"/>
              <a:t>0.24</a:t>
            </a:r>
            <a:r>
              <a:rPr lang="zh-CN" altLang="en-US" dirty="0" smtClean="0"/>
              <a:t>的指数部分，基于这一过程快于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求值。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实</a:t>
            </a:r>
            <a:r>
              <a:rPr lang="zh-CN" altLang="en-US" b="1" dirty="0" smtClean="0"/>
              <a:t>际作用</a:t>
            </a:r>
            <a:r>
              <a:rPr lang="zh-CN" altLang="en-US" dirty="0" smtClean="0"/>
              <a:t>：根据作者注释，</a:t>
            </a:r>
            <a:r>
              <a:rPr lang="en-US" altLang="zh-CN" dirty="0" smtClean="0"/>
              <a:t>FAST_LOG</a:t>
            </a:r>
            <a:r>
              <a:rPr lang="zh-CN" altLang="en-US" dirty="0" smtClean="0"/>
              <a:t>并不理想，在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上慢于一般代码。</a:t>
            </a:r>
            <a:r>
              <a:rPr lang="en-US" altLang="zh-CN" dirty="0" smtClean="0"/>
              <a:t>GPU</a:t>
            </a:r>
            <a:r>
              <a:rPr lang="zh-CN" altLang="en-US" smtClean="0"/>
              <a:t>上暂不考虑移植。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72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2016.10.25</a:t>
            </a:r>
            <a:r>
              <a:rPr lang="en-US" altLang="zh-CN" sz="1200" dirty="0" smtClean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2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完成了发起</a:t>
            </a:r>
            <a:r>
              <a:rPr lang="en-US" altLang="zh-CN" dirty="0" smtClean="0"/>
              <a:t>GPU</a:t>
            </a:r>
            <a:r>
              <a:rPr lang="zh-CN" altLang="en-US" dirty="0"/>
              <a:t>线程</a:t>
            </a:r>
            <a:r>
              <a:rPr lang="zh-CN" altLang="en-US" dirty="0" smtClean="0"/>
              <a:t>的包装函数，包括：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Launch_CondLike_Gen</a:t>
            </a:r>
          </a:p>
          <a:p>
            <a:r>
              <a:rPr lang="en-US" altLang="zh-CN" dirty="0" smtClean="0">
                <a:solidFill>
                  <a:schemeClr val="accent6"/>
                </a:solidFill>
              </a:rPr>
              <a:t>	Launch_Scaler_Gen</a:t>
            </a:r>
          </a:p>
          <a:p>
            <a:r>
              <a:rPr lang="en-US" altLang="zh-CN" dirty="0" smtClean="0">
                <a:solidFill>
                  <a:schemeClr val="accent6"/>
                </a:solidFill>
              </a:rPr>
              <a:t>	Launch_Likelihood_Gen</a:t>
            </a:r>
          </a:p>
          <a:p>
            <a:r>
              <a:rPr lang="en-US" altLang="zh-CN" dirty="0" smtClean="0">
                <a:solidFill>
                  <a:schemeClr val="accent6"/>
                </a:solidFill>
              </a:rPr>
              <a:t>	Launch_Likelihood_NY98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目前所有函数编写工作已经完成，等待下一步工作安排。</a:t>
            </a:r>
            <a:endParaRPr lang="en-US" altLang="zh-CN" dirty="0" smtClean="0"/>
          </a:p>
          <a:p>
            <a:r>
              <a:rPr lang="en-US" altLang="zh-CN" smtClean="0">
                <a:solidFill>
                  <a:schemeClr val="accent6"/>
                </a:solidFill>
              </a:rPr>
              <a:t>	</a:t>
            </a:r>
            <a:r>
              <a:rPr lang="zh-CN" altLang="en-US" smtClean="0">
                <a:solidFill>
                  <a:schemeClr val="accent6"/>
                </a:solidFill>
              </a:rPr>
              <a:t>单</a:t>
            </a:r>
            <a:r>
              <a:rPr lang="zh-CN" altLang="en-US" dirty="0" smtClean="0">
                <a:solidFill>
                  <a:schemeClr val="accent6"/>
                </a:solidFill>
              </a:rPr>
              <a:t>元测试和性能优化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2016.11.1</a:t>
            </a:r>
            <a:r>
              <a:rPr lang="en-US" altLang="zh-CN" sz="1200" dirty="0" smtClean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86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整理合并写完的代码，统一规范代码风格。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简单学习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PTX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的汇编）语法。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en-US" altLang="zh-CN" dirty="0" smtClean="0"/>
              <a:t>3.    </a:t>
            </a:r>
            <a:r>
              <a:rPr lang="zh-CN" altLang="en-US" dirty="0" smtClean="0"/>
              <a:t>进行简单的</a:t>
            </a:r>
            <a:r>
              <a:rPr lang="en-US" altLang="zh-CN" dirty="0" smtClean="0"/>
              <a:t>NVCC</a:t>
            </a:r>
            <a:r>
              <a:rPr lang="zh-CN" altLang="en-US" dirty="0" smtClean="0"/>
              <a:t>编译器优化测试。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2016.5.17   </a:t>
            </a:r>
            <a:r>
              <a:rPr lang="en-US" altLang="zh-CN" sz="1200" dirty="0"/>
              <a:t>     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17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和学长讨论的问题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 smtClean="0"/>
              <a:t>编译环境下，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函数里下面情况是否会发生多次寻址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rr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global memory</a:t>
            </a:r>
            <a:r>
              <a:rPr lang="zh-CN" altLang="en-US" dirty="0" smtClean="0"/>
              <a:t>里的数组，一个循环步内</a:t>
            </a:r>
            <a:r>
              <a:rPr lang="en-US" altLang="zh-CN" dirty="0" smtClean="0"/>
              <a:t>arr[i]</a:t>
            </a:r>
            <a:r>
              <a:rPr lang="zh-CN" altLang="en-US" dirty="0" smtClean="0"/>
              <a:t>是否会寻址多次？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42" y="2693281"/>
            <a:ext cx="4848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023"/>
            <a:ext cx="4114800" cy="3386666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3409244" y="1412877"/>
            <a:ext cx="1907823" cy="47236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7067" y="1138618"/>
            <a:ext cx="25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</a:t>
            </a:r>
            <a:r>
              <a:rPr lang="zh-CN" altLang="en-US" dirty="0" smtClean="0"/>
              <a:t>载</a:t>
            </a:r>
            <a:r>
              <a:rPr lang="en-US" altLang="zh-CN" dirty="0" smtClean="0"/>
              <a:t>arr[i]</a:t>
            </a:r>
            <a:r>
              <a:rPr lang="zh-CN" altLang="en-US" dirty="0" smtClean="0"/>
              <a:t>到寄存器</a:t>
            </a:r>
            <a:r>
              <a:rPr lang="en-US" altLang="zh-CN" dirty="0" smtClean="0"/>
              <a:t>%f4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3104446" y="2223625"/>
            <a:ext cx="1794932" cy="1520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H="1">
            <a:off x="2730722" y="2223625"/>
            <a:ext cx="2766967" cy="37316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2730721" y="2223625"/>
            <a:ext cx="4211946" cy="56261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3194759" y="2223625"/>
            <a:ext cx="4278485" cy="142815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780845" y="1854293"/>
            <a:ext cx="390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后面取</a:t>
            </a:r>
            <a:r>
              <a:rPr lang="en-US" altLang="zh-CN" dirty="0" smtClean="0"/>
              <a:t>arr[i]</a:t>
            </a:r>
            <a:r>
              <a:rPr lang="zh-CN" altLang="en-US" dirty="0" smtClean="0"/>
              <a:t>的值全部来自寄存器</a:t>
            </a:r>
            <a:r>
              <a:rPr lang="en-US" altLang="zh-CN" dirty="0" smtClean="0"/>
              <a:t>%f4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897511" y="4805023"/>
            <a:ext cx="25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编译选项：完全默认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31332" y="5616316"/>
            <a:ext cx="5458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结论：不会发生多次寻址，无需对此采用优化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6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2016.11.8</a:t>
            </a:r>
            <a:r>
              <a:rPr lang="en-US" altLang="zh-CN" sz="1200" dirty="0" smtClean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53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bs</a:t>
            </a:r>
            <a:r>
              <a:rPr lang="zh-CN" altLang="en-US" dirty="0" smtClean="0"/>
              <a:t>（先验概率的数组，长度为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）进行</a:t>
            </a:r>
            <a:r>
              <a:rPr lang="en-US" altLang="zh-CN" dirty="0" smtClean="0"/>
              <a:t>shared memory</a:t>
            </a:r>
            <a:r>
              <a:rPr lang="zh-CN" altLang="en-US" dirty="0" smtClean="0"/>
              <a:t>优化；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代码风格的统一化；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.cu</a:t>
            </a:r>
            <a:r>
              <a:rPr lang="zh-CN" altLang="en-US" dirty="0"/>
              <a:t>文件</a:t>
            </a:r>
            <a:r>
              <a:rPr lang="zh-CN" altLang="en-US" dirty="0" smtClean="0"/>
              <a:t>到服务器，</a:t>
            </a:r>
            <a:r>
              <a:rPr lang="zh-CN" altLang="en-US" dirty="0"/>
              <a:t>消除</a:t>
            </a:r>
            <a:r>
              <a:rPr lang="zh-CN" altLang="en-US" dirty="0" smtClean="0"/>
              <a:t>语法错误通过</a:t>
            </a:r>
            <a:r>
              <a:rPr lang="en-US" altLang="zh-CN" dirty="0" smtClean="0"/>
              <a:t>NVCC</a:t>
            </a:r>
            <a:r>
              <a:rPr lang="zh-CN" altLang="en-US" dirty="0" smtClean="0"/>
              <a:t>编译。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7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2016.11.15</a:t>
            </a:r>
            <a:r>
              <a:rPr lang="en-US" altLang="zh-CN" sz="1200" dirty="0" smtClean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67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599" y="640294"/>
            <a:ext cx="6064956" cy="962728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周工作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3621" y="2260599"/>
            <a:ext cx="6400800" cy="27742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1.MrBayes GPU</a:t>
            </a:r>
            <a:r>
              <a:rPr lang="zh-CN" altLang="en-US" dirty="0" smtClean="0"/>
              <a:t>代码简单</a:t>
            </a:r>
            <a:r>
              <a:rPr lang="en-US" altLang="zh-CN" dirty="0" smtClean="0"/>
              <a:t>code review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尝试下载</a:t>
            </a:r>
            <a:r>
              <a:rPr lang="en-US" altLang="zh-CN" dirty="0" smtClean="0"/>
              <a:t>UpMem DPU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SDK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UpMem DPU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UpMem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8224838" cy="2994378"/>
          </a:xfrm>
        </p:spPr>
        <p:txBody>
          <a:bodyPr/>
          <a:lstStyle/>
          <a:p>
            <a:r>
              <a:rPr lang="zh-CN" altLang="en-US" dirty="0" smtClean="0"/>
              <a:t>网站已回复，要求提供我们研究工作的细节。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按要</a:t>
            </a:r>
            <a:r>
              <a:rPr lang="zh-CN" altLang="en-US" dirty="0" smtClean="0"/>
              <a:t>求回</a:t>
            </a:r>
            <a:r>
              <a:rPr lang="zh-CN" altLang="en-US" smtClean="0"/>
              <a:t>复了相关细节，</a:t>
            </a:r>
            <a:r>
              <a:rPr lang="zh-CN" altLang="en-US" dirty="0" smtClean="0"/>
              <a:t>等待新的答复。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1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UPMEM  </a:t>
            </a:r>
            <a:r>
              <a:rPr lang="en-US" altLang="zh-CN" dirty="0" smtClean="0"/>
              <a:t>DPU</a:t>
            </a:r>
            <a:r>
              <a:rPr lang="zh-CN" altLang="en-US" dirty="0" smtClean="0"/>
              <a:t>的编程流程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499481"/>
            <a:ext cx="8134350" cy="3819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4773" y="5750468"/>
            <a:ext cx="234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编程框架类似于</a:t>
            </a:r>
            <a:r>
              <a:rPr lang="en-US" altLang="zh-CN" dirty="0" smtClean="0"/>
              <a:t>CUDA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UPMEM  DPU</a:t>
            </a:r>
            <a:r>
              <a:rPr lang="zh-CN" altLang="en-US" dirty="0" smtClean="0"/>
              <a:t>的硬件结构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06" y="1412877"/>
            <a:ext cx="6543675" cy="3448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5690" y="5317068"/>
            <a:ext cx="546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算单元集成在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里，</a:t>
            </a:r>
            <a:r>
              <a:rPr lang="en-US" altLang="zh-CN" smtClean="0"/>
              <a:t>DPU</a:t>
            </a:r>
            <a:r>
              <a:rPr lang="zh-CN" altLang="en-US" smtClean="0"/>
              <a:t>无</a:t>
            </a:r>
            <a:r>
              <a:rPr lang="zh-CN" altLang="en-US" dirty="0" smtClean="0"/>
              <a:t>独立的内存，这一点和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7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阅读学长给出的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逻辑部分代码结构文档；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简单了解三种树参数：</a:t>
            </a:r>
            <a:r>
              <a:rPr lang="en-US" altLang="zh-CN" dirty="0" smtClean="0"/>
              <a:t>Brlens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SpeciesTree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/>
              <a:t>部</a:t>
            </a:r>
            <a:r>
              <a:rPr lang="zh-CN" altLang="en-US" dirty="0" smtClean="0"/>
              <a:t>分概念还没有完全明白，下周还不能着手代码工作。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95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1231571"/>
          </a:xfrm>
        </p:spPr>
        <p:txBody>
          <a:bodyPr>
            <a:normAutofit fontScale="90000"/>
          </a:bodyPr>
          <a:lstStyle/>
          <a:p>
            <a:r>
              <a:rPr lang="en-US" altLang="zh-CN" sz="1800" dirty="0"/>
              <a:t>1.</a:t>
            </a:r>
            <a:r>
              <a:rPr lang="zh-CN" altLang="en-US" sz="1800" dirty="0"/>
              <a:t>和学长交流了</a:t>
            </a:r>
            <a:r>
              <a:rPr lang="en-US" altLang="zh-CN" sz="1800" dirty="0"/>
              <a:t>MrBayes3.2</a:t>
            </a:r>
            <a:r>
              <a:rPr lang="zh-CN" altLang="en-US" sz="1800" dirty="0"/>
              <a:t>移植项目进度。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2.</a:t>
            </a:r>
            <a:r>
              <a:rPr lang="zh-CN" altLang="en-US" sz="1800" dirty="0"/>
              <a:t>阅读了学长整理的函数调用图和不同版本间代码结构图。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3.</a:t>
            </a:r>
            <a:r>
              <a:rPr lang="zh-CN" altLang="en-US" sz="1800" dirty="0"/>
              <a:t>进一步了解程序的结构。</a:t>
            </a:r>
          </a:p>
        </p:txBody>
      </p:sp>
    </p:spTree>
    <p:extLst>
      <p:ext uri="{BB962C8B-B14F-4D97-AF65-F5344CB8AC3E}">
        <p14:creationId xmlns:p14="http://schemas.microsoft.com/office/powerpoint/2010/main" val="3443067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继续学习理解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程序的计算模型部分的代码；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CUDA-gdb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版本。已修复</a:t>
            </a:r>
            <a:r>
              <a:rPr lang="en-US" altLang="zh-CN" dirty="0" smtClean="0"/>
              <a:t>RunTime Error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。正在解决</a:t>
            </a:r>
            <a:r>
              <a:rPr lang="zh-CN" altLang="en-US" smtClean="0"/>
              <a:t>计算错误的</a:t>
            </a:r>
            <a:r>
              <a:rPr lang="zh-CN" altLang="en-US" dirty="0" smtClean="0"/>
              <a:t>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764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继续调试</a:t>
            </a:r>
            <a:r>
              <a:rPr lang="en-US" altLang="zh-CN" dirty="0" smtClean="0"/>
              <a:t>MrBayesGPU</a:t>
            </a:r>
            <a:r>
              <a:rPr lang="zh-CN" altLang="en-US" dirty="0"/>
              <a:t>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sz="1400" dirty="0"/>
              <a:t>已解</a:t>
            </a:r>
            <a:r>
              <a:rPr lang="zh-CN" altLang="en-US" sz="1400" dirty="0" smtClean="0"/>
              <a:t>决的</a:t>
            </a:r>
            <a:r>
              <a:rPr lang="en-US" altLang="zh-CN" sz="1400" dirty="0" smtClean="0"/>
              <a:t>Bug:</a:t>
            </a:r>
          </a:p>
          <a:p>
            <a:pPr lvl="1"/>
            <a:r>
              <a:rPr lang="zh-CN" altLang="en-US" sz="2000" dirty="0"/>
              <a:t>修</a:t>
            </a:r>
            <a:r>
              <a:rPr lang="zh-CN" altLang="en-US" sz="2000" dirty="0" smtClean="0"/>
              <a:t>复转移矩阵</a:t>
            </a:r>
            <a:r>
              <a:rPr lang="en-US" altLang="zh-CN" sz="2000" dirty="0" smtClean="0"/>
              <a:t>TiPros</a:t>
            </a:r>
            <a:r>
              <a:rPr lang="zh-CN" altLang="en-US" sz="2000" dirty="0" smtClean="0"/>
              <a:t>的传输错误问题</a:t>
            </a:r>
            <a:r>
              <a:rPr lang="en-US" altLang="zh-CN" sz="2000" dirty="0" smtClean="0"/>
              <a:t>/</a:t>
            </a:r>
          </a:p>
          <a:p>
            <a:pPr lvl="1"/>
            <a:r>
              <a:rPr lang="zh-CN" altLang="en-US" sz="2000" dirty="0"/>
              <a:t>修</a:t>
            </a:r>
            <a:r>
              <a:rPr lang="zh-CN" altLang="en-US" sz="2000" dirty="0" smtClean="0"/>
              <a:t>复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端</a:t>
            </a:r>
            <a:r>
              <a:rPr lang="en-US" altLang="zh-CN" sz="2000" dirty="0" smtClean="0"/>
              <a:t>CondLike</a:t>
            </a:r>
            <a:r>
              <a:rPr lang="zh-CN" altLang="en-US" sz="2000" dirty="0" smtClean="0"/>
              <a:t>计算部分</a:t>
            </a:r>
            <a:r>
              <a:rPr lang="en-US" altLang="zh-CN" sz="2000" dirty="0" smtClean="0"/>
              <a:t>CL</a:t>
            </a:r>
            <a:r>
              <a:rPr lang="zh-CN" altLang="en-US" sz="2000" dirty="0" smtClean="0"/>
              <a:t>数组偏移错误的问题</a:t>
            </a:r>
            <a:r>
              <a:rPr lang="en-US" altLang="zh-CN" sz="2000" dirty="0" smtClean="0"/>
              <a:t>/</a:t>
            </a:r>
          </a:p>
          <a:p>
            <a:pPr lvl="1"/>
            <a:r>
              <a:rPr lang="zh-CN" altLang="en-US" sz="2000" dirty="0" smtClean="0"/>
              <a:t>暂时去除共享内存优化</a:t>
            </a:r>
            <a:r>
              <a:rPr lang="en-US" altLang="zh-CN" sz="2000" dirty="0" smtClean="0"/>
              <a:t>/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1400" dirty="0"/>
              <a:t>仍</a:t>
            </a:r>
            <a:r>
              <a:rPr lang="zh-CN" altLang="en-US" sz="1400" dirty="0" smtClean="0"/>
              <a:t>然存在的</a:t>
            </a:r>
            <a:r>
              <a:rPr lang="en-US" altLang="zh-CN" sz="1400" dirty="0" smtClean="0"/>
              <a:t>Bug:</a:t>
            </a:r>
          </a:p>
          <a:p>
            <a:pPr lvl="1"/>
            <a:r>
              <a:rPr lang="zh-CN" altLang="en-US" sz="2000" dirty="0" smtClean="0"/>
              <a:t>每轮运算后似</a:t>
            </a:r>
            <a:r>
              <a:rPr lang="zh-CN" altLang="en-US" sz="2000" dirty="0"/>
              <a:t>然</a:t>
            </a:r>
            <a:r>
              <a:rPr lang="zh-CN" altLang="en-US" sz="2000" dirty="0" smtClean="0"/>
              <a:t>值恒定。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216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2017.2.21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346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6795" y="916769"/>
            <a:ext cx="22014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工作报告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798572" y="2282221"/>
            <a:ext cx="4632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阅读</a:t>
            </a:r>
            <a:r>
              <a:rPr lang="en-US" altLang="zh-CN" dirty="0"/>
              <a:t>MrBayes</a:t>
            </a:r>
            <a:r>
              <a:rPr lang="zh-CN" altLang="en-US" dirty="0"/>
              <a:t>的官方手册 </a:t>
            </a:r>
            <a:r>
              <a:rPr lang="en-US" altLang="zh-CN" dirty="0"/>
              <a:t>mb3.2_manual.pdf</a:t>
            </a:r>
            <a:r>
              <a:rPr lang="zh-CN" altLang="en-US" dirty="0"/>
              <a:t>：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学</a:t>
            </a:r>
            <a:r>
              <a:rPr lang="zh-CN" altLang="en-US" sz="1400" dirty="0"/>
              <a:t>习</a:t>
            </a:r>
            <a:r>
              <a:rPr lang="en-US" altLang="zh-CN" sz="1400" dirty="0"/>
              <a:t>MrBayes</a:t>
            </a:r>
            <a:r>
              <a:rPr lang="zh-CN" altLang="en-US" sz="1400" dirty="0"/>
              <a:t>软件的详细使用方式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	</a:t>
            </a:r>
          </a:p>
          <a:p>
            <a:r>
              <a:rPr lang="zh-CN" altLang="en-US" sz="1400" dirty="0" smtClean="0"/>
              <a:t>  帮</a:t>
            </a:r>
            <a:r>
              <a:rPr lang="zh-CN" altLang="en-US" sz="1400" dirty="0"/>
              <a:t>助理解源代</a:t>
            </a:r>
            <a:r>
              <a:rPr lang="zh-CN" altLang="en-US" sz="1400" dirty="0" smtClean="0"/>
              <a:t>码如各种计算模型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0529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8572" y="1685217"/>
            <a:ext cx="62421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为新</a:t>
            </a:r>
            <a:r>
              <a:rPr lang="zh-CN" altLang="en-US" dirty="0"/>
              <a:t>软件编</a:t>
            </a:r>
            <a:r>
              <a:rPr lang="zh-CN" altLang="en-US" dirty="0" smtClean="0"/>
              <a:t>写 </a:t>
            </a:r>
            <a:r>
              <a:rPr lang="en-US" altLang="zh-CN" dirty="0"/>
              <a:t>readme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sz="1400" dirty="0" smtClean="0"/>
              <a:t>已</a:t>
            </a:r>
            <a:r>
              <a:rPr lang="zh-CN" altLang="en-US" sz="1400" dirty="0"/>
              <a:t>完成：软件说明，</a:t>
            </a:r>
            <a:r>
              <a:rPr lang="en-US" altLang="zh-CN" sz="1400" dirty="0"/>
              <a:t>linux</a:t>
            </a:r>
            <a:r>
              <a:rPr lang="zh-CN" altLang="en-US" sz="1400" dirty="0"/>
              <a:t>系统安装，</a:t>
            </a:r>
            <a:r>
              <a:rPr lang="en-US" altLang="zh-CN" sz="1400" dirty="0"/>
              <a:t>CUDA</a:t>
            </a:r>
            <a:r>
              <a:rPr lang="zh-CN" altLang="en-US" sz="1400" dirty="0"/>
              <a:t>环境安装，</a:t>
            </a:r>
            <a:r>
              <a:rPr lang="en-US" altLang="zh-CN" sz="1400" dirty="0"/>
              <a:t>mpich</a:t>
            </a:r>
            <a:r>
              <a:rPr lang="zh-CN" altLang="en-US" sz="1400" dirty="0"/>
              <a:t>环境安</a:t>
            </a:r>
            <a:r>
              <a:rPr lang="zh-CN" altLang="en-US" sz="1400" dirty="0" smtClean="0"/>
              <a:t>装</a:t>
            </a:r>
            <a:endParaRPr lang="en-US" altLang="zh-CN" sz="1400" dirty="0" smtClean="0"/>
          </a:p>
          <a:p>
            <a:r>
              <a:rPr lang="zh-CN" altLang="en-US" sz="1400" dirty="0"/>
              <a:t> 存在问题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文</a:t>
            </a:r>
            <a:r>
              <a:rPr lang="zh-CN" altLang="en-US" sz="1400" dirty="0"/>
              <a:t>档排版格式未确</a:t>
            </a:r>
            <a:r>
              <a:rPr lang="zh-CN" altLang="en-US" sz="1400" dirty="0" smtClean="0"/>
              <a:t>定；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部分图片来</a:t>
            </a:r>
            <a:r>
              <a:rPr lang="zh-CN" altLang="en-US" sz="1400" dirty="0"/>
              <a:t>自网络，是否有版权问题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zh-CN" altLang="en-US" sz="1400" dirty="0" smtClean="0"/>
              <a:t>接下来关于软件本身的使用说明，还需和学长沟通。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5179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511" y="1760787"/>
            <a:ext cx="4760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准备毕业设计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400" dirty="0"/>
              <a:t>完成开题报告和工作总结。</a:t>
            </a:r>
          </a:p>
        </p:txBody>
      </p:sp>
    </p:spTree>
    <p:extLst>
      <p:ext uri="{BB962C8B-B14F-4D97-AF65-F5344CB8AC3E}">
        <p14:creationId xmlns:p14="http://schemas.microsoft.com/office/powerpoint/2010/main" val="3579109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1211" y="1271950"/>
            <a:ext cx="5360057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长</a:t>
            </a:r>
            <a:r>
              <a:rPr lang="zh-CN" altLang="en-US" dirty="0" smtClean="0"/>
              <a:t>远目标：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熟练掌握</a:t>
            </a:r>
            <a:r>
              <a:rPr lang="en-US" altLang="zh-CN" sz="1400" dirty="0" smtClean="0"/>
              <a:t>MrBayes</a:t>
            </a:r>
            <a:r>
              <a:rPr lang="zh-CN" altLang="en-US" sz="1400" dirty="0" smtClean="0"/>
              <a:t>程序的代码结构，具备修改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添加代码的能力。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dirty="0"/>
              <a:t>近</a:t>
            </a:r>
            <a:r>
              <a:rPr lang="zh-CN" altLang="en-US" dirty="0" smtClean="0"/>
              <a:t>期目标：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400" dirty="0" smtClean="0"/>
              <a:t>    完成</a:t>
            </a:r>
            <a:r>
              <a:rPr lang="en-US" altLang="zh-CN" sz="1400" dirty="0" smtClean="0"/>
              <a:t>readme</a:t>
            </a:r>
            <a:r>
              <a:rPr lang="zh-CN" altLang="en-US" sz="1400" dirty="0" smtClean="0"/>
              <a:t>的编写；</a:t>
            </a:r>
            <a:endParaRPr lang="en-US" altLang="zh-CN" sz="1400" dirty="0" smtClean="0"/>
          </a:p>
          <a:p>
            <a:r>
              <a:rPr lang="zh-CN" altLang="en-US" sz="1400" dirty="0" smtClean="0"/>
              <a:t>    优化以前的</a:t>
            </a:r>
            <a:r>
              <a:rPr lang="en-US" altLang="zh-CN" sz="1400" dirty="0" smtClean="0"/>
              <a:t>MrBayes3.2 GPU</a:t>
            </a:r>
            <a:r>
              <a:rPr lang="zh-CN" altLang="en-US" sz="1400" dirty="0" smtClean="0"/>
              <a:t>移植工作的代码；</a:t>
            </a:r>
            <a:endParaRPr lang="en-US" altLang="zh-CN" sz="1400" dirty="0" smtClean="0"/>
          </a:p>
          <a:p>
            <a:r>
              <a:rPr lang="zh-CN" altLang="en-US" sz="1400" dirty="0" smtClean="0"/>
              <a:t>    准备毕业设计。</a:t>
            </a:r>
            <a:endParaRPr lang="en-US" altLang="zh-CN" sz="1400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74418" y="58426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工作目标</a:t>
            </a:r>
          </a:p>
        </p:txBody>
      </p:sp>
    </p:spTree>
    <p:extLst>
      <p:ext uri="{BB962C8B-B14F-4D97-AF65-F5344CB8AC3E}">
        <p14:creationId xmlns:p14="http://schemas.microsoft.com/office/powerpoint/2010/main" val="86398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2017.2.28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066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2706" y="1209124"/>
            <a:ext cx="67257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本周工作：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完成上次的 </a:t>
            </a:r>
            <a:r>
              <a:rPr lang="en-US" altLang="zh-CN" sz="2400" dirty="0" smtClean="0"/>
              <a:t>readme</a:t>
            </a:r>
            <a:r>
              <a:rPr lang="zh-CN" altLang="en-US" sz="2400" dirty="0" smtClean="0"/>
              <a:t>的剩余部分：</a:t>
            </a:r>
            <a:endParaRPr lang="en-US" altLang="zh-CN" sz="2400" dirty="0" smtClean="0"/>
          </a:p>
          <a:p>
            <a:r>
              <a:rPr lang="en-US" altLang="zh-CN" sz="2400" dirty="0" smtClean="0"/>
              <a:t>MrBayesGPU</a:t>
            </a:r>
            <a:r>
              <a:rPr lang="zh-CN" altLang="en-US" sz="2400" dirty="0" smtClean="0"/>
              <a:t>的“</a:t>
            </a:r>
            <a:r>
              <a:rPr lang="zh-CN" altLang="en-US" sz="2400" dirty="0"/>
              <a:t>编译、安装、运行” </a:t>
            </a:r>
            <a:r>
              <a:rPr lang="zh-CN" altLang="en-US" sz="2400" dirty="0" smtClean="0"/>
              <a:t>说明。接下来和学长交流修改并完成排版工作；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继续阅读官方文档 </a:t>
            </a:r>
            <a:r>
              <a:rPr lang="en-US" altLang="zh-CN" sz="2400" dirty="0" smtClean="0"/>
              <a:t>mb3.2_manual.pdf</a:t>
            </a:r>
            <a:r>
              <a:rPr lang="zh-CN" altLang="en-US" sz="240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9037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2017.3.07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4544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2" y="1178820"/>
            <a:ext cx="3885714" cy="44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1514" y="1869223"/>
            <a:ext cx="24421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程序结构图</a:t>
            </a:r>
            <a:r>
              <a:rPr lang="en-US" altLang="zh-CN" sz="1350" dirty="0"/>
              <a:t>-GPU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536405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997" y="1209124"/>
            <a:ext cx="742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替换运行环境的安装说明为网页链接，</a:t>
            </a:r>
            <a:endParaRPr lang="en-US" altLang="zh-CN" sz="2400" dirty="0" smtClean="0"/>
          </a:p>
          <a:p>
            <a:r>
              <a:rPr lang="zh-CN" altLang="en-US" sz="2400" dirty="0" smtClean="0"/>
              <a:t>完成对使用说明的排版。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阅读了一篇关于</a:t>
            </a:r>
            <a:r>
              <a:rPr lang="en-US" altLang="zh-CN" sz="2400" dirty="0" smtClean="0"/>
              <a:t>CPU_GPU</a:t>
            </a:r>
            <a:r>
              <a:rPr lang="zh-CN" altLang="en-US" sz="2400" dirty="0" smtClean="0"/>
              <a:t>异步计算模式的论文。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6375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2017.3.14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3118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3392" y="1005084"/>
            <a:ext cx="6892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关于</a:t>
            </a:r>
            <a:r>
              <a:rPr lang="en-US" altLang="zh-CN" dirty="0" smtClean="0"/>
              <a:t>MrBayes</a:t>
            </a:r>
            <a:r>
              <a:rPr lang="zh-CN" altLang="en-US" dirty="0" smtClean="0"/>
              <a:t>的并行算法总结</a:t>
            </a:r>
            <a:endParaRPr lang="en-US" altLang="zh-CN" dirty="0" smtClean="0"/>
          </a:p>
          <a:p>
            <a:r>
              <a:rPr lang="en-US" altLang="zh-CN" b="1" dirty="0" smtClean="0"/>
              <a:t>CPU: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pMC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简单链间并行，所</a:t>
            </a:r>
            <a:r>
              <a:rPr lang="zh-CN" altLang="en-US" dirty="0"/>
              <a:t>有参与计算的马尔可</a:t>
            </a:r>
            <a:r>
              <a:rPr lang="zh-CN" altLang="en-US" dirty="0" smtClean="0"/>
              <a:t>夫链</a:t>
            </a:r>
            <a:r>
              <a:rPr lang="zh-CN" altLang="en-US" dirty="0"/>
              <a:t>均匀地分配给启动的 </a:t>
            </a:r>
            <a:r>
              <a:rPr lang="en-US" altLang="zh-CN" dirty="0"/>
              <a:t>CPU </a:t>
            </a:r>
            <a:r>
              <a:rPr lang="zh-CN" altLang="en-US" dirty="0"/>
              <a:t>进</a:t>
            </a:r>
            <a:r>
              <a:rPr lang="zh-CN" altLang="en-US" dirty="0" smtClean="0"/>
              <a:t>程，无法利用多余的</a:t>
            </a:r>
            <a:r>
              <a:rPr lang="en-US" altLang="zh-CN" dirty="0" smtClean="0"/>
              <a:t>CPU;</a:t>
            </a:r>
            <a:endParaRPr lang="en-US" altLang="zh-CN" baseline="-25000" dirty="0" smtClean="0"/>
          </a:p>
          <a:p>
            <a:pPr lvl="1"/>
            <a:r>
              <a:rPr lang="en-US" altLang="zh-CN" dirty="0" smtClean="0"/>
              <a:t>PBPI 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pMC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并加入了“链内并行”，可以充分利用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资源；</a:t>
            </a:r>
            <a:endParaRPr lang="en-US" altLang="zh-CN" dirty="0" smtClean="0"/>
          </a:p>
          <a:p>
            <a:r>
              <a:rPr lang="en-US" altLang="zh-CN" b="1" dirty="0" smtClean="0"/>
              <a:t>GPU:</a:t>
            </a:r>
          </a:p>
          <a:p>
            <a:pPr lvl="1"/>
            <a:r>
              <a:rPr lang="en-US" altLang="zh-CN" dirty="0" smtClean="0"/>
              <a:t>gMC</a:t>
            </a:r>
            <a:r>
              <a:rPr lang="en-US" altLang="zh-CN" baseline="30000" dirty="0" smtClean="0"/>
              <a:t>3 </a:t>
            </a:r>
            <a:endParaRPr lang="en-US" altLang="zh-CN" dirty="0"/>
          </a:p>
          <a:p>
            <a:pPr lvl="1"/>
            <a:r>
              <a:rPr lang="en-US" altLang="zh-CN" dirty="0" smtClean="0"/>
              <a:t>	GPU</a:t>
            </a:r>
            <a:r>
              <a:rPr lang="zh-CN" altLang="en-US" dirty="0" smtClean="0"/>
              <a:t>上简单的链内并行算法，由于频繁传输数据而性能低下；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hMC</a:t>
            </a:r>
            <a:r>
              <a:rPr lang="en-US" altLang="zh-CN" baseline="30000" dirty="0" smtClean="0"/>
              <a:t>3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如同</a:t>
            </a:r>
            <a:r>
              <a:rPr lang="en-US" altLang="zh-CN" dirty="0" smtClean="0"/>
              <a:t>PBPI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版本，拥有</a:t>
            </a:r>
            <a:r>
              <a:rPr lang="zh-CN" altLang="en-US" dirty="0"/>
              <a:t>链间、链</a:t>
            </a:r>
            <a:r>
              <a:rPr lang="zh-CN" altLang="en-US" dirty="0" smtClean="0"/>
              <a:t>内两个层次的并行；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649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5541" y="1239352"/>
            <a:ext cx="725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          毕业论文结构设计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MrBayes </a:t>
            </a:r>
            <a:r>
              <a:rPr lang="zh-CN" altLang="en-US" dirty="0"/>
              <a:t>背景 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GPU/CUDA</a:t>
            </a:r>
            <a:r>
              <a:rPr lang="zh-CN" altLang="en-US" dirty="0"/>
              <a:t>介</a:t>
            </a:r>
            <a:r>
              <a:rPr lang="zh-CN" altLang="en-US" dirty="0" smtClean="0"/>
              <a:t>绍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工</a:t>
            </a:r>
            <a:r>
              <a:rPr lang="zh-CN" altLang="en-US" dirty="0"/>
              <a:t>作内容和目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程</a:t>
            </a:r>
            <a:r>
              <a:rPr lang="zh-CN" altLang="en-US" dirty="0"/>
              <a:t>序设计（设计结构</a:t>
            </a:r>
            <a:r>
              <a:rPr lang="en-US" altLang="zh-CN" dirty="0"/>
              <a:t>/</a:t>
            </a:r>
            <a:r>
              <a:rPr lang="zh-CN" altLang="en-US" dirty="0"/>
              <a:t>算法介绍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</a:t>
            </a:r>
            <a:r>
              <a:rPr lang="zh-CN" altLang="en-US" dirty="0"/>
              <a:t>验</a:t>
            </a:r>
            <a:r>
              <a:rPr lang="en-US" altLang="zh-CN" dirty="0"/>
              <a:t>/</a:t>
            </a:r>
            <a:r>
              <a:rPr lang="zh-CN" altLang="en-US" dirty="0"/>
              <a:t>加速效果</a:t>
            </a:r>
          </a:p>
        </p:txBody>
      </p:sp>
    </p:spTree>
    <p:extLst>
      <p:ext uri="{BB962C8B-B14F-4D97-AF65-F5344CB8AC3E}">
        <p14:creationId xmlns:p14="http://schemas.microsoft.com/office/powerpoint/2010/main" val="1772482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2017.3.21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8445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787" y="1420721"/>
            <a:ext cx="6771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完成毕业论文的摘要和背景部分；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论文的目录结构还在修改中；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阅</a:t>
            </a:r>
            <a:r>
              <a:rPr lang="zh-CN" altLang="en-US" dirty="0"/>
              <a:t>读夏宏</a:t>
            </a:r>
            <a:r>
              <a:rPr lang="zh-CN" altLang="en-US" dirty="0" smtClean="0"/>
              <a:t>举师兄的硕士毕业论文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高</a:t>
            </a:r>
            <a:r>
              <a:rPr lang="zh-CN" altLang="en-US" dirty="0"/>
              <a:t>性能的</a:t>
            </a:r>
            <a:r>
              <a:rPr lang="en-US" altLang="zh-CN" dirty="0"/>
              <a:t>MrBayes MC3 GPU</a:t>
            </a:r>
            <a:r>
              <a:rPr lang="zh-CN" altLang="en-US" dirty="0"/>
              <a:t>算法研</a:t>
            </a:r>
            <a:r>
              <a:rPr lang="zh-CN" altLang="en-US" dirty="0" smtClean="0"/>
              <a:t>究</a:t>
            </a:r>
            <a:r>
              <a:rPr lang="en-US" altLang="zh-CN" dirty="0" smtClean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35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2017.3.28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27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5842" y="967299"/>
            <a:ext cx="3377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本周工作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38117" y="1828800"/>
            <a:ext cx="452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毕业论文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完</a:t>
            </a:r>
            <a:r>
              <a:rPr lang="zh-CN" altLang="en-US" dirty="0" smtClean="0"/>
              <a:t>成</a:t>
            </a:r>
            <a:r>
              <a:rPr lang="en-US" altLang="zh-CN" dirty="0" smtClean="0"/>
              <a:t>GPU/CUDA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正在完成工作内容介绍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8418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9223" y="625071"/>
            <a:ext cx="61627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完</a:t>
            </a:r>
            <a:r>
              <a:rPr lang="zh-CN" altLang="en-US" b="1" dirty="0"/>
              <a:t>善论文结构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1.MrBayes </a:t>
            </a:r>
            <a:r>
              <a:rPr lang="zh-CN" altLang="en-US" dirty="0"/>
              <a:t>背景 </a:t>
            </a:r>
          </a:p>
          <a:p>
            <a:r>
              <a:rPr lang="zh-CN" altLang="en-US" sz="1600" dirty="0" smtClean="0"/>
              <a:t>应</a:t>
            </a:r>
            <a:r>
              <a:rPr lang="zh-CN" altLang="en-US" sz="1600" dirty="0"/>
              <a:t>用场景；</a:t>
            </a:r>
            <a:r>
              <a:rPr lang="en-US" altLang="zh-CN" sz="1600" dirty="0"/>
              <a:t>MC3</a:t>
            </a:r>
            <a:r>
              <a:rPr lang="zh-CN" altLang="en-US" sz="1600" dirty="0"/>
              <a:t>算法；存在的性能瓶</a:t>
            </a:r>
            <a:r>
              <a:rPr lang="zh-CN" altLang="en-US" sz="1600" dirty="0" smtClean="0"/>
              <a:t>颈</a:t>
            </a:r>
            <a:endParaRPr lang="en-US" altLang="zh-CN" sz="1600" dirty="0" smtClean="0"/>
          </a:p>
          <a:p>
            <a:endParaRPr lang="zh-CN" altLang="en-US" dirty="0"/>
          </a:p>
          <a:p>
            <a:r>
              <a:rPr lang="en-US" altLang="zh-CN" dirty="0"/>
              <a:t>2.GPU/CUDA</a:t>
            </a:r>
            <a:r>
              <a:rPr lang="zh-CN" altLang="en-US" dirty="0"/>
              <a:t>介绍</a:t>
            </a:r>
          </a:p>
          <a:p>
            <a:r>
              <a:rPr lang="zh-CN" altLang="en-US" sz="1600" dirty="0"/>
              <a:t>硬件结构；线程组织；编程特</a:t>
            </a:r>
            <a:r>
              <a:rPr lang="zh-CN" altLang="en-US" sz="1600" dirty="0" smtClean="0"/>
              <a:t>点</a:t>
            </a:r>
            <a:endParaRPr lang="en-US" altLang="zh-CN" sz="1600" dirty="0" smtClean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工作目的和内容</a:t>
            </a:r>
          </a:p>
          <a:p>
            <a:r>
              <a:rPr lang="zh-CN" altLang="en-US" sz="1600" dirty="0"/>
              <a:t>移植</a:t>
            </a:r>
            <a:r>
              <a:rPr lang="en-US" altLang="zh-CN" sz="1600" dirty="0"/>
              <a:t>MrBayes3.2</a:t>
            </a:r>
            <a:r>
              <a:rPr lang="zh-CN" altLang="en-US" sz="1600" dirty="0"/>
              <a:t>到</a:t>
            </a:r>
            <a:r>
              <a:rPr lang="en-US" altLang="zh-CN" sz="1600" dirty="0"/>
              <a:t>GPU</a:t>
            </a:r>
            <a:r>
              <a:rPr lang="zh-CN" altLang="en-US" sz="1600" dirty="0"/>
              <a:t>；</a:t>
            </a:r>
            <a:r>
              <a:rPr lang="en-US" altLang="zh-CN" sz="1600" dirty="0"/>
              <a:t>GPU</a:t>
            </a:r>
            <a:r>
              <a:rPr lang="zh-CN" altLang="en-US" sz="1600" dirty="0"/>
              <a:t>端代码编</a:t>
            </a:r>
            <a:r>
              <a:rPr lang="zh-CN" altLang="en-US" sz="1600" dirty="0" smtClean="0"/>
              <a:t>写</a:t>
            </a:r>
            <a:endParaRPr lang="en-US" altLang="zh-CN" sz="1600" dirty="0" smtClean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程序设计</a:t>
            </a:r>
          </a:p>
          <a:p>
            <a:r>
              <a:rPr lang="zh-CN" altLang="en-US" sz="1600" dirty="0"/>
              <a:t>设计结构；代码流程；算法介绍；线程配置；优化方</a:t>
            </a:r>
            <a:r>
              <a:rPr lang="zh-CN" altLang="en-US" sz="1600" dirty="0" smtClean="0"/>
              <a:t>法</a:t>
            </a:r>
            <a:endParaRPr lang="en-US" altLang="zh-CN" sz="1600" dirty="0" smtClean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实验</a:t>
            </a:r>
          </a:p>
          <a:p>
            <a:r>
              <a:rPr lang="zh-CN" altLang="en-US" sz="1600" dirty="0"/>
              <a:t>程序的正确性；加速效果；缺陷和不足</a:t>
            </a:r>
          </a:p>
        </p:txBody>
      </p:sp>
    </p:spTree>
    <p:extLst>
      <p:ext uri="{BB962C8B-B14F-4D97-AF65-F5344CB8AC3E}">
        <p14:creationId xmlns:p14="http://schemas.microsoft.com/office/powerpoint/2010/main" val="310850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0426" y="1420722"/>
            <a:ext cx="580757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其他：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600" dirty="0" smtClean="0"/>
              <a:t>阅读 </a:t>
            </a:r>
            <a:r>
              <a:rPr lang="en-US" altLang="zh-CN" sz="1600" dirty="0" smtClean="0"/>
              <a:t>MrBayes-3.2.6-GPU-beta</a:t>
            </a:r>
            <a:r>
              <a:rPr lang="zh-CN" altLang="en-US" sz="1600" dirty="0" smtClean="0"/>
              <a:t>，正在尝试加入一些优化方法。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45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29" y="982702"/>
            <a:ext cx="5607143" cy="5018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5452" y="1392005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程序结构图</a:t>
            </a:r>
            <a:r>
              <a:rPr lang="en-US" altLang="zh-CN" sz="1350" dirty="0"/>
              <a:t>-CPU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18677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2017.4.11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391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9808" y="1458506"/>
            <a:ext cx="6257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扩充论文背景部分至</a:t>
            </a:r>
            <a:r>
              <a:rPr lang="en-US" altLang="zh-CN" b="1" dirty="0"/>
              <a:t>4</a:t>
            </a:r>
            <a:r>
              <a:rPr lang="en-US" altLang="zh-CN" b="1" dirty="0" smtClean="0"/>
              <a:t>000</a:t>
            </a:r>
            <a:r>
              <a:rPr lang="zh-CN" altLang="en-US" b="1" dirty="0" smtClean="0"/>
              <a:t>字左右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增加原版</a:t>
            </a:r>
            <a:r>
              <a:rPr lang="en-US" altLang="zh-CN" dirty="0" smtClean="0"/>
              <a:t>MrBayes </a:t>
            </a:r>
            <a:r>
              <a:rPr lang="zh-CN" altLang="en-US" dirty="0" smtClean="0"/>
              <a:t>代码逻辑介绍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 smtClean="0"/>
              <a:t>前人的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移植工作介绍。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/>
              <a:t> 完</a:t>
            </a:r>
            <a:r>
              <a:rPr lang="zh-CN" altLang="en-US" b="1" dirty="0" smtClean="0"/>
              <a:t>成论文的程</a:t>
            </a:r>
            <a:r>
              <a:rPr lang="zh-CN" altLang="en-US" b="1" dirty="0"/>
              <a:t>序设</a:t>
            </a:r>
            <a:r>
              <a:rPr lang="zh-CN" altLang="en-US" b="1" dirty="0" smtClean="0"/>
              <a:t>计部分：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设</a:t>
            </a:r>
            <a:r>
              <a:rPr lang="zh-CN" altLang="en-US" dirty="0"/>
              <a:t>计结构</a:t>
            </a:r>
            <a:r>
              <a:rPr lang="zh-CN" altLang="en-US" dirty="0" smtClean="0"/>
              <a:t>；代</a:t>
            </a:r>
            <a:r>
              <a:rPr lang="zh-CN" altLang="en-US" dirty="0"/>
              <a:t>码流程</a:t>
            </a:r>
            <a:r>
              <a:rPr lang="zh-CN" altLang="en-US" dirty="0" smtClean="0"/>
              <a:t>；算</a:t>
            </a:r>
            <a:r>
              <a:rPr lang="zh-CN" altLang="en-US" dirty="0"/>
              <a:t>法介绍</a:t>
            </a:r>
            <a:r>
              <a:rPr lang="zh-CN" altLang="en-US" dirty="0" smtClean="0"/>
              <a:t>；线</a:t>
            </a:r>
            <a:r>
              <a:rPr lang="zh-CN" altLang="en-US" dirty="0"/>
              <a:t>程配置</a:t>
            </a:r>
            <a:r>
              <a:rPr lang="zh-CN" altLang="en-US" dirty="0" smtClean="0"/>
              <a:t>；优</a:t>
            </a:r>
            <a:r>
              <a:rPr lang="zh-CN" altLang="en-US" dirty="0"/>
              <a:t>化方</a:t>
            </a:r>
            <a:r>
              <a:rPr lang="zh-CN" altLang="en-US" dirty="0" smtClean="0"/>
              <a:t>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准备完成论文最后的实验部分。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034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2017.4.18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319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9808" y="944628"/>
            <a:ext cx="7330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完成论文的实验部分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丰富工程实现细节，例如：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 增加代码说明部分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 增加</a:t>
            </a:r>
            <a:r>
              <a:rPr lang="en-US" altLang="zh-CN" sz="1600" dirty="0" smtClean="0"/>
              <a:t>GPU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原版代码差异说明部分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论文排版</a:t>
            </a:r>
            <a:r>
              <a:rPr lang="en-US" altLang="zh-CN" dirty="0" smtClean="0"/>
              <a:t>/</a:t>
            </a:r>
            <a:r>
              <a:rPr lang="zh-CN" altLang="en-US" dirty="0" smtClean="0"/>
              <a:t>细节要求（如引用数量要求）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763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2017.4.28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163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1795" y="1246909"/>
            <a:ext cx="661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完成论文的引用部分的要求（至少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处引用）；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完成论文最终的排版；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完成论文查重</a:t>
            </a:r>
            <a:r>
              <a:rPr lang="en-US" altLang="zh-CN" dirty="0" smtClean="0"/>
              <a:t>/</a:t>
            </a:r>
            <a:r>
              <a:rPr lang="zh-CN" altLang="en-US" dirty="0" smtClean="0"/>
              <a:t>降重，目前查重率已降至</a:t>
            </a:r>
            <a:r>
              <a:rPr lang="en-US" altLang="zh-CN" dirty="0" smtClean="0"/>
              <a:t>10%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80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2017.5.9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189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2515" y="1466063"/>
            <a:ext cx="64914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毕业论文提交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  提交修改完</a:t>
            </a:r>
            <a:r>
              <a:rPr lang="zh-CN" altLang="en-US" b="1" dirty="0"/>
              <a:t>批注的部</a:t>
            </a:r>
            <a:r>
              <a:rPr lang="zh-CN" altLang="en-US" b="1" dirty="0" smtClean="0"/>
              <a:t>分的版本。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sz="2000" b="1" dirty="0" smtClean="0">
                <a:latin typeface="+mn-ea"/>
              </a:rPr>
              <a:t>2.</a:t>
            </a:r>
            <a:r>
              <a:rPr lang="zh-CN" altLang="en-US" sz="2000" b="1" dirty="0" smtClean="0">
                <a:latin typeface="+mn-ea"/>
              </a:rPr>
              <a:t>论文修改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增加</a:t>
            </a:r>
            <a:r>
              <a:rPr lang="en-US" altLang="zh-CN" b="1" dirty="0" smtClean="0"/>
              <a:t>MrBayes</a:t>
            </a:r>
            <a:r>
              <a:rPr lang="zh-CN" altLang="en-US" b="1" dirty="0" smtClean="0"/>
              <a:t>并行研究发展的内容。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671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4010" y="1141111"/>
            <a:ext cx="70507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3.</a:t>
            </a:r>
            <a:r>
              <a:rPr lang="zh-CN" altLang="en-US" sz="2000" b="1" dirty="0" smtClean="0">
                <a:latin typeface="+mn-ea"/>
              </a:rPr>
              <a:t>准备周五论文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+mn-ea"/>
              </a:rPr>
              <a:t>  论文题目：</a:t>
            </a:r>
            <a:r>
              <a:rPr lang="en-US" altLang="zh-CN" dirty="0">
                <a:latin typeface="+mn-ea"/>
              </a:rPr>
              <a:t>R-GPU: A Reconfigurable GPU </a:t>
            </a:r>
            <a:r>
              <a:rPr lang="en-US" altLang="zh-CN" dirty="0" smtClean="0">
                <a:latin typeface="+mn-ea"/>
              </a:rPr>
              <a:t>Architecture</a:t>
            </a:r>
          </a:p>
          <a:p>
            <a:endParaRPr lang="en-US" altLang="zh-CN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+mn-ea"/>
              </a:rPr>
              <a:t>  </a:t>
            </a:r>
            <a:r>
              <a:rPr lang="zh-CN" altLang="en-US" b="1" dirty="0" smtClean="0">
                <a:latin typeface="+mn-ea"/>
              </a:rPr>
              <a:t>论文来源：</a:t>
            </a:r>
            <a:r>
              <a:rPr lang="en-US" altLang="zh-CN" dirty="0" smtClean="0">
                <a:latin typeface="+mn-ea"/>
              </a:rPr>
              <a:t>TACO(</a:t>
            </a:r>
            <a:r>
              <a:rPr lang="en-US" altLang="zh-CN" dirty="0">
                <a:latin typeface="+mn-ea"/>
              </a:rPr>
              <a:t>ACM Transactions on Architecture and </a:t>
            </a:r>
            <a:r>
              <a:rPr lang="en-US" altLang="zh-CN" dirty="0" smtClean="0">
                <a:latin typeface="+mn-ea"/>
              </a:rPr>
              <a:t> Code Optimization)</a:t>
            </a:r>
          </a:p>
          <a:p>
            <a:r>
              <a:rPr lang="en-US" altLang="zh-CN" b="1" dirty="0">
                <a:latin typeface="+mn-ea"/>
              </a:rPr>
              <a:t>	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论文主要内容：</a:t>
            </a:r>
            <a:r>
              <a:rPr lang="zh-CN" altLang="en-US" dirty="0" smtClean="0">
                <a:latin typeface="+mn-ea"/>
              </a:rPr>
              <a:t>设计、实现、评估了一种可重构的</a:t>
            </a:r>
            <a:r>
              <a:rPr lang="en-US" altLang="zh-CN" dirty="0" smtClean="0">
                <a:latin typeface="+mn-ea"/>
              </a:rPr>
              <a:t>GPU</a:t>
            </a:r>
            <a:r>
              <a:rPr lang="zh-CN" altLang="en-US" dirty="0" smtClean="0">
                <a:latin typeface="+mn-ea"/>
              </a:rPr>
              <a:t>架构，目的在于</a:t>
            </a:r>
            <a:r>
              <a:rPr lang="en-US" altLang="zh-CN" dirty="0" smtClean="0">
                <a:latin typeface="+mn-ea"/>
              </a:rPr>
              <a:t>GPU</a:t>
            </a:r>
            <a:r>
              <a:rPr lang="zh-CN" altLang="en-US" dirty="0" smtClean="0">
                <a:latin typeface="+mn-ea"/>
              </a:rPr>
              <a:t>性能的提升和功耗的降低。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主要原理：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减少数据移动的指令比重，</a:t>
            </a:r>
            <a:r>
              <a:rPr lang="zh-CN" altLang="en-US" dirty="0">
                <a:latin typeface="+mn-ea"/>
              </a:rPr>
              <a:t>增加对数据有效计算的指令比</a:t>
            </a:r>
            <a:r>
              <a:rPr lang="zh-CN" altLang="en-US" dirty="0" smtClean="0">
                <a:latin typeface="+mn-ea"/>
              </a:rPr>
              <a:t>重。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减少访存等待时计算核心空转的周期数。</a:t>
            </a:r>
            <a:endParaRPr lang="en-US" altLang="zh-CN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+mn-ea"/>
              </a:rPr>
              <a:t>  </a:t>
            </a:r>
            <a:r>
              <a:rPr lang="zh-CN" altLang="en-US" b="1" dirty="0" smtClean="0">
                <a:latin typeface="+mn-ea"/>
              </a:rPr>
              <a:t>进度：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正在研究架构的具体实现。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077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2744" y="1314922"/>
            <a:ext cx="64612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4. </a:t>
            </a:r>
            <a:r>
              <a:rPr lang="zh-CN" altLang="en-US" sz="2000" b="1" dirty="0" smtClean="0"/>
              <a:t>近期安排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毕业论文可能的修改工作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准</a:t>
            </a:r>
            <a:r>
              <a:rPr lang="zh-CN" altLang="en-US" b="1" dirty="0" smtClean="0"/>
              <a:t>备毕设答辩</a:t>
            </a:r>
            <a:r>
              <a:rPr lang="en-US" altLang="zh-CN" b="1" dirty="0" smtClean="0"/>
              <a:t>PPT</a:t>
            </a: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MrBayes</a:t>
            </a:r>
            <a:r>
              <a:rPr lang="zh-CN" altLang="en-US" b="1" dirty="0" smtClean="0"/>
              <a:t>项目组的一些安排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47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1" y="1735409"/>
            <a:ext cx="7672412" cy="38016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5582" y="1275420"/>
            <a:ext cx="24421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部分函数调用图</a:t>
            </a:r>
          </a:p>
        </p:txBody>
      </p:sp>
    </p:spTree>
    <p:extLst>
      <p:ext uri="{BB962C8B-B14F-4D97-AF65-F5344CB8AC3E}">
        <p14:creationId xmlns:p14="http://schemas.microsoft.com/office/powerpoint/2010/main" val="23349600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2017.5.16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7067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479" y="1133554"/>
            <a:ext cx="6544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准备毕业论文的答辩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继</a:t>
            </a:r>
            <a:r>
              <a:rPr lang="zh-CN" altLang="en-US" sz="2400" dirty="0" smtClean="0"/>
              <a:t>续阅读准备周五论文和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6228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9256" y="574334"/>
            <a:ext cx="62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R-GPU: A Reconfigurable GPU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241"/>
            <a:ext cx="9144000" cy="46588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15501" y="619133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R-GPU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206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5" y="1307365"/>
            <a:ext cx="8361548" cy="2030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4106" y="3574473"/>
            <a:ext cx="8305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上述代码并行化后：</a:t>
            </a:r>
            <a:endParaRPr lang="en-US" altLang="zh-CN" dirty="0" smtClean="0"/>
          </a:p>
          <a:p>
            <a:r>
              <a:rPr lang="zh-CN" altLang="en-US" b="1" dirty="0" smtClean="0"/>
              <a:t>线程 </a:t>
            </a:r>
            <a:r>
              <a:rPr lang="en-US" altLang="zh-CN" b="1" dirty="0"/>
              <a:t>i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读</a:t>
            </a:r>
            <a:r>
              <a:rPr lang="zh-CN" altLang="en-US" b="1" dirty="0"/>
              <a:t>取</a:t>
            </a:r>
            <a:r>
              <a:rPr lang="en-US" altLang="zh-CN" b="1" dirty="0" smtClean="0"/>
              <a:t>input[i-2]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input[i – 1]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input[i]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/>
              <a:t>线</a:t>
            </a:r>
            <a:r>
              <a:rPr lang="zh-CN" altLang="en-US" b="1" dirty="0" smtClean="0"/>
              <a:t>程 </a:t>
            </a:r>
            <a:r>
              <a:rPr lang="en-US" altLang="zh-CN" b="1" dirty="0"/>
              <a:t>i</a:t>
            </a:r>
            <a:r>
              <a:rPr lang="en-US" altLang="zh-CN" b="1" dirty="0" smtClean="0"/>
              <a:t> + 1 </a:t>
            </a:r>
            <a:r>
              <a:rPr lang="zh-CN" altLang="en-US" b="1" dirty="0" smtClean="0"/>
              <a:t>读</a:t>
            </a:r>
            <a:r>
              <a:rPr lang="zh-CN" altLang="en-US" b="1" dirty="0"/>
              <a:t>取</a:t>
            </a:r>
            <a:r>
              <a:rPr lang="en-US" altLang="zh-CN" b="1" dirty="0" smtClean="0"/>
              <a:t>input[i - 1]</a:t>
            </a:r>
            <a:r>
              <a:rPr lang="zh-CN" altLang="en-US" b="1" dirty="0"/>
              <a:t>、</a:t>
            </a:r>
            <a:r>
              <a:rPr lang="en-US" altLang="zh-CN" b="1" dirty="0" smtClean="0"/>
              <a:t>input[i]</a:t>
            </a:r>
            <a:r>
              <a:rPr lang="zh-CN" altLang="en-US" b="1" dirty="0"/>
              <a:t>、</a:t>
            </a:r>
            <a:r>
              <a:rPr lang="en-US" altLang="zh-CN" b="1" dirty="0" smtClean="0"/>
              <a:t>input[i + 1]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两个线程共用 </a:t>
            </a:r>
            <a:r>
              <a:rPr lang="en-US" altLang="zh-CN" b="1" dirty="0" smtClean="0"/>
              <a:t>input[i </a:t>
            </a:r>
            <a:r>
              <a:rPr lang="en-US" altLang="zh-CN" b="1" dirty="0"/>
              <a:t>– 1]</a:t>
            </a:r>
            <a:r>
              <a:rPr lang="zh-CN" altLang="en-US" b="1" dirty="0"/>
              <a:t>、</a:t>
            </a:r>
            <a:r>
              <a:rPr lang="en-US" altLang="zh-CN" b="1" dirty="0"/>
              <a:t>input[i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，由于</a:t>
            </a:r>
            <a:r>
              <a:rPr lang="en-US" altLang="zh-CN" b="1" dirty="0" smtClean="0"/>
              <a:t>R-GPU</a:t>
            </a:r>
            <a:r>
              <a:rPr lang="zh-CN" altLang="en-US" b="1" dirty="0" smtClean="0"/>
              <a:t>中核心之间存在通信网络，数据可以高效地复用。</a:t>
            </a:r>
            <a:endParaRPr lang="en-US" altLang="zh-CN" b="1" dirty="0" smtClean="0"/>
          </a:p>
          <a:p>
            <a:r>
              <a:rPr lang="en-US" altLang="zh-CN" b="1" dirty="0" smtClean="0"/>
              <a:t>R-GPU</a:t>
            </a:r>
            <a:r>
              <a:rPr lang="zh-CN" altLang="en-US" b="1" dirty="0" smtClean="0"/>
              <a:t>架构适合有大量数据重用的程序。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1953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2017.6.6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8477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352" y="1382936"/>
            <a:ext cx="5849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阅读</a:t>
            </a:r>
            <a:r>
              <a:rPr lang="en-US" altLang="zh-CN" dirty="0" smtClean="0"/>
              <a:t>MrBayes3.2.7</a:t>
            </a:r>
            <a:r>
              <a:rPr lang="zh-CN" altLang="en-US" dirty="0" smtClean="0"/>
              <a:t>的</a:t>
            </a:r>
            <a:r>
              <a:rPr lang="zh-CN" altLang="en-US" dirty="0"/>
              <a:t>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比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MrBayes3.2.6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proposal.c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712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7698" y="876615"/>
            <a:ext cx="37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MrBayes3.2.7</a:t>
            </a:r>
            <a:r>
              <a:rPr lang="zh-CN" altLang="en-US" dirty="0" smtClean="0"/>
              <a:t>的“隐藏代码”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7983" y="1753230"/>
            <a:ext cx="748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odel.c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SetUpMoveTypes</a:t>
            </a:r>
            <a:r>
              <a:rPr lang="zh-CN" altLang="en-US" dirty="0" smtClean="0"/>
              <a:t>函数负责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函数的注册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所谓隐藏的代码即是注册时置</a:t>
            </a:r>
            <a:r>
              <a:rPr lang="en-US" altLang="zh-CN" dirty="0" smtClean="0"/>
              <a:t>relProposalProb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/>
              <a:t>move</a:t>
            </a:r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967037"/>
            <a:ext cx="2419350" cy="92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7983" y="4451088"/>
            <a:ext cx="763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即该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函数不可能被使用到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239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0331" y="989970"/>
            <a:ext cx="566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Move Function in MrBayes3.2.6 &amp; MrBayes3.2.7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9352" y="1662545"/>
            <a:ext cx="152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65000"/>
                  </a:schemeClr>
                </a:solidFill>
              </a:rPr>
              <a:t>MrBayes3.2.6</a:t>
            </a:r>
            <a:endParaRPr lang="zh-CN" altLang="en-US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9755" y="1662545"/>
            <a:ext cx="1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65000"/>
                  </a:schemeClr>
                </a:solidFill>
              </a:rPr>
              <a:t>MrBayes3.2.7</a:t>
            </a:r>
            <a:endParaRPr lang="zh-CN" altLang="en-US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9352" y="2031877"/>
            <a:ext cx="2312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Move_ExtSPR1</a:t>
            </a:r>
          </a:p>
          <a:p>
            <a:r>
              <a:rPr lang="en-US" altLang="zh-CN" sz="1400" dirty="0"/>
              <a:t>Move_ExtSS</a:t>
            </a:r>
          </a:p>
          <a:p>
            <a:r>
              <a:rPr lang="en-US" altLang="zh-CN" sz="1400" dirty="0"/>
              <a:t>Move_ExtSSClock</a:t>
            </a:r>
          </a:p>
          <a:p>
            <a:r>
              <a:rPr lang="en-US" altLang="zh-CN" sz="1400" dirty="0"/>
              <a:t>Move_Local</a:t>
            </a:r>
          </a:p>
          <a:p>
            <a:r>
              <a:rPr lang="en-US" altLang="zh-CN" sz="1400" dirty="0"/>
              <a:t>Move_LocalClock</a:t>
            </a:r>
          </a:p>
          <a:p>
            <a:r>
              <a:rPr lang="en-US" altLang="zh-CN" sz="1400" dirty="0"/>
              <a:t>Move_Omega_M</a:t>
            </a:r>
          </a:p>
          <a:p>
            <a:r>
              <a:rPr lang="en-US" altLang="zh-CN" sz="1400" dirty="0"/>
              <a:t>Move_ParsEraser1</a:t>
            </a:r>
          </a:p>
          <a:p>
            <a:r>
              <a:rPr lang="en-US" altLang="zh-CN" sz="1400" dirty="0"/>
              <a:t>Move_ParsSPR1 e^{-S}</a:t>
            </a:r>
          </a:p>
          <a:p>
            <a:r>
              <a:rPr lang="en-US" altLang="zh-CN" sz="1400" dirty="0"/>
              <a:t>Move_ParsSPR2 S/N</a:t>
            </a:r>
          </a:p>
          <a:p>
            <a:r>
              <a:rPr lang="en-US" altLang="zh-CN" sz="1400" dirty="0"/>
              <a:t>Move_ParsTBR1 e^{-S}</a:t>
            </a:r>
          </a:p>
          <a:p>
            <a:r>
              <a:rPr lang="en-US" altLang="zh-CN" sz="1400" dirty="0"/>
              <a:t>Move_ParsTBR2 S/N</a:t>
            </a:r>
          </a:p>
          <a:p>
            <a:r>
              <a:rPr lang="en-US" altLang="zh-CN" sz="1400" dirty="0"/>
              <a:t>Move_Speciation</a:t>
            </a:r>
          </a:p>
          <a:p>
            <a:r>
              <a:rPr lang="en-US" altLang="zh-CN" sz="1400" dirty="0"/>
              <a:t>Move_SwitchRate_M</a:t>
            </a:r>
          </a:p>
          <a:p>
            <a:r>
              <a:rPr lang="en-US" altLang="zh-CN" sz="1400" dirty="0"/>
              <a:t>Move_CPPRateMultiplier_M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651349" y="2031877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Move_ExtFossilSPRClock</a:t>
            </a:r>
          </a:p>
          <a:p>
            <a:r>
              <a:rPr lang="en-US" altLang="zh-CN" sz="1400" dirty="0"/>
              <a:t>Move_ExtSPR1</a:t>
            </a:r>
          </a:p>
          <a:p>
            <a:r>
              <a:rPr lang="en-US" altLang="zh-CN" sz="1400" dirty="0"/>
              <a:t>Move_ExtSS</a:t>
            </a:r>
          </a:p>
          <a:p>
            <a:r>
              <a:rPr lang="en-US" altLang="zh-CN" sz="1400" dirty="0"/>
              <a:t>Move_ExtSSClock</a:t>
            </a:r>
          </a:p>
          <a:p>
            <a:r>
              <a:rPr lang="en-US" altLang="zh-CN" sz="1400" dirty="0"/>
              <a:t>Move_Local</a:t>
            </a:r>
          </a:p>
          <a:p>
            <a:r>
              <a:rPr lang="en-US" altLang="zh-CN" sz="1400" dirty="0"/>
              <a:t>Move_LocalClock</a:t>
            </a:r>
          </a:p>
          <a:p>
            <a:r>
              <a:rPr lang="en-US" altLang="zh-CN" sz="1400" dirty="0"/>
              <a:t>Move_Omega_M</a:t>
            </a:r>
          </a:p>
          <a:p>
            <a:r>
              <a:rPr lang="en-US" altLang="zh-CN" sz="1400" dirty="0"/>
              <a:t>Move_ParsEraser1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Move_ParsFossilSPRClock</a:t>
            </a:r>
          </a:p>
          <a:p>
            <a:r>
              <a:rPr lang="en-US" altLang="zh-CN" sz="1400" dirty="0"/>
              <a:t>Move_ParsSPR1 e^{-S} </a:t>
            </a:r>
          </a:p>
          <a:p>
            <a:r>
              <a:rPr lang="en-US" altLang="zh-CN" sz="1400" dirty="0"/>
              <a:t>Move_ParsSPR2 S/N</a:t>
            </a:r>
          </a:p>
          <a:p>
            <a:r>
              <a:rPr lang="en-US" altLang="zh-CN" sz="1400" dirty="0"/>
              <a:t>Move_ParsTBR1 e^{-S}</a:t>
            </a:r>
          </a:p>
          <a:p>
            <a:r>
              <a:rPr lang="en-US" altLang="zh-CN" sz="1400" dirty="0"/>
              <a:t>Move_ParsTBR2 S/N</a:t>
            </a:r>
          </a:p>
          <a:p>
            <a:r>
              <a:rPr lang="en-US" altLang="zh-CN" sz="1400" dirty="0"/>
              <a:t>Move_Speciation</a:t>
            </a:r>
          </a:p>
          <a:p>
            <a:r>
              <a:rPr lang="en-US" altLang="zh-CN" sz="1400" dirty="0"/>
              <a:t>Move_SwitchRate_M</a:t>
            </a:r>
          </a:p>
          <a:p>
            <a:r>
              <a:rPr lang="en-US" altLang="zh-CN" sz="1400" dirty="0"/>
              <a:t>Move_CPPRateMultiplier_M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21580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2017.8.22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7260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4486" y="1425146"/>
            <a:ext cx="73728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服务器维修：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 smtClean="0"/>
              <a:t>基本确定主板故障，目前正在进行问题检测。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检测出问题并评估后再讨论是否进行维修。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40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统计每</a:t>
            </a:r>
            <a:r>
              <a:rPr lang="zh-CN" altLang="zh-CN" dirty="0"/>
              <a:t>一代</a:t>
            </a:r>
            <a:r>
              <a:rPr lang="en-US" altLang="zh-CN" dirty="0"/>
              <a:t>CPU</a:t>
            </a:r>
            <a:r>
              <a:rPr lang="zh-CN" altLang="zh-CN" dirty="0"/>
              <a:t>与</a:t>
            </a:r>
            <a:r>
              <a:rPr lang="en-US" altLang="zh-CN" dirty="0"/>
              <a:t>GPU</a:t>
            </a:r>
            <a:r>
              <a:rPr lang="zh-CN" altLang="zh-CN" dirty="0"/>
              <a:t>之间的数据交换量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/>
            <a:endParaRPr lang="zh-CN" altLang="zh-CN" dirty="0"/>
          </a:p>
          <a:p>
            <a:r>
              <a:rPr lang="zh-CN" altLang="zh-CN" dirty="0"/>
              <a:t>统</a:t>
            </a:r>
            <a:r>
              <a:rPr lang="zh-CN" altLang="zh-CN" dirty="0" smtClean="0"/>
              <a:t>计每</a:t>
            </a:r>
            <a:r>
              <a:rPr lang="zh-CN" altLang="zh-CN" dirty="0"/>
              <a:t>一代会有几棵树需要重新计算，每颗参与计算的树，平均会有几个节点需要重新计算。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6149" y="1425962"/>
            <a:ext cx="5469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接下来的工作：</a:t>
            </a:r>
          </a:p>
        </p:txBody>
      </p:sp>
    </p:spTree>
    <p:extLst>
      <p:ext uri="{BB962C8B-B14F-4D97-AF65-F5344CB8AC3E}">
        <p14:creationId xmlns:p14="http://schemas.microsoft.com/office/powerpoint/2010/main" val="21901712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5167" y="1009817"/>
            <a:ext cx="6948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太湖之光代码移植：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正在写一个粗略的版本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内存模式为主从核共享内存，如</a:t>
            </a:r>
            <a:r>
              <a:rPr lang="en-US" altLang="zh-CN" sz="2000" dirty="0" smtClean="0"/>
              <a:t>Condlike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Ti</a:t>
            </a:r>
            <a:r>
              <a:rPr lang="zh-CN" altLang="en-US" sz="2000" dirty="0" smtClean="0"/>
              <a:t>，使用一个主核</a:t>
            </a:r>
            <a:r>
              <a:rPr lang="en-US" altLang="zh-CN" sz="2000" dirty="0" smtClean="0"/>
              <a:t>+64</a:t>
            </a:r>
            <a:r>
              <a:rPr lang="zh-CN" altLang="en-US" sz="2000" dirty="0" smtClean="0"/>
              <a:t>个从核。预期效率会比较低；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正</a:t>
            </a:r>
            <a:r>
              <a:rPr lang="zh-CN" altLang="en-US" dirty="0" smtClean="0"/>
              <a:t>在研究仿照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版本的模式的可能性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主从核内存分离。即将</a:t>
            </a:r>
            <a:r>
              <a:rPr lang="en-US" altLang="zh-CN" sz="2000" dirty="0" smtClean="0"/>
              <a:t>condlike</a:t>
            </a:r>
            <a:r>
              <a:rPr lang="zh-CN" altLang="en-US" sz="2000" dirty="0" smtClean="0"/>
              <a:t>放入从核空间，</a:t>
            </a:r>
            <a:r>
              <a:rPr lang="en-US" altLang="zh-CN" sz="2000" dirty="0" smtClean="0"/>
              <a:t>ti</a:t>
            </a:r>
            <a:r>
              <a:rPr lang="zh-CN" altLang="en-US" sz="2000" dirty="0" smtClean="0"/>
              <a:t>在计算前由主核传输到从核。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          问题：从核的可支配空间比较小，且考虑多条链多个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的情况下分配规则复杂。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4961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2017.9.4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2806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1556" y="943914"/>
            <a:ext cx="694861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太湖之光代码移植：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Condlike</a:t>
            </a:r>
            <a:r>
              <a:rPr lang="zh-CN" altLang="en-US" b="1" dirty="0" smtClean="0"/>
              <a:t>测试：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串行版本：</a:t>
            </a:r>
            <a:r>
              <a:rPr lang="zh-CN" altLang="en-US" dirty="0" smtClean="0"/>
              <a:t>只需要</a:t>
            </a:r>
            <a:r>
              <a:rPr lang="en-US" altLang="zh-CN" dirty="0"/>
              <a:t>6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使用从核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版本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内存模式为主从核共享内存，从核对主核内存进行离散访问。时间需要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个小时。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/>
              <a:t>版</a:t>
            </a:r>
            <a:r>
              <a:rPr lang="zh-CN" altLang="en-US" sz="2000" b="1" dirty="0" smtClean="0"/>
              <a:t>本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在每一代从</a:t>
            </a:r>
            <a:r>
              <a:rPr lang="zh-CN" altLang="en-US" sz="2000" dirty="0"/>
              <a:t>核对主核内存进</a:t>
            </a:r>
            <a:r>
              <a:rPr lang="zh-CN" altLang="en-US" sz="2000" dirty="0" smtClean="0"/>
              <a:t>行批量的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访问。时</a:t>
            </a:r>
            <a:r>
              <a:rPr lang="zh-CN" altLang="en-US" sz="2000" dirty="0"/>
              <a:t>间需</a:t>
            </a:r>
            <a:r>
              <a:rPr lang="zh-CN" altLang="en-US" sz="2000" dirty="0" smtClean="0"/>
              <a:t>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时。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92145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5059" y="1112108"/>
            <a:ext cx="73728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两个想法：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DMA</a:t>
            </a:r>
            <a:r>
              <a:rPr lang="zh-CN" altLang="en-US" dirty="0"/>
              <a:t>流水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zh-CN" altLang="en-US" dirty="0" smtClean="0"/>
              <a:t>从核进行本次的</a:t>
            </a:r>
            <a:r>
              <a:rPr lang="en-US" altLang="zh-CN" dirty="0" smtClean="0"/>
              <a:t>condlike</a:t>
            </a:r>
            <a:r>
              <a:rPr lang="zh-CN" altLang="en-US" dirty="0" smtClean="0"/>
              <a:t>计算时获取下一次</a:t>
            </a:r>
            <a:r>
              <a:rPr lang="en-US" altLang="zh-CN" dirty="0" smtClean="0"/>
              <a:t>condlike</a:t>
            </a:r>
            <a:r>
              <a:rPr lang="zh-CN" altLang="en-US" dirty="0" smtClean="0"/>
              <a:t>计算所需的数据。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为异步操作）。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关于下</a:t>
            </a:r>
            <a:r>
              <a:rPr lang="zh-CN" altLang="en-US" sz="2000" b="1" dirty="0"/>
              <a:t>一次</a:t>
            </a:r>
            <a:r>
              <a:rPr lang="en-US" altLang="zh-CN" sz="2000" b="1" dirty="0" smtClean="0"/>
              <a:t>condlike</a:t>
            </a:r>
            <a:r>
              <a:rPr lang="zh-CN" altLang="en-US" sz="2000" b="1" dirty="0" smtClean="0"/>
              <a:t>计算 </a:t>
            </a:r>
            <a:endParaRPr lang="en-US" altLang="zh-CN" sz="2000" b="1" dirty="0" smtClean="0"/>
          </a:p>
          <a:p>
            <a:r>
              <a:rPr lang="zh-CN" altLang="en-US" sz="2000" dirty="0" smtClean="0"/>
              <a:t>① 大</a:t>
            </a:r>
            <a:r>
              <a:rPr lang="zh-CN" altLang="en-US" sz="2000" dirty="0"/>
              <a:t>部</a:t>
            </a:r>
            <a:r>
              <a:rPr lang="zh-CN" altLang="en-US" sz="2000" dirty="0" smtClean="0"/>
              <a:t>分情况下为本条链的物种树的下一个需要计算的节点</a:t>
            </a:r>
            <a:endParaRPr lang="en-US" altLang="zh-CN" sz="2000" dirty="0" smtClean="0"/>
          </a:p>
          <a:p>
            <a:r>
              <a:rPr lang="zh-CN" altLang="en-US" sz="2000" dirty="0" smtClean="0"/>
              <a:t>② 还有可能是进入下一条链的计算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一棵物种树子父节点之间存在数据依赖，对于情况①无法使用</a:t>
            </a:r>
            <a:r>
              <a:rPr lang="en-US" altLang="zh-CN" sz="2000" dirty="0" smtClean="0"/>
              <a:t>DMA</a:t>
            </a:r>
            <a:r>
              <a:rPr lang="zh-CN" altLang="en-US" sz="2000" dirty="0" smtClean="0"/>
              <a:t>流水线。情况</a:t>
            </a:r>
            <a:r>
              <a:rPr lang="zh-CN" altLang="en-US" sz="2000" dirty="0"/>
              <a:t>② </a:t>
            </a:r>
            <a:r>
              <a:rPr lang="zh-CN" altLang="en-US" sz="2000" dirty="0" smtClean="0"/>
              <a:t>发生的次数又太少。</a:t>
            </a:r>
            <a:endParaRPr lang="en-US" altLang="zh-CN" sz="2000" dirty="0" smtClean="0"/>
          </a:p>
          <a:p>
            <a:r>
              <a:rPr lang="zh-CN" altLang="en-US" sz="2000" dirty="0"/>
              <a:t>思</a:t>
            </a:r>
            <a:r>
              <a:rPr lang="zh-CN" altLang="en-US" sz="2000" dirty="0" smtClean="0"/>
              <a:t>路：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b="1" dirty="0" smtClean="0"/>
              <a:t>从</a:t>
            </a:r>
            <a:r>
              <a:rPr lang="en-US" altLang="zh-CN" sz="2000" b="1" dirty="0" smtClean="0"/>
              <a:t>Runchain</a:t>
            </a:r>
            <a:r>
              <a:rPr lang="zh-CN" altLang="en-US" sz="2000" b="1" dirty="0" smtClean="0"/>
              <a:t>函数开始修改，在代码逻辑上以单个节点为粒度“并行”去计算所有链。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55061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2281" y="1787610"/>
            <a:ext cx="5988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CL</a:t>
            </a:r>
            <a:r>
              <a:rPr lang="zh-CN" altLang="en-US" dirty="0"/>
              <a:t>矩</a:t>
            </a:r>
            <a:r>
              <a:rPr lang="zh-CN" altLang="en-US" dirty="0" smtClean="0"/>
              <a:t>阵驻留在从核空间内部。主从核只有</a:t>
            </a:r>
            <a:r>
              <a:rPr lang="en-US" altLang="zh-CN" dirty="0" smtClean="0"/>
              <a:t>ti</a:t>
            </a:r>
            <a:r>
              <a:rPr lang="zh-CN" altLang="en-US" dirty="0" smtClean="0"/>
              <a:t>需要通信。</a:t>
            </a:r>
            <a:endParaRPr lang="en-US" altLang="zh-CN" dirty="0" smtClean="0"/>
          </a:p>
          <a:p>
            <a:r>
              <a:rPr lang="zh-CN" altLang="en-US" dirty="0" smtClean="0"/>
              <a:t>单个从核的可</a:t>
            </a:r>
            <a:r>
              <a:rPr lang="zh-CN" altLang="en-US" dirty="0"/>
              <a:t>支配</a:t>
            </a:r>
            <a:r>
              <a:rPr lang="zh-CN" altLang="en-US" dirty="0" smtClean="0"/>
              <a:t>空间不足</a:t>
            </a:r>
            <a:r>
              <a:rPr lang="en-US" altLang="zh-CN" dirty="0" smtClean="0"/>
              <a:t>64k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只驻留一条链的</a:t>
            </a:r>
            <a:r>
              <a:rPr lang="en-US" altLang="zh-CN" b="1" dirty="0" smtClean="0"/>
              <a:t>CL</a:t>
            </a:r>
            <a:r>
              <a:rPr lang="zh-CN" altLang="en-US" b="1" dirty="0" smtClean="0"/>
              <a:t>矩阵，一条链计算完毕更新</a:t>
            </a:r>
            <a:r>
              <a:rPr lang="en-US" altLang="zh-CN" b="1" dirty="0" smtClean="0"/>
              <a:t>CL</a:t>
            </a:r>
            <a:r>
              <a:rPr lang="zh-CN" altLang="en-US" b="1" dirty="0" smtClean="0"/>
              <a:t>矩阵</a:t>
            </a:r>
            <a:r>
              <a:rPr lang="zh-CN" altLang="en-US" b="1" dirty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1029700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2017.9.12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7120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221" y="1433383"/>
            <a:ext cx="87732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整理了</a:t>
            </a:r>
            <a:r>
              <a:rPr lang="en-US" altLang="zh-CN" sz="2000" dirty="0" smtClean="0"/>
              <a:t>MrBayes3.2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CondLike</a:t>
            </a:r>
            <a:r>
              <a:rPr lang="zh-CN" altLang="en-US" sz="2000" dirty="0" smtClean="0"/>
              <a:t>矩阵的内存数据排布方式：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每条链的每一个节点对应一个矩阵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   所有的矩阵数组地址记录在 </a:t>
            </a:r>
            <a:r>
              <a:rPr lang="en-US" altLang="zh-CN" dirty="0" smtClean="0"/>
              <a:t>m-</a:t>
            </a:r>
            <a:r>
              <a:rPr lang="en-US" altLang="zh-CN" dirty="0"/>
              <a:t>&gt;</a:t>
            </a:r>
            <a:r>
              <a:rPr lang="en-US" altLang="zh-CN" dirty="0" smtClean="0"/>
              <a:t>condLikes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为当前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使用的模型信息象）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   通过提供参数  </a:t>
            </a:r>
            <a:r>
              <a:rPr lang="zh-CN" altLang="en-US" b="1" dirty="0" smtClean="0"/>
              <a:t>链编号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b="1" dirty="0" smtClean="0"/>
              <a:t>节点编号 </a:t>
            </a:r>
            <a:r>
              <a:rPr lang="zh-CN" altLang="en-US" dirty="0" smtClean="0"/>
              <a:t>获取对应的矩阵地址，例如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          clP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= m-&gt;condLikes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m-&gt;condLikeIndex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0000"/>
                </a:solidFill>
              </a:rPr>
              <a:t>chain</a:t>
            </a:r>
            <a:r>
              <a:rPr lang="en-US" altLang="zh-CN" dirty="0">
                <a:solidFill>
                  <a:srgbClr val="FFFF00"/>
                </a:solidFill>
              </a:rPr>
              <a:t>][</a:t>
            </a:r>
            <a:r>
              <a:rPr lang="en-US" altLang="zh-CN" dirty="0" smtClean="0">
                <a:solidFill>
                  <a:srgbClr val="FF0000"/>
                </a:solidFill>
              </a:rPr>
              <a:t>p-&gt;</a:t>
            </a:r>
            <a:r>
              <a:rPr lang="en-US" altLang="zh-CN" dirty="0">
                <a:solidFill>
                  <a:srgbClr val="FF0000"/>
                </a:solidFill>
              </a:rPr>
              <a:t>index 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5634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5776" y="987166"/>
            <a:ext cx="7109639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使用一个规模稍大的数据具体统计了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CondLike</a:t>
            </a:r>
            <a:r>
              <a:rPr lang="zh-CN" altLang="en-US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矩阵空间大小</a:t>
            </a:r>
            <a:endParaRPr lang="en-US" altLang="zh-CN" sz="2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/>
              <a:t>123</a:t>
            </a:r>
            <a:r>
              <a:rPr lang="zh-CN" altLang="en-US" dirty="0" smtClean="0"/>
              <a:t>个物种，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基因位点数为</a:t>
            </a:r>
            <a:r>
              <a:rPr lang="en-US" altLang="zh-CN" dirty="0" smtClean="0"/>
              <a:t>1606</a:t>
            </a:r>
          </a:p>
          <a:p>
            <a:endParaRPr lang="en-US" altLang="zh-CN" dirty="0"/>
          </a:p>
          <a:p>
            <a:r>
              <a:rPr lang="zh-CN" altLang="en-US" dirty="0"/>
              <a:t>共需要</a:t>
            </a:r>
            <a:r>
              <a:rPr lang="en-US" altLang="zh-CN" dirty="0" smtClean="0"/>
              <a:t>1212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Condlike</a:t>
            </a:r>
            <a:r>
              <a:rPr lang="zh-CN" altLang="en-US" dirty="0" smtClean="0"/>
              <a:t>矩阵，每个矩阵大小为 </a:t>
            </a:r>
            <a:r>
              <a:rPr lang="en-US" altLang="zh-CN" dirty="0" smtClean="0"/>
              <a:t>9984</a:t>
            </a:r>
          </a:p>
          <a:p>
            <a:endParaRPr lang="en-US" altLang="zh-CN" dirty="0"/>
          </a:p>
          <a:p>
            <a:r>
              <a:rPr lang="zh-CN" altLang="en-US" dirty="0"/>
              <a:t>占用</a:t>
            </a:r>
            <a:r>
              <a:rPr lang="zh-CN" altLang="en-US" dirty="0" smtClean="0"/>
              <a:t>内存空间 </a:t>
            </a:r>
            <a:r>
              <a:rPr lang="en-US" altLang="zh-CN" dirty="0" smtClean="0"/>
              <a:t>1212 x 9984 x sizeof(float) = 48 MB</a:t>
            </a:r>
          </a:p>
          <a:p>
            <a:endParaRPr lang="en-US" altLang="zh-CN" dirty="0"/>
          </a:p>
          <a:p>
            <a:r>
              <a:rPr lang="zh-CN" altLang="en-US" dirty="0"/>
              <a:t>太湖之</a:t>
            </a:r>
            <a:r>
              <a:rPr lang="zh-CN" altLang="en-US" dirty="0" smtClean="0"/>
              <a:t>光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1+64</a:t>
            </a:r>
            <a:r>
              <a:rPr lang="zh-CN" altLang="en-US" dirty="0" smtClean="0"/>
              <a:t>核心，每个核心需要</a:t>
            </a:r>
            <a:r>
              <a:rPr lang="en-US" altLang="zh-CN" dirty="0" smtClean="0"/>
              <a:t>48 / 64 = 750k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4 + 4</a:t>
            </a:r>
            <a:r>
              <a:rPr lang="zh-CN" altLang="en-US" dirty="0" smtClean="0"/>
              <a:t>*</a:t>
            </a:r>
            <a:r>
              <a:rPr lang="en-US" altLang="zh-CN" dirty="0" smtClean="0"/>
              <a:t>64</a:t>
            </a:r>
            <a:r>
              <a:rPr lang="zh-CN" altLang="en-US" dirty="0" smtClean="0"/>
              <a:t>核心，</a:t>
            </a:r>
            <a:r>
              <a:rPr lang="zh-CN" altLang="en-US" dirty="0"/>
              <a:t>每个核心需要</a:t>
            </a:r>
            <a:r>
              <a:rPr lang="en-US" altLang="zh-CN" dirty="0"/>
              <a:t>48 / (</a:t>
            </a:r>
            <a:r>
              <a:rPr lang="en-US" altLang="zh-CN" dirty="0" smtClean="0"/>
              <a:t>64</a:t>
            </a:r>
            <a:r>
              <a:rPr lang="zh-CN" altLang="en-US" dirty="0" smtClean="0"/>
              <a:t>*</a:t>
            </a:r>
            <a:r>
              <a:rPr lang="en-US" altLang="zh-CN" dirty="0" smtClean="0"/>
              <a:t>4) </a:t>
            </a:r>
            <a:r>
              <a:rPr lang="en-US" altLang="zh-CN" dirty="0"/>
              <a:t>= </a:t>
            </a:r>
            <a:r>
              <a:rPr lang="en-US" altLang="zh-CN" dirty="0" smtClean="0"/>
              <a:t>188k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远高于每个核心</a:t>
            </a:r>
            <a:r>
              <a:rPr lang="en-US" altLang="zh-CN" dirty="0" smtClean="0"/>
              <a:t>64k</a:t>
            </a:r>
            <a:r>
              <a:rPr lang="zh-CN" altLang="en-US" dirty="0" smtClean="0"/>
              <a:t>的可支配内存空间限制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7017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1092" y="1738184"/>
            <a:ext cx="741260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MrBayes3.2-GPU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1080</a:t>
            </a:r>
            <a:r>
              <a:rPr lang="zh-CN" altLang="en-US" sz="2000" dirty="0" smtClean="0"/>
              <a:t>显卡上的性能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使用单张显卡，大规模数据性能接近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，小规模数据远慢于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         表现出无任何加速效果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   正在做性能剖析。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025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2017.9.19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9344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2016.5.24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355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49138" y="1443210"/>
            <a:ext cx="67863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太湖之光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en-US" altLang="zh-CN" dirty="0" smtClean="0"/>
              <a:t>pthread</a:t>
            </a:r>
            <a:r>
              <a:rPr lang="zh-CN" altLang="en-US" dirty="0" smtClean="0"/>
              <a:t>的并行方式不理想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 smtClean="0"/>
              <a:t>异步传输</a:t>
            </a:r>
            <a:r>
              <a:rPr lang="en-US" altLang="zh-CN" dirty="0" smtClean="0"/>
              <a:t>cl</a:t>
            </a:r>
            <a:r>
              <a:rPr lang="zh-CN" altLang="en-US" dirty="0" smtClean="0"/>
              <a:t>没有效果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	</a:t>
            </a:r>
            <a:r>
              <a:rPr lang="zh-CN" altLang="en-US" dirty="0" smtClean="0"/>
              <a:t>只</a:t>
            </a:r>
            <a:r>
              <a:rPr lang="zh-CN" altLang="en-US" dirty="0"/>
              <a:t>传输</a:t>
            </a:r>
            <a:r>
              <a:rPr lang="en-US" altLang="zh-CN" dirty="0"/>
              <a:t>ti</a:t>
            </a:r>
            <a:r>
              <a:rPr lang="zh-CN" altLang="en-US" dirty="0"/>
              <a:t>仍要耗费大量时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 smtClean="0"/>
              <a:t>尝试改用</a:t>
            </a:r>
            <a:r>
              <a:rPr lang="en-US" altLang="zh-CN" dirty="0" smtClean="0"/>
              <a:t>OpenMP(OpenACC)</a:t>
            </a:r>
            <a:r>
              <a:rPr lang="zh-CN" altLang="en-US" dirty="0" smtClean="0"/>
              <a:t>并行编程方式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8426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3986" y="1459602"/>
            <a:ext cx="3735253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MrBayes3.2-GPU</a:t>
            </a:r>
          </a:p>
          <a:p>
            <a:endParaRPr lang="en-US" altLang="zh-CN" dirty="0"/>
          </a:p>
          <a:p>
            <a:r>
              <a:rPr lang="en-US" altLang="zh-CN" dirty="0" smtClean="0"/>
              <a:t>1080</a:t>
            </a:r>
            <a:r>
              <a:rPr lang="zh-CN" altLang="en-US" dirty="0" smtClean="0"/>
              <a:t>显卡的性能剖析 </a:t>
            </a:r>
            <a:r>
              <a:rPr lang="en-US" altLang="zh-CN" dirty="0" smtClean="0"/>
              <a:t>gprof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nv-prof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两个算法优化构思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异步节点计算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异步传输</a:t>
            </a:r>
            <a:r>
              <a:rPr lang="en-US" altLang="zh-CN" dirty="0" smtClean="0"/>
              <a:t>ti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924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2017.9.25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150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0159" y="1134737"/>
            <a:ext cx="632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21</a:t>
            </a:r>
            <a:r>
              <a:rPr lang="zh-CN" altLang="en-US" sz="2400" dirty="0" smtClean="0"/>
              <a:t>服务器上的</a:t>
            </a:r>
            <a:r>
              <a:rPr lang="en-US" altLang="zh-CN" sz="2400" dirty="0" smtClean="0"/>
              <a:t>1080ti</a:t>
            </a:r>
            <a:r>
              <a:rPr lang="zh-CN" altLang="en-US" sz="2400" dirty="0" smtClean="0"/>
              <a:t>带宽测试：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dirty="0"/>
              <a:t>PINNED Memory Transfers</a:t>
            </a:r>
          </a:p>
          <a:p>
            <a:r>
              <a:rPr lang="en-US" altLang="zh-CN" dirty="0" smtClean="0"/>
              <a:t>Transfer </a:t>
            </a:r>
            <a:r>
              <a:rPr lang="en-US" altLang="zh-CN" dirty="0"/>
              <a:t>Size </a:t>
            </a:r>
            <a:r>
              <a:rPr lang="en-US" altLang="zh-CN" dirty="0" smtClean="0"/>
              <a:t>33554432Bytes</a:t>
            </a:r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66323"/>
              </p:ext>
            </p:extLst>
          </p:nvPr>
        </p:nvGraphicFramePr>
        <p:xfrm>
          <a:off x="1448718" y="2994443"/>
          <a:ext cx="6246564" cy="133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188"/>
                <a:gridCol w="2082188"/>
                <a:gridCol w="2082188"/>
              </a:tblGrid>
              <a:tr h="6675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sz="1800" dirty="0" smtClean="0"/>
                        <a:t>Host to Device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Device to Host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Device to Device</a:t>
                      </a:r>
                      <a:endParaRPr lang="zh-CN" altLang="en-US" sz="1800" dirty="0"/>
                    </a:p>
                  </a:txBody>
                  <a:tcPr/>
                </a:tc>
              </a:tr>
              <a:tr h="6675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sz="1800" dirty="0" smtClean="0"/>
                        <a:t>11291.0 MB/S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12816.1 MB/S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345065.8 MB/S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143595" y="521635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结论：带宽正常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341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4443" y="1062994"/>
            <a:ext cx="38165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Nsight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向导给出的结论：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1.Low Memcpy/Compute Overlap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2.Low Kernel Concurrency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3.Inefficient Memcpy Size</a:t>
            </a:r>
          </a:p>
          <a:p>
            <a:endParaRPr lang="en-US" altLang="zh-CN" dirty="0"/>
          </a:p>
          <a:p>
            <a:r>
              <a:rPr lang="en-US" altLang="zh-CN" dirty="0" smtClean="0"/>
              <a:t>4.Low Compute Utilization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8242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0634" y="1051035"/>
            <a:ext cx="5728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MrBayes3.2 GPU</a:t>
            </a:r>
            <a:r>
              <a:rPr lang="zh-CN" altLang="en-US" dirty="0" smtClean="0"/>
              <a:t>版无链间并行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Pthread</a:t>
            </a:r>
            <a:r>
              <a:rPr lang="zh-CN" altLang="en-US" dirty="0" smtClean="0"/>
              <a:t>完成链间并行，加速效果明显。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4352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2738" y="1918952"/>
            <a:ext cx="611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周会报告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2417" y="4106214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2017.10.10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8673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6138" y="1051035"/>
            <a:ext cx="70524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MrBayes3.2-GPU</a:t>
            </a:r>
            <a:r>
              <a:rPr lang="zh-CN" altLang="en-US" sz="2400" b="1" dirty="0" smtClean="0"/>
              <a:t>版本加入</a:t>
            </a:r>
            <a:r>
              <a:rPr lang="en-US" altLang="zh-CN" sz="2400" b="1" dirty="0" smtClean="0"/>
              <a:t>MPI</a:t>
            </a:r>
            <a:r>
              <a:rPr lang="zh-CN" altLang="en-US" sz="2400" b="1" dirty="0" smtClean="0"/>
              <a:t>的链间并行</a:t>
            </a:r>
            <a:endParaRPr lang="en-US" altLang="zh-CN" sz="2400" b="1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每个进程一条链，</a:t>
            </a:r>
            <a:r>
              <a:rPr lang="zh-CN" altLang="en-US" sz="2000" dirty="0"/>
              <a:t>拥</a:t>
            </a:r>
            <a:r>
              <a:rPr lang="zh-CN" altLang="en-US" sz="2000" dirty="0" smtClean="0"/>
              <a:t>有独立的</a:t>
            </a:r>
            <a:r>
              <a:rPr lang="en-US" altLang="zh-CN" sz="2000" dirty="0" smtClean="0"/>
              <a:t>CUDA</a:t>
            </a:r>
            <a:r>
              <a:rPr lang="zh-CN" altLang="en-US" sz="2000" dirty="0" smtClean="0"/>
              <a:t>上下文，支持多张显卡。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zh-CN" altLang="en-US" sz="2000" b="1" dirty="0"/>
              <a:t>加</a:t>
            </a:r>
            <a:r>
              <a:rPr lang="zh-CN" altLang="en-US" sz="2000" b="1" dirty="0" smtClean="0"/>
              <a:t>速效果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CUDA</a:t>
            </a:r>
            <a:r>
              <a:rPr lang="zh-CN" altLang="en-US" b="1" dirty="0"/>
              <a:t>版</a:t>
            </a:r>
            <a:r>
              <a:rPr lang="zh-CN" altLang="en-US" b="1" dirty="0" smtClean="0"/>
              <a:t>本：</a:t>
            </a:r>
            <a:endParaRPr lang="en-US" altLang="zh-CN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对于拥有</a:t>
            </a:r>
            <a:r>
              <a:rPr lang="en-US" altLang="zh-CN" sz="2000" dirty="0" smtClean="0"/>
              <a:t>20000</a:t>
            </a:r>
            <a:r>
              <a:rPr lang="zh-CN" altLang="en-US" sz="2000" dirty="0" smtClean="0"/>
              <a:t>位点的数据，原本</a:t>
            </a:r>
            <a:r>
              <a:rPr lang="en-US" altLang="zh-CN" sz="2000" dirty="0" smtClean="0"/>
              <a:t>CUDA</a:t>
            </a:r>
            <a:r>
              <a:rPr lang="zh-CN" altLang="en-US" sz="2000" dirty="0" smtClean="0"/>
              <a:t>版本的加速效果达到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倍的加速比。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sz="2000" b="1" dirty="0" smtClean="0"/>
              <a:t>MPI + CUDA</a:t>
            </a:r>
            <a:r>
              <a:rPr lang="zh-CN" altLang="en-US" sz="2000" b="1" dirty="0" smtClean="0"/>
              <a:t>版本：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开启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个进程，使用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张显卡，对比单纯</a:t>
            </a:r>
            <a:r>
              <a:rPr lang="en-US" altLang="zh-CN" sz="2000" dirty="0" smtClean="0"/>
              <a:t>CUDA</a:t>
            </a:r>
            <a:r>
              <a:rPr lang="zh-CN" altLang="en-US" sz="2000" dirty="0"/>
              <a:t>版本</a:t>
            </a:r>
            <a:r>
              <a:rPr lang="zh-CN" altLang="en-US" sz="2000" dirty="0" smtClean="0"/>
              <a:t>至少达到</a:t>
            </a:r>
            <a:r>
              <a:rPr lang="en-US" altLang="zh-CN" sz="2000" dirty="0" smtClean="0"/>
              <a:t>3-4</a:t>
            </a:r>
            <a:r>
              <a:rPr lang="zh-CN" altLang="en-US" sz="2000" dirty="0" smtClean="0"/>
              <a:t>倍的加速比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0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4510" y="1555531"/>
            <a:ext cx="5749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链内节点间并行的尝试与实现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grpSp>
        <p:nvGrpSpPr>
          <p:cNvPr id="60" name="组合 59"/>
          <p:cNvGrpSpPr/>
          <p:nvPr/>
        </p:nvGrpSpPr>
        <p:grpSpPr>
          <a:xfrm>
            <a:off x="604345" y="2548758"/>
            <a:ext cx="4346026" cy="3140779"/>
            <a:chOff x="520262" y="1928648"/>
            <a:chExt cx="4346026" cy="3140779"/>
          </a:xfrm>
        </p:grpSpPr>
        <p:sp>
          <p:nvSpPr>
            <p:cNvPr id="15" name="流程图: 联系 14"/>
            <p:cNvSpPr/>
            <p:nvPr/>
          </p:nvSpPr>
          <p:spPr bwMode="auto">
            <a:xfrm>
              <a:off x="2743195" y="1928648"/>
              <a:ext cx="420414" cy="454094"/>
            </a:xfrm>
            <a:prstGeom prst="flowChartConnector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520262" y="2351212"/>
              <a:ext cx="4346026" cy="2718215"/>
              <a:chOff x="520263" y="2316241"/>
              <a:chExt cx="4346026" cy="2718215"/>
            </a:xfrm>
          </p:grpSpPr>
          <p:sp>
            <p:nvSpPr>
              <p:cNvPr id="16" name="流程图: 联系 15"/>
              <p:cNvSpPr/>
              <p:nvPr/>
            </p:nvSpPr>
            <p:spPr bwMode="auto">
              <a:xfrm>
                <a:off x="1534510" y="275580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1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7" name="流程图: 联系 16"/>
              <p:cNvSpPr/>
              <p:nvPr/>
            </p:nvSpPr>
            <p:spPr bwMode="auto">
              <a:xfrm>
                <a:off x="3788975" y="275580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2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8" name="流程图: 联系 17"/>
              <p:cNvSpPr/>
              <p:nvPr/>
            </p:nvSpPr>
            <p:spPr bwMode="auto">
              <a:xfrm>
                <a:off x="919658" y="3632276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3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9" name="流程图: 联系 18"/>
              <p:cNvSpPr/>
              <p:nvPr/>
            </p:nvSpPr>
            <p:spPr bwMode="auto">
              <a:xfrm>
                <a:off x="2322781" y="365336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4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0" name="流程图: 联系 19"/>
              <p:cNvSpPr/>
              <p:nvPr/>
            </p:nvSpPr>
            <p:spPr bwMode="auto">
              <a:xfrm>
                <a:off x="3246380" y="365336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5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1" name="流程图: 联系 20"/>
              <p:cNvSpPr/>
              <p:nvPr/>
            </p:nvSpPr>
            <p:spPr bwMode="auto">
              <a:xfrm>
                <a:off x="520263" y="458036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7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2" name="流程图: 联系 21"/>
              <p:cNvSpPr/>
              <p:nvPr/>
            </p:nvSpPr>
            <p:spPr bwMode="auto">
              <a:xfrm>
                <a:off x="4445875" y="365336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6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3" name="流程图: 联系 22"/>
              <p:cNvSpPr/>
              <p:nvPr/>
            </p:nvSpPr>
            <p:spPr bwMode="auto">
              <a:xfrm>
                <a:off x="1198181" y="458036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8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" name="流程图: 联系 23"/>
              <p:cNvSpPr/>
              <p:nvPr/>
            </p:nvSpPr>
            <p:spPr bwMode="auto">
              <a:xfrm>
                <a:off x="1986461" y="4580362"/>
                <a:ext cx="420414" cy="454094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9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5" name="流程图: 联系 24"/>
              <p:cNvSpPr/>
              <p:nvPr/>
            </p:nvSpPr>
            <p:spPr bwMode="auto">
              <a:xfrm>
                <a:off x="2743195" y="4580361"/>
                <a:ext cx="420414" cy="454093"/>
              </a:xfrm>
              <a:prstGeom prst="flowChartConnector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charset="-122"/>
                  </a:rPr>
                  <a:t>10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cxnSp>
            <p:nvCxnSpPr>
              <p:cNvPr id="27" name="直接连接符 26"/>
              <p:cNvCxnSpPr>
                <a:stCxn id="15" idx="3"/>
                <a:endCxn id="16" idx="6"/>
              </p:cNvCxnSpPr>
              <p:nvPr/>
            </p:nvCxnSpPr>
            <p:spPr bwMode="auto">
              <a:xfrm flipH="1">
                <a:off x="1954924" y="2316241"/>
                <a:ext cx="849839" cy="666608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连接符 31"/>
              <p:cNvCxnSpPr>
                <a:stCxn id="15" idx="5"/>
                <a:endCxn id="17" idx="1"/>
              </p:cNvCxnSpPr>
              <p:nvPr/>
            </p:nvCxnSpPr>
            <p:spPr bwMode="auto">
              <a:xfrm>
                <a:off x="3102041" y="2316241"/>
                <a:ext cx="748502" cy="50606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连接符 32"/>
              <p:cNvCxnSpPr>
                <a:stCxn id="16" idx="3"/>
                <a:endCxn id="18" idx="7"/>
              </p:cNvCxnSpPr>
              <p:nvPr/>
            </p:nvCxnSpPr>
            <p:spPr bwMode="auto">
              <a:xfrm flipH="1">
                <a:off x="1278504" y="3143395"/>
                <a:ext cx="317574" cy="55538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37"/>
              <p:cNvCxnSpPr>
                <a:endCxn id="20" idx="0"/>
              </p:cNvCxnSpPr>
              <p:nvPr/>
            </p:nvCxnSpPr>
            <p:spPr bwMode="auto">
              <a:xfrm flipH="1">
                <a:off x="3456587" y="3087782"/>
                <a:ext cx="357169" cy="56558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/>
              <p:cNvCxnSpPr>
                <a:endCxn id="21" idx="0"/>
              </p:cNvCxnSpPr>
              <p:nvPr/>
            </p:nvCxnSpPr>
            <p:spPr bwMode="auto">
              <a:xfrm flipH="1">
                <a:off x="730470" y="4000062"/>
                <a:ext cx="259947" cy="58030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连接符 41"/>
              <p:cNvCxnSpPr>
                <a:stCxn id="19" idx="4"/>
                <a:endCxn id="25" idx="0"/>
              </p:cNvCxnSpPr>
              <p:nvPr/>
            </p:nvCxnSpPr>
            <p:spPr bwMode="auto">
              <a:xfrm>
                <a:off x="2532988" y="4107456"/>
                <a:ext cx="420414" cy="47290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连接符 44"/>
              <p:cNvCxnSpPr>
                <a:stCxn id="19" idx="4"/>
                <a:endCxn id="24" idx="0"/>
              </p:cNvCxnSpPr>
              <p:nvPr/>
            </p:nvCxnSpPr>
            <p:spPr bwMode="auto">
              <a:xfrm flipH="1">
                <a:off x="2196668" y="4107456"/>
                <a:ext cx="336320" cy="47290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连接符 48"/>
              <p:cNvCxnSpPr>
                <a:stCxn id="16" idx="5"/>
                <a:endCxn id="19" idx="1"/>
              </p:cNvCxnSpPr>
              <p:nvPr/>
            </p:nvCxnSpPr>
            <p:spPr bwMode="auto">
              <a:xfrm>
                <a:off x="1893356" y="3143395"/>
                <a:ext cx="490993" cy="576468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接连接符 51"/>
              <p:cNvCxnSpPr>
                <a:stCxn id="18" idx="5"/>
                <a:endCxn id="23" idx="0"/>
              </p:cNvCxnSpPr>
              <p:nvPr/>
            </p:nvCxnSpPr>
            <p:spPr bwMode="auto">
              <a:xfrm>
                <a:off x="1278504" y="4019869"/>
                <a:ext cx="129884" cy="560493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直接连接符 54"/>
              <p:cNvCxnSpPr>
                <a:stCxn id="22" idx="0"/>
                <a:endCxn id="17" idx="5"/>
              </p:cNvCxnSpPr>
              <p:nvPr/>
            </p:nvCxnSpPr>
            <p:spPr bwMode="auto">
              <a:xfrm flipH="1" flipV="1">
                <a:off x="4147821" y="3143395"/>
                <a:ext cx="508261" cy="50996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1" name="文本框 60"/>
          <p:cNvSpPr txBox="1"/>
          <p:nvPr/>
        </p:nvSpPr>
        <p:spPr>
          <a:xfrm>
            <a:off x="5248425" y="2805030"/>
            <a:ext cx="36117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第一</a:t>
            </a:r>
            <a:r>
              <a:rPr lang="zh-CN" altLang="en-US" sz="2000" dirty="0" smtClean="0"/>
              <a:t>步：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6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第</a:t>
            </a:r>
            <a:r>
              <a:rPr lang="zh-CN" altLang="en-US" sz="2000" dirty="0" smtClean="0"/>
              <a:t>二步：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第三</a:t>
            </a:r>
            <a:r>
              <a:rPr lang="zh-CN" altLang="en-US" sz="2000" dirty="0" smtClean="0"/>
              <a:t>步：</a:t>
            </a:r>
            <a:r>
              <a:rPr lang="en-US" altLang="zh-CN" sz="2000" dirty="0" smtClean="0"/>
              <a:t>1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第四</a:t>
            </a:r>
            <a:r>
              <a:rPr lang="zh-CN" altLang="en-US" sz="2000" dirty="0" smtClean="0"/>
              <a:t>步：</a:t>
            </a:r>
            <a:r>
              <a:rPr lang="en-US" altLang="zh-CN" sz="2000" dirty="0" smtClean="0"/>
              <a:t>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7595" y="932058"/>
            <a:ext cx="4443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链</a:t>
            </a:r>
            <a:r>
              <a:rPr lang="zh-CN" altLang="en-US" sz="2400" b="1" dirty="0"/>
              <a:t>内节点间并行的尝试与实</a:t>
            </a:r>
            <a:r>
              <a:rPr lang="zh-CN" altLang="en-US" sz="2400" b="1" dirty="0" smtClean="0"/>
              <a:t>现</a:t>
            </a:r>
            <a:endParaRPr lang="en-US" altLang="zh-CN" sz="2400" b="1" dirty="0" smtClean="0"/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6440" y="2144110"/>
            <a:ext cx="60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节点分配负载均衡</a:t>
            </a:r>
            <a:r>
              <a:rPr lang="zh-CN" altLang="en-US" dirty="0" smtClean="0">
                <a:sym typeface="Wingdings" panose="05000000000000000000" pitchFamily="2" charset="2"/>
              </a:rPr>
              <a:t>（假设拥有四个计算核心）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3517" y="3086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第一步：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第三步：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第四步：</a:t>
            </a:r>
            <a:r>
              <a:rPr lang="en-US" altLang="zh-CN" dirty="0"/>
              <a:t>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8234" y="3300248"/>
            <a:ext cx="2984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理论加速效果：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b="1" dirty="0" smtClean="0"/>
              <a:t>11 / 4 = 2.75</a:t>
            </a:r>
            <a:r>
              <a:rPr lang="zh-CN" altLang="en-US" sz="2000" b="1" dirty="0" smtClean="0"/>
              <a:t>倍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404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23404</TotalTime>
  <Words>9590</Words>
  <Application>Microsoft Office PowerPoint</Application>
  <PresentationFormat>全屏显示(4:3)</PresentationFormat>
  <Paragraphs>1772</Paragraphs>
  <Slides>244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244</vt:i4>
      </vt:variant>
    </vt:vector>
  </HeadingPairs>
  <TitlesOfParts>
    <vt:vector size="252" baseType="lpstr">
      <vt:lpstr>宋体</vt:lpstr>
      <vt:lpstr>新宋体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周会报告 </vt:lpstr>
      <vt:lpstr>1.和学长交流了MrBayes3.2移植项目进度。  2.阅读了学长整理的函数调用图和不同版本间代码结构图。  3.进一步了解程序的结构。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周会报告 </vt:lpstr>
      <vt:lpstr>本周工作</vt:lpstr>
      <vt:lpstr>周会报告 </vt:lpstr>
      <vt:lpstr> </vt:lpstr>
      <vt:lpstr>周会报告 </vt:lpstr>
      <vt:lpstr>  </vt:lpstr>
      <vt:lpstr>周会报告 </vt:lpstr>
      <vt:lpstr>1.完成内核函数Device_Scaler_Gen和Kernel_Scaler_Gen    2.掌握了新版CPU代码中FAST_LOG的原理</vt:lpstr>
      <vt:lpstr>关于FAST_LOG</vt:lpstr>
      <vt:lpstr>周会报告 </vt:lpstr>
      <vt:lpstr>PowerPoint 演示文稿</vt:lpstr>
      <vt:lpstr>周会报告 </vt:lpstr>
      <vt:lpstr>本周工作</vt:lpstr>
      <vt:lpstr>和学长讨论的问题</vt:lpstr>
      <vt:lpstr>汇编结果</vt:lpstr>
      <vt:lpstr>周会报告 </vt:lpstr>
      <vt:lpstr>本周工作</vt:lpstr>
      <vt:lpstr>周会报告 </vt:lpstr>
      <vt:lpstr>本周工作 </vt:lpstr>
      <vt:lpstr>关于UpMem的SDK</vt:lpstr>
      <vt:lpstr>UPMEM  DPU的编程流程</vt:lpstr>
      <vt:lpstr>UPMEM  DPU的硬件结构</vt:lpstr>
      <vt:lpstr>本周工作</vt:lpstr>
      <vt:lpstr>本周工作</vt:lpstr>
      <vt:lpstr>本周工作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DNA自相似的检测方法</vt:lpstr>
      <vt:lpstr>DNA自相似的检测方法</vt:lpstr>
      <vt:lpstr>DNA自相似的检测方法</vt:lpstr>
      <vt:lpstr>PowerPoint 演示文稿</vt:lpstr>
      <vt:lpstr>实验</vt:lpstr>
      <vt:lpstr>实验</vt:lpstr>
      <vt:lpstr>实验</vt:lpstr>
      <vt:lpstr>实验</vt:lpstr>
      <vt:lpstr>实验</vt:lpstr>
      <vt:lpstr>PowerPoint 演示文稿</vt:lpstr>
      <vt:lpstr>PowerPoint 演示文稿</vt:lpstr>
      <vt:lpstr>PowerPoint 演示文稿</vt:lpstr>
      <vt:lpstr>PowerPoint 演示文稿</vt:lpstr>
      <vt:lpstr>RankNet</vt:lpstr>
      <vt:lpstr>RankLib</vt:lpstr>
      <vt:lpstr>实验计划</vt:lpstr>
      <vt:lpstr>PowerPoint 演示文稿</vt:lpstr>
      <vt:lpstr>RankNet</vt:lpstr>
      <vt:lpstr>RankNet Feature</vt:lpstr>
      <vt:lpstr>RankNet Feature</vt:lpstr>
      <vt:lpstr>PowerPoint 演示文稿</vt:lpstr>
      <vt:lpstr>RankNet实验</vt:lpstr>
      <vt:lpstr>RankNet实验</vt:lpstr>
      <vt:lpstr>RankNet实验</vt:lpstr>
      <vt:lpstr>Ranknet实验</vt:lpstr>
      <vt:lpstr>PowerPoint 演示文稿</vt:lpstr>
      <vt:lpstr>RankNet实验</vt:lpstr>
      <vt:lpstr>RankNet实验</vt:lpstr>
      <vt:lpstr>RankNet实验</vt:lpstr>
      <vt:lpstr>PowerPoint 演示文稿</vt:lpstr>
      <vt:lpstr>RankNet实验</vt:lpstr>
      <vt:lpstr>距离法建树</vt:lpstr>
      <vt:lpstr>PowerPoint 演示文稿</vt:lpstr>
      <vt:lpstr>RankNet实验</vt:lpstr>
      <vt:lpstr>PowerPoint 演示文稿</vt:lpstr>
      <vt:lpstr>PowerPoint 演示文稿</vt:lpstr>
      <vt:lpstr>PowerPoint 演示文稿</vt:lpstr>
      <vt:lpstr>PowerPoint 演示文稿</vt:lpstr>
      <vt:lpstr>MrBayes 3.2 GPU Optimization</vt:lpstr>
      <vt:lpstr>MrBayes 3.2 GPU Optimization</vt:lpstr>
      <vt:lpstr>MrBayes 3.2 GPU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Mr.Ren</dc:creator>
  <cp:lastModifiedBy>liu home</cp:lastModifiedBy>
  <cp:revision>598</cp:revision>
  <dcterms:created xsi:type="dcterms:W3CDTF">2015-09-20T07:16:27Z</dcterms:created>
  <dcterms:modified xsi:type="dcterms:W3CDTF">2018-10-09T05:54:46Z</dcterms:modified>
</cp:coreProperties>
</file>