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75" r:id="rId9"/>
    <p:sldId id="280" r:id="rId10"/>
    <p:sldId id="277" r:id="rId11"/>
    <p:sldId id="276" r:id="rId12"/>
    <p:sldId id="279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mshome.tripod.com/technical/MonteCarlo/MonteCarlo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2018-07-16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Rejection Sampling for Discrete Gaussian on Z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652408" y="4510451"/>
            <a:ext cx="7637318" cy="84241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Faster Gaussian Lattice Sampling using Lazy Floating-Point Arithmetic  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Léo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Ducas</a:t>
            </a:r>
            <a:r>
              <a:rPr lang="en-US" altLang="zh-CN" sz="1800" dirty="0" smtClean="0"/>
              <a:t> and </a:t>
            </a:r>
            <a:r>
              <a:rPr lang="en-US" altLang="zh-CN" sz="1800" dirty="0" err="1" smtClean="0"/>
              <a:t>Phong</a:t>
            </a:r>
            <a:r>
              <a:rPr lang="en-US" altLang="zh-CN" sz="1800" dirty="0" smtClean="0"/>
              <a:t> Q. Nguyen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02" y="1908118"/>
            <a:ext cx="9772996" cy="2401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06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>
                    <a:latin typeface="+mn-lt"/>
                    <a:ea typeface="+mn-ea"/>
                    <a:cs typeface="+mn-cs"/>
                  </a:rPr>
                  <a:t>E</a:t>
                </a:r>
                <a:r>
                  <a:rPr lang="en-US" altLang="zh-CN" sz="2400" dirty="0" smtClean="0">
                    <a:latin typeface="+mn-lt"/>
                    <a:ea typeface="+mn-ea"/>
                    <a:cs typeface="+mn-cs"/>
                  </a:rPr>
                  <a:t>stimating the value of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𝜋</m:t>
                    </m:r>
                  </m:oMath>
                </a14:m>
                <a:endParaRPr lang="zh-CN" altLang="en-US" sz="2400" dirty="0"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6" y="1690688"/>
            <a:ext cx="5097607" cy="3979145"/>
          </a:xfrm>
          <a:prstGeom prst="rect">
            <a:avLst/>
          </a:prstGeom>
          <a:ln w="9525">
            <a:solidFill>
              <a:srgbClr val="00206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547196" y="5669833"/>
            <a:ext cx="618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4"/>
              </a:rPr>
              <a:t>Estimating the value of "Pi" by Monte Carlo Methods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09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Rejection Sampling for Discrete Gaussian on Z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77792" y="1958554"/>
                <a:ext cx="4468091" cy="13997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 smtClean="0"/>
                  <a:t>Step 1.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3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Step 2.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←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−.5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zh-CN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Step 3.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7792" y="1958554"/>
                <a:ext cx="4468091" cy="1399745"/>
              </a:xfrm>
              <a:blipFill>
                <a:blip r:embed="rId4" cstate="print"/>
                <a:stretch>
                  <a:fillRect l="-1228" t="-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3" y="1958554"/>
            <a:ext cx="6449932" cy="3057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71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2591" y="2197916"/>
            <a:ext cx="580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FV scheme : Encrypt, Decrypt, Add, Multiply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8656" y="3305264"/>
            <a:ext cx="53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Next : Turn somewhat HE to Fully HE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57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CONTENT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9529" y="2337683"/>
            <a:ext cx="1048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Somewhat Practical Fully Homomorphic </a:t>
            </a:r>
            <a:r>
              <a:rPr lang="en-US" altLang="zh-CN" dirty="0" smtClean="0"/>
              <a:t>Encryption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 </a:t>
            </a:r>
            <a:r>
              <a:rPr lang="en-US" altLang="zh-CN" dirty="0"/>
              <a:t>review of homomorphic encryption and </a:t>
            </a:r>
            <a:r>
              <a:rPr lang="en-US" altLang="zh-CN" dirty="0" smtClean="0"/>
              <a:t>software tools </a:t>
            </a:r>
            <a:r>
              <a:rPr lang="en-US" altLang="zh-CN" dirty="0"/>
              <a:t>for encrypted statistical machine learning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709530" y="3523076"/>
            <a:ext cx="102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Fan and </a:t>
            </a:r>
            <a:r>
              <a:rPr lang="en-US" altLang="zh-CN" dirty="0" err="1" smtClean="0"/>
              <a:t>Vercauteren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9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latin typeface="CMR12"/>
                  </a:rPr>
                  <a:t>Message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MMI12"/>
                  </a:rPr>
                  <a:t> </a:t>
                </a:r>
                <a:r>
                  <a:rPr lang="en-US" altLang="zh-CN" sz="2000" dirty="0">
                    <a:latin typeface="CMR12"/>
                  </a:rPr>
                  <a:t>must be converted to a polynomial </a:t>
                </a:r>
                <a:r>
                  <a:rPr lang="en-US" altLang="zh-CN" sz="2000" dirty="0" smtClean="0">
                    <a:latin typeface="CMR12"/>
                  </a:rPr>
                  <a:t>representation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CMR1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MR12"/>
                  </a:rPr>
                  <a:t> </a:t>
                </a:r>
                <a:r>
                  <a:rPr lang="en-US" altLang="zh-CN" sz="2000" dirty="0" smtClean="0">
                    <a:latin typeface="CMR1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Key Generation: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The secret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 simply a uniform random draw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( sample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binary vector for the polynomial coefficients. )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638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47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Key Generation: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The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is a vector containing two polynomials: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 is a draw from the discrete Gaussian distribution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( defined to be the probability  mass function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over the integers from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, where typically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400" dirty="0"/>
                  <a:t>.  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is uniform random draw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400" dirty="0"/>
                  <a:t> denotes the unique integer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       which is equal to a mod q.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  <a:blipFill>
                <a:blip r:embed="rId2" cstate="print"/>
                <a:stretch>
                  <a:fillRect l="-569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637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Key Generation: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The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is a vector containing two polynomials: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 is a draw from the discrete Gaussian distribution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( defined to be the probability  mass function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over the integers from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, where typically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400" dirty="0"/>
                  <a:t>.  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is uniform random draw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400" dirty="0"/>
                  <a:t> denotes the unique integer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       which is equal to a mod q.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  <a:blipFill>
                <a:blip r:embed="rId2" cstate="print"/>
                <a:stretch>
                  <a:fillRect l="-569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729047" y="3466407"/>
            <a:ext cx="7273637" cy="121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57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Key Generation: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a draw from the bounded discrete Gaussian draw induced 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is a scalar discrete random Gaussian draw.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… </a:t>
                </a:r>
                <a:r>
                  <a:rPr lang="en-US" altLang="zh-CN" sz="2400" dirty="0"/>
                  <a:t>by a fresh random error term that is relatively concentrated around 0.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400" dirty="0"/>
                  <a:t> is a draw from the discrete Gaussian distribution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𝑒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zh-CN" altLang="en-US" sz="240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24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( defined to be the probability  mass function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over the integers from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, where typically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400" dirty="0"/>
                  <a:t>.  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从满足离散高斯分布的</a:t>
                </a:r>
                <a:r>
                  <a:rPr lang="zh-CN" altLang="en-US" sz="2400" dirty="0" smtClean="0"/>
                  <a:t>整数区间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中</a:t>
                </a:r>
                <a:r>
                  <a:rPr lang="zh-CN" altLang="en-US" sz="2400" dirty="0"/>
                  <a:t>随机抽取的一个整数。</a:t>
                </a:r>
                <a:r>
                  <a:rPr lang="en-US" altLang="zh-CN" sz="2400" dirty="0" smtClean="0"/>
                  <a:t> 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8178" cy="4683240"/>
              </a:xfrm>
              <a:blipFill>
                <a:blip r:embed="rId2" cstate="print"/>
                <a:stretch>
                  <a:fillRect l="-569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729047" y="3466407"/>
            <a:ext cx="7273637" cy="121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10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5" y="1624187"/>
            <a:ext cx="5731171" cy="47267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916188" y="1886989"/>
                <a:ext cx="53367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 = 0</a:t>
                </a:r>
              </a:p>
              <a:p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 = 6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[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-3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 , 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+3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]</a:t>
                </a:r>
              </a:p>
              <a:p>
                <a:r>
                  <a:rPr lang="en-US" altLang="zh-CN" dirty="0"/>
                  <a:t>3</a:t>
                </a:r>
                <a:r>
                  <a:rPr lang="el-GR" altLang="zh-CN" dirty="0"/>
                  <a:t>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0.9974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*  </a:t>
                </a:r>
                <a:r>
                  <a:rPr lang="en-US" altLang="zh-CN" dirty="0" smtClean="0"/>
                  <a:t>: 10      count : 10000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88" y="1886989"/>
                <a:ext cx="5336772" cy="2308324"/>
              </a:xfrm>
              <a:prstGeom prst="rect">
                <a:avLst/>
              </a:prstGeom>
              <a:blipFill>
                <a:blip r:embed="rId5" cstate="print"/>
                <a:stretch>
                  <a:fillRect l="-1029" t="-1587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99453" y="6350920"/>
            <a:ext cx="663618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draw from the discrete Gaussian draw over</a:t>
            </a:r>
            <a:r>
              <a:rPr lang="en-US" altLang="zh-CN" dirty="0"/>
              <a:t> </a:t>
            </a:r>
            <a:r>
              <a:rPr lang="en-US" altLang="zh-CN" dirty="0" smtClean="0"/>
              <a:t>[-10</a:t>
            </a:r>
            <a:r>
              <a:rPr lang="el-GR" altLang="zh-CN" dirty="0" smtClean="0"/>
              <a:t>σ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10</a:t>
            </a:r>
            <a:r>
              <a:rPr lang="el-GR" altLang="zh-CN" dirty="0" smtClean="0"/>
              <a:t>σ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356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5" y="1624187"/>
            <a:ext cx="5731171" cy="47267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916188" y="1886989"/>
                <a:ext cx="53367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 = 0</a:t>
                </a:r>
              </a:p>
              <a:p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 = 6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[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-3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 , </a:t>
                </a:r>
                <a:r>
                  <a:rPr lang="el-GR" altLang="zh-CN" dirty="0" smtClean="0"/>
                  <a:t>μ</a:t>
                </a:r>
                <a:r>
                  <a:rPr lang="en-US" altLang="zh-CN" dirty="0" smtClean="0"/>
                  <a:t>+3</a:t>
                </a:r>
                <a:r>
                  <a:rPr lang="el-GR" altLang="zh-CN" dirty="0" smtClean="0"/>
                  <a:t>σ</a:t>
                </a:r>
                <a:r>
                  <a:rPr lang="en-US" altLang="zh-CN" dirty="0" smtClean="0"/>
                  <a:t>]</a:t>
                </a:r>
              </a:p>
              <a:p>
                <a:r>
                  <a:rPr lang="en-US" altLang="zh-CN" dirty="0"/>
                  <a:t>3</a:t>
                </a:r>
                <a:r>
                  <a:rPr lang="el-GR" altLang="zh-CN" dirty="0"/>
                  <a:t>σ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0.9974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*  </a:t>
                </a:r>
                <a:r>
                  <a:rPr lang="en-US" altLang="zh-CN" dirty="0" smtClean="0"/>
                  <a:t>: 10      count : 10000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88" y="1886989"/>
                <a:ext cx="5336772" cy="2308324"/>
              </a:xfrm>
              <a:prstGeom prst="rect">
                <a:avLst/>
              </a:prstGeom>
              <a:blipFill>
                <a:blip r:embed="rId5" cstate="print"/>
                <a:stretch>
                  <a:fillRect l="-1029" t="-1587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99455" y="6350924"/>
            <a:ext cx="648953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draw from the discrete Gaussian draw over</a:t>
            </a:r>
            <a:r>
              <a:rPr lang="en-US" altLang="zh-CN" dirty="0"/>
              <a:t> </a:t>
            </a:r>
            <a:r>
              <a:rPr lang="en-US" altLang="zh-CN" dirty="0" smtClean="0"/>
              <a:t>[-10</a:t>
            </a:r>
            <a:r>
              <a:rPr lang="el-GR" altLang="zh-CN" dirty="0" smtClean="0"/>
              <a:t>σ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10</a:t>
            </a:r>
            <a:r>
              <a:rPr lang="el-GR" altLang="zh-CN" dirty="0" smtClean="0"/>
              <a:t>σ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6010102"/>
            <a:ext cx="468837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787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The scheme of Fan and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Vercauteren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80998" y="5394580"/>
            <a:ext cx="376976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http://www.sagemath.org/</a:t>
            </a:r>
            <a:endParaRPr lang="zh-CN" altLang="en-US" dirty="0"/>
          </a:p>
        </p:txBody>
      </p:sp>
      <p:pic>
        <p:nvPicPr>
          <p:cNvPr id="7" name="图片 6" descr="QQ截图201807160342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047" y="1576619"/>
            <a:ext cx="8761905" cy="370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787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168</Words>
  <Application>Microsoft Office PowerPoint</Application>
  <PresentationFormat>自定义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2018-07-16</vt:lpstr>
      <vt:lpstr>CONTENT</vt:lpstr>
      <vt:lpstr>The scheme of Fan and Vercauteren</vt:lpstr>
      <vt:lpstr>The scheme of Fan and Vercauteren</vt:lpstr>
      <vt:lpstr>The scheme of Fan and Vercauteren</vt:lpstr>
      <vt:lpstr>The scheme of Fan and Vercauteren</vt:lpstr>
      <vt:lpstr>The scheme of Fan and Vercauteren</vt:lpstr>
      <vt:lpstr>The scheme of Fan and Vercauteren</vt:lpstr>
      <vt:lpstr>The scheme of Fan and Vercauteren</vt:lpstr>
      <vt:lpstr>Rejection Sampling for Discrete Gaussian on Z</vt:lpstr>
      <vt:lpstr> </vt:lpstr>
      <vt:lpstr>Rejection Sampling for Discrete Gaussian on Z</vt:lpstr>
      <vt:lpstr>The scheme of Fan and Vercauteren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Administrator</cp:lastModifiedBy>
  <cp:revision>113</cp:revision>
  <dcterms:created xsi:type="dcterms:W3CDTF">2018-07-01T05:46:43Z</dcterms:created>
  <dcterms:modified xsi:type="dcterms:W3CDTF">2018-07-15T20:17:17Z</dcterms:modified>
</cp:coreProperties>
</file>