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2018/7/23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2018-07-23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Gentry’s Bootstrapping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Bootstrapping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Idea: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We could refresh a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 if we could completely decrypt it.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We  do decrypt the </a:t>
            </a:r>
            <a:r>
              <a:rPr lang="en-US" altLang="zh-CN" dirty="0" err="1" smtClean="0"/>
              <a:t>ciphertext</a:t>
            </a:r>
            <a:r>
              <a:rPr lang="en-US" altLang="zh-CN" dirty="0" smtClean="0"/>
              <a:t>, but </a:t>
            </a:r>
            <a:r>
              <a:rPr lang="en-US" altLang="zh-CN" dirty="0" err="1" smtClean="0"/>
              <a:t>homomorphically</a:t>
            </a:r>
            <a:r>
              <a:rPr lang="en-US" altLang="zh-CN" dirty="0" smtClean="0"/>
              <a:t>!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Gentry’s Bootstrapping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Bootstrapping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R</a:t>
            </a:r>
            <a:r>
              <a:rPr lang="en-US" altLang="zh-CN" dirty="0" err="1" smtClean="0"/>
              <a:t>ecrypt</a:t>
            </a:r>
            <a:r>
              <a:rPr lang="en-US" altLang="zh-CN" dirty="0" smtClean="0"/>
              <a:t>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66" y="3064884"/>
            <a:ext cx="8546823" cy="19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Gentry’s Bootstrapping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Bootstrapping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err="1"/>
                  <a:t>R</a:t>
                </a:r>
                <a:r>
                  <a:rPr lang="en-US" altLang="zh-CN" dirty="0" err="1" smtClean="0"/>
                  <a:t>ecrypt</a:t>
                </a:r>
                <a:r>
                  <a:rPr lang="en-US" altLang="zh-CN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𝐷𝑒𝑐𝑟𝑦𝑝𝑡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𝐸𝑛𝑐𝑟𝑦𝑝𝑡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  <a:blipFill>
                <a:blip r:embed="rId2"/>
                <a:stretch>
                  <a:fillRect l="-1151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Gentry’s Bootstrapping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Bootstrapping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Efficiency: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the complexity of bootstrapping is inherently at least the complexity of decryption times the bit length of the individual </a:t>
            </a:r>
            <a:r>
              <a:rPr lang="en-US" altLang="zh-CN" dirty="0" err="1" smtClean="0"/>
              <a:t>ciphertexts</a:t>
            </a:r>
            <a:r>
              <a:rPr lang="en-US" altLang="zh-CN" dirty="0" smtClean="0"/>
              <a:t> that are used to encrypt the bits of the secret key.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8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BGV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/>
              <a:t>Leveled) Fully Homomorphic Encryption without </a:t>
            </a:r>
            <a:r>
              <a:rPr lang="en-US" altLang="zh-CN" dirty="0" smtClean="0"/>
              <a:t>Bootstrapping.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Brakerski</a:t>
            </a:r>
            <a:r>
              <a:rPr lang="en-US" altLang="zh-CN" dirty="0" smtClean="0"/>
              <a:t>, </a:t>
            </a:r>
            <a:r>
              <a:rPr lang="en-US" altLang="zh-CN" dirty="0"/>
              <a:t>Craig </a:t>
            </a:r>
            <a:r>
              <a:rPr lang="en-US" altLang="zh-CN" dirty="0" smtClean="0"/>
              <a:t>Gentry,</a:t>
            </a:r>
            <a:r>
              <a:rPr lang="en-US" altLang="zh-CN" dirty="0"/>
              <a:t> Vinod </a:t>
            </a:r>
            <a:r>
              <a:rPr lang="en-US" altLang="zh-CN" dirty="0" err="1" smtClean="0"/>
              <a:t>Vaikuntanathan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HElib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, make)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Shai </a:t>
            </a:r>
            <a:r>
              <a:rPr lang="en-US" altLang="zh-CN" dirty="0" err="1"/>
              <a:t>Halevi</a:t>
            </a:r>
            <a:r>
              <a:rPr lang="en-US" altLang="zh-CN" dirty="0"/>
              <a:t> and Victor </a:t>
            </a:r>
            <a:r>
              <a:rPr lang="en-US" altLang="zh-CN" dirty="0" err="1"/>
              <a:t>Shoup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94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BGV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4156" cy="4899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/>
              <a:t>Leveled) Fully Homomorphic Encryption without </a:t>
            </a:r>
            <a:r>
              <a:rPr lang="en-US" altLang="zh-CN" dirty="0" smtClean="0"/>
              <a:t>Bootstrapping.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Zvika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Brakerski</a:t>
            </a:r>
            <a:r>
              <a:rPr lang="en-US" altLang="zh-CN" dirty="0" smtClean="0"/>
              <a:t>, </a:t>
            </a:r>
            <a:r>
              <a:rPr lang="en-US" altLang="zh-CN" dirty="0"/>
              <a:t>Craig </a:t>
            </a:r>
            <a:r>
              <a:rPr lang="en-US" altLang="zh-CN" dirty="0" smtClean="0"/>
              <a:t>Gentry,</a:t>
            </a:r>
            <a:r>
              <a:rPr lang="en-US" altLang="zh-CN" dirty="0"/>
              <a:t> Vinod </a:t>
            </a:r>
            <a:r>
              <a:rPr lang="en-US" altLang="zh-CN" dirty="0" err="1" smtClean="0"/>
              <a:t>Vaikuntanathan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LWE or Ring </a:t>
            </a:r>
            <a:r>
              <a:rPr lang="en-US" altLang="zh-CN" dirty="0" smtClean="0"/>
              <a:t>LWE: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FV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Modulus Switching(developed by B. and V.)</a:t>
            </a:r>
          </a:p>
        </p:txBody>
      </p:sp>
    </p:spTree>
    <p:extLst>
      <p:ext uri="{BB962C8B-B14F-4D97-AF65-F5344CB8AC3E}">
        <p14:creationId xmlns:p14="http://schemas.microsoft.com/office/powerpoint/2010/main" val="35284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Rivest</a:t>
            </a:r>
            <a:r>
              <a:rPr lang="zh-CN" altLang="zh-CN" dirty="0"/>
              <a:t>、</a:t>
            </a:r>
            <a:r>
              <a:rPr lang="en-US" altLang="zh-CN" dirty="0" err="1"/>
              <a:t>Adleman</a:t>
            </a:r>
            <a:r>
              <a:rPr lang="zh-CN" altLang="zh-CN" dirty="0"/>
              <a:t>和</a:t>
            </a:r>
            <a:r>
              <a:rPr lang="en-US" altLang="zh-CN" dirty="0" err="1"/>
              <a:t>Dertouzos</a:t>
            </a:r>
            <a:r>
              <a:rPr lang="zh-CN" altLang="zh-CN" dirty="0"/>
              <a:t>于</a:t>
            </a:r>
            <a:r>
              <a:rPr lang="en-US" altLang="zh-CN" dirty="0"/>
              <a:t>1978</a:t>
            </a:r>
            <a:r>
              <a:rPr lang="zh-CN" altLang="zh-CN" dirty="0"/>
              <a:t>年提出了同态加密的思想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随后</a:t>
            </a:r>
            <a:r>
              <a:rPr lang="zh-CN" altLang="zh-CN" dirty="0"/>
              <a:t>很多只支持乘法或加法的方案被人们发现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 smtClean="0"/>
              <a:t>支持</a:t>
            </a:r>
            <a:r>
              <a:rPr lang="zh-CN" altLang="zh-CN" dirty="0"/>
              <a:t>乘法的</a:t>
            </a:r>
            <a:r>
              <a:rPr lang="en-US" altLang="zh-CN" dirty="0"/>
              <a:t>RSA(1978)</a:t>
            </a:r>
            <a:r>
              <a:rPr lang="zh-CN" altLang="zh-CN" dirty="0"/>
              <a:t>和</a:t>
            </a:r>
            <a:r>
              <a:rPr lang="en-US" altLang="zh-CN" dirty="0" err="1"/>
              <a:t>ELGamal</a:t>
            </a:r>
            <a:r>
              <a:rPr lang="en-US" altLang="zh-CN" dirty="0"/>
              <a:t>(1985)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dirty="0" smtClean="0"/>
              <a:t>支持</a:t>
            </a:r>
            <a:r>
              <a:rPr lang="zh-CN" altLang="zh-CN" dirty="0"/>
              <a:t>加法的</a:t>
            </a:r>
            <a:r>
              <a:rPr lang="en-US" altLang="zh-CN" dirty="0" err="1"/>
              <a:t>Goldwasser-Micali</a:t>
            </a:r>
            <a:r>
              <a:rPr lang="en-US" altLang="zh-CN" dirty="0"/>
              <a:t>(1982)</a:t>
            </a:r>
            <a:r>
              <a:rPr lang="zh-CN" altLang="zh-CN" dirty="0"/>
              <a:t>和</a:t>
            </a:r>
            <a:r>
              <a:rPr lang="en-US" altLang="zh-CN" dirty="0" err="1"/>
              <a:t>Paillier</a:t>
            </a:r>
            <a:r>
              <a:rPr lang="en-US" altLang="zh-CN" dirty="0"/>
              <a:t>(1999)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4789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 smtClean="0"/>
                  <a:t>直到</a:t>
                </a:r>
                <a:r>
                  <a:rPr lang="en-US" altLang="zh-CN" dirty="0"/>
                  <a:t>2009</a:t>
                </a:r>
                <a:r>
                  <a:rPr lang="zh-CN" altLang="zh-CN" dirty="0"/>
                  <a:t>年，</a:t>
                </a:r>
                <a:r>
                  <a:rPr lang="en-US" altLang="zh-CN" dirty="0"/>
                  <a:t>Gentry</a:t>
                </a:r>
                <a:r>
                  <a:rPr lang="zh-CN" altLang="zh-CN" dirty="0"/>
                  <a:t>在他的博士论文中阐述了同时支持任意次数的加法和乘法的</a:t>
                </a:r>
                <a:r>
                  <a:rPr lang="zh-CN" altLang="zh-CN" dirty="0" smtClean="0"/>
                  <a:t>同态加密</a:t>
                </a:r>
                <a:r>
                  <a:rPr lang="zh-CN" altLang="zh-CN" dirty="0"/>
                  <a:t>方案是可以实现</a:t>
                </a:r>
                <a:r>
                  <a:rPr lang="zh-CN" altLang="zh-CN" dirty="0" smtClean="0"/>
                  <a:t>的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理想格（</a:t>
                </a:r>
                <a:r>
                  <a:rPr lang="en-US" altLang="zh-CN" dirty="0" smtClean="0"/>
                  <a:t>ideal lattice</a:t>
                </a:r>
                <a:r>
                  <a:rPr lang="zh-CN" altLang="en-US" dirty="0" smtClean="0"/>
                  <a:t>）：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Ideal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An ideal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of  a 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is a nonempty subset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with …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Lattice: …Groups of the third type listed above are called lattices.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 lattice L in the 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is generated, or spanned by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if every element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 can be written as an integer combination of elements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早期的实现方案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 smtClean="0"/>
              <a:t>直到</a:t>
            </a:r>
            <a:r>
              <a:rPr lang="en-US" altLang="zh-CN" dirty="0"/>
              <a:t>2009</a:t>
            </a:r>
            <a:r>
              <a:rPr lang="zh-CN" altLang="zh-CN" dirty="0"/>
              <a:t>年，</a:t>
            </a:r>
            <a:r>
              <a:rPr lang="en-US" altLang="zh-CN" dirty="0"/>
              <a:t>Gentry</a:t>
            </a:r>
            <a:r>
              <a:rPr lang="zh-CN" altLang="zh-CN" dirty="0"/>
              <a:t>在他的博士论文中阐述了同时支持任意次数的加法和乘法的</a:t>
            </a:r>
            <a:r>
              <a:rPr lang="zh-CN" altLang="zh-CN" dirty="0" smtClean="0"/>
              <a:t>同态加密</a:t>
            </a:r>
            <a:r>
              <a:rPr lang="zh-CN" altLang="zh-CN" dirty="0"/>
              <a:t>方案是可以实现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Gentry's construction consists of several </a:t>
            </a:r>
            <a:r>
              <a:rPr lang="en-US" altLang="zh-CN" dirty="0" smtClean="0"/>
              <a:t>steps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First we construct a somewhat homomorphic scheme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Next we need to “squash” the decryption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Finally we can apply a “bootstrapping” transformation to obtain a FHE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55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+mn-ea"/>
                <a:cs typeface="+mn-cs"/>
              </a:rPr>
              <a:t>目前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已有的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两个实现方案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FV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:      SEAL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BGV</a:t>
            </a:r>
            <a:r>
              <a:rPr lang="zh-CN" altLang="zh-CN" dirty="0" smtClean="0"/>
              <a:t>方案</a:t>
            </a:r>
            <a:r>
              <a:rPr lang="en-US" altLang="zh-CN" dirty="0" smtClean="0"/>
              <a:t>: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HElib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41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FV</a:t>
            </a:r>
            <a:r>
              <a:rPr lang="zh-CN" altLang="en-US" dirty="0" smtClean="0"/>
              <a:t>方案的安全性基于</a:t>
            </a:r>
            <a:r>
              <a:rPr lang="zh-CN" altLang="en-US" dirty="0"/>
              <a:t>多项式环上容错学习</a:t>
            </a:r>
            <a:r>
              <a:rPr lang="en-US" altLang="zh-CN" dirty="0"/>
              <a:t>(R-LWE)</a:t>
            </a:r>
            <a:r>
              <a:rPr lang="zh-CN" altLang="en-US" dirty="0"/>
              <a:t>的计算困难性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公开密钥密码机制       </a:t>
            </a:r>
            <a:r>
              <a:rPr lang="en-US" altLang="zh-CN" dirty="0"/>
              <a:t>NP</a:t>
            </a:r>
            <a:r>
              <a:rPr lang="zh-CN" altLang="zh-CN" dirty="0"/>
              <a:t>完全问题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1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6001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zh-CN" dirty="0" smtClean="0"/>
                  <a:t>容错学习难题</a:t>
                </a:r>
                <a:r>
                  <a:rPr lang="en-US" altLang="zh-CN" dirty="0"/>
                  <a:t>(LWE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标记</a:t>
                </a:r>
                <a:r>
                  <a:rPr lang="en-US" altLang="zh-CN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dirty="0"/>
                  <a:t>是一个整数集合，并且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是一个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是从满足离散高斯分布的整数集合中随机抽取的一个整数。</a:t>
                </a:r>
              </a:p>
              <a:p>
                <a:pPr marL="0" indent="0">
                  <a:buNone/>
                </a:pPr>
                <a:r>
                  <a:rPr lang="zh-CN" altLang="zh-CN" dirty="0" smtClean="0"/>
                  <a:t>已知：一</a:t>
                </a:r>
                <a:r>
                  <a:rPr lang="zh-CN" altLang="zh-CN" dirty="0"/>
                  <a:t>个从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中按照均匀分布抽取的随机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 ~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:r>
                  <a:rPr lang="zh-CN" altLang="zh-CN" dirty="0" smtClean="0"/>
                  <a:t>用</a:t>
                </a:r>
                <a:r>
                  <a:rPr lang="zh-CN" altLang="zh-CN" dirty="0"/>
                  <a:t>此</a:t>
                </a:r>
                <a:r>
                  <a:rPr lang="zh-CN" altLang="zh-CN" dirty="0" smtClean="0"/>
                  <a:t>向量形成</a:t>
                </a:r>
                <a:r>
                  <a:rPr lang="zh-CN" altLang="zh-CN" dirty="0"/>
                  <a:t>一个有噪声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的内积等式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=&lt;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&gt;+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给定：若干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=&lt;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&gt;+</m:t>
                        </m:r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问题：求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≈&lt;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zh-CN" dirty="0"/>
                  <a:t>的解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600113"/>
              </a:xfrm>
              <a:blipFill>
                <a:blip r:embed="rId2"/>
                <a:stretch>
                  <a:fillRect l="-1151" t="-2384" b="-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环上</a:t>
                </a:r>
                <a:r>
                  <a:rPr lang="zh-CN" altLang="zh-CN" dirty="0" smtClean="0"/>
                  <a:t>容错学习难题</a:t>
                </a:r>
                <a:r>
                  <a:rPr lang="en-US" altLang="zh-CN" dirty="0"/>
                  <a:t>(LWE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标记</a:t>
                </a:r>
                <a:r>
                  <a:rPr lang="en-US" altLang="zh-CN" dirty="0" smtClean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dirty="0"/>
                  <a:t>是一个整数集合，并且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dirty="0"/>
                  <a:t>是一个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/>
                  <a:t>维向量。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en-US" altLang="zh-CN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是从满足离散高斯分布的整数集合中随机抽取的一个整数。</a:t>
                </a:r>
              </a:p>
              <a:p>
                <a:pPr marL="0" indent="0">
                  <a:buNone/>
                </a:pPr>
                <a:r>
                  <a:rPr lang="zh-CN" altLang="zh-CN" dirty="0" smtClean="0"/>
                  <a:t>已知：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dirty="0"/>
                  <a:t>是从均匀分布中抽取的随机变量，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dirty="0"/>
                  <a:t>的结果被一些小的随机变量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dirty="0"/>
                  <a:t>所干扰，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zh-CN" dirty="0"/>
                  <a:t>通常抽取自一个固定的概率分布（比如高斯分布）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给定：若干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问题：</a:t>
                </a:r>
                <a:r>
                  <a:rPr lang="zh-CN" altLang="zh-CN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  <a:blipFill>
                <a:blip r:embed="rId2"/>
                <a:stretch>
                  <a:fillRect l="-1151" t="-2239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5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+mn-lt"/>
                <a:ea typeface="+mn-ea"/>
                <a:cs typeface="+mn-cs"/>
              </a:rPr>
              <a:t>FV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方案的</a:t>
            </a:r>
            <a:r>
              <a:rPr lang="zh-CN" altLang="en-US" sz="2400" dirty="0" smtClean="0">
                <a:latin typeface="+mn-lt"/>
                <a:ea typeface="+mn-ea"/>
                <a:cs typeface="+mn-cs"/>
              </a:rPr>
              <a:t>安全性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遇到过的问题：</a:t>
                </a: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dirty="0" smtClean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是系数为整数、以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zh-CN" dirty="0"/>
                  <a:t>为模的多项式环</a:t>
                </a:r>
                <a:r>
                  <a:rPr lang="zh-CN" altLang="zh-CN" dirty="0" smtClean="0"/>
                  <a:t>集合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 ∈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</a:t>
                </a:r>
                <a:r>
                  <a:rPr lang="zh-CN" altLang="en-US" dirty="0" smtClean="0"/>
                  <a:t>商环                          生成的多项式度数小于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离散高斯分布                       </a:t>
                </a:r>
                <a:r>
                  <a:rPr lang="en-US" altLang="zh-CN" dirty="0" smtClean="0"/>
                  <a:t>Gentry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4156" cy="4899372"/>
              </a:xfrm>
              <a:blipFill>
                <a:blip r:embed="rId2"/>
                <a:stretch>
                  <a:fillRect l="-1151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0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440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Wingdings</vt:lpstr>
      <vt:lpstr>Office 主题​​</vt:lpstr>
      <vt:lpstr>2018-07-23</vt:lpstr>
      <vt:lpstr>早期的实现方案</vt:lpstr>
      <vt:lpstr>早期的实现方案</vt:lpstr>
      <vt:lpstr>早期的实现方案</vt:lpstr>
      <vt:lpstr>目前已有的两个实现方案</vt:lpstr>
      <vt:lpstr>FV方案的安全性</vt:lpstr>
      <vt:lpstr>FV方案的安全性</vt:lpstr>
      <vt:lpstr>FV方案的安全性</vt:lpstr>
      <vt:lpstr>FV方案的安全性</vt:lpstr>
      <vt:lpstr>Gentry’s Bootstrapping</vt:lpstr>
      <vt:lpstr>Gentry’s Bootstrapping</vt:lpstr>
      <vt:lpstr>Gentry’s Bootstrapping</vt:lpstr>
      <vt:lpstr>Gentry’s Bootstrapping</vt:lpstr>
      <vt:lpstr>BGV方案</vt:lpstr>
      <vt:lpstr>BGV方案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孙黎月</cp:lastModifiedBy>
  <cp:revision>155</cp:revision>
  <dcterms:created xsi:type="dcterms:W3CDTF">2018-07-01T05:46:43Z</dcterms:created>
  <dcterms:modified xsi:type="dcterms:W3CDTF">2018-07-23T01:00:04Z</dcterms:modified>
</cp:coreProperties>
</file>