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82" r:id="rId3"/>
    <p:sldId id="315" r:id="rId4"/>
    <p:sldId id="314" r:id="rId5"/>
    <p:sldId id="317" r:id="rId6"/>
    <p:sldId id="319" r:id="rId7"/>
    <p:sldId id="318" r:id="rId8"/>
    <p:sldId id="320" r:id="rId9"/>
    <p:sldId id="321" r:id="rId10"/>
    <p:sldId id="322" r:id="rId11"/>
    <p:sldId id="323" r:id="rId12"/>
    <p:sldId id="324" r:id="rId13"/>
    <p:sldId id="326" r:id="rId14"/>
    <p:sldId id="327" r:id="rId15"/>
    <p:sldId id="328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2F62BB-C9B6-4385-9DF9-676E5F114774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DA04D-A11A-4067-A70F-B8698DB96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428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782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81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883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169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899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809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548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873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319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986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740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8F0F2-F3DA-4B16-A7D6-5779516FFE19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401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2018-09-17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186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680767" cy="5032375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p"/>
                </a:pPr>
                <a:r>
                  <a:rPr lang="en-US" altLang="zh-CN" dirty="0" smtClean="0"/>
                  <a:t>Fisher's </a:t>
                </a:r>
                <a:r>
                  <a:rPr lang="en-US" altLang="zh-CN" dirty="0"/>
                  <a:t>Linear Discriminant(FLD) </a:t>
                </a:r>
                <a:r>
                  <a:rPr lang="en-US" altLang="zh-CN" dirty="0" smtClean="0"/>
                  <a:t>Classier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  want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 to be large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and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dirty="0" smtClean="0"/>
                  <a:t>    to be small</a:t>
                </a:r>
              </a:p>
              <a:p>
                <a:pPr marL="0" indent="0">
                  <a:buNone/>
                </a:pPr>
                <a:endParaRPr lang="en-US" altLang="zh-CN" b="1" dirty="0"/>
              </a:p>
              <a:p>
                <a:pPr marL="0" indent="0">
                  <a:buNone/>
                </a:pPr>
                <a:endParaRPr lang="en-US" altLang="zh-CN" b="1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Introduction to Machine Learning (2</a:t>
                </a:r>
                <a:r>
                  <a:rPr lang="en-US" altLang="zh-CN" baseline="30000" dirty="0" smtClean="0"/>
                  <a:t>nd</a:t>
                </a:r>
                <a:r>
                  <a:rPr lang="en-US" altLang="zh-CN" dirty="0" smtClean="0"/>
                  <a:t>) </a:t>
                </a:r>
                <a:r>
                  <a:rPr lang="en-US" altLang="zh-CN" dirty="0" err="1" smtClean="0"/>
                  <a:t>Ethem</a:t>
                </a:r>
                <a:r>
                  <a:rPr lang="en-US" altLang="zh-CN" dirty="0" smtClean="0"/>
                  <a:t> </a:t>
                </a:r>
                <a:r>
                  <a:rPr lang="en-US" altLang="zh-CN" dirty="0" err="1"/>
                  <a:t>Alpaydın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680767" cy="5032375"/>
              </a:xfrm>
              <a:blipFill>
                <a:blip r:embed="rId2"/>
                <a:stretch>
                  <a:fillRect l="-1043" t="-21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986" y="482474"/>
            <a:ext cx="6238875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2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4"/>
            <a:ext cx="11680767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Pattern Recognition and Machine Learning  Christopher M. Bishop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439946"/>
            <a:ext cx="10058400" cy="373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57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680767" cy="5032375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p"/>
                </a:pPr>
                <a:r>
                  <a:rPr lang="en-US" altLang="zh-CN" dirty="0" smtClean="0"/>
                  <a:t>Fisher's </a:t>
                </a:r>
                <a:r>
                  <a:rPr lang="en-US" altLang="zh-CN" dirty="0"/>
                  <a:t>Linear Discriminant(FLD) </a:t>
                </a:r>
                <a:r>
                  <a:rPr lang="en-US" altLang="zh-CN" dirty="0" smtClean="0"/>
                  <a:t>Classier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   maximizes </a:t>
                </a:r>
                <a:r>
                  <a:rPr lang="en-US" altLang="zh-CN" dirty="0"/>
                  <a:t>the separation</a:t>
                </a:r>
                <a:r>
                  <a:rPr lang="en-US" altLang="zh-CN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𝑖𝑛𝑡𝑒𝑟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𝑖𝑛𝑡𝑟𝑎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𝐷𝑤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𝐶𝑤</m:t>
                        </m:r>
                      </m:den>
                    </m:f>
                  </m:oMath>
                </a14:m>
                <a:endParaRPr lang="en-US" altLang="zh-CN" b="1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Taking </a:t>
                </a:r>
                <a:r>
                  <a:rPr lang="en-US" altLang="zh-CN" dirty="0"/>
                  <a:t>the gradient w.r.t. w </a:t>
                </a:r>
                <a:r>
                  <a:rPr lang="en-US" altLang="zh-CN" dirty="0" smtClean="0"/>
                  <a:t>and setting </a:t>
                </a:r>
                <a:r>
                  <a:rPr lang="en-US" altLang="zh-CN" dirty="0"/>
                  <a:t>it to </a:t>
                </a:r>
                <a:r>
                  <a:rPr lang="en-US" altLang="zh-CN" dirty="0" smtClean="0"/>
                  <a:t>zero.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altLang="zh-CN" dirty="0" smtClean="0"/>
                  <a:t>           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dirty="0" smtClean="0"/>
                  <a:t>    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&gt;&gt;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dirty="0" smtClean="0"/>
                  <a:t>  &gt;&gt;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</a:t>
                </a:r>
                <a:r>
                  <a:rPr lang="en-US" altLang="zh-CN" dirty="0"/>
                  <a:t>cost </a:t>
                </a:r>
                <a:r>
                  <a:rPr lang="en-US" altLang="zh-CN" dirty="0" smtClean="0"/>
                  <a:t>function 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𝐶𝑤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dirty="0" smtClean="0"/>
                  <a:t>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b="0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zh-CN" altLang="en-US" b="0" i="1" dirty="0" smtClean="0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use </a:t>
                </a:r>
                <a:r>
                  <a:rPr lang="en-US" altLang="zh-CN" dirty="0"/>
                  <a:t>gradient descent to </a:t>
                </a:r>
                <a:r>
                  <a:rPr lang="en-US" altLang="zh-CN" dirty="0" smtClean="0"/>
                  <a:t>find </a:t>
                </a:r>
                <a:r>
                  <a:rPr lang="en-US" altLang="zh-CN" dirty="0"/>
                  <a:t>the </a:t>
                </a:r>
                <a:r>
                  <a:rPr lang="en-US" altLang="zh-CN" dirty="0" smtClean="0"/>
                  <a:t>solution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680767" cy="5032375"/>
              </a:xfrm>
              <a:blipFill>
                <a:blip r:embed="rId2"/>
                <a:stretch>
                  <a:fillRect l="-887" t="-21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908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680767" cy="5032375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p"/>
                </a:pPr>
                <a:r>
                  <a:rPr lang="en-US" altLang="zh-CN" dirty="0" smtClean="0"/>
                  <a:t>Fisher's </a:t>
                </a:r>
                <a:r>
                  <a:rPr lang="en-US" altLang="zh-CN" dirty="0"/>
                  <a:t>Linear Discriminant(FLD) </a:t>
                </a:r>
                <a:r>
                  <a:rPr lang="en-US" altLang="zh-CN" dirty="0" smtClean="0"/>
                  <a:t>Classier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   use </a:t>
                </a:r>
                <a:r>
                  <a:rPr lang="en-US" altLang="zh-CN" dirty="0"/>
                  <a:t>gradient descent to </a:t>
                </a:r>
                <a:r>
                  <a:rPr lang="en-US" altLang="zh-CN" dirty="0" smtClean="0"/>
                  <a:t>find </a:t>
                </a:r>
                <a:r>
                  <a:rPr lang="en-US" altLang="zh-CN" dirty="0"/>
                  <a:t>the </a:t>
                </a:r>
                <a:r>
                  <a:rPr lang="en-US" altLang="zh-CN" dirty="0" smtClean="0"/>
                  <a:t>solution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defining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zh-CN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𝒅</m:t>
                      </m:r>
                    </m:oMath>
                  </m:oMathPara>
                </a14:m>
                <a:endParaRPr lang="en-US" altLang="zh-CN" b="1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This </a:t>
                </a:r>
                <a:r>
                  <a:rPr lang="en-US" altLang="zh-CN" dirty="0"/>
                  <a:t>series converges </a:t>
                </a:r>
                <a:r>
                  <a:rPr lang="en-US" altLang="zh-CN" dirty="0" smtClean="0"/>
                  <a:t>if ……,</a:t>
                </a:r>
                <a:r>
                  <a:rPr lang="en-US" altLang="zh-CN" dirty="0"/>
                  <a:t> 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which </a:t>
                </a:r>
                <a:r>
                  <a:rPr lang="en-US" altLang="zh-CN" dirty="0"/>
                  <a:t>can be ensured by choosing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altLang="zh-CN" dirty="0" smtClean="0"/>
                  <a:t> sufficiently small.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   </a:t>
                </a:r>
                <a:endParaRPr lang="en-US" altLang="zh-CN" b="1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680767" cy="5032375"/>
              </a:xfrm>
              <a:blipFill>
                <a:blip r:embed="rId2"/>
                <a:stretch>
                  <a:fillRect l="-887" t="-21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850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680767" cy="5032375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p"/>
                </a:pPr>
                <a:r>
                  <a:rPr lang="en-US" altLang="zh-CN" dirty="0" smtClean="0"/>
                  <a:t>Fisher's </a:t>
                </a:r>
                <a:r>
                  <a:rPr lang="en-US" altLang="zh-CN" dirty="0"/>
                  <a:t>Linear Discriminant(FLD) </a:t>
                </a:r>
                <a:r>
                  <a:rPr lang="en-US" altLang="zh-CN" dirty="0" smtClean="0"/>
                  <a:t>Classier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dirty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𝒅</m:t>
                      </m:r>
                    </m:oMath>
                  </m:oMathPara>
                </a14:m>
                <a:endParaRPr lang="en-US" altLang="zh-CN" b="1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When 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altLang="zh-CN" dirty="0"/>
                  <a:t>&lt; </a:t>
                </a:r>
                <a:r>
                  <a:rPr lang="en-US" altLang="zh-CN" dirty="0" smtClean="0"/>
                  <a:t>1</a:t>
                </a:r>
                <a:r>
                  <a:rPr lang="en-US" altLang="zh-CN" dirty="0"/>
                  <a:t> 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p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dirty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altLang="zh-CN" b="1" dirty="0" smtClean="0"/>
              </a:p>
              <a:p>
                <a:pPr marL="0" indent="0">
                  <a:buNone/>
                </a:pPr>
                <a:r>
                  <a:rPr lang="en-US" altLang="zh-CN" b="1" dirty="0"/>
                  <a:t> </a:t>
                </a:r>
                <a:r>
                  <a:rPr lang="en-US" altLang="zh-CN" b="1" dirty="0" smtClean="0"/>
                  <a:t>       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𝒁</m:t>
                    </m:r>
                  </m:oMath>
                </a14:m>
                <a:endParaRPr lang="en-US" altLang="zh-CN" b="1" dirty="0" smtClean="0"/>
              </a:p>
              <a:p>
                <a:pPr marL="0" indent="0">
                  <a:buNone/>
                </a:pPr>
                <a:endParaRPr lang="en-US" altLang="zh-CN" b="1" dirty="0"/>
              </a:p>
              <a:p>
                <a:pPr marL="0" indent="0">
                  <a:buNone/>
                </a:pPr>
                <a:r>
                  <a:rPr lang="en-US" altLang="zh-CN" dirty="0" smtClean="0"/>
                  <a:t>  resulting </a:t>
                </a:r>
                <a:r>
                  <a:rPr lang="en-US" altLang="zh-CN" dirty="0"/>
                  <a:t>in the score function being a multiple of 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the original </a:t>
                </a:r>
                <a:r>
                  <a:rPr lang="en-US" altLang="zh-CN" dirty="0"/>
                  <a:t>score function.</a:t>
                </a:r>
                <a:endParaRPr lang="en-US" altLang="zh-CN" b="1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680767" cy="5032375"/>
              </a:xfrm>
              <a:blipFill>
                <a:blip r:embed="rId2"/>
                <a:stretch>
                  <a:fillRect l="-887" t="-21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728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4"/>
            <a:ext cx="11680767" cy="50323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dirty="0" err="1" smtClean="0"/>
              <a:t>HElib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/>
              <a:t>Logistic Regression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4989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1124156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ML </a:t>
            </a:r>
            <a:r>
              <a:rPr lang="en-US" altLang="zh-CN" dirty="0" err="1" smtClean="0"/>
              <a:t>Condential</a:t>
            </a:r>
            <a:r>
              <a:rPr lang="en-US" altLang="zh-CN" dirty="0" smtClean="0"/>
              <a:t>: Machine </a:t>
            </a:r>
            <a:r>
              <a:rPr lang="en-US" altLang="zh-CN" dirty="0"/>
              <a:t>Learning on Encrypted </a:t>
            </a:r>
            <a:r>
              <a:rPr lang="en-US" altLang="zh-CN" dirty="0" smtClean="0"/>
              <a:t>Data</a:t>
            </a:r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Thore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Graepel</a:t>
            </a:r>
            <a:r>
              <a:rPr lang="en-US" altLang="zh-CN" dirty="0" smtClean="0"/>
              <a:t>, </a:t>
            </a:r>
            <a:r>
              <a:rPr lang="en-US" altLang="zh-CN" dirty="0"/>
              <a:t>Kristin </a:t>
            </a:r>
            <a:r>
              <a:rPr lang="en-US" altLang="zh-CN" dirty="0" err="1" smtClean="0"/>
              <a:t>Lauter</a:t>
            </a:r>
            <a:r>
              <a:rPr lang="en-US" altLang="zh-CN" dirty="0" smtClean="0"/>
              <a:t>, </a:t>
            </a:r>
            <a:r>
              <a:rPr lang="en-US" altLang="zh-CN" dirty="0"/>
              <a:t>and Michael </a:t>
            </a:r>
            <a:r>
              <a:rPr lang="en-US" altLang="zh-CN" dirty="0" err="1" smtClean="0"/>
              <a:t>Naehrig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 smtClean="0"/>
              <a:t>ML Confidential Protocol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 smtClean="0"/>
              <a:t>Linear </a:t>
            </a:r>
            <a:r>
              <a:rPr lang="en-US" altLang="zh-CN" dirty="0"/>
              <a:t>Means (LM) </a:t>
            </a:r>
            <a:r>
              <a:rPr lang="en-US" altLang="zh-CN" dirty="0" smtClean="0"/>
              <a:t>Classier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 smtClean="0"/>
              <a:t> Fisher's </a:t>
            </a:r>
            <a:r>
              <a:rPr lang="en-US" altLang="zh-CN" dirty="0"/>
              <a:t>Linear </a:t>
            </a:r>
            <a:r>
              <a:rPr lang="en-US" altLang="zh-CN" dirty="0" smtClean="0"/>
              <a:t>Discriminant(FLD</a:t>
            </a:r>
            <a:r>
              <a:rPr lang="en-US" altLang="zh-CN" dirty="0"/>
              <a:t>) </a:t>
            </a:r>
            <a:r>
              <a:rPr lang="en-US" altLang="zh-CN" dirty="0" smtClean="0"/>
              <a:t>Classier</a:t>
            </a:r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on </a:t>
            </a:r>
            <a:r>
              <a:rPr lang="en-US" altLang="zh-CN" dirty="0"/>
              <a:t>a publicly available data </a:t>
            </a:r>
            <a:r>
              <a:rPr lang="en-US" altLang="zh-CN" dirty="0" smtClean="0"/>
              <a:t>set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00853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1124156" cy="50323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dirty="0" smtClean="0"/>
              <a:t>ML Confidential Protocol</a:t>
            </a:r>
          </a:p>
          <a:p>
            <a:pPr marL="0" indent="0">
              <a:buNone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 smtClean="0"/>
              <a:t>Key Generation: The Data Owner executes the </a:t>
            </a:r>
            <a:r>
              <a:rPr lang="en-US" altLang="zh-CN" dirty="0" err="1" smtClean="0"/>
              <a:t>HE.Keygen</a:t>
            </a:r>
            <a:r>
              <a:rPr lang="en-US" altLang="zh-CN" dirty="0" smtClean="0"/>
              <a:t> algorithm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publishes the public key, securely stores the private key locally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 smtClean="0"/>
              <a:t>Encryption and Upload of Training Data: … encrypt preprocessed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version of the training set data, i.e. sufficient statistics  </a:t>
            </a:r>
          </a:p>
          <a:p>
            <a:pPr marL="0" indent="0">
              <a:buNone/>
            </a:pPr>
            <a:r>
              <a:rPr lang="en-US" altLang="zh-CN" dirty="0" smtClean="0"/>
              <a:t>Training:</a:t>
            </a:r>
          </a:p>
          <a:p>
            <a:pPr marL="0" indent="0">
              <a:buNone/>
            </a:pPr>
            <a:r>
              <a:rPr lang="en-US" altLang="zh-CN" dirty="0" smtClean="0"/>
              <a:t>Classification:</a:t>
            </a:r>
          </a:p>
          <a:p>
            <a:pPr marL="0" indent="0">
              <a:buNone/>
            </a:pPr>
            <a:r>
              <a:rPr lang="en-US" altLang="zh-CN" dirty="0" smtClean="0"/>
              <a:t>Verification of the Learned Model: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2642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124156" cy="4351338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p"/>
                </a:pPr>
                <a:r>
                  <a:rPr lang="en-US" altLang="zh-CN" dirty="0" smtClean="0"/>
                  <a:t>Linear </a:t>
                </a:r>
                <a:r>
                  <a:rPr lang="en-US" altLang="zh-CN" dirty="0"/>
                  <a:t>Means (LM) </a:t>
                </a:r>
                <a:r>
                  <a:rPr lang="en-US" altLang="zh-CN" dirty="0" smtClean="0"/>
                  <a:t>Classier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determines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dirty="0"/>
                  <a:t> such that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;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smtClean="0"/>
                  <a:t>defines </a:t>
                </a:r>
                <a:r>
                  <a:rPr lang="en-US" altLang="zh-CN" dirty="0"/>
                  <a:t>a hyper-plane midway on and orthogonal to the line through the two </a:t>
                </a:r>
                <a:r>
                  <a:rPr lang="en-US" altLang="zh-CN" dirty="0" smtClean="0"/>
                  <a:t>class conditional means</a:t>
                </a:r>
                <a:r>
                  <a:rPr lang="en-US" altLang="zh-CN" dirty="0"/>
                  <a:t>. 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 smtClean="0"/>
                  <a:t>It </a:t>
                </a:r>
                <a:r>
                  <a:rPr lang="en-US" altLang="zh-CN" dirty="0"/>
                  <a:t>can be derived as the Bayes optimal decision boundary in the case that </a:t>
                </a:r>
                <a:r>
                  <a:rPr lang="en-US" altLang="zh-CN" dirty="0" smtClean="0"/>
                  <a:t>the two </a:t>
                </a:r>
                <a:r>
                  <a:rPr lang="en-US" altLang="zh-CN" dirty="0"/>
                  <a:t>class-conditional distributions have identical isotropic Gaussian </a:t>
                </a:r>
                <a:r>
                  <a:rPr lang="en-US" altLang="zh-CN" dirty="0" smtClean="0"/>
                  <a:t>distributions.  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124156" cy="4351338"/>
              </a:xfrm>
              <a:blipFill>
                <a:blip r:embed="rId2"/>
                <a:stretch>
                  <a:fillRect l="-1151" t="-2521" r="-1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866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24156" cy="5032375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p"/>
                </a:pPr>
                <a:r>
                  <a:rPr lang="en-US" altLang="zh-CN" dirty="0" smtClean="0"/>
                  <a:t>Linear </a:t>
                </a:r>
                <a:r>
                  <a:rPr lang="en-US" altLang="zh-CN" dirty="0"/>
                  <a:t>Means (LM) </a:t>
                </a:r>
                <a:r>
                  <a:rPr lang="en-US" altLang="zh-CN" dirty="0" smtClean="0"/>
                  <a:t>Classier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+1, −1</m:t>
                          </m:r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a linear classifier of the form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;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𝑠𝑖𝑔𝑛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;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;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Step 0.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1,⋯,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d>
                          <m:dPr>
                            <m:begChr m:val="|"/>
                            <m:endChr m:val="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dirty="0" smtClean="0"/>
                  <a:t> 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       the index set of training examples with label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altLang="zh-CN" dirty="0" smtClean="0"/>
                  <a:t>  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altLang="zh-CN" dirty="0"/>
                  <a:t>  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24156" cy="5032375"/>
              </a:xfrm>
              <a:blipFill>
                <a:blip r:embed="rId2"/>
                <a:stretch>
                  <a:fillRect l="-1151" t="-21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623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24156" cy="5032375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p"/>
                </a:pPr>
                <a:r>
                  <a:rPr lang="en-US" altLang="zh-CN" dirty="0" smtClean="0"/>
                  <a:t>Linear </a:t>
                </a:r>
                <a:r>
                  <a:rPr lang="en-US" altLang="zh-CN" dirty="0"/>
                  <a:t>Means (LM) </a:t>
                </a:r>
                <a:r>
                  <a:rPr lang="en-US" altLang="zh-CN" dirty="0" smtClean="0"/>
                  <a:t>Classier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+1, −1</m:t>
                          </m:r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a linear classifier of the form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;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𝑠𝑖𝑔𝑛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;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;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Step 2.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</m:oMath>
                </a14:m>
                <a:r>
                  <a:rPr lang="en-US" altLang="zh-CN" dirty="0" smtClean="0"/>
                  <a:t>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Step 3.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b="1" dirty="0" smtClean="0"/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zh-CN" b="1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altLang="zh-CN" b="1" dirty="0"/>
                  <a:t> </a:t>
                </a:r>
                <a:r>
                  <a:rPr lang="en-US" altLang="zh-CN" b="1" dirty="0" smtClean="0"/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24156" cy="5032375"/>
              </a:xfrm>
              <a:blipFill>
                <a:blip r:embed="rId2"/>
                <a:stretch>
                  <a:fillRect l="-1151" t="-21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122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24156" cy="5032375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p"/>
                </a:pPr>
                <a:r>
                  <a:rPr lang="en-US" altLang="zh-CN" dirty="0" smtClean="0"/>
                  <a:t>Linear </a:t>
                </a:r>
                <a:r>
                  <a:rPr lang="en-US" altLang="zh-CN" dirty="0"/>
                  <a:t>Means (LM) </a:t>
                </a:r>
                <a:r>
                  <a:rPr lang="en-US" altLang="zh-CN" dirty="0" smtClean="0"/>
                  <a:t>Classier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Step 3.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b="1" dirty="0" smtClean="0"/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b="1" dirty="0" smtClean="0"/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</m:oMath>
                </a14:m>
                <a:endParaRPr lang="en-US" altLang="zh-CN" b="1" dirty="0" smtClean="0"/>
              </a:p>
              <a:p>
                <a:pPr marL="0" indent="0">
                  <a:buNone/>
                </a:pPr>
                <a:endParaRPr lang="en-US" altLang="zh-CN" b="1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 smtClean="0"/>
                  <a:t>   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;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𝑠𝑖𝑔𝑛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;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 smtClean="0"/>
                  <a:t>   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;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altLang="zh-CN" b="1" dirty="0" smtClean="0"/>
              </a:p>
              <a:p>
                <a:pPr marL="0" indent="0">
                  <a:buNone/>
                </a:pPr>
                <a:endParaRPr lang="en-US" altLang="zh-CN" b="1" dirty="0"/>
              </a:p>
              <a:p>
                <a:pPr marL="0" indent="0">
                  <a:buNone/>
                </a:pPr>
                <a:r>
                  <a:rPr lang="en-US" altLang="zh-CN" b="1" dirty="0" smtClean="0"/>
                  <a:t>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</m:acc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=2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;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US" altLang="zh-CN" b="1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24156" cy="5032375"/>
              </a:xfrm>
              <a:blipFill>
                <a:blip r:embed="rId2"/>
                <a:stretch>
                  <a:fillRect l="-1151" t="-21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609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24156" cy="5032375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p"/>
                </a:pPr>
                <a:r>
                  <a:rPr lang="en-US" altLang="zh-CN" dirty="0" smtClean="0"/>
                  <a:t>Linear </a:t>
                </a:r>
                <a:r>
                  <a:rPr lang="en-US" altLang="zh-CN" dirty="0"/>
                  <a:t>Means (LM) </a:t>
                </a:r>
                <a:r>
                  <a:rPr lang="en-US" altLang="zh-CN" dirty="0" smtClean="0"/>
                  <a:t>Classier</a:t>
                </a:r>
                <a:endParaRPr lang="en-US" altLang="zh-CN" b="1" dirty="0" smtClean="0"/>
              </a:p>
              <a:p>
                <a:pPr marL="0" indent="0">
                  <a:buNone/>
                </a:pPr>
                <a:r>
                  <a:rPr lang="en-US" altLang="zh-CN" b="1" dirty="0"/>
                  <a:t> </a:t>
                </a:r>
                <a:r>
                  <a:rPr lang="en-US" altLang="zh-CN" b="1" dirty="0" smtClean="0"/>
                  <a:t>          </a:t>
                </a:r>
                <a:r>
                  <a:rPr lang="en-US" altLang="zh-CN" dirty="0" smtClean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b="1" dirty="0" smtClean="0"/>
                  <a:t> </a:t>
                </a:r>
                <a:r>
                  <a:rPr lang="en-US" altLang="zh-CN" dirty="0" smtClean="0"/>
                  <a:t>and</a:t>
                </a:r>
                <a:r>
                  <a:rPr lang="en-US" altLang="zh-CN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b="1" dirty="0" smtClean="0"/>
                  <a:t> </a:t>
                </a:r>
                <a:r>
                  <a:rPr lang="en-US" altLang="zh-CN" dirty="0" smtClean="0"/>
                  <a:t>instead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b="1" dirty="0" smtClean="0"/>
                  <a:t> </a:t>
                </a:r>
                <a:r>
                  <a:rPr lang="en-US" altLang="zh-CN" dirty="0" smtClean="0"/>
                  <a:t>and</a:t>
                </a:r>
                <a:r>
                  <a:rPr lang="en-US" altLang="zh-CN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b="1" dirty="0" smtClean="0"/>
              </a:p>
              <a:p>
                <a:pPr marL="0" indent="0">
                  <a:buNone/>
                </a:pPr>
                <a:endParaRPr lang="en-US" altLang="zh-CN" b="1" dirty="0" smtClean="0"/>
              </a:p>
              <a:p>
                <a:pPr marL="0" indent="0">
                  <a:buNone/>
                </a:pPr>
                <a:r>
                  <a:rPr lang="en-US" altLang="zh-CN" b="1" dirty="0"/>
                  <a:t> </a:t>
                </a:r>
                <a:r>
                  <a:rPr lang="en-US" altLang="zh-CN" b="1" dirty="0" smtClean="0"/>
                  <a:t>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altLang="zh-CN" b="1" dirty="0"/>
              </a:p>
              <a:p>
                <a:pPr marL="0" indent="0">
                  <a:buNone/>
                </a:pPr>
                <a:r>
                  <a:rPr lang="en-US" altLang="zh-CN" b="1" dirty="0" smtClean="0"/>
                  <a:t>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acc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altLang="zh-CN" b="1" dirty="0" smtClean="0"/>
              </a:p>
              <a:p>
                <a:pPr marL="0" indent="0">
                  <a:buNone/>
                </a:pPr>
                <a:endParaRPr lang="en-US" altLang="zh-CN" b="1" dirty="0"/>
              </a:p>
              <a:p>
                <a:pPr marL="0" indent="0">
                  <a:buNone/>
                </a:pPr>
                <a:r>
                  <a:rPr lang="en-US" altLang="zh-CN" b="1" dirty="0" smtClean="0"/>
                  <a:t>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</m:acc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=2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zh-CN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2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altLang="zh-CN" b="1" dirty="0" smtClean="0"/>
              </a:p>
              <a:p>
                <a:pPr marL="0" indent="0">
                  <a:buNone/>
                </a:pPr>
                <a:r>
                  <a:rPr lang="en-US" altLang="zh-CN" b="1" dirty="0" smtClean="0"/>
                  <a:t>                      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=2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;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US" altLang="zh-CN" b="1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𝑠𝑖𝑔𝑛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p>
                              <m:sSup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𝑠𝑖𝑔𝑛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;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</m:oMath>
                </a14:m>
                <a:endParaRPr lang="en-US" altLang="zh-CN" b="1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24156" cy="5032375"/>
              </a:xfrm>
              <a:blipFill>
                <a:blip r:embed="rId2"/>
                <a:stretch>
                  <a:fillRect l="-987" t="-21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481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680767" cy="5032375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p"/>
                </a:pPr>
                <a:r>
                  <a:rPr lang="en-US" altLang="zh-CN" dirty="0" smtClean="0"/>
                  <a:t>Fisher's </a:t>
                </a:r>
                <a:r>
                  <a:rPr lang="en-US" altLang="zh-CN" dirty="0"/>
                  <a:t>Linear Discriminant(FLD) </a:t>
                </a:r>
                <a:r>
                  <a:rPr lang="en-US" altLang="zh-CN" dirty="0" smtClean="0"/>
                  <a:t>Classier</a:t>
                </a:r>
              </a:p>
              <a:p>
                <a:pPr marL="0" indent="0">
                  <a:buNone/>
                </a:pPr>
                <a:r>
                  <a:rPr lang="en-US" altLang="zh-CN" b="1" dirty="0" smtClean="0"/>
                  <a:t>   </a:t>
                </a:r>
                <a:r>
                  <a:rPr lang="en-US" altLang="zh-CN" dirty="0" smtClean="0"/>
                  <a:t>This algorithm </a:t>
                </a:r>
                <a:r>
                  <a:rPr lang="en-US" altLang="zh-CN" dirty="0"/>
                  <a:t>is similar to the Linear Means </a:t>
                </a:r>
                <a:r>
                  <a:rPr lang="en-US" altLang="zh-CN" dirty="0" smtClean="0"/>
                  <a:t>classier</a:t>
                </a:r>
                <a:r>
                  <a:rPr lang="en-US" altLang="zh-CN" dirty="0"/>
                  <a:t>, 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but </a:t>
                </a:r>
                <a:r>
                  <a:rPr lang="en-US" altLang="zh-CN" dirty="0"/>
                  <a:t>does take into account the class-conditional </a:t>
                </a:r>
                <a:r>
                  <a:rPr lang="en-US" altLang="zh-CN" dirty="0" err="1"/>
                  <a:t>covariances</a:t>
                </a:r>
                <a:r>
                  <a:rPr lang="en-US" altLang="zh-CN" dirty="0"/>
                  <a:t>. </a:t>
                </a:r>
                <a:endParaRPr lang="en-US" altLang="zh-CN" b="1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maximizes </a:t>
                </a:r>
                <a:r>
                  <a:rPr lang="en-US" altLang="zh-CN" dirty="0"/>
                  <a:t>the separation</a:t>
                </a:r>
                <a:r>
                  <a:rPr lang="en-US" altLang="zh-CN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𝑖𝑛𝑡𝑒𝑟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𝑖𝑛𝑡𝑟𝑎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𝐷𝑤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𝐶𝑤</m:t>
                        </m:r>
                      </m:den>
                    </m:f>
                  </m:oMath>
                </a14:m>
                <a:endParaRPr lang="en-US" altLang="zh-CN" b="1" dirty="0" smtClean="0"/>
              </a:p>
              <a:p>
                <a:pPr marL="0" indent="0">
                  <a:buNone/>
                </a:pPr>
                <a:endParaRPr lang="en-US" altLang="zh-CN" b="1" dirty="0" smtClean="0"/>
              </a:p>
              <a:p>
                <a:pPr marL="0" indent="0">
                  <a:buNone/>
                </a:pPr>
                <a:r>
                  <a:rPr lang="en-US" altLang="zh-CN" b="1" dirty="0" smtClean="0"/>
                  <a:t>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the </a:t>
                </a:r>
                <a:r>
                  <a:rPr lang="en-US" altLang="zh-CN" i="1" dirty="0"/>
                  <a:t>between-class </a:t>
                </a:r>
                <a:r>
                  <a:rPr lang="en-US" altLang="zh-CN" dirty="0"/>
                  <a:t>covariance matrix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the total </a:t>
                </a:r>
                <a:r>
                  <a:rPr lang="en-US" altLang="zh-CN" i="1" dirty="0"/>
                  <a:t>within-class </a:t>
                </a:r>
                <a:r>
                  <a:rPr lang="en-US" altLang="zh-CN" dirty="0"/>
                  <a:t>covariance matrix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680767" cy="5032375"/>
              </a:xfrm>
              <a:blipFill>
                <a:blip r:embed="rId2"/>
                <a:stretch>
                  <a:fillRect l="-887" t="-21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599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1596</TotalTime>
  <Words>229</Words>
  <Application>Microsoft Office PowerPoint</Application>
  <PresentationFormat>宽屏</PresentationFormat>
  <Paragraphs>108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等线</vt:lpstr>
      <vt:lpstr>等线 Light</vt:lpstr>
      <vt:lpstr>Arial</vt:lpstr>
      <vt:lpstr>Cambria Math</vt:lpstr>
      <vt:lpstr>Wingdings</vt:lpstr>
      <vt:lpstr>Office 主题​​</vt:lpstr>
      <vt:lpstr>2018-09-17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2018-07-02</dc:title>
  <dc:creator>孙黎月</dc:creator>
  <cp:lastModifiedBy>孙黎月</cp:lastModifiedBy>
  <cp:revision>238</cp:revision>
  <dcterms:created xsi:type="dcterms:W3CDTF">2018-07-01T05:46:43Z</dcterms:created>
  <dcterms:modified xsi:type="dcterms:W3CDTF">2018-09-17T01:01:29Z</dcterms:modified>
</cp:coreProperties>
</file>