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8" r:id="rId2"/>
    <p:sldId id="256" r:id="rId3"/>
    <p:sldId id="282" r:id="rId4"/>
    <p:sldId id="283" r:id="rId5"/>
    <p:sldId id="290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8" r:id="rId14"/>
    <p:sldId id="299" r:id="rId15"/>
    <p:sldId id="300" r:id="rId16"/>
    <p:sldId id="302" r:id="rId17"/>
    <p:sldId id="303" r:id="rId18"/>
    <p:sldId id="304" r:id="rId19"/>
    <p:sldId id="305" r:id="rId20"/>
    <p:sldId id="284" r:id="rId21"/>
    <p:sldId id="287" r:id="rId22"/>
    <p:sldId id="285" r:id="rId23"/>
    <p:sldId id="28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2018-01-15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Gradient Descent</a:t>
                </a:r>
                <a:r>
                  <a:rPr lang="en-US" altLang="zh-CN" sz="2000" dirty="0"/>
                  <a:t>: </a:t>
                </a:r>
                <a:r>
                  <a:rPr lang="en-US" altLang="zh-CN" sz="2000" dirty="0" smtClean="0"/>
                  <a:t>starts </a:t>
                </a:r>
                <a:r>
                  <a:rPr lang="en-US" altLang="zh-CN" sz="2000" dirty="0"/>
                  <a:t>with some initial θ, and repeatedly performs </a:t>
                </a:r>
                <a:r>
                  <a:rPr lang="en-US" altLang="zh-CN" sz="2000" dirty="0" smtClean="0"/>
                  <a:t>the update: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The case </a:t>
                </a:r>
                <a:r>
                  <a:rPr lang="en-US" altLang="zh-CN" sz="2000" dirty="0"/>
                  <a:t>of </a:t>
                </a:r>
                <a:r>
                  <a:rPr lang="en-US" altLang="zh-CN" sz="2000" dirty="0" smtClean="0"/>
                  <a:t>only </a:t>
                </a:r>
                <a:r>
                  <a:rPr lang="en-US" altLang="zh-CN" sz="2000" dirty="0"/>
                  <a:t>one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For </a:t>
                </a:r>
                <a:r>
                  <a:rPr lang="en-US" altLang="zh-CN" sz="2000" dirty="0"/>
                  <a:t>a single training example, this gives </a:t>
                </a: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update rule</a:t>
                </a:r>
                <a:r>
                  <a:rPr lang="en-US" altLang="zh-CN" sz="20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the </a:t>
                </a:r>
                <a:r>
                  <a:rPr lang="en-US" altLang="zh-CN" sz="2000" dirty="0"/>
                  <a:t>LMS update rule (LMS </a:t>
                </a:r>
                <a:r>
                  <a:rPr lang="en-US" altLang="zh-CN" sz="2000" dirty="0" smtClean="0"/>
                  <a:t>stands for “</a:t>
                </a:r>
                <a:r>
                  <a:rPr lang="en-US" altLang="zh-CN" sz="2000" dirty="0"/>
                  <a:t>least mean squares</a:t>
                </a:r>
                <a:r>
                  <a:rPr lang="en-US" altLang="zh-CN" sz="2000" dirty="0" smtClean="0"/>
                  <a:t>” </a:t>
                </a:r>
                <a:r>
                  <a:rPr lang="zh-CN" altLang="en-US" sz="2000" dirty="0" smtClean="0"/>
                  <a:t>最小均方误差</a:t>
                </a:r>
                <a:r>
                  <a:rPr lang="en-US" altLang="zh-CN" sz="2000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Batch GD: </a:t>
                </a:r>
                <a:r>
                  <a:rPr lang="en-US" altLang="zh-CN" sz="2000" dirty="0"/>
                  <a:t>This method </a:t>
                </a:r>
                <a:r>
                  <a:rPr lang="en-US" altLang="zh-CN" sz="2000" dirty="0" smtClean="0"/>
                  <a:t>looks at </a:t>
                </a:r>
                <a:r>
                  <a:rPr lang="en-US" altLang="zh-CN" sz="2000" dirty="0"/>
                  <a:t>every example in the entire training set on every </a:t>
                </a:r>
                <a:r>
                  <a:rPr lang="en-US" altLang="zh-CN" sz="2000" dirty="0" smtClean="0"/>
                  <a:t>step.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Stochastic GD: </a:t>
                </a:r>
                <a:r>
                  <a:rPr lang="en-US" altLang="zh-CN" sz="2000" dirty="0" smtClean="0"/>
                  <a:t>We </a:t>
                </a:r>
                <a:r>
                  <a:rPr lang="en-US" altLang="zh-CN" sz="2000" dirty="0"/>
                  <a:t>repeatedly run through the training set, and each </a:t>
                </a:r>
                <a:r>
                  <a:rPr lang="en-US" altLang="zh-CN" sz="2000" dirty="0" smtClean="0"/>
                  <a:t>time we </a:t>
                </a:r>
                <a:r>
                  <a:rPr lang="en-US" altLang="zh-CN" sz="2000" dirty="0"/>
                  <a:t>encounter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a </a:t>
                </a:r>
                <a:r>
                  <a:rPr lang="en-US" altLang="zh-CN" sz="2000" dirty="0"/>
                  <a:t>training example, we update the parameters according </a:t>
                </a:r>
                <a:r>
                  <a:rPr lang="en-US" altLang="zh-CN" sz="2000" dirty="0" smtClean="0"/>
                  <a:t>to the </a:t>
                </a:r>
                <a:r>
                  <a:rPr lang="en-US" altLang="zh-CN" sz="2000" dirty="0"/>
                  <a:t>gradient of the error </a:t>
                </a:r>
                <a:r>
                  <a:rPr lang="en-US" altLang="zh-CN" sz="2000" dirty="0" smtClean="0"/>
                  <a:t>with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</a:t>
                </a:r>
                <a:r>
                  <a:rPr lang="en-US" altLang="zh-CN" sz="2000" dirty="0"/>
                  <a:t>respect to that single training example </a:t>
                </a:r>
                <a:r>
                  <a:rPr lang="en-US" altLang="zh-CN" sz="2000" dirty="0" smtClean="0"/>
                  <a:t>only.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5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formalize this, we will define a </a:t>
                </a:r>
                <a:r>
                  <a:rPr lang="en-US" altLang="zh-CN" sz="2000" dirty="0" smtClean="0"/>
                  <a:t>function that measures, for each value of the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err="1" smtClean="0"/>
                  <a:t>’s</a:t>
                </a:r>
                <a:r>
                  <a:rPr lang="en-US" altLang="zh-CN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how </a:t>
                </a:r>
                <a:r>
                  <a:rPr lang="en-US" altLang="zh-CN" sz="2000" dirty="0"/>
                  <a:t>close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/>
                  <a:t>’s </a:t>
                </a:r>
                <a:r>
                  <a:rPr lang="en-US" altLang="zh-CN" sz="2000" dirty="0"/>
                  <a:t>are to </a:t>
                </a:r>
                <a:r>
                  <a:rPr lang="en-US" altLang="zh-CN" sz="2000" dirty="0" smtClean="0"/>
                  <a:t>the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</a:t>
                </a:r>
                <a:r>
                  <a:rPr lang="en-US" altLang="zh-CN" sz="2000" dirty="0"/>
                  <a:t>.  </a:t>
                </a:r>
                <a:r>
                  <a:rPr lang="en-US" altLang="zh-CN" sz="2000" dirty="0" smtClean="0"/>
                  <a:t>The cost function: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The normal equations</a:t>
                </a:r>
                <a:r>
                  <a:rPr lang="en-US" altLang="zh-CN" sz="2000" dirty="0"/>
                  <a:t>: </a:t>
                </a:r>
                <a:r>
                  <a:rPr lang="en-US" altLang="zh-CN" sz="2000" dirty="0" smtClean="0"/>
                  <a:t>we </a:t>
                </a:r>
                <a:r>
                  <a:rPr lang="en-US" altLang="zh-CN" sz="2000" dirty="0"/>
                  <a:t>will minimize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by explicitly </a:t>
                </a:r>
                <a:r>
                  <a:rPr lang="en-US" altLang="zh-CN" sz="2000" dirty="0"/>
                  <a:t>taking its derivatives with respect </a:t>
                </a:r>
                <a:r>
                  <a:rPr lang="en-US" altLang="zh-CN" sz="2000" dirty="0" smtClean="0"/>
                  <a:t>to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’s</a:t>
                </a:r>
                <a:r>
                  <a:rPr lang="en-US" altLang="zh-CN" sz="2000" dirty="0"/>
                  <a:t>, and setting them </a:t>
                </a:r>
                <a:r>
                  <a:rPr lang="en-US" altLang="zh-CN" sz="2000" dirty="0" smtClean="0"/>
                  <a:t>to zero</a:t>
                </a:r>
                <a:r>
                  <a:rPr lang="en-US" altLang="zh-CN" sz="2000" dirty="0"/>
                  <a:t>.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value of θ that minimizes J(θ) is given in closed form by </a:t>
                </a:r>
                <a:r>
                  <a:rPr lang="en-US" altLang="zh-CN" sz="2000" dirty="0" smtClean="0"/>
                  <a:t>the equation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.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 smtClean="0"/>
                  <a:t> :</a:t>
                </a: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 smtClean="0"/>
                  <a:t> matrix ( actually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if we include the intercept term )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/>
                  <a:t> – dimensional column vector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Why </a:t>
                </a:r>
                <a:r>
                  <a:rPr lang="en-US" altLang="zh-CN" sz="2000" dirty="0"/>
                  <a:t>might linear regression, </a:t>
                </a:r>
                <a:r>
                  <a:rPr lang="en-US" altLang="zh-CN" sz="2000" dirty="0" smtClean="0"/>
                  <a:t>and specifically </a:t>
                </a:r>
                <a:r>
                  <a:rPr lang="en-US" altLang="zh-CN" sz="2000" dirty="0"/>
                  <a:t>why might the least-squares cost </a:t>
                </a:r>
                <a:r>
                  <a:rPr lang="en-US" altLang="zh-CN" sz="2000" dirty="0" smtClean="0"/>
                  <a:t>function </a:t>
                </a:r>
                <a:r>
                  <a:rPr lang="zh-CN" altLang="en-US" sz="2000" dirty="0" smtClean="0"/>
                  <a:t>𝐽</a:t>
                </a:r>
                <a:r>
                  <a:rPr lang="en-US" altLang="zh-CN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be </a:t>
                </a:r>
                <a:r>
                  <a:rPr lang="en-US" altLang="zh-CN" sz="2000" dirty="0"/>
                  <a:t>a </a:t>
                </a:r>
                <a:r>
                  <a:rPr lang="en-US" altLang="zh-CN" sz="2000" dirty="0" smtClean="0"/>
                  <a:t>reasonable choice ?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en-US" altLang="zh-CN" sz="2000" dirty="0" smtClean="0"/>
                  <a:t>we </a:t>
                </a:r>
                <a:r>
                  <a:rPr lang="en-US" altLang="zh-CN" sz="2000" dirty="0"/>
                  <a:t>will give a set of probabilistic assumptions, </a:t>
                </a:r>
                <a:r>
                  <a:rPr lang="en-US" altLang="zh-CN" sz="2000" dirty="0" smtClean="0"/>
                  <a:t>under which </a:t>
                </a:r>
                <a:r>
                  <a:rPr lang="en-US" altLang="zh-CN" sz="2000" dirty="0"/>
                  <a:t>least-squares regression is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derived </a:t>
                </a:r>
                <a:r>
                  <a:rPr lang="en-US" altLang="zh-CN" sz="2000" dirty="0"/>
                  <a:t>as a very natural </a:t>
                </a:r>
                <a:r>
                  <a:rPr lang="en-US" altLang="zh-CN" sz="2000" dirty="0" smtClean="0"/>
                  <a:t>algorithm.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Let </a:t>
                </a:r>
                <a:r>
                  <a:rPr lang="en-US" altLang="zh-CN" sz="2000" dirty="0"/>
                  <a:t>us assume that the target variables and the inputs are related via </a:t>
                </a:r>
                <a:r>
                  <a:rPr lang="en-US" altLang="zh-CN" sz="2000" dirty="0" smtClean="0"/>
                  <a:t>the equation: 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 is an error term that (a) captures </a:t>
                </a:r>
                <a:r>
                  <a:rPr lang="en-US" altLang="zh-CN" sz="2000" dirty="0"/>
                  <a:t>either </a:t>
                </a:r>
                <a:r>
                  <a:rPr lang="en-US" altLang="zh-CN" sz="2000" dirty="0" err="1"/>
                  <a:t>unmodeled</a:t>
                </a: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effects (</a:t>
                </a:r>
                <a:r>
                  <a:rPr lang="zh-CN" altLang="en-US" sz="2000" dirty="0" smtClean="0"/>
                  <a:t>隐含变量</a:t>
                </a:r>
                <a:r>
                  <a:rPr lang="en-US" altLang="zh-CN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and </a:t>
                </a:r>
                <a:r>
                  <a:rPr lang="en-US" altLang="zh-CN" sz="2000" dirty="0"/>
                  <a:t>(b) random </a:t>
                </a:r>
                <a:r>
                  <a:rPr lang="en-US" altLang="zh-CN" sz="2000" dirty="0" smtClean="0"/>
                  <a:t>noise.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Let us further </a:t>
                </a:r>
                <a:r>
                  <a:rPr lang="en-US" altLang="zh-CN" sz="2000" dirty="0" smtClean="0"/>
                  <a:t>assume that </a:t>
                </a:r>
                <a:r>
                  <a:rPr lang="en-US" altLang="zh-CN" sz="20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/>
                  <a:t> are distributed </a:t>
                </a:r>
                <a:r>
                  <a:rPr lang="en-US" altLang="zh-CN" sz="2000" dirty="0" smtClean="0"/>
                  <a:t>independently </a:t>
                </a:r>
                <a:r>
                  <a:rPr lang="en-US" altLang="zh-CN" sz="2000" dirty="0"/>
                  <a:t>and identically </a:t>
                </a:r>
                <a:r>
                  <a:rPr lang="en-US" altLang="zh-CN" sz="2000" dirty="0" smtClean="0"/>
                  <a:t>distributed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according </a:t>
                </a:r>
                <a:r>
                  <a:rPr lang="en-US" altLang="zh-CN" sz="2000" dirty="0"/>
                  <a:t>to a Gaussian distribution with mean zero and some </a:t>
                </a:r>
                <a:r>
                  <a:rPr lang="en-US" altLang="zh-CN" sz="2000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681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 the target variables and the inputs are related via the equation: 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Let us further </a:t>
                </a:r>
                <a:r>
                  <a:rPr lang="en-US" altLang="zh-CN" sz="2000" dirty="0" smtClean="0"/>
                  <a:t>assume that </a:t>
                </a:r>
                <a:r>
                  <a:rPr lang="en-US" altLang="zh-CN" sz="20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/>
                  <a:t> are distributed </a:t>
                </a:r>
                <a:r>
                  <a:rPr lang="en-US" altLang="zh-CN" sz="2000" dirty="0" smtClean="0"/>
                  <a:t>independently </a:t>
                </a:r>
                <a:r>
                  <a:rPr lang="en-US" altLang="zh-CN" sz="2000" dirty="0"/>
                  <a:t>and identically </a:t>
                </a:r>
                <a:r>
                  <a:rPr lang="en-US" altLang="zh-CN" sz="2000" dirty="0" smtClean="0"/>
                  <a:t>distributed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according </a:t>
                </a:r>
                <a:r>
                  <a:rPr lang="en-US" altLang="zh-CN" sz="2000" dirty="0"/>
                  <a:t>to a Gaussian distribution with mean zero and some </a:t>
                </a:r>
                <a:r>
                  <a:rPr lang="en-US" altLang="zh-CN" sz="2000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The density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 is given by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This implies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We can also write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7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2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 the target variables and the inputs are related via the equation: 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,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We can also write the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3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64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Logistic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a </a:t>
                </a:r>
                <a:r>
                  <a:rPr lang="en-US" altLang="zh-CN" sz="2000" dirty="0"/>
                  <a:t>classification problem 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Linear Regression: We could approach the classification problem ignoring the fact that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y is discrete-valued</a:t>
                </a:r>
                <a:r>
                  <a:rPr lang="en-US" altLang="zh-CN" sz="2000" dirty="0"/>
                  <a:t>, and use </a:t>
                </a:r>
                <a:r>
                  <a:rPr lang="en-US" altLang="zh-CN" sz="2000" dirty="0" smtClean="0"/>
                  <a:t>linear </a:t>
                </a:r>
                <a:r>
                  <a:rPr lang="en-US" altLang="zh-CN" sz="2000" dirty="0"/>
                  <a:t>regression algorithm to try to </a:t>
                </a:r>
                <a:r>
                  <a:rPr lang="en-US" altLang="zh-CN" sz="2000" dirty="0" smtClean="0"/>
                  <a:t>predict y </a:t>
                </a:r>
                <a:r>
                  <a:rPr lang="en-US" altLang="zh-CN" sz="2000" dirty="0"/>
                  <a:t>given x</a:t>
                </a:r>
                <a:r>
                  <a:rPr lang="en-US" altLang="zh-CN" sz="20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When </a:t>
                </a:r>
                <a:r>
                  <a:rPr lang="en-US" altLang="zh-CN" sz="2000" dirty="0"/>
                  <a:t>we know that </a:t>
                </a:r>
                <a:r>
                  <a:rPr lang="en-US" altLang="zh-CN" sz="2000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, intuitively</a:t>
                </a:r>
                <a:r>
                  <a:rPr lang="en-US" altLang="zh-CN" sz="2000" dirty="0"/>
                  <a:t>, it </a:t>
                </a:r>
                <a:r>
                  <a:rPr lang="en-US" altLang="zh-CN" sz="2000" dirty="0" smtClean="0"/>
                  <a:t>doesn’t </a:t>
                </a:r>
                <a:r>
                  <a:rPr lang="en-US" altLang="zh-CN" sz="2000" dirty="0"/>
                  <a:t>make sense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to </a:t>
                </a:r>
                <a:r>
                  <a:rPr lang="en-US" altLang="zh-CN" sz="2000" dirty="0" smtClean="0"/>
                  <a:t>take values </a:t>
                </a:r>
                <a:r>
                  <a:rPr lang="en-US" altLang="zh-CN" sz="2000" dirty="0"/>
                  <a:t>larger than 1 or smaller than </a:t>
                </a:r>
                <a:r>
                  <a:rPr lang="en-US" altLang="zh-CN" sz="2000" dirty="0" smtClean="0"/>
                  <a:t>0.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fix this, let’s change the form for our hypotheses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. We will </a:t>
                </a:r>
                <a:r>
                  <a:rPr lang="en-US" altLang="zh-CN" sz="2000" dirty="0" smtClean="0"/>
                  <a:t>choose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0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Logistic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For </a:t>
                </a:r>
                <a:r>
                  <a:rPr lang="en-US" altLang="zh-CN" sz="2000" dirty="0"/>
                  <a:t>now, let’s take the choice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as given. Other functions that </a:t>
                </a:r>
                <a:r>
                  <a:rPr lang="en-US" altLang="zh-CN" sz="2000" dirty="0" smtClean="0"/>
                  <a:t>smoothly increase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from </a:t>
                </a:r>
                <a:r>
                  <a:rPr lang="en-US" altLang="zh-CN" sz="2000" dirty="0"/>
                  <a:t>0 to 1 can also be </a:t>
                </a:r>
                <a:r>
                  <a:rPr lang="en-US" altLang="zh-CN" sz="2000" dirty="0" smtClean="0"/>
                  <a:t>used,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but </a:t>
                </a:r>
                <a:r>
                  <a:rPr lang="en-US" altLang="zh-CN" sz="2000" dirty="0"/>
                  <a:t>for a couple of </a:t>
                </a:r>
                <a:r>
                  <a:rPr lang="en-US" altLang="zh-CN" sz="2000" dirty="0" smtClean="0"/>
                  <a:t>reasons, </a:t>
                </a:r>
                <a:r>
                  <a:rPr lang="en-US" altLang="zh-CN" sz="2000" dirty="0"/>
                  <a:t>the choice of the logistic function is a fairly natural </a:t>
                </a:r>
                <a:r>
                  <a:rPr lang="en-US" altLang="zh-CN" sz="2000" dirty="0" smtClean="0"/>
                  <a:t>one.</a:t>
                </a: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;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Note that this can be written more compactly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1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Logistic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;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Note that this can be written more compactly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Assuming </a:t>
                </a:r>
                <a:r>
                  <a:rPr lang="en-US" altLang="zh-CN" sz="2000" dirty="0"/>
                  <a:t>that </a:t>
                </a:r>
                <a:r>
                  <a:rPr lang="en-US" altLang="zh-CN" sz="2000" dirty="0" smtClean="0"/>
                  <a:t>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training examples were generated independently,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we can </a:t>
                </a:r>
                <a:r>
                  <a:rPr lang="en-US" altLang="zh-CN" sz="2000" dirty="0"/>
                  <a:t>then write down the likelihood of the parameters </a:t>
                </a:r>
                <a:r>
                  <a:rPr lang="en-US" altLang="zh-CN" sz="2000" dirty="0" smtClean="0"/>
                  <a:t>as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It </a:t>
                </a:r>
                <a:r>
                  <a:rPr lang="en-US" altLang="zh-CN" sz="2000" dirty="0"/>
                  <a:t>will be easier to maximize the log likelihood</a:t>
                </a:r>
                <a:r>
                  <a:rPr lang="en-US" altLang="zh-CN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How </a:t>
                </a:r>
                <a:r>
                  <a:rPr lang="en-US" altLang="zh-CN" sz="2000" dirty="0"/>
                  <a:t>do we maximize the likelihood</a:t>
                </a:r>
                <a:r>
                  <a:rPr lang="en-US" altLang="zh-CN" sz="2000" dirty="0" smtClean="0"/>
                  <a:t>? GD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0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Logistic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Let us assume that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</a:t>
                </a:r>
                <a:r>
                  <a:rPr lang="en-US" altLang="zh-CN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;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Note that this can be written more compactly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How </a:t>
                </a:r>
                <a:r>
                  <a:rPr lang="en-US" altLang="zh-CN" sz="2000" dirty="0"/>
                  <a:t>do we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maximize</a:t>
                </a:r>
                <a:r>
                  <a:rPr lang="en-US" altLang="zh-CN" sz="2000" dirty="0"/>
                  <a:t> the likelihood</a:t>
                </a:r>
                <a:r>
                  <a:rPr lang="en-US" altLang="zh-CN" sz="2000" dirty="0" smtClean="0"/>
                  <a:t>? GD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   Let’s start by working with </a:t>
                </a:r>
                <a:r>
                  <a:rPr lang="en-US" altLang="zh-CN" sz="2000" dirty="0" smtClean="0"/>
                  <a:t>just one </a:t>
                </a:r>
                <a:r>
                  <a:rPr lang="en-US" altLang="zh-CN" sz="2000" dirty="0"/>
                  <a:t>training </a:t>
                </a:r>
                <a:r>
                  <a:rPr lang="en-US" altLang="zh-CN" sz="2000" dirty="0" smtClean="0"/>
                  <a:t>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This gives us the stochastic gradient ascent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8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Paper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altLang="zh-CN" b="1" dirty="0"/>
              <a:t>Logistic Regression Model Training based on the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b="1" dirty="0"/>
              <a:t>Approximate Homomorphic Encryption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Andrey </a:t>
            </a:r>
            <a:r>
              <a:rPr lang="en-US" altLang="zh-CN" dirty="0" smtClean="0"/>
              <a:t>Kim, </a:t>
            </a:r>
            <a:r>
              <a:rPr lang="en-US" altLang="zh-CN" dirty="0" err="1"/>
              <a:t>Yongsoo</a:t>
            </a:r>
            <a:r>
              <a:rPr lang="en-US" altLang="zh-CN" dirty="0"/>
              <a:t> </a:t>
            </a:r>
            <a:r>
              <a:rPr lang="en-US" altLang="zh-CN" dirty="0" smtClean="0"/>
              <a:t>Song, </a:t>
            </a:r>
            <a:r>
              <a:rPr lang="en-US" altLang="zh-CN" dirty="0" err="1"/>
              <a:t>Miran</a:t>
            </a:r>
            <a:r>
              <a:rPr lang="en-US" altLang="zh-CN" dirty="0"/>
              <a:t> </a:t>
            </a:r>
            <a:r>
              <a:rPr lang="en-US" altLang="zh-CN" dirty="0" smtClean="0"/>
              <a:t>Kim, </a:t>
            </a:r>
            <a:r>
              <a:rPr lang="en-US" altLang="zh-CN" dirty="0" err="1"/>
              <a:t>Keewoo</a:t>
            </a:r>
            <a:r>
              <a:rPr lang="en-US" altLang="zh-CN" dirty="0"/>
              <a:t> </a:t>
            </a:r>
            <a:r>
              <a:rPr lang="en-US" altLang="zh-CN" dirty="0" smtClean="0"/>
              <a:t>Lee, </a:t>
            </a:r>
            <a:r>
              <a:rPr lang="en-US" altLang="zh-CN" dirty="0"/>
              <a:t>and Jung </a:t>
            </a:r>
            <a:r>
              <a:rPr lang="en-US" altLang="zh-CN" dirty="0" err="1"/>
              <a:t>Hee</a:t>
            </a:r>
            <a:r>
              <a:rPr lang="en-US" altLang="zh-CN" dirty="0"/>
              <a:t> </a:t>
            </a:r>
            <a:r>
              <a:rPr lang="en-US" altLang="zh-CN" dirty="0" err="1"/>
              <a:t>Cheon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1339343"/>
            <a:ext cx="8249234" cy="4244918"/>
          </a:xfrm>
        </p:spPr>
      </p:pic>
    </p:spTree>
    <p:extLst>
      <p:ext uri="{BB962C8B-B14F-4D97-AF65-F5344CB8AC3E}">
        <p14:creationId xmlns:p14="http://schemas.microsoft.com/office/powerpoint/2010/main" val="10908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99490"/>
            <a:ext cx="8249234" cy="6724624"/>
          </a:xfrm>
        </p:spPr>
      </p:pic>
    </p:spTree>
    <p:extLst>
      <p:ext uri="{BB962C8B-B14F-4D97-AF65-F5344CB8AC3E}">
        <p14:creationId xmlns:p14="http://schemas.microsoft.com/office/powerpoint/2010/main" val="1924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1" y="263768"/>
            <a:ext cx="8249234" cy="6396068"/>
          </a:xfrm>
        </p:spPr>
      </p:pic>
    </p:spTree>
    <p:extLst>
      <p:ext uri="{BB962C8B-B14F-4D97-AF65-F5344CB8AC3E}">
        <p14:creationId xmlns:p14="http://schemas.microsoft.com/office/powerpoint/2010/main" val="25708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IDASH2017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本地</a:t>
            </a:r>
            <a:r>
              <a:rPr lang="zh-CN" altLang="en-US" sz="2000" dirty="0" smtClean="0"/>
              <a:t>      </a:t>
            </a:r>
            <a:r>
              <a:rPr lang="en-US" altLang="zh-CN" sz="2000" dirty="0" smtClean="0"/>
              <a:t>Ubuntu  Eclipse CDT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服务器  </a:t>
            </a:r>
            <a:r>
              <a:rPr lang="en-US" altLang="zh-CN" sz="2000" dirty="0" smtClean="0"/>
              <a:t>CentOS  </a:t>
            </a:r>
            <a:r>
              <a:rPr lang="zh-CN" altLang="en-US" sz="2000" dirty="0" smtClean="0"/>
              <a:t>没有</a:t>
            </a:r>
            <a:r>
              <a:rPr lang="en-US" altLang="zh-CN" sz="2000" dirty="0" smtClean="0"/>
              <a:t>desktop   </a:t>
            </a:r>
            <a:r>
              <a:rPr lang="zh-CN" altLang="en-US" sz="2000" dirty="0" smtClean="0"/>
              <a:t>配置</a:t>
            </a:r>
            <a:r>
              <a:rPr lang="en-US" altLang="zh-CN" sz="2000" dirty="0" smtClean="0"/>
              <a:t>IDASH2017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打算这周先写一下关于</a:t>
            </a:r>
            <a:r>
              <a:rPr lang="en-US" altLang="zh-CN" sz="2000" dirty="0" smtClean="0"/>
              <a:t>HEAAN</a:t>
            </a:r>
            <a:r>
              <a:rPr lang="zh-CN" altLang="en-US" sz="2000" smtClean="0"/>
              <a:t>的文档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3648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WHY THIS PAPER …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Our method shows a state-of-the-art performance of </a:t>
            </a:r>
            <a:r>
              <a:rPr lang="en-US" altLang="zh-CN" dirty="0" smtClean="0"/>
              <a:t>homomorphic </a:t>
            </a:r>
            <a:r>
              <a:rPr lang="en-US" altLang="zh-CN" dirty="0"/>
              <a:t>encryption system in a </a:t>
            </a:r>
            <a:r>
              <a:rPr lang="en-US" altLang="zh-CN" dirty="0" smtClean="0"/>
              <a:t>real-world </a:t>
            </a:r>
            <a:r>
              <a:rPr lang="en-US" altLang="zh-CN" dirty="0"/>
              <a:t>application.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</a:t>
            </a:r>
            <a:r>
              <a:rPr lang="en-US" altLang="zh-CN" dirty="0"/>
              <a:t>submission based on this work was selected as the best solution of </a:t>
            </a:r>
            <a:r>
              <a:rPr lang="en-US" altLang="zh-CN" dirty="0" smtClean="0"/>
              <a:t>Track 3 </a:t>
            </a:r>
            <a:r>
              <a:rPr lang="en-US" altLang="zh-CN" dirty="0"/>
              <a:t>at </a:t>
            </a:r>
            <a:r>
              <a:rPr lang="en-US" altLang="zh-CN" dirty="0" err="1"/>
              <a:t>iDASH</a:t>
            </a:r>
            <a:r>
              <a:rPr lang="en-US" altLang="zh-CN" dirty="0"/>
              <a:t> privacy and security competition 2017.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For example, it took about six minutes </a:t>
            </a:r>
            <a:r>
              <a:rPr lang="en-US" altLang="zh-CN" dirty="0" smtClean="0"/>
              <a:t>to obtain </a:t>
            </a:r>
            <a:r>
              <a:rPr lang="en-US" altLang="zh-CN" dirty="0"/>
              <a:t>a logistic regression model given the dataset consisting of 1579 samples, each of </a:t>
            </a:r>
            <a:r>
              <a:rPr lang="en-US" altLang="zh-CN" dirty="0" smtClean="0"/>
              <a:t>which has </a:t>
            </a:r>
            <a:r>
              <a:rPr lang="en-US" altLang="zh-CN" dirty="0"/>
              <a:t>18 features with a binary outcome variable.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0085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Supervised Learning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training </a:t>
                </a:r>
                <a:r>
                  <a:rPr lang="en-US" altLang="zh-CN" sz="2000" dirty="0" smtClean="0"/>
                  <a:t>example</a:t>
                </a:r>
                <a:r>
                  <a:rPr lang="zh-CN" altLang="en-US" sz="2000" dirty="0" smtClean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training set</a:t>
                </a:r>
                <a:r>
                  <a:rPr lang="en-US" altLang="zh-CN" sz="2000" dirty="0" smtClean="0"/>
                  <a:t>: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Our goal </a:t>
                </a:r>
                <a:r>
                  <a:rPr lang="en-US" altLang="zh-CN" sz="2000" dirty="0"/>
                  <a:t>is, given a training set, to learn a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so </a:t>
                </a:r>
                <a:r>
                  <a:rPr lang="en-US" altLang="zh-CN" sz="2000" dirty="0"/>
                  <a:t>that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b="0" dirty="0"/>
                  <a:t> </a:t>
                </a:r>
                <a:r>
                  <a:rPr lang="en-US" altLang="zh-CN" sz="2000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is </a:t>
                </a:r>
                <a:r>
                  <a:rPr lang="en-US" altLang="zh-CN" sz="2000" dirty="0" smtClean="0"/>
                  <a:t>a “good</a:t>
                </a:r>
                <a:r>
                  <a:rPr lang="en-US" altLang="zh-CN" sz="2000" dirty="0"/>
                  <a:t>” predictor for the corresponding value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/>
                  <a:t>.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a </a:t>
                </a:r>
                <a:r>
                  <a:rPr lang="en-US" altLang="zh-CN" sz="2000" dirty="0"/>
                  <a:t>regression problem: continuous 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a </a:t>
                </a:r>
                <a:r>
                  <a:rPr lang="en-US" altLang="zh-CN" sz="2000" dirty="0"/>
                  <a:t>classification problem: When y can take on only a small number of discrete values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a </a:t>
                </a:r>
                <a:r>
                  <a:rPr lang="en-US" altLang="zh-CN" sz="2000" dirty="0"/>
                  <a:t>regression </a:t>
                </a:r>
                <a:r>
                  <a:rPr lang="en-US" altLang="zh-CN" sz="2000" dirty="0" smtClean="0"/>
                  <a:t>problem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To </a:t>
                </a:r>
                <a:r>
                  <a:rPr lang="en-US" altLang="zh-CN" sz="2000" dirty="0"/>
                  <a:t>perform supervised learning, we must decide how we’re going to </a:t>
                </a:r>
                <a:r>
                  <a:rPr lang="en-US" altLang="zh-CN" sz="2000" dirty="0" smtClean="0"/>
                  <a:t>represent functions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in </a:t>
                </a:r>
                <a:r>
                  <a:rPr lang="en-US" altLang="zh-CN" sz="2000" dirty="0"/>
                  <a:t>a computer. </a:t>
                </a:r>
                <a:r>
                  <a:rPr lang="en-US" altLang="zh-CN" sz="2000" dirty="0" smtClean="0"/>
                  <a:t>Let’s say we </a:t>
                </a:r>
                <a:r>
                  <a:rPr lang="en-US" altLang="zh-CN" sz="2000" dirty="0"/>
                  <a:t>decide to approximate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/>
                  <a:t> as </a:t>
                </a:r>
                <a:r>
                  <a:rPr lang="en-US" altLang="zh-CN" sz="2000" dirty="0"/>
                  <a:t>a linear function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: </a:t>
                </a:r>
                <a:endParaRPr lang="en-US" altLang="zh-CN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,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When </a:t>
                </a:r>
                <a:r>
                  <a:rPr lang="en-US" altLang="zh-CN" sz="2000" dirty="0"/>
                  <a:t>there is no risk </a:t>
                </a:r>
                <a:r>
                  <a:rPr lang="en-US" altLang="zh-CN" sz="2000" dirty="0" smtClean="0"/>
                  <a:t>of confusion</a:t>
                </a:r>
                <a:r>
                  <a:rPr lang="en-US" altLang="zh-CN" sz="2000" dirty="0"/>
                  <a:t>, </a:t>
                </a:r>
                <a:r>
                  <a:rPr lang="en-US" altLang="zh-CN" sz="2000" dirty="0" smtClean="0"/>
                  <a:t>we will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more simply </a:t>
                </a:r>
                <a:r>
                  <a:rPr lang="en-US" altLang="zh-CN" sz="2000" dirty="0" smtClean="0"/>
                  <a:t>as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Given </a:t>
                </a:r>
                <a:r>
                  <a:rPr lang="en-US" altLang="zh-CN" sz="2000" dirty="0"/>
                  <a:t>a training set, how do we pick, or learn, the </a:t>
                </a:r>
                <a:r>
                  <a:rPr lang="en-US" altLang="zh-CN" sz="2000" dirty="0" smtClean="0"/>
                  <a:t>parameters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One reasonable method seems to be to make h(x) close to y,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at </a:t>
                </a:r>
                <a:r>
                  <a:rPr lang="en-US" altLang="zh-CN" sz="2000" dirty="0"/>
                  <a:t>least </a:t>
                </a:r>
                <a:r>
                  <a:rPr lang="en-US" altLang="zh-CN" sz="2000" dirty="0" smtClean="0"/>
                  <a:t>for the </a:t>
                </a:r>
                <a:r>
                  <a:rPr lang="en-US" altLang="zh-CN" sz="2000" dirty="0"/>
                  <a:t>training examples we </a:t>
                </a:r>
                <a:r>
                  <a:rPr lang="en-US" altLang="zh-CN" sz="2000" dirty="0" smtClean="0"/>
                  <a:t>have.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Given </a:t>
                </a:r>
                <a:r>
                  <a:rPr lang="en-US" altLang="zh-CN" sz="2000" dirty="0"/>
                  <a:t>a training set, how do we pick, or learn, the </a:t>
                </a:r>
                <a:r>
                  <a:rPr lang="en-US" altLang="zh-CN" sz="2000" dirty="0" smtClean="0"/>
                  <a:t>parameters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One reasonable method seems to be to make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close to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,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at </a:t>
                </a:r>
                <a:r>
                  <a:rPr lang="en-US" altLang="zh-CN" sz="2000" dirty="0"/>
                  <a:t>least </a:t>
                </a:r>
                <a:r>
                  <a:rPr lang="en-US" altLang="zh-CN" sz="2000" dirty="0" smtClean="0"/>
                  <a:t>for the </a:t>
                </a:r>
                <a:r>
                  <a:rPr lang="en-US" altLang="zh-CN" sz="2000" dirty="0"/>
                  <a:t>training examples we </a:t>
                </a:r>
                <a:r>
                  <a:rPr lang="en-US" altLang="zh-CN" sz="2000" dirty="0" smtClean="0"/>
                  <a:t>have.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formalize this, we will define a </a:t>
                </a:r>
                <a:r>
                  <a:rPr lang="en-US" altLang="zh-CN" sz="2000" dirty="0" smtClean="0"/>
                  <a:t>function that measures, for each value of the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err="1" smtClean="0"/>
                  <a:t>’s</a:t>
                </a:r>
                <a:r>
                  <a:rPr lang="en-US" altLang="zh-CN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how </a:t>
                </a:r>
                <a:r>
                  <a:rPr lang="en-US" altLang="zh-CN" sz="2000" dirty="0"/>
                  <a:t>close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/>
                  <a:t>’s </a:t>
                </a:r>
                <a:r>
                  <a:rPr lang="en-US" altLang="zh-CN" sz="2000" dirty="0"/>
                  <a:t>are to </a:t>
                </a:r>
                <a:r>
                  <a:rPr lang="en-US" altLang="zh-CN" sz="2000" dirty="0" smtClean="0"/>
                  <a:t>the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</a:t>
                </a:r>
                <a:r>
                  <a:rPr lang="en-US" altLang="zh-CN" sz="2000" dirty="0"/>
                  <a:t>.  </a:t>
                </a:r>
                <a:r>
                  <a:rPr lang="en-US" altLang="zh-CN" sz="2000" dirty="0" smtClean="0"/>
                  <a:t>The cost function: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least-squares </a:t>
                </a:r>
                <a:r>
                  <a:rPr lang="en-US" altLang="zh-CN" sz="2000" dirty="0"/>
                  <a:t>cost function </a:t>
                </a:r>
                <a:r>
                  <a:rPr lang="zh-CN" altLang="en-US" sz="2000" dirty="0" smtClean="0"/>
                  <a:t>最小二乘损失函数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    </a:t>
                </a:r>
                <a:r>
                  <a:rPr lang="en-US" altLang="zh-CN" sz="2000" dirty="0" smtClean="0"/>
                  <a:t> ordinary </a:t>
                </a:r>
                <a:r>
                  <a:rPr lang="en-US" altLang="zh-CN" sz="2000" dirty="0"/>
                  <a:t>least </a:t>
                </a:r>
                <a:r>
                  <a:rPr lang="en-US" altLang="zh-CN" sz="2000" dirty="0" smtClean="0"/>
                  <a:t>squares </a:t>
                </a:r>
                <a:r>
                  <a:rPr lang="zh-CN" altLang="en-US" sz="2000" dirty="0" smtClean="0"/>
                  <a:t>普通</a:t>
                </a:r>
                <a:r>
                  <a:rPr lang="zh-CN" altLang="en-US" sz="2000" dirty="0"/>
                  <a:t>最小二乘法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1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0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formalize this, we will define a </a:t>
                </a:r>
                <a:r>
                  <a:rPr lang="en-US" altLang="zh-CN" sz="2000" dirty="0" smtClean="0"/>
                  <a:t>function that measures, for each value of the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err="1" smtClean="0"/>
                  <a:t>’s</a:t>
                </a:r>
                <a:r>
                  <a:rPr lang="en-US" altLang="zh-CN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how </a:t>
                </a:r>
                <a:r>
                  <a:rPr lang="en-US" altLang="zh-CN" sz="2000" dirty="0"/>
                  <a:t>close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/>
                  <a:t>’s </a:t>
                </a:r>
                <a:r>
                  <a:rPr lang="en-US" altLang="zh-CN" sz="2000" dirty="0"/>
                  <a:t>are to </a:t>
                </a:r>
                <a:r>
                  <a:rPr lang="en-US" altLang="zh-CN" sz="2000" dirty="0" smtClean="0"/>
                  <a:t>the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</a:t>
                </a:r>
                <a:r>
                  <a:rPr lang="en-US" altLang="zh-CN" sz="2000" dirty="0"/>
                  <a:t>.  </a:t>
                </a:r>
                <a:r>
                  <a:rPr lang="en-US" altLang="zh-CN" sz="2000" dirty="0" smtClean="0"/>
                  <a:t>The cost function: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To </a:t>
                </a:r>
                <a:r>
                  <a:rPr lang="en-US" altLang="zh-CN" sz="2000" dirty="0" smtClean="0"/>
                  <a:t>choose </a:t>
                </a:r>
                <a:r>
                  <a:rPr lang="zh-CN" altLang="en-US" sz="2000" dirty="0" smtClean="0"/>
                  <a:t>𝜃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so as to minimize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/>
                  <a:t>, let’s use a </a:t>
                </a:r>
                <a:r>
                  <a:rPr lang="en-US" altLang="zh-CN" sz="2000" dirty="0" smtClean="0"/>
                  <a:t>search algorithm </a:t>
                </a:r>
                <a:r>
                  <a:rPr lang="en-US" altLang="zh-CN" sz="2000" dirty="0"/>
                  <a:t>that starts with some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“</a:t>
                </a:r>
                <a:r>
                  <a:rPr lang="en-US" altLang="zh-CN" sz="2000" dirty="0"/>
                  <a:t>initial guess” </a:t>
                </a:r>
                <a:r>
                  <a:rPr lang="en-US" altLang="zh-CN" sz="2000" dirty="0" smtClean="0"/>
                  <a:t>for </a:t>
                </a:r>
                <a:r>
                  <a:rPr lang="zh-CN" altLang="en-US" sz="2000" dirty="0" smtClean="0"/>
                  <a:t>𝜃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/>
                  <a:t>and that </a:t>
                </a:r>
                <a:r>
                  <a:rPr lang="en-US" altLang="zh-CN" sz="2000" dirty="0" smtClean="0"/>
                  <a:t>repeatedly changes </a:t>
                </a:r>
                <a:r>
                  <a:rPr lang="zh-CN" altLang="en-US" sz="2000" dirty="0" smtClean="0"/>
                  <a:t>𝜃 </a:t>
                </a:r>
                <a:r>
                  <a:rPr lang="en-US" altLang="zh-CN" sz="2000" dirty="0" smtClean="0"/>
                  <a:t>to </a:t>
                </a:r>
                <a:r>
                  <a:rPr lang="en-US" altLang="zh-CN" sz="2000" dirty="0"/>
                  <a:t>make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/>
                  <a:t> smaller,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until </a:t>
                </a:r>
                <a:r>
                  <a:rPr lang="en-US" altLang="zh-CN" sz="2000" dirty="0"/>
                  <a:t>hopefully we converge to a value </a:t>
                </a:r>
                <a:r>
                  <a:rPr lang="en-US" altLang="zh-CN" sz="2000" dirty="0" smtClean="0"/>
                  <a:t>of </a:t>
                </a:r>
                <a:r>
                  <a:rPr lang="zh-CN" altLang="en-US" sz="2000" dirty="0" smtClean="0"/>
                  <a:t>𝜃 </a:t>
                </a:r>
                <a:r>
                  <a:rPr lang="en-US" altLang="zh-CN" sz="2000" dirty="0" smtClean="0"/>
                  <a:t>that </a:t>
                </a:r>
                <a:r>
                  <a:rPr lang="en-US" altLang="zh-CN" sz="2000" dirty="0"/>
                  <a:t>minimizes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000" dirty="0"/>
                  <a:t>.</a:t>
                </a: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Gradient Descent</a:t>
                </a:r>
                <a:r>
                  <a:rPr lang="en-US" altLang="zh-CN" sz="2000" dirty="0"/>
                  <a:t>: </a:t>
                </a:r>
                <a:r>
                  <a:rPr lang="en-US" altLang="zh-CN" sz="2000" dirty="0" smtClean="0"/>
                  <a:t>a </a:t>
                </a:r>
                <a:r>
                  <a:rPr lang="en-US" altLang="zh-CN" sz="2000" dirty="0"/>
                  <a:t>very natural algorithm </a:t>
                </a:r>
                <a:r>
                  <a:rPr lang="en-US" altLang="zh-CN" sz="2000" dirty="0" smtClean="0"/>
                  <a:t>that repeatedly </a:t>
                </a:r>
                <a:r>
                  <a:rPr lang="en-US" altLang="zh-CN" sz="2000" dirty="0"/>
                  <a:t>takes a step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in </a:t>
                </a:r>
                <a:r>
                  <a:rPr lang="en-US" altLang="zh-CN" sz="2000" dirty="0"/>
                  <a:t>the direction </a:t>
                </a:r>
                <a:r>
                  <a:rPr lang="en-US" altLang="zh-CN" sz="2000" dirty="0" smtClean="0"/>
                  <a:t>of steepest </a:t>
                </a:r>
                <a:r>
                  <a:rPr lang="en-US" altLang="zh-CN" sz="2000" dirty="0"/>
                  <a:t>decrease </a:t>
                </a:r>
                <a:r>
                  <a:rPr lang="en-US" altLang="zh-CN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The normal equations: a second way of doing so.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1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4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formalize this, we will define a </a:t>
                </a:r>
                <a:r>
                  <a:rPr lang="en-US" altLang="zh-CN" sz="2000" dirty="0" smtClean="0"/>
                  <a:t>function that measures, for each value of the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err="1" smtClean="0"/>
                  <a:t>’s</a:t>
                </a:r>
                <a:r>
                  <a:rPr lang="en-US" altLang="zh-CN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how </a:t>
                </a:r>
                <a:r>
                  <a:rPr lang="en-US" altLang="zh-CN" sz="2000" dirty="0"/>
                  <a:t>close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/>
                  <a:t>’s </a:t>
                </a:r>
                <a:r>
                  <a:rPr lang="en-US" altLang="zh-CN" sz="2000" dirty="0"/>
                  <a:t>are to </a:t>
                </a:r>
                <a:r>
                  <a:rPr lang="en-US" altLang="zh-CN" sz="2000" dirty="0" smtClean="0"/>
                  <a:t>the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</a:t>
                </a:r>
                <a:r>
                  <a:rPr lang="en-US" altLang="zh-CN" sz="2000" dirty="0"/>
                  <a:t>.  </a:t>
                </a:r>
                <a:r>
                  <a:rPr lang="en-US" altLang="zh-CN" sz="2000" dirty="0" smtClean="0"/>
                  <a:t>The cost function: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Gradient Descent</a:t>
                </a:r>
                <a:r>
                  <a:rPr lang="en-US" altLang="zh-CN" sz="2000" dirty="0"/>
                  <a:t>: </a:t>
                </a:r>
                <a:r>
                  <a:rPr lang="en-US" altLang="zh-CN" sz="2000" dirty="0" smtClean="0"/>
                  <a:t>starts </a:t>
                </a:r>
                <a:r>
                  <a:rPr lang="en-US" altLang="zh-CN" sz="2000" dirty="0"/>
                  <a:t>with some initial θ, and repeatedly performs </a:t>
                </a:r>
                <a:r>
                  <a:rPr lang="en-US" altLang="zh-CN" sz="2000" dirty="0" smtClean="0"/>
                  <a:t>the update: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The case </a:t>
                </a:r>
                <a:r>
                  <a:rPr lang="en-US" altLang="zh-CN" sz="2000" dirty="0"/>
                  <a:t>of </a:t>
                </a:r>
                <a:r>
                  <a:rPr lang="en-US" altLang="zh-CN" sz="2000" dirty="0" smtClean="0"/>
                  <a:t>only </a:t>
                </a:r>
                <a:r>
                  <a:rPr lang="en-US" altLang="zh-CN" sz="2000" dirty="0"/>
                  <a:t>one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3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>
                <a:latin typeface="+mn-lt"/>
                <a:ea typeface="+mn-ea"/>
                <a:cs typeface="+mn-cs"/>
              </a:rPr>
              <a:t>Linear Regression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 To </a:t>
                </a:r>
                <a:r>
                  <a:rPr lang="en-US" altLang="zh-CN" sz="2000" dirty="0"/>
                  <a:t>formalize this, we will define a </a:t>
                </a:r>
                <a:r>
                  <a:rPr lang="en-US" altLang="zh-CN" sz="2000" dirty="0" smtClean="0"/>
                  <a:t>function that measures, for each value of the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err="1" smtClean="0"/>
                  <a:t>’s</a:t>
                </a:r>
                <a:r>
                  <a:rPr lang="en-US" altLang="zh-CN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how </a:t>
                </a:r>
                <a:r>
                  <a:rPr lang="en-US" altLang="zh-CN" sz="2000" dirty="0"/>
                  <a:t>close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000" dirty="0" smtClean="0"/>
                  <a:t>’s </a:t>
                </a:r>
                <a:r>
                  <a:rPr lang="en-US" altLang="zh-CN" sz="2000" dirty="0"/>
                  <a:t>are to </a:t>
                </a:r>
                <a:r>
                  <a:rPr lang="en-US" altLang="zh-CN" sz="2000" dirty="0" smtClean="0"/>
                  <a:t>the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 smtClean="0"/>
                  <a:t>’s</a:t>
                </a:r>
                <a:r>
                  <a:rPr lang="en-US" altLang="zh-CN" sz="2000" dirty="0"/>
                  <a:t>.  </a:t>
                </a:r>
                <a:r>
                  <a:rPr lang="en-US" altLang="zh-CN" sz="2000" dirty="0" smtClean="0"/>
                  <a:t>The cost function: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The normal equations: starts </a:t>
                </a:r>
                <a:r>
                  <a:rPr lang="en-US" altLang="zh-CN" sz="2000" dirty="0"/>
                  <a:t>with some initial θ, and repeatedly performs </a:t>
                </a:r>
                <a:r>
                  <a:rPr lang="en-US" altLang="zh-CN" sz="2000" dirty="0" smtClean="0"/>
                  <a:t>the update:</a:t>
                </a:r>
              </a:p>
              <a:p>
                <a:pPr marL="0" indent="0" algn="ctr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The case </a:t>
                </a:r>
                <a:r>
                  <a:rPr lang="en-US" altLang="zh-CN" sz="2000" dirty="0"/>
                  <a:t>of </a:t>
                </a:r>
                <a:r>
                  <a:rPr lang="en-US" altLang="zh-CN" sz="2000" dirty="0" smtClean="0"/>
                  <a:t>only </a:t>
                </a:r>
                <a:r>
                  <a:rPr lang="en-US" altLang="zh-CN" sz="2000" dirty="0"/>
                  <a:t>one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0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2692</TotalTime>
  <Words>517</Words>
  <Application>Microsoft Office PowerPoint</Application>
  <PresentationFormat>宽屏</PresentationFormat>
  <Paragraphs>174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Wingdings</vt:lpstr>
      <vt:lpstr>Office 主题​​</vt:lpstr>
      <vt:lpstr>2018-01-15</vt:lpstr>
      <vt:lpstr>Paper Report</vt:lpstr>
      <vt:lpstr>WHY THIS PAPER …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Logistic Regression</vt:lpstr>
      <vt:lpstr>Logistic Regression</vt:lpstr>
      <vt:lpstr>Logistic Regression</vt:lpstr>
      <vt:lpstr>Logistic Regression</vt:lpstr>
      <vt:lpstr>PowerPoint 演示文稿</vt:lpstr>
      <vt:lpstr>PowerPoint 演示文稿</vt:lpstr>
      <vt:lpstr>PowerPoint 演示文稿</vt:lpstr>
      <vt:lpstr>IDASH2017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332</cp:revision>
  <dcterms:created xsi:type="dcterms:W3CDTF">2018-07-01T05:46:43Z</dcterms:created>
  <dcterms:modified xsi:type="dcterms:W3CDTF">2019-03-06T04:09:18Z</dcterms:modified>
</cp:coreProperties>
</file>